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notesSlides/notesSlide3.xml" ContentType="application/vnd.openxmlformats-officedocument.presentationml.notesSlide+xml"/>
  <Override PartName="/ppt/media/image34.jpg" ContentType="image/png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88" r:id="rId1"/>
  </p:sldMasterIdLst>
  <p:notesMasterIdLst>
    <p:notesMasterId r:id="rId52"/>
  </p:notesMasterIdLst>
  <p:sldIdLst>
    <p:sldId id="256" r:id="rId2"/>
    <p:sldId id="307" r:id="rId3"/>
    <p:sldId id="308" r:id="rId4"/>
    <p:sldId id="309" r:id="rId5"/>
    <p:sldId id="280" r:id="rId6"/>
    <p:sldId id="281" r:id="rId7"/>
    <p:sldId id="278" r:id="rId8"/>
    <p:sldId id="283" r:id="rId9"/>
    <p:sldId id="284" r:id="rId10"/>
    <p:sldId id="277" r:id="rId11"/>
    <p:sldId id="259" r:id="rId12"/>
    <p:sldId id="263" r:id="rId13"/>
    <p:sldId id="257" r:id="rId14"/>
    <p:sldId id="282" r:id="rId15"/>
    <p:sldId id="262" r:id="rId16"/>
    <p:sldId id="260" r:id="rId17"/>
    <p:sldId id="264" r:id="rId18"/>
    <p:sldId id="276" r:id="rId19"/>
    <p:sldId id="275" r:id="rId20"/>
    <p:sldId id="274" r:id="rId21"/>
    <p:sldId id="266" r:id="rId22"/>
    <p:sldId id="268" r:id="rId23"/>
    <p:sldId id="269" r:id="rId24"/>
    <p:sldId id="270" r:id="rId25"/>
    <p:sldId id="271" r:id="rId26"/>
    <p:sldId id="272" r:id="rId27"/>
    <p:sldId id="306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4" r:id="rId47"/>
    <p:sldId id="303" r:id="rId48"/>
    <p:sldId id="305" r:id="rId49"/>
    <p:sldId id="279" r:id="rId50"/>
    <p:sldId id="310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2CA1A"/>
    <a:srgbClr val="FFFFCC"/>
    <a:srgbClr val="C6EE7E"/>
    <a:srgbClr val="A2EB6B"/>
    <a:srgbClr val="FFCCCC"/>
    <a:srgbClr val="CCECFF"/>
    <a:srgbClr val="B381D9"/>
    <a:srgbClr val="FFCC66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7" autoAdjust="0"/>
    <p:restoredTop sz="86350" autoAdjust="0"/>
  </p:normalViewPr>
  <p:slideViewPr>
    <p:cSldViewPr>
      <p:cViewPr varScale="1">
        <p:scale>
          <a:sx n="76" d="100"/>
          <a:sy n="76" d="100"/>
        </p:scale>
        <p:origin x="-166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30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8.xml"/><Relationship Id="rId2" Type="http://schemas.openxmlformats.org/officeDocument/2006/relationships/slide" Target="slides/slide47.xml"/><Relationship Id="rId1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area3D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Сельское население (среднегодовая)</c:v>
                </c:pt>
              </c:strCache>
            </c:strRef>
          </c:tx>
          <c:spPr>
            <a:solidFill>
              <a:srgbClr val="79C98E"/>
            </a:solidFill>
          </c:spPr>
          <c:dLbls>
            <c:txPr>
              <a:bodyPr/>
              <a:lstStyle/>
              <a:p>
                <a:pPr>
                  <a:defRPr sz="1400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2014</c:v>
                </c:pt>
                <c:pt idx="1">
                  <c:v>оценка 2015</c:v>
                </c:pt>
                <c:pt idx="2">
                  <c:v>прогноз 2016</c:v>
                </c:pt>
                <c:pt idx="3">
                  <c:v>прогноз 2017</c:v>
                </c:pt>
                <c:pt idx="4">
                  <c:v>прогноз  2018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269</c:v>
                </c:pt>
                <c:pt idx="1">
                  <c:v>268.12</c:v>
                </c:pt>
                <c:pt idx="2">
                  <c:v>199.4</c:v>
                </c:pt>
                <c:pt idx="3">
                  <c:v>267.95999999999998</c:v>
                </c:pt>
                <c:pt idx="4">
                  <c:v>199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Городское население (среднегодовая)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sz="1400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2014</c:v>
                </c:pt>
                <c:pt idx="1">
                  <c:v>оценка 2015</c:v>
                </c:pt>
                <c:pt idx="2">
                  <c:v>прогноз 2016</c:v>
                </c:pt>
                <c:pt idx="3">
                  <c:v>прогноз 2017</c:v>
                </c:pt>
                <c:pt idx="4">
                  <c:v>прогноз  2018</c:v>
                </c:pt>
              </c:strCache>
            </c:strRef>
          </c:cat>
          <c:val>
            <c:numRef>
              <c:f>Лист1!$C$2:$C$6</c:f>
              <c:numCache>
                <c:formatCode>#,##0.00</c:formatCode>
                <c:ptCount val="5"/>
                <c:pt idx="0">
                  <c:v>469.4</c:v>
                </c:pt>
                <c:pt idx="1">
                  <c:v>468.23</c:v>
                </c:pt>
                <c:pt idx="2">
                  <c:v>467.52</c:v>
                </c:pt>
                <c:pt idx="3">
                  <c:v>467.06</c:v>
                </c:pt>
                <c:pt idx="4">
                  <c:v>466.82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703488"/>
        <c:axId val="38705024"/>
        <c:axId val="105427840"/>
      </c:area3DChart>
      <c:catAx>
        <c:axId val="3870348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rgbClr val="002060"/>
                </a:solidFill>
              </a:defRPr>
            </a:pPr>
            <a:endParaRPr lang="ru-RU"/>
          </a:p>
        </c:txPr>
        <c:crossAx val="38705024"/>
        <c:crosses val="autoZero"/>
        <c:auto val="1"/>
        <c:lblAlgn val="ctr"/>
        <c:lblOffset val="100"/>
        <c:noMultiLvlLbl val="0"/>
      </c:catAx>
      <c:valAx>
        <c:axId val="38705024"/>
        <c:scaling>
          <c:orientation val="minMax"/>
        </c:scaling>
        <c:delete val="1"/>
        <c:axPos val="l"/>
        <c:majorGridlines>
          <c:spPr>
            <a:ln>
              <a:solidFill>
                <a:srgbClr val="FFFFCC"/>
              </a:solidFill>
            </a:ln>
          </c:spPr>
        </c:majorGridlines>
        <c:numFmt formatCode="#,##0.00" sourceLinked="1"/>
        <c:majorTickMark val="out"/>
        <c:minorTickMark val="none"/>
        <c:tickLblPos val="nextTo"/>
        <c:crossAx val="38703488"/>
        <c:crosses val="autoZero"/>
        <c:crossBetween val="midCat"/>
      </c:valAx>
      <c:serAx>
        <c:axId val="105427840"/>
        <c:scaling>
          <c:orientation val="minMax"/>
        </c:scaling>
        <c:delete val="1"/>
        <c:axPos val="b"/>
        <c:majorTickMark val="out"/>
        <c:minorTickMark val="none"/>
        <c:tickLblPos val="nextTo"/>
        <c:crossAx val="38705024"/>
        <c:crosses val="autoZero"/>
      </c:serAx>
    </c:plotArea>
    <c:legend>
      <c:legendPos val="b"/>
      <c:layout/>
      <c:overlay val="0"/>
      <c:txPr>
        <a:bodyPr/>
        <a:lstStyle/>
        <a:p>
          <a:pPr>
            <a:defRPr sz="1600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  <c:perspective val="30"/>
    </c:view3D>
    <c:floor>
      <c:thickness val="0"/>
      <c:spPr>
        <a:solidFill>
          <a:srgbClr val="FFFFCC"/>
        </a:solidFill>
      </c:spPr>
    </c:floor>
    <c:sideWall>
      <c:thickness val="0"/>
      <c:spPr>
        <a:solidFill>
          <a:srgbClr val="FFFFCC"/>
        </a:solidFill>
      </c:spPr>
    </c:sideWall>
    <c:backWall>
      <c:thickness val="0"/>
      <c:spPr>
        <a:solidFill>
          <a:srgbClr val="FFFFCC"/>
        </a:solidFill>
      </c:spPr>
    </c:backWall>
    <c:plotArea>
      <c:layout>
        <c:manualLayout>
          <c:layoutTarget val="inner"/>
          <c:xMode val="edge"/>
          <c:yMode val="edge"/>
          <c:x val="9.2770567429592988E-3"/>
          <c:y val="5.1250000000000019E-3"/>
          <c:w val="0.93196825055163179"/>
          <c:h val="0.71411540022123143"/>
        </c:manualLayout>
      </c:layout>
      <c:line3D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Валовой региональный продукт (в основных ценах соответствующих лет) - всего, млн.руб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-2.7802820715255781E-2"/>
                  <c:y val="8.227767974101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1674693102179853E-2"/>
                  <c:y val="7.0312600925478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6299138727717213E-2"/>
                  <c:y val="6.8411003428559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7092189380140001E-3"/>
                  <c:y val="6.5039608002211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3790878244145662E-2"/>
                  <c:y val="7.2865288869712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2014</c:v>
                </c:pt>
                <c:pt idx="1">
                  <c:v>оценка 2015</c:v>
                </c:pt>
                <c:pt idx="2">
                  <c:v>прогноз 2016</c:v>
                </c:pt>
                <c:pt idx="3">
                  <c:v>прогноз 2017</c:v>
                </c:pt>
                <c:pt idx="4">
                  <c:v>прогноз 2018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67622.399999999994</c:v>
                </c:pt>
                <c:pt idx="1">
                  <c:v>69599.100000000006</c:v>
                </c:pt>
                <c:pt idx="2">
                  <c:v>74902.3</c:v>
                </c:pt>
                <c:pt idx="3">
                  <c:v>80778.5</c:v>
                </c:pt>
                <c:pt idx="4">
                  <c:v>88043.4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7365632"/>
        <c:axId val="77367552"/>
        <c:axId val="117593408"/>
      </c:line3DChart>
      <c:catAx>
        <c:axId val="773656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002060"/>
                </a:solidFill>
              </a:defRPr>
            </a:pPr>
            <a:endParaRPr lang="ru-RU"/>
          </a:p>
        </c:txPr>
        <c:crossAx val="77367552"/>
        <c:crosses val="autoZero"/>
        <c:auto val="1"/>
        <c:lblAlgn val="ctr"/>
        <c:lblOffset val="100"/>
        <c:noMultiLvlLbl val="0"/>
      </c:catAx>
      <c:valAx>
        <c:axId val="77367552"/>
        <c:scaling>
          <c:orientation val="minMax"/>
        </c:scaling>
        <c:delete val="1"/>
        <c:axPos val="l"/>
        <c:majorGridlines/>
        <c:numFmt formatCode="#,##0.00" sourceLinked="1"/>
        <c:majorTickMark val="out"/>
        <c:minorTickMark val="none"/>
        <c:tickLblPos val="nextTo"/>
        <c:crossAx val="77365632"/>
        <c:crosses val="autoZero"/>
        <c:crossBetween val="between"/>
      </c:valAx>
      <c:serAx>
        <c:axId val="117593408"/>
        <c:scaling>
          <c:orientation val="minMax"/>
        </c:scaling>
        <c:delete val="1"/>
        <c:axPos val="b"/>
        <c:majorTickMark val="out"/>
        <c:minorTickMark val="none"/>
        <c:tickLblPos val="nextTo"/>
        <c:crossAx val="77367552"/>
        <c:crosses val="autoZero"/>
      </c:serAx>
    </c:plotArea>
    <c:legend>
      <c:legendPos val="b"/>
      <c:layout>
        <c:manualLayout>
          <c:xMode val="edge"/>
          <c:yMode val="edge"/>
          <c:x val="3.4538121821461508E-2"/>
          <c:y val="0.78912388287606283"/>
          <c:w val="0.89999992628407621"/>
          <c:h val="0.12920786579268972"/>
        </c:manualLayout>
      </c:layout>
      <c:overlay val="0"/>
      <c:txPr>
        <a:bodyPr/>
        <a:lstStyle/>
        <a:p>
          <a:pPr>
            <a:defRPr sz="1400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Индекс потребительских цен за период с начала года</a:t>
            </a:r>
          </a:p>
        </c:rich>
      </c:tx>
      <c:layout>
        <c:manualLayout>
          <c:xMode val="edge"/>
          <c:yMode val="edge"/>
          <c:x val="0.13333827858331912"/>
          <c:y val="0"/>
        </c:manualLayout>
      </c:layout>
      <c:overlay val="0"/>
    </c:title>
    <c:autoTitleDeleted val="0"/>
    <c:view3D>
      <c:rotX val="15"/>
      <c:rotY val="20"/>
      <c:depthPercent val="100"/>
      <c:rAngAx val="0"/>
      <c:perspective val="30"/>
    </c:view3D>
    <c:floor>
      <c:thickness val="0"/>
      <c:spPr>
        <a:solidFill>
          <a:srgbClr val="FFFFCC"/>
        </a:solidFill>
      </c:spPr>
    </c:floor>
    <c:sideWall>
      <c:thickness val="0"/>
      <c:spPr>
        <a:solidFill>
          <a:srgbClr val="FFFFCC"/>
        </a:solidFill>
      </c:spPr>
    </c:sideWall>
    <c:backWall>
      <c:thickness val="0"/>
      <c:spPr>
        <a:solidFill>
          <a:srgbClr val="FFFFCC"/>
        </a:solidFill>
      </c:spPr>
    </c:backWall>
    <c:plotArea>
      <c:layout>
        <c:manualLayout>
          <c:layoutTarget val="inner"/>
          <c:xMode val="edge"/>
          <c:yMode val="edge"/>
          <c:x val="8.6033801122368525E-3"/>
          <c:y val="0.25569025094077868"/>
          <c:w val="0.9684542729217982"/>
          <c:h val="0.51310538145334283"/>
        </c:manualLayout>
      </c:layout>
      <c:line3D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Индекс потребительских цен за период с начала года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-4.3016900561184263E-3"/>
                  <c:y val="5.8789764100285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7355867414912347E-3"/>
                  <c:y val="6.3312053646460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5.8789764100285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8.1401211831164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5810140336710554E-2"/>
                  <c:y val="6.7834343192636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2014</c:v>
                </c:pt>
                <c:pt idx="1">
                  <c:v>оценка 2015</c:v>
                </c:pt>
                <c:pt idx="2">
                  <c:v>прогноз 2016 </c:v>
                </c:pt>
                <c:pt idx="3">
                  <c:v>прогноз 2017</c:v>
                </c:pt>
                <c:pt idx="4">
                  <c:v>прогноз 2018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107.2</c:v>
                </c:pt>
                <c:pt idx="1">
                  <c:v>118.5</c:v>
                </c:pt>
                <c:pt idx="2">
                  <c:v>107.3</c:v>
                </c:pt>
                <c:pt idx="3">
                  <c:v>105.5</c:v>
                </c:pt>
                <c:pt idx="4">
                  <c:v>104.7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7488896"/>
        <c:axId val="77490816"/>
        <c:axId val="117594752"/>
      </c:line3DChart>
      <c:catAx>
        <c:axId val="774888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002060"/>
                </a:solidFill>
              </a:defRPr>
            </a:pPr>
            <a:endParaRPr lang="ru-RU"/>
          </a:p>
        </c:txPr>
        <c:crossAx val="77490816"/>
        <c:crosses val="autoZero"/>
        <c:auto val="1"/>
        <c:lblAlgn val="ctr"/>
        <c:lblOffset val="100"/>
        <c:noMultiLvlLbl val="0"/>
      </c:catAx>
      <c:valAx>
        <c:axId val="77490816"/>
        <c:scaling>
          <c:orientation val="minMax"/>
        </c:scaling>
        <c:delete val="1"/>
        <c:axPos val="l"/>
        <c:majorGridlines>
          <c:spPr>
            <a:ln>
              <a:solidFill>
                <a:srgbClr val="FFFFCC"/>
              </a:solidFill>
            </a:ln>
          </c:spPr>
        </c:majorGridlines>
        <c:numFmt formatCode="#,##0.00" sourceLinked="1"/>
        <c:majorTickMark val="out"/>
        <c:minorTickMark val="none"/>
        <c:tickLblPos val="nextTo"/>
        <c:crossAx val="77488896"/>
        <c:crosses val="autoZero"/>
        <c:crossBetween val="between"/>
      </c:valAx>
      <c:serAx>
        <c:axId val="117594752"/>
        <c:scaling>
          <c:orientation val="minMax"/>
        </c:scaling>
        <c:delete val="1"/>
        <c:axPos val="b"/>
        <c:majorTickMark val="out"/>
        <c:minorTickMark val="none"/>
        <c:tickLblPos val="nextTo"/>
        <c:crossAx val="77490816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0198507940781845E-3"/>
          <c:y val="2.402826983572743E-2"/>
          <c:w val="0.61268807420371674"/>
          <c:h val="0.9288605206808396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spPr>
              <a:ln>
                <a:solidFill>
                  <a:schemeClr val="accent1"/>
                </a:solidFill>
              </a:ln>
            </c:spPr>
          </c:dPt>
          <c:dPt>
            <c:idx val="1"/>
            <c:bubble3D val="0"/>
            <c:explosion val="24"/>
          </c:dPt>
          <c:dPt>
            <c:idx val="2"/>
            <c:bubble3D val="0"/>
            <c:spPr>
              <a:solidFill>
                <a:srgbClr val="CCCCFF"/>
              </a:solidFill>
            </c:spPr>
          </c:dPt>
          <c:dPt>
            <c:idx val="3"/>
            <c:bubble3D val="0"/>
            <c:spPr>
              <a:solidFill>
                <a:srgbClr val="FFFF99"/>
              </a:solidFill>
            </c:spPr>
          </c:dPt>
          <c:dPt>
            <c:idx val="7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8"/>
            <c:bubble3D val="0"/>
            <c:spPr>
              <a:solidFill>
                <a:srgbClr val="99CCFF"/>
              </a:solidFill>
            </c:spPr>
          </c:dPt>
          <c:dPt>
            <c:idx val="11"/>
            <c:bubble3D val="0"/>
            <c:spPr>
              <a:solidFill>
                <a:srgbClr val="FF0000"/>
              </a:solidFill>
            </c:spPr>
          </c:dPt>
          <c:dLbls>
            <c:dLbl>
              <c:idx val="5"/>
              <c:layout>
                <c:manualLayout>
                  <c:x val="5.0114434535553629E-2"/>
                  <c:y val="1.538862643180373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9161401440064622E-2"/>
                  <c:y val="5.386019251131276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7.2223859948841035E-2"/>
                  <c:y val="-1.538862643180355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Лист1!$A$2:$A$13</c:f>
              <c:strCache>
                <c:ptCount val="12"/>
                <c:pt idx="0">
                  <c:v>Налог на прибыль организаций </c:v>
                </c:pt>
                <c:pt idx="1">
                  <c:v>Налог на доходы физических лиц</c:v>
                </c:pt>
                <c:pt idx="2">
                  <c:v>Акцизы по подакцизным товарам</c:v>
                </c:pt>
                <c:pt idx="3">
                  <c:v>Единый налог, взимаемый  в связи с применением УСН</c:v>
                </c:pt>
                <c:pt idx="4">
                  <c:v>Налоги на имущество</c:v>
                </c:pt>
                <c:pt idx="5">
                  <c:v>Государственная пошлина</c:v>
                </c:pt>
                <c:pt idx="6">
                  <c:v>Иные налоговые доходы</c:v>
                </c:pt>
                <c:pt idx="7">
                  <c:v>Неналоговые доходы</c:v>
                </c:pt>
                <c:pt idx="8">
                  <c:v>Дотации КЧР и МО</c:v>
                </c:pt>
                <c:pt idx="9">
                  <c:v>Субсидии КЧР и МО (межбюджетные субсидии)</c:v>
                </c:pt>
                <c:pt idx="10">
                  <c:v>Субвенции КЧР и МО</c:v>
                </c:pt>
                <c:pt idx="11">
                  <c:v>Доходы от использования имущества, находящегося в государственной  собственности</c:v>
                </c:pt>
              </c:strCache>
            </c:strRef>
          </c:cat>
          <c:val>
            <c:numRef>
              <c:f>Лист1!$B$2:$B$13</c:f>
              <c:numCache>
                <c:formatCode>#,##0.0</c:formatCode>
                <c:ptCount val="12"/>
                <c:pt idx="0">
                  <c:v>1133.3</c:v>
                </c:pt>
                <c:pt idx="1">
                  <c:v>2274.7948040000001</c:v>
                </c:pt>
                <c:pt idx="2">
                  <c:v>869.59759999999994</c:v>
                </c:pt>
                <c:pt idx="3">
                  <c:v>267.66485170579142</c:v>
                </c:pt>
                <c:pt idx="4">
                  <c:v>513.4498411666666</c:v>
                </c:pt>
                <c:pt idx="5">
                  <c:v>21.678300000000004</c:v>
                </c:pt>
                <c:pt idx="6">
                  <c:v>90.7</c:v>
                </c:pt>
                <c:pt idx="7">
                  <c:v>136.80000000000001</c:v>
                </c:pt>
                <c:pt idx="8">
                  <c:v>6805</c:v>
                </c:pt>
                <c:pt idx="9">
                  <c:v>325</c:v>
                </c:pt>
                <c:pt idx="10">
                  <c:v>932</c:v>
                </c:pt>
                <c:pt idx="11">
                  <c:v>11.6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915476284429009"/>
          <c:y val="3.464783572701869E-2"/>
          <c:w val="0.33642337528492572"/>
          <c:h val="0.92688059819347224"/>
        </c:manualLayout>
      </c:layout>
      <c:overlay val="1"/>
      <c:txPr>
        <a:bodyPr/>
        <a:lstStyle/>
        <a:p>
          <a:pPr>
            <a:defRPr sz="900" b="1" baseline="0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>
              <a:solidFill>
                <a:srgbClr val="293C8F"/>
              </a:solidFill>
            </a:defRPr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5397467574025422"/>
          <c:w val="0.93011540384401736"/>
          <c:h val="0.3320370506563433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Республиканский бюджет</c:v>
                </c:pt>
              </c:strCache>
            </c:strRef>
          </c:tx>
          <c:explosion val="25"/>
          <c:dPt>
            <c:idx val="1"/>
            <c:bubble3D val="0"/>
            <c:spPr>
              <a:ln w="0"/>
            </c:spPr>
          </c:dPt>
          <c:dPt>
            <c:idx val="2"/>
            <c:bubble3D val="0"/>
            <c:spPr>
              <a:solidFill>
                <a:srgbClr val="CCCCFF"/>
              </a:solidFill>
            </c:spPr>
          </c:dPt>
          <c:dPt>
            <c:idx val="3"/>
            <c:bubble3D val="0"/>
            <c:spPr>
              <a:solidFill>
                <a:srgbClr val="FFFF99"/>
              </a:solidFill>
            </c:spPr>
          </c:dPt>
          <c:dLbls>
            <c:dLbl>
              <c:idx val="3"/>
              <c:layout>
                <c:manualLayout>
                  <c:x val="5.5115403844017332E-3"/>
                  <c:y val="-2.235667085503801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Единый налог, взимаемый в связи с применением упрощенной системы налогообложения </c:v>
                </c:pt>
                <c:pt idx="1">
                  <c:v>Налог на имущество организаций с учетом межбюджетного регулирования</c:v>
                </c:pt>
                <c:pt idx="2">
                  <c:v>Транспортный налог </c:v>
                </c:pt>
                <c:pt idx="3">
                  <c:v>Налог на добычу общераспространенных полезных ископаемых</c:v>
                </c:pt>
                <c:pt idx="4">
                  <c:v>Налог на прибыль организаций</c:v>
                </c:pt>
                <c:pt idx="5">
                  <c:v>Налог на доходы физических лиц с учетом межбюджетного регулирования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1</c:v>
                </c:pt>
                <c:pt idx="1">
                  <c:v>0.5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egendEntry>
        <c:idx val="1"/>
        <c:txPr>
          <a:bodyPr/>
          <a:lstStyle/>
          <a:p>
            <a:pPr>
              <a:defRPr sz="1200" kern="900" spc="-100" baseline="0">
                <a:solidFill>
                  <a:srgbClr val="00206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49387470249784454"/>
          <c:w val="0.98231902184479503"/>
          <c:h val="0.50612529750215551"/>
        </c:manualLayout>
      </c:layout>
      <c:overlay val="1"/>
      <c:txPr>
        <a:bodyPr/>
        <a:lstStyle/>
        <a:p>
          <a:pPr>
            <a:defRPr sz="1200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293C8F"/>
                </a:solidFill>
              </a:defRPr>
            </a:pPr>
            <a:r>
              <a:rPr lang="ru-RU" dirty="0" smtClean="0">
                <a:solidFill>
                  <a:srgbClr val="293C8F"/>
                </a:solidFill>
              </a:rPr>
              <a:t>Местные бюджеты</a:t>
            </a:r>
            <a:endParaRPr lang="ru-RU" dirty="0">
              <a:solidFill>
                <a:srgbClr val="293C8F"/>
              </a:solidFill>
            </a:endParaRP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2"/>
            <c:bubble3D val="0"/>
            <c:spPr>
              <a:solidFill>
                <a:srgbClr val="CCCCFF"/>
              </a:solidFill>
            </c:spPr>
          </c:dPt>
          <c:dPt>
            <c:idx val="3"/>
            <c:bubble3D val="0"/>
            <c:spPr>
              <a:solidFill>
                <a:srgbClr val="FFFF99"/>
              </a:solidFill>
            </c:spPr>
          </c:dPt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Единый налог на вмененный доход для отдельных видов деятельности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Налог на имущество организаций с учетом межбюджетного регулирования</c:v>
                </c:pt>
                <c:pt idx="4">
                  <c:v>Земельный налог</c:v>
                </c:pt>
                <c:pt idx="5">
                  <c:v>Налог на доходы физических лиц с учетом межбюджетного регулирования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0.5</c:v>
                </c:pt>
                <c:pt idx="4">
                  <c:v>1</c:v>
                </c:pt>
                <c:pt idx="5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"/>
          <c:y val="0.54495558500035945"/>
          <c:w val="0.99115794121059675"/>
          <c:h val="0.45432982936536465"/>
        </c:manualLayout>
      </c:layout>
      <c:overlay val="0"/>
      <c:txPr>
        <a:bodyPr/>
        <a:lstStyle/>
        <a:p>
          <a:pPr>
            <a:defRPr sz="1400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  <c:spPr>
        <a:gradFill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floor>
    <c:sideWall>
      <c:thickness val="0"/>
      <c:spPr>
        <a:gradFill>
          <a:gsLst>
            <a:gs pos="0">
              <a:schemeClr val="accent2">
                <a:lumMod val="40000"/>
                <a:lumOff val="60000"/>
              </a:schemeClr>
            </a:gs>
            <a:gs pos="82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0"/>
          <c:y val="0.13945478926114152"/>
          <c:w val="1"/>
          <c:h val="0.6341701697227439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Бюджетные кредиты от других бюджетов бюджетной системы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2 </a:t>
                    </a:r>
                    <a:r>
                      <a:rPr lang="en-US" smtClean="0"/>
                      <a:t>209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 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2 728 </a:t>
                    </a:r>
                    <a:r>
                      <a:rPr lang="ru-RU" smtClean="0"/>
                      <a:t>,4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2 </a:t>
                    </a:r>
                    <a:r>
                      <a:rPr lang="en-US" smtClean="0"/>
                      <a:t>639</a:t>
                    </a:r>
                    <a:r>
                      <a:rPr lang="ru-RU" smtClean="0"/>
                      <a:t>,4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2 </a:t>
                    </a:r>
                    <a:r>
                      <a:rPr lang="en-US" smtClean="0"/>
                      <a:t>638</a:t>
                    </a:r>
                    <a:r>
                      <a:rPr lang="ru-RU" smtClean="0"/>
                      <a:t>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Факт на 01.01.2014г</c:v>
                </c:pt>
                <c:pt idx="1">
                  <c:v>Факт на 01.01.2015г</c:v>
                </c:pt>
                <c:pt idx="2">
                  <c:v>Ожидаемая оценка на 01.01.2016г</c:v>
                </c:pt>
                <c:pt idx="3">
                  <c:v>Ожидаемая оценка на 01.01.2017г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2209438.4</c:v>
                </c:pt>
                <c:pt idx="1">
                  <c:v>2728394.2</c:v>
                </c:pt>
                <c:pt idx="2">
                  <c:v>2639375</c:v>
                </c:pt>
                <c:pt idx="3">
                  <c:v>2638098.4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Кредиты кредитных организаций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1 240 </a:t>
                    </a:r>
                    <a:r>
                      <a:rPr lang="ru-RU" smtClean="0"/>
                      <a:t>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 </a:t>
                    </a:r>
                    <a:r>
                      <a:rPr lang="en-US" smtClean="0"/>
                      <a:t>791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 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2 </a:t>
                    </a:r>
                    <a:r>
                      <a:rPr lang="en-US"/>
                      <a:t>246 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2 273 </a:t>
                    </a:r>
                    <a:r>
                      <a:rPr lang="ru-RU" smtClean="0"/>
                      <a:t>,5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Факт на 01.01.2014г</c:v>
                </c:pt>
                <c:pt idx="1">
                  <c:v>Факт на 01.01.2015г</c:v>
                </c:pt>
                <c:pt idx="2">
                  <c:v>Ожидаемая оценка на 01.01.2016г</c:v>
                </c:pt>
                <c:pt idx="3">
                  <c:v>Ожидаемая оценка на 01.01.2017г</c:v>
                </c:pt>
              </c:strCache>
            </c:strRef>
          </c:cat>
          <c:val>
            <c:numRef>
              <c:f>Лист1!$C$2:$C$5</c:f>
              <c:numCache>
                <c:formatCode>#,##0.00</c:formatCode>
                <c:ptCount val="4"/>
                <c:pt idx="0">
                  <c:v>1240795.3999999999</c:v>
                </c:pt>
                <c:pt idx="1">
                  <c:v>1791117.4</c:v>
                </c:pt>
                <c:pt idx="2">
                  <c:v>2246612.7000000002</c:v>
                </c:pt>
                <c:pt idx="3">
                  <c:v>2273489.2999999998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Прочие заимствования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6858545771781282E-2"/>
                  <c:y val="-2.255886296871407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76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 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0264114551935032"/>
                  <c:y val="-1.845725151985696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76 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0119549558245805"/>
                  <c:y val="-3.076208586642827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76 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5412895834889017E-2"/>
                  <c:y val="-4.101611448857103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76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Факт на 01.01.2014г</c:v>
                </c:pt>
                <c:pt idx="1">
                  <c:v>Факт на 01.01.2015г</c:v>
                </c:pt>
                <c:pt idx="2">
                  <c:v>Ожидаемая оценка на 01.01.2016г</c:v>
                </c:pt>
                <c:pt idx="3">
                  <c:v>Ожидаемая оценка на 01.01.2017г</c:v>
                </c:pt>
              </c:strCache>
            </c:strRef>
          </c:cat>
          <c:val>
            <c:numRef>
              <c:f>Лист1!$D$2:$D$5</c:f>
              <c:numCache>
                <c:formatCode>#,##0.00</c:formatCode>
                <c:ptCount val="4"/>
                <c:pt idx="0">
                  <c:v>76632.3</c:v>
                </c:pt>
                <c:pt idx="1">
                  <c:v>76632.3</c:v>
                </c:pt>
                <c:pt idx="2">
                  <c:v>76632.3</c:v>
                </c:pt>
                <c:pt idx="3">
                  <c:v>76632.3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Обязательства по предоставленным государственным гарантиям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8912998737845159E-2"/>
                  <c:y val="-6.562578318171366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291 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239099116491611E-2"/>
                  <c:y val="-6.357497745728510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260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 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684749053383866E-2"/>
                  <c:y val="-5.74225602839994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117 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6021585033356949E-2"/>
                  <c:y val="-5.947336600842800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77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 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Факт на 01.01.2014г</c:v>
                </c:pt>
                <c:pt idx="1">
                  <c:v>Факт на 01.01.2015г</c:v>
                </c:pt>
                <c:pt idx="2">
                  <c:v>Ожидаемая оценка на 01.01.2016г</c:v>
                </c:pt>
                <c:pt idx="3">
                  <c:v>Ожидаемая оценка на 01.01.2017г</c:v>
                </c:pt>
              </c:strCache>
            </c:strRef>
          </c:cat>
          <c:val>
            <c:numRef>
              <c:f>Лист1!$E$2:$E$5</c:f>
              <c:numCache>
                <c:formatCode>#,##0.00</c:formatCode>
                <c:ptCount val="4"/>
                <c:pt idx="0">
                  <c:v>291500</c:v>
                </c:pt>
                <c:pt idx="1">
                  <c:v>260500</c:v>
                </c:pt>
                <c:pt idx="2">
                  <c:v>117500</c:v>
                </c:pt>
                <c:pt idx="3">
                  <c:v>77000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6228736"/>
        <c:axId val="126238720"/>
        <c:axId val="0"/>
      </c:bar3DChart>
      <c:catAx>
        <c:axId val="1262287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126238720"/>
        <c:crosses val="autoZero"/>
        <c:auto val="1"/>
        <c:lblAlgn val="ctr"/>
        <c:lblOffset val="100"/>
        <c:noMultiLvlLbl val="0"/>
      </c:catAx>
      <c:valAx>
        <c:axId val="126238720"/>
        <c:scaling>
          <c:orientation val="minMax"/>
        </c:scaling>
        <c:delete val="1"/>
        <c:axPos val="l"/>
        <c:majorGridlines/>
        <c:numFmt formatCode="#,##0.00" sourceLinked="1"/>
        <c:majorTickMark val="out"/>
        <c:minorTickMark val="none"/>
        <c:tickLblPos val="nextTo"/>
        <c:crossAx val="1262287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4930199012495846E-3"/>
          <c:y val="0.85951270272295321"/>
          <c:w val="0.9835681964299049"/>
          <c:h val="0.12818246293047544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2739C8-4158-489B-9CC6-51AC8BA1B9F2}" type="doc">
      <dgm:prSet loTypeId="urn:microsoft.com/office/officeart/2005/8/layout/funnel1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12BDDD6-BBCF-4FA6-90C1-1DF44E9E53FE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b="0" dirty="0" smtClean="0">
              <a:solidFill>
                <a:srgbClr val="293C8F"/>
              </a:solidFill>
            </a:rPr>
            <a:t>Акцизы </a:t>
          </a:r>
        </a:p>
        <a:p>
          <a:pPr>
            <a:spcAft>
              <a:spcPts val="0"/>
            </a:spcAft>
          </a:pPr>
          <a:r>
            <a:rPr lang="ru-RU" sz="1800" b="0" dirty="0" smtClean="0">
              <a:solidFill>
                <a:srgbClr val="293C8F"/>
              </a:solidFill>
            </a:rPr>
            <a:t>на алкогольную продукцию 14 </a:t>
          </a:r>
          <a:endParaRPr lang="ru-RU" sz="1800" b="0" dirty="0">
            <a:solidFill>
              <a:srgbClr val="293C8F"/>
            </a:solidFill>
          </a:endParaRPr>
        </a:p>
      </dgm:t>
    </dgm:pt>
    <dgm:pt modelId="{324372D4-FD48-4EB4-8DC9-EABA2C25EE11}" type="sibTrans" cxnId="{D1C83F26-9DA3-4BFA-B446-99935C58C80E}">
      <dgm:prSet/>
      <dgm:spPr/>
      <dgm:t>
        <a:bodyPr/>
        <a:lstStyle/>
        <a:p>
          <a:endParaRPr lang="ru-RU"/>
        </a:p>
      </dgm:t>
    </dgm:pt>
    <dgm:pt modelId="{95493F80-A8FA-4F41-8A5F-314B1D522B4A}" type="parTrans" cxnId="{D1C83F26-9DA3-4BFA-B446-99935C58C80E}">
      <dgm:prSet/>
      <dgm:spPr/>
      <dgm:t>
        <a:bodyPr/>
        <a:lstStyle/>
        <a:p>
          <a:endParaRPr lang="ru-RU"/>
        </a:p>
      </dgm:t>
    </dgm:pt>
    <dgm:pt modelId="{B463BFF7-7B95-4656-8AD8-84BCA249172E}">
      <dgm:prSet phldrT="[Текст]" custT="1"/>
      <dgm:spPr/>
      <dgm:t>
        <a:bodyPr anchor="t" anchorCtr="1"/>
        <a:lstStyle/>
        <a:p>
          <a:r>
            <a:rPr lang="ru-RU" sz="1800" b="1" dirty="0" smtClean="0">
              <a:solidFill>
                <a:srgbClr val="293C8F"/>
              </a:solidFill>
            </a:rPr>
            <a:t>Доходы от уплаты акцизов на нефтепродукты 856</a:t>
          </a:r>
          <a:endParaRPr lang="ru-RU" sz="1800" b="1" dirty="0">
            <a:solidFill>
              <a:srgbClr val="293C8F"/>
            </a:solidFill>
          </a:endParaRPr>
        </a:p>
      </dgm:t>
    </dgm:pt>
    <dgm:pt modelId="{B78CC060-5CED-4058-B19F-11149D2445CD}" type="sibTrans" cxnId="{4242BD85-FAC0-4061-9BDF-800950EF55BC}">
      <dgm:prSet/>
      <dgm:spPr/>
      <dgm:t>
        <a:bodyPr/>
        <a:lstStyle/>
        <a:p>
          <a:endParaRPr lang="ru-RU"/>
        </a:p>
      </dgm:t>
    </dgm:pt>
    <dgm:pt modelId="{2B05C607-4B7F-4B70-8A50-8B25667BD0B6}" type="parTrans" cxnId="{4242BD85-FAC0-4061-9BDF-800950EF55BC}">
      <dgm:prSet/>
      <dgm:spPr/>
      <dgm:t>
        <a:bodyPr/>
        <a:lstStyle/>
        <a:p>
          <a:endParaRPr lang="ru-RU"/>
        </a:p>
      </dgm:t>
    </dgm:pt>
    <dgm:pt modelId="{010CD396-9EAD-4162-A12C-8299B34B6E27}">
      <dgm:prSet phldrT="[Текст]" phldr="1"/>
      <dgm:spPr/>
      <dgm:t>
        <a:bodyPr/>
        <a:lstStyle/>
        <a:p>
          <a:endParaRPr lang="ru-RU" dirty="0"/>
        </a:p>
      </dgm:t>
    </dgm:pt>
    <dgm:pt modelId="{7D62574A-09B4-4D28-B3CE-88413F71455B}" type="sibTrans" cxnId="{525B9C44-3EB9-447B-91ED-1164A1B3397E}">
      <dgm:prSet/>
      <dgm:spPr/>
      <dgm:t>
        <a:bodyPr/>
        <a:lstStyle/>
        <a:p>
          <a:endParaRPr lang="ru-RU"/>
        </a:p>
      </dgm:t>
    </dgm:pt>
    <dgm:pt modelId="{7F492382-97F6-41F3-A6C4-9D4A599B2988}" type="parTrans" cxnId="{525B9C44-3EB9-447B-91ED-1164A1B3397E}">
      <dgm:prSet/>
      <dgm:spPr/>
      <dgm:t>
        <a:bodyPr/>
        <a:lstStyle/>
        <a:p>
          <a:endParaRPr lang="ru-RU"/>
        </a:p>
      </dgm:t>
    </dgm:pt>
    <dgm:pt modelId="{30212382-EFE7-4E83-BE86-AAF50D8BB1C6}">
      <dgm:prSet phldrT="[Текст]" custT="1"/>
      <dgm:spPr/>
      <dgm:t>
        <a:bodyPr anchor="b" anchorCtr="0"/>
        <a:lstStyle/>
        <a:p>
          <a:r>
            <a:rPr lang="ru-RU" sz="2000" dirty="0" smtClean="0"/>
            <a:t>Д</a:t>
          </a:r>
          <a:endParaRPr lang="ru-RU" sz="2000" dirty="0"/>
        </a:p>
      </dgm:t>
    </dgm:pt>
    <dgm:pt modelId="{2AD39C65-35FD-4180-B33E-BBF699C39080}" type="sibTrans" cxnId="{F878A28A-5982-467B-B27D-04ABFF16B68F}">
      <dgm:prSet/>
      <dgm:spPr/>
      <dgm:t>
        <a:bodyPr/>
        <a:lstStyle/>
        <a:p>
          <a:endParaRPr lang="ru-RU"/>
        </a:p>
      </dgm:t>
    </dgm:pt>
    <dgm:pt modelId="{A9A765B8-A5A5-48D5-AA37-0725C426CAC8}" type="parTrans" cxnId="{F878A28A-5982-467B-B27D-04ABFF16B68F}">
      <dgm:prSet/>
      <dgm:spPr/>
      <dgm:t>
        <a:bodyPr/>
        <a:lstStyle/>
        <a:p>
          <a:endParaRPr lang="ru-RU"/>
        </a:p>
      </dgm:t>
    </dgm:pt>
    <dgm:pt modelId="{60B50602-5F67-4EDC-927D-A2E585E6C822}" type="pres">
      <dgm:prSet presAssocID="{662739C8-4158-489B-9CC6-51AC8BA1B9F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595A59-70D8-44B7-9270-2C36C907C96D}" type="pres">
      <dgm:prSet presAssocID="{662739C8-4158-489B-9CC6-51AC8BA1B9F2}" presName="ellipse" presStyleLbl="trBgShp" presStyleIdx="0" presStyleCnt="1"/>
      <dgm:spPr/>
    </dgm:pt>
    <dgm:pt modelId="{76C1916B-16C4-4ACA-94A6-8A42D570283F}" type="pres">
      <dgm:prSet presAssocID="{662739C8-4158-489B-9CC6-51AC8BA1B9F2}" presName="arrow1" presStyleLbl="fgShp" presStyleIdx="0" presStyleCnt="1" custFlipVert="0" custScaleX="118613" custScaleY="132546" custLinFactY="100000" custLinFactNeighborX="-20597" custLinFactNeighborY="103986"/>
      <dgm:spPr>
        <a:solidFill>
          <a:srgbClr val="FFC000"/>
        </a:solidFill>
      </dgm:spPr>
    </dgm:pt>
    <dgm:pt modelId="{0E153107-200B-4CF3-90D5-DCEAAACC774A}" type="pres">
      <dgm:prSet presAssocID="{662739C8-4158-489B-9CC6-51AC8BA1B9F2}" presName="rectangle" presStyleLbl="revTx" presStyleIdx="0" presStyleCnt="1" custScaleX="1776" custLinFactNeighborX="4230" custLinFactNeighborY="215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683656-2828-453A-A87D-FE15D5715832}" type="pres">
      <dgm:prSet presAssocID="{B463BFF7-7B95-4656-8AD8-84BCA249172E}" presName="item1" presStyleLbl="node1" presStyleIdx="0" presStyleCnt="3" custFlipVert="1" custFlipHor="1" custScaleX="4515" custScaleY="4515" custLinFactNeighborX="133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B80364-43CF-4B01-8686-1E277E23B089}" type="pres">
      <dgm:prSet presAssocID="{30212382-EFE7-4E83-BE86-AAF50D8BB1C6}" presName="item2" presStyleLbl="node1" presStyleIdx="1" presStyleCnt="3" custAng="0" custScaleX="203555" custScaleY="186845" custLinFactNeighborX="40277" custLinFactNeighborY="728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9F3FE4-8921-44BC-A0BE-028E6A9D04F6}" type="pres">
      <dgm:prSet presAssocID="{010CD396-9EAD-4162-A12C-8299B34B6E27}" presName="item3" presStyleLbl="node1" presStyleIdx="2" presStyleCnt="3" custScaleX="215561" custScaleY="178947" custLinFactNeighborX="22279" custLinFactNeighborY="-432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D0D5EE-8FC1-40EA-97F9-2864E809664D}" type="pres">
      <dgm:prSet presAssocID="{662739C8-4158-489B-9CC6-51AC8BA1B9F2}" presName="funnel" presStyleLbl="trAlignAcc1" presStyleIdx="0" presStyleCnt="1" custScaleX="135996" custScaleY="160549" custLinFactNeighborX="-4553" custLinFactNeighborY="-50"/>
      <dgm:spPr/>
    </dgm:pt>
  </dgm:ptLst>
  <dgm:cxnLst>
    <dgm:cxn modelId="{D1C83F26-9DA3-4BFA-B446-99935C58C80E}" srcId="{662739C8-4158-489B-9CC6-51AC8BA1B9F2}" destId="{912BDDD6-BBCF-4FA6-90C1-1DF44E9E53FE}" srcOrd="0" destOrd="0" parTransId="{95493F80-A8FA-4F41-8A5F-314B1D522B4A}" sibTransId="{324372D4-FD48-4EB4-8DC9-EABA2C25EE11}"/>
    <dgm:cxn modelId="{C32BCDEA-7BB1-4357-9722-464AF9F7729C}" type="presOf" srcId="{662739C8-4158-489B-9CC6-51AC8BA1B9F2}" destId="{60B50602-5F67-4EDC-927D-A2E585E6C822}" srcOrd="0" destOrd="0" presId="urn:microsoft.com/office/officeart/2005/8/layout/funnel1"/>
    <dgm:cxn modelId="{F878A28A-5982-467B-B27D-04ABFF16B68F}" srcId="{662739C8-4158-489B-9CC6-51AC8BA1B9F2}" destId="{30212382-EFE7-4E83-BE86-AAF50D8BB1C6}" srcOrd="2" destOrd="0" parTransId="{A9A765B8-A5A5-48D5-AA37-0725C426CAC8}" sibTransId="{2AD39C65-35FD-4180-B33E-BBF699C39080}"/>
    <dgm:cxn modelId="{C44CE24B-BB6D-4884-A800-7BAE4D4E8E4F}" type="presOf" srcId="{912BDDD6-BBCF-4FA6-90C1-1DF44E9E53FE}" destId="{FE9F3FE4-8921-44BC-A0BE-028E6A9D04F6}" srcOrd="0" destOrd="0" presId="urn:microsoft.com/office/officeart/2005/8/layout/funnel1"/>
    <dgm:cxn modelId="{227DC53D-CB9D-4E42-B289-275C0D6B2481}" type="presOf" srcId="{30212382-EFE7-4E83-BE86-AAF50D8BB1C6}" destId="{D0683656-2828-453A-A87D-FE15D5715832}" srcOrd="0" destOrd="0" presId="urn:microsoft.com/office/officeart/2005/8/layout/funnel1"/>
    <dgm:cxn modelId="{4242BD85-FAC0-4061-9BDF-800950EF55BC}" srcId="{662739C8-4158-489B-9CC6-51AC8BA1B9F2}" destId="{B463BFF7-7B95-4656-8AD8-84BCA249172E}" srcOrd="1" destOrd="0" parTransId="{2B05C607-4B7F-4B70-8A50-8B25667BD0B6}" sibTransId="{B78CC060-5CED-4058-B19F-11149D2445CD}"/>
    <dgm:cxn modelId="{525B9C44-3EB9-447B-91ED-1164A1B3397E}" srcId="{662739C8-4158-489B-9CC6-51AC8BA1B9F2}" destId="{010CD396-9EAD-4162-A12C-8299B34B6E27}" srcOrd="3" destOrd="0" parTransId="{7F492382-97F6-41F3-A6C4-9D4A599B2988}" sibTransId="{7D62574A-09B4-4D28-B3CE-88413F71455B}"/>
    <dgm:cxn modelId="{6F9E63E6-4AF9-4511-9DA8-11902307CF66}" type="presOf" srcId="{010CD396-9EAD-4162-A12C-8299B34B6E27}" destId="{0E153107-200B-4CF3-90D5-DCEAAACC774A}" srcOrd="0" destOrd="0" presId="urn:microsoft.com/office/officeart/2005/8/layout/funnel1"/>
    <dgm:cxn modelId="{13386EBA-80CA-4B2D-9DB5-FFDDEA63D751}" type="presOf" srcId="{B463BFF7-7B95-4656-8AD8-84BCA249172E}" destId="{1CB80364-43CF-4B01-8686-1E277E23B089}" srcOrd="0" destOrd="0" presId="urn:microsoft.com/office/officeart/2005/8/layout/funnel1"/>
    <dgm:cxn modelId="{C8D34C4D-2AAF-41A9-A702-F35EDED565D3}" type="presParOf" srcId="{60B50602-5F67-4EDC-927D-A2E585E6C822}" destId="{89595A59-70D8-44B7-9270-2C36C907C96D}" srcOrd="0" destOrd="0" presId="urn:microsoft.com/office/officeart/2005/8/layout/funnel1"/>
    <dgm:cxn modelId="{89FD5B41-EEFD-4A2E-92F2-0C439C0E5333}" type="presParOf" srcId="{60B50602-5F67-4EDC-927D-A2E585E6C822}" destId="{76C1916B-16C4-4ACA-94A6-8A42D570283F}" srcOrd="1" destOrd="0" presId="urn:microsoft.com/office/officeart/2005/8/layout/funnel1"/>
    <dgm:cxn modelId="{45F15EB6-66DC-49F1-93E3-A176641F26FB}" type="presParOf" srcId="{60B50602-5F67-4EDC-927D-A2E585E6C822}" destId="{0E153107-200B-4CF3-90D5-DCEAAACC774A}" srcOrd="2" destOrd="0" presId="urn:microsoft.com/office/officeart/2005/8/layout/funnel1"/>
    <dgm:cxn modelId="{68D310FB-7F7F-4181-9488-778849271988}" type="presParOf" srcId="{60B50602-5F67-4EDC-927D-A2E585E6C822}" destId="{D0683656-2828-453A-A87D-FE15D5715832}" srcOrd="3" destOrd="0" presId="urn:microsoft.com/office/officeart/2005/8/layout/funnel1"/>
    <dgm:cxn modelId="{9311F434-4879-4AA4-ACBE-AC8CAD621DA5}" type="presParOf" srcId="{60B50602-5F67-4EDC-927D-A2E585E6C822}" destId="{1CB80364-43CF-4B01-8686-1E277E23B089}" srcOrd="4" destOrd="0" presId="urn:microsoft.com/office/officeart/2005/8/layout/funnel1"/>
    <dgm:cxn modelId="{CAFB5F59-C86A-4894-A3BA-96537A5693FB}" type="presParOf" srcId="{60B50602-5F67-4EDC-927D-A2E585E6C822}" destId="{FE9F3FE4-8921-44BC-A0BE-028E6A9D04F6}" srcOrd="5" destOrd="0" presId="urn:microsoft.com/office/officeart/2005/8/layout/funnel1"/>
    <dgm:cxn modelId="{FD235C04-7BE3-427A-931A-FED3E6FBFA0C}" type="presParOf" srcId="{60B50602-5F67-4EDC-927D-A2E585E6C822}" destId="{06D0D5EE-8FC1-40EA-97F9-2864E809664D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A50A989-202B-44EC-AB6C-48B30CD4DEE9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9A037F2-F2AA-4B38-81EE-F20B474BC1D0}">
      <dgm:prSet phldrT="[Текст]" custT="1"/>
      <dgm:spPr/>
      <dgm:t>
        <a:bodyPr/>
        <a:lstStyle/>
        <a:p>
          <a:r>
            <a:rPr lang="ru-RU" sz="1400" b="0" i="0" u="none" dirty="0" smtClean="0">
              <a:solidFill>
                <a:srgbClr val="293C8F"/>
              </a:solidFill>
            </a:rPr>
            <a:t>Пенсионное обеспечение</a:t>
          </a:r>
        </a:p>
        <a:p>
          <a:r>
            <a:rPr lang="ru-RU" sz="1600" b="1" i="0" u="none" dirty="0" smtClean="0">
              <a:solidFill>
                <a:srgbClr val="293C8F"/>
              </a:solidFill>
            </a:rPr>
            <a:t>78 454,2</a:t>
          </a:r>
          <a:endParaRPr lang="ru-RU" sz="1600" b="1" dirty="0">
            <a:solidFill>
              <a:srgbClr val="293C8F"/>
            </a:solidFill>
          </a:endParaRPr>
        </a:p>
      </dgm:t>
    </dgm:pt>
    <dgm:pt modelId="{9117E81F-CFDA-4B11-8829-AA9E360A15B1}" type="parTrans" cxnId="{60387CEE-31FA-4FDF-A1C7-4C7E75C623BD}">
      <dgm:prSet/>
      <dgm:spPr/>
      <dgm:t>
        <a:bodyPr/>
        <a:lstStyle/>
        <a:p>
          <a:endParaRPr lang="ru-RU"/>
        </a:p>
      </dgm:t>
    </dgm:pt>
    <dgm:pt modelId="{E2D902B4-38E2-444C-8281-8C6BF1910237}" type="sibTrans" cxnId="{60387CEE-31FA-4FDF-A1C7-4C7E75C623BD}">
      <dgm:prSet/>
      <dgm:spPr/>
      <dgm:t>
        <a:bodyPr/>
        <a:lstStyle/>
        <a:p>
          <a:endParaRPr lang="ru-RU"/>
        </a:p>
      </dgm:t>
    </dgm:pt>
    <dgm:pt modelId="{C91453CD-5133-4A5F-B26B-1F448A9A29B5}">
      <dgm:prSet phldrT="[Текст]" custT="1"/>
      <dgm:spPr/>
      <dgm:t>
        <a:bodyPr/>
        <a:lstStyle/>
        <a:p>
          <a:r>
            <a:rPr lang="ru-RU" sz="1400" b="0" i="0" u="none" dirty="0" smtClean="0">
              <a:solidFill>
                <a:srgbClr val="293C8F"/>
              </a:solidFill>
            </a:rPr>
            <a:t>Социальное обслуживание населения</a:t>
          </a:r>
        </a:p>
        <a:p>
          <a:r>
            <a:rPr lang="ru-RU" sz="1600" b="1" i="0" u="none" dirty="0" smtClean="0">
              <a:solidFill>
                <a:srgbClr val="293C8F"/>
              </a:solidFill>
            </a:rPr>
            <a:t>224 201,9</a:t>
          </a:r>
          <a:endParaRPr lang="ru-RU" sz="1600" b="1" dirty="0">
            <a:solidFill>
              <a:srgbClr val="293C8F"/>
            </a:solidFill>
          </a:endParaRPr>
        </a:p>
      </dgm:t>
    </dgm:pt>
    <dgm:pt modelId="{54C5A29B-4EE4-4771-92FE-74B0F8499FE3}" type="parTrans" cxnId="{B08D8D4B-6654-4FDA-8B65-E061D9A04C99}">
      <dgm:prSet/>
      <dgm:spPr/>
      <dgm:t>
        <a:bodyPr/>
        <a:lstStyle/>
        <a:p>
          <a:endParaRPr lang="ru-RU"/>
        </a:p>
      </dgm:t>
    </dgm:pt>
    <dgm:pt modelId="{393B048F-55A5-4956-9399-BDA6F642F99F}" type="sibTrans" cxnId="{B08D8D4B-6654-4FDA-8B65-E061D9A04C99}">
      <dgm:prSet/>
      <dgm:spPr/>
      <dgm:t>
        <a:bodyPr/>
        <a:lstStyle/>
        <a:p>
          <a:endParaRPr lang="ru-RU"/>
        </a:p>
      </dgm:t>
    </dgm:pt>
    <dgm:pt modelId="{9128DAB1-C594-4DBF-9B75-D4134B7EAB63}">
      <dgm:prSet phldrT="[Текст]" custT="1"/>
      <dgm:spPr>
        <a:solidFill>
          <a:srgbClr val="6666FF"/>
        </a:solidFill>
      </dgm:spPr>
      <dgm:t>
        <a:bodyPr/>
        <a:lstStyle/>
        <a:p>
          <a:r>
            <a:rPr lang="ru-RU" sz="1400" b="0" i="0" u="none" dirty="0" smtClean="0">
              <a:solidFill>
                <a:srgbClr val="293C8F"/>
              </a:solidFill>
            </a:rPr>
            <a:t>Социальное обеспечение населения</a:t>
          </a:r>
        </a:p>
        <a:p>
          <a:r>
            <a:rPr lang="ru-RU" sz="1600" b="1" i="0" u="none" dirty="0" smtClean="0">
              <a:solidFill>
                <a:srgbClr val="293C8F"/>
              </a:solidFill>
            </a:rPr>
            <a:t>1 793 544,5</a:t>
          </a:r>
          <a:endParaRPr lang="ru-RU" sz="1600" b="1" dirty="0">
            <a:solidFill>
              <a:srgbClr val="293C8F"/>
            </a:solidFill>
          </a:endParaRPr>
        </a:p>
      </dgm:t>
    </dgm:pt>
    <dgm:pt modelId="{A8BCEF70-6491-4636-B2D4-96A3C6310FB5}" type="parTrans" cxnId="{511ACB3A-8E2C-4A8B-87DF-3A6F655A8377}">
      <dgm:prSet/>
      <dgm:spPr/>
      <dgm:t>
        <a:bodyPr/>
        <a:lstStyle/>
        <a:p>
          <a:endParaRPr lang="ru-RU"/>
        </a:p>
      </dgm:t>
    </dgm:pt>
    <dgm:pt modelId="{51481531-E7CD-41A4-A9C0-114BBF3B1E05}" type="sibTrans" cxnId="{511ACB3A-8E2C-4A8B-87DF-3A6F655A8377}">
      <dgm:prSet/>
      <dgm:spPr/>
      <dgm:t>
        <a:bodyPr/>
        <a:lstStyle/>
        <a:p>
          <a:endParaRPr lang="ru-RU"/>
        </a:p>
      </dgm:t>
    </dgm:pt>
    <dgm:pt modelId="{3C2FFA5D-E12D-4315-A05A-448B5B66298E}">
      <dgm:prSet phldrT="[Текст]" custT="1"/>
      <dgm:spPr/>
      <dgm:t>
        <a:bodyPr/>
        <a:lstStyle/>
        <a:p>
          <a:r>
            <a:rPr lang="ru-RU" sz="1400" b="0" i="0" u="none" dirty="0" smtClean="0">
              <a:solidFill>
                <a:srgbClr val="293C8F"/>
              </a:solidFill>
            </a:rPr>
            <a:t>Охрана семьи и детства</a:t>
          </a:r>
        </a:p>
        <a:p>
          <a:r>
            <a:rPr lang="ru-RU" sz="1600" b="1" i="0" u="none" dirty="0" smtClean="0">
              <a:solidFill>
                <a:srgbClr val="293C8F"/>
              </a:solidFill>
            </a:rPr>
            <a:t>406 976,5</a:t>
          </a:r>
          <a:endParaRPr lang="ru-RU" sz="1600" b="1" dirty="0">
            <a:solidFill>
              <a:srgbClr val="293C8F"/>
            </a:solidFill>
          </a:endParaRPr>
        </a:p>
      </dgm:t>
    </dgm:pt>
    <dgm:pt modelId="{108EAC56-2932-47ED-B846-86054AF3FEA0}" type="parTrans" cxnId="{22BFCABA-B75C-4FC8-BE79-29C3B16745E6}">
      <dgm:prSet/>
      <dgm:spPr/>
      <dgm:t>
        <a:bodyPr/>
        <a:lstStyle/>
        <a:p>
          <a:endParaRPr lang="ru-RU"/>
        </a:p>
      </dgm:t>
    </dgm:pt>
    <dgm:pt modelId="{EAF91167-DF80-4C8F-9744-C3E8DB5134FE}" type="sibTrans" cxnId="{22BFCABA-B75C-4FC8-BE79-29C3B16745E6}">
      <dgm:prSet/>
      <dgm:spPr/>
      <dgm:t>
        <a:bodyPr/>
        <a:lstStyle/>
        <a:p>
          <a:endParaRPr lang="ru-RU"/>
        </a:p>
      </dgm:t>
    </dgm:pt>
    <dgm:pt modelId="{67058D2F-E7DB-41A2-88A8-A28948005FCF}">
      <dgm:prSet phldrT="[Текст]" custT="1"/>
      <dgm:spPr/>
      <dgm:t>
        <a:bodyPr/>
        <a:lstStyle/>
        <a:p>
          <a:r>
            <a:rPr lang="ru-RU" sz="1400" b="0" i="0" u="none" dirty="0" smtClean="0">
              <a:solidFill>
                <a:srgbClr val="293C8F"/>
              </a:solidFill>
            </a:rPr>
            <a:t>Другие вопросы в области социальной политики</a:t>
          </a:r>
        </a:p>
        <a:p>
          <a:r>
            <a:rPr lang="ru-RU" sz="1600" b="1" i="0" u="none" dirty="0" smtClean="0">
              <a:solidFill>
                <a:srgbClr val="293C8F"/>
              </a:solidFill>
            </a:rPr>
            <a:t>66 577,9</a:t>
          </a:r>
          <a:endParaRPr lang="ru-RU" sz="1600" b="1" dirty="0">
            <a:solidFill>
              <a:srgbClr val="293C8F"/>
            </a:solidFill>
          </a:endParaRPr>
        </a:p>
      </dgm:t>
    </dgm:pt>
    <dgm:pt modelId="{1E110BEB-26D6-4847-B570-600D1F595A59}" type="parTrans" cxnId="{C21E704D-F9E4-4F72-978B-4690413EAD45}">
      <dgm:prSet/>
      <dgm:spPr/>
      <dgm:t>
        <a:bodyPr/>
        <a:lstStyle/>
        <a:p>
          <a:endParaRPr lang="ru-RU"/>
        </a:p>
      </dgm:t>
    </dgm:pt>
    <dgm:pt modelId="{ABD8A177-B9FA-4349-9F33-F853DACB93F8}" type="sibTrans" cxnId="{C21E704D-F9E4-4F72-978B-4690413EAD45}">
      <dgm:prSet/>
      <dgm:spPr/>
      <dgm:t>
        <a:bodyPr/>
        <a:lstStyle/>
        <a:p>
          <a:endParaRPr lang="ru-RU"/>
        </a:p>
      </dgm:t>
    </dgm:pt>
    <dgm:pt modelId="{96D87D9E-66BF-43B7-A2C6-3692BDEEFF13}" type="pres">
      <dgm:prSet presAssocID="{EA50A989-202B-44EC-AB6C-48B30CD4DEE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391255-80A5-484F-9997-6BB9D12DE7A7}" type="pres">
      <dgm:prSet presAssocID="{A9A037F2-F2AA-4B38-81EE-F20B474BC1D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9D436F-D21C-4581-B69A-2C64CAF4EE52}" type="pres">
      <dgm:prSet presAssocID="{E2D902B4-38E2-444C-8281-8C6BF1910237}" presName="sibTrans" presStyleCnt="0"/>
      <dgm:spPr/>
    </dgm:pt>
    <dgm:pt modelId="{1BA27704-8182-4EDC-8C5B-181263C743FF}" type="pres">
      <dgm:prSet presAssocID="{C91453CD-5133-4A5F-B26B-1F448A9A29B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DBD5-792B-4181-AE1C-7CCFA2FBECAC}" type="pres">
      <dgm:prSet presAssocID="{393B048F-55A5-4956-9399-BDA6F642F99F}" presName="sibTrans" presStyleCnt="0"/>
      <dgm:spPr/>
    </dgm:pt>
    <dgm:pt modelId="{BEC9E3B6-27EE-4522-BF5F-084CAECF3F0A}" type="pres">
      <dgm:prSet presAssocID="{9128DAB1-C594-4DBF-9B75-D4134B7EAB6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40B10D-ED9B-4CDE-9D74-CFE4D43F6660}" type="pres">
      <dgm:prSet presAssocID="{51481531-E7CD-41A4-A9C0-114BBF3B1E05}" presName="sibTrans" presStyleCnt="0"/>
      <dgm:spPr/>
    </dgm:pt>
    <dgm:pt modelId="{5EC89B28-81E7-49CB-8718-9D89FC8C15AB}" type="pres">
      <dgm:prSet presAssocID="{3C2FFA5D-E12D-4315-A05A-448B5B66298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5C3BD2-4995-4389-BA99-BCCEA56CFD18}" type="pres">
      <dgm:prSet presAssocID="{EAF91167-DF80-4C8F-9744-C3E8DB5134FE}" presName="sibTrans" presStyleCnt="0"/>
      <dgm:spPr/>
    </dgm:pt>
    <dgm:pt modelId="{D0E6724F-CDCE-474A-A716-1CC6E4318CB4}" type="pres">
      <dgm:prSet presAssocID="{67058D2F-E7DB-41A2-88A8-A28948005FC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1E704D-F9E4-4F72-978B-4690413EAD45}" srcId="{EA50A989-202B-44EC-AB6C-48B30CD4DEE9}" destId="{67058D2F-E7DB-41A2-88A8-A28948005FCF}" srcOrd="4" destOrd="0" parTransId="{1E110BEB-26D6-4847-B570-600D1F595A59}" sibTransId="{ABD8A177-B9FA-4349-9F33-F853DACB93F8}"/>
    <dgm:cxn modelId="{134BD7F7-47D3-46C9-9D4F-6EE396EADBD8}" type="presOf" srcId="{A9A037F2-F2AA-4B38-81EE-F20B474BC1D0}" destId="{62391255-80A5-484F-9997-6BB9D12DE7A7}" srcOrd="0" destOrd="0" presId="urn:microsoft.com/office/officeart/2005/8/layout/default"/>
    <dgm:cxn modelId="{B08D8D4B-6654-4FDA-8B65-E061D9A04C99}" srcId="{EA50A989-202B-44EC-AB6C-48B30CD4DEE9}" destId="{C91453CD-5133-4A5F-B26B-1F448A9A29B5}" srcOrd="1" destOrd="0" parTransId="{54C5A29B-4EE4-4771-92FE-74B0F8499FE3}" sibTransId="{393B048F-55A5-4956-9399-BDA6F642F99F}"/>
    <dgm:cxn modelId="{511ACB3A-8E2C-4A8B-87DF-3A6F655A8377}" srcId="{EA50A989-202B-44EC-AB6C-48B30CD4DEE9}" destId="{9128DAB1-C594-4DBF-9B75-D4134B7EAB63}" srcOrd="2" destOrd="0" parTransId="{A8BCEF70-6491-4636-B2D4-96A3C6310FB5}" sibTransId="{51481531-E7CD-41A4-A9C0-114BBF3B1E05}"/>
    <dgm:cxn modelId="{352A584F-DB69-4E77-BBA1-DB0632C89D45}" type="presOf" srcId="{EA50A989-202B-44EC-AB6C-48B30CD4DEE9}" destId="{96D87D9E-66BF-43B7-A2C6-3692BDEEFF13}" srcOrd="0" destOrd="0" presId="urn:microsoft.com/office/officeart/2005/8/layout/default"/>
    <dgm:cxn modelId="{60387CEE-31FA-4FDF-A1C7-4C7E75C623BD}" srcId="{EA50A989-202B-44EC-AB6C-48B30CD4DEE9}" destId="{A9A037F2-F2AA-4B38-81EE-F20B474BC1D0}" srcOrd="0" destOrd="0" parTransId="{9117E81F-CFDA-4B11-8829-AA9E360A15B1}" sibTransId="{E2D902B4-38E2-444C-8281-8C6BF1910237}"/>
    <dgm:cxn modelId="{FF8E18D3-A7E2-4B32-B0F6-0883BB7F73E9}" type="presOf" srcId="{C91453CD-5133-4A5F-B26B-1F448A9A29B5}" destId="{1BA27704-8182-4EDC-8C5B-181263C743FF}" srcOrd="0" destOrd="0" presId="urn:microsoft.com/office/officeart/2005/8/layout/default"/>
    <dgm:cxn modelId="{E3E81F7A-7446-4302-971D-F116FA505FF4}" type="presOf" srcId="{9128DAB1-C594-4DBF-9B75-D4134B7EAB63}" destId="{BEC9E3B6-27EE-4522-BF5F-084CAECF3F0A}" srcOrd="0" destOrd="0" presId="urn:microsoft.com/office/officeart/2005/8/layout/default"/>
    <dgm:cxn modelId="{22BFCABA-B75C-4FC8-BE79-29C3B16745E6}" srcId="{EA50A989-202B-44EC-AB6C-48B30CD4DEE9}" destId="{3C2FFA5D-E12D-4315-A05A-448B5B66298E}" srcOrd="3" destOrd="0" parTransId="{108EAC56-2932-47ED-B846-86054AF3FEA0}" sibTransId="{EAF91167-DF80-4C8F-9744-C3E8DB5134FE}"/>
    <dgm:cxn modelId="{FE5635F8-08E9-415B-B21D-77B230F7ED2F}" type="presOf" srcId="{3C2FFA5D-E12D-4315-A05A-448B5B66298E}" destId="{5EC89B28-81E7-49CB-8718-9D89FC8C15AB}" srcOrd="0" destOrd="0" presId="urn:microsoft.com/office/officeart/2005/8/layout/default"/>
    <dgm:cxn modelId="{BBDC18D5-4B8B-42D8-A7A7-71D35CA0DC33}" type="presOf" srcId="{67058D2F-E7DB-41A2-88A8-A28948005FCF}" destId="{D0E6724F-CDCE-474A-A716-1CC6E4318CB4}" srcOrd="0" destOrd="0" presId="urn:microsoft.com/office/officeart/2005/8/layout/default"/>
    <dgm:cxn modelId="{75452FF7-5A89-4A8F-849E-FE29528511FC}" type="presParOf" srcId="{96D87D9E-66BF-43B7-A2C6-3692BDEEFF13}" destId="{62391255-80A5-484F-9997-6BB9D12DE7A7}" srcOrd="0" destOrd="0" presId="urn:microsoft.com/office/officeart/2005/8/layout/default"/>
    <dgm:cxn modelId="{ACE79F7C-E447-4F6A-A95C-E3EC6F898539}" type="presParOf" srcId="{96D87D9E-66BF-43B7-A2C6-3692BDEEFF13}" destId="{009D436F-D21C-4581-B69A-2C64CAF4EE52}" srcOrd="1" destOrd="0" presId="urn:microsoft.com/office/officeart/2005/8/layout/default"/>
    <dgm:cxn modelId="{8DFFCAE6-61F8-40CA-9B8E-FC4A36D93515}" type="presParOf" srcId="{96D87D9E-66BF-43B7-A2C6-3692BDEEFF13}" destId="{1BA27704-8182-4EDC-8C5B-181263C743FF}" srcOrd="2" destOrd="0" presId="urn:microsoft.com/office/officeart/2005/8/layout/default"/>
    <dgm:cxn modelId="{A7B135A4-7017-4CC7-97EE-18F36E847C3E}" type="presParOf" srcId="{96D87D9E-66BF-43B7-A2C6-3692BDEEFF13}" destId="{4059DBD5-792B-4181-AE1C-7CCFA2FBECAC}" srcOrd="3" destOrd="0" presId="urn:microsoft.com/office/officeart/2005/8/layout/default"/>
    <dgm:cxn modelId="{C157E9B1-BE6C-4326-9E51-23203BAC1E47}" type="presParOf" srcId="{96D87D9E-66BF-43B7-A2C6-3692BDEEFF13}" destId="{BEC9E3B6-27EE-4522-BF5F-084CAECF3F0A}" srcOrd="4" destOrd="0" presId="urn:microsoft.com/office/officeart/2005/8/layout/default"/>
    <dgm:cxn modelId="{EF43E695-D144-4A07-A480-16D85FA1ED0A}" type="presParOf" srcId="{96D87D9E-66BF-43B7-A2C6-3692BDEEFF13}" destId="{9A40B10D-ED9B-4CDE-9D74-CFE4D43F6660}" srcOrd="5" destOrd="0" presId="urn:microsoft.com/office/officeart/2005/8/layout/default"/>
    <dgm:cxn modelId="{B28C8262-4C4A-470C-A1E1-CD2CF7C3F978}" type="presParOf" srcId="{96D87D9E-66BF-43B7-A2C6-3692BDEEFF13}" destId="{5EC89B28-81E7-49CB-8718-9D89FC8C15AB}" srcOrd="6" destOrd="0" presId="urn:microsoft.com/office/officeart/2005/8/layout/default"/>
    <dgm:cxn modelId="{DF628921-9AA9-4FBC-BA4A-189F4F830A80}" type="presParOf" srcId="{96D87D9E-66BF-43B7-A2C6-3692BDEEFF13}" destId="{415C3BD2-4995-4389-BA99-BCCEA56CFD18}" srcOrd="7" destOrd="0" presId="urn:microsoft.com/office/officeart/2005/8/layout/default"/>
    <dgm:cxn modelId="{8E3D7120-0BEC-4EEE-8511-885D6DA9D48B}" type="presParOf" srcId="{96D87D9E-66BF-43B7-A2C6-3692BDEEFF13}" destId="{D0E6724F-CDCE-474A-A716-1CC6E4318CB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DC64B8A-1080-44B0-AB15-719B2C4B8195}" type="doc">
      <dgm:prSet loTypeId="urn:microsoft.com/office/officeart/2005/8/layout/default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E6DF797-1D36-44A4-82BC-AD5A84AB72F5}">
      <dgm:prSet phldrT="[Текст]"/>
      <dgm:spPr/>
      <dgm:t>
        <a:bodyPr/>
        <a:lstStyle/>
        <a:p>
          <a:r>
            <a:rPr lang="ru-RU" b="0" i="0" u="none" dirty="0" smtClean="0">
              <a:solidFill>
                <a:srgbClr val="293C8F"/>
              </a:solidFill>
            </a:rPr>
            <a:t>Телевидение и радиовещание</a:t>
          </a:r>
        </a:p>
        <a:p>
          <a:r>
            <a:rPr lang="ru-RU" b="1" i="0" u="none" dirty="0" smtClean="0">
              <a:solidFill>
                <a:srgbClr val="293C8F"/>
              </a:solidFill>
            </a:rPr>
            <a:t>12 750,0</a:t>
          </a:r>
          <a:endParaRPr lang="ru-RU" b="1" dirty="0">
            <a:solidFill>
              <a:srgbClr val="293C8F"/>
            </a:solidFill>
          </a:endParaRPr>
        </a:p>
      </dgm:t>
    </dgm:pt>
    <dgm:pt modelId="{3BE25DD8-5B87-457F-9900-791BB864CB8E}" type="parTrans" cxnId="{9C8D10CD-64B8-47C3-8C3C-031186E38C55}">
      <dgm:prSet/>
      <dgm:spPr/>
      <dgm:t>
        <a:bodyPr/>
        <a:lstStyle/>
        <a:p>
          <a:endParaRPr lang="ru-RU"/>
        </a:p>
      </dgm:t>
    </dgm:pt>
    <dgm:pt modelId="{36159B03-8E0A-45F8-AC60-ACFC45DEE08E}" type="sibTrans" cxnId="{9C8D10CD-64B8-47C3-8C3C-031186E38C55}">
      <dgm:prSet/>
      <dgm:spPr/>
      <dgm:t>
        <a:bodyPr/>
        <a:lstStyle/>
        <a:p>
          <a:endParaRPr lang="ru-RU"/>
        </a:p>
      </dgm:t>
    </dgm:pt>
    <dgm:pt modelId="{34DED8CE-D675-4E5E-8DEE-85E82A65FBBE}">
      <dgm:prSet phldrT="[Текст]"/>
      <dgm:spPr/>
      <dgm:t>
        <a:bodyPr/>
        <a:lstStyle/>
        <a:p>
          <a:r>
            <a:rPr lang="ru-RU" b="0" i="0" u="none" dirty="0" smtClean="0">
              <a:solidFill>
                <a:srgbClr val="293C8F"/>
              </a:solidFill>
            </a:rPr>
            <a:t>Периодическая печать и издательства</a:t>
          </a:r>
        </a:p>
        <a:p>
          <a:r>
            <a:rPr lang="ru-RU" b="1" i="0" u="none" dirty="0" smtClean="0">
              <a:solidFill>
                <a:srgbClr val="293C8F"/>
              </a:solidFill>
            </a:rPr>
            <a:t>35 024,4</a:t>
          </a:r>
          <a:endParaRPr lang="ru-RU" b="1" dirty="0">
            <a:solidFill>
              <a:srgbClr val="293C8F"/>
            </a:solidFill>
          </a:endParaRPr>
        </a:p>
      </dgm:t>
    </dgm:pt>
    <dgm:pt modelId="{EF24C36C-F64A-42CE-82E3-B7C229277AEA}" type="parTrans" cxnId="{603F4622-AB5D-456E-9661-536F66F28E51}">
      <dgm:prSet/>
      <dgm:spPr/>
      <dgm:t>
        <a:bodyPr/>
        <a:lstStyle/>
        <a:p>
          <a:endParaRPr lang="ru-RU"/>
        </a:p>
      </dgm:t>
    </dgm:pt>
    <dgm:pt modelId="{4CF139C8-8AB3-4EC2-9A37-0A4F3F719485}" type="sibTrans" cxnId="{603F4622-AB5D-456E-9661-536F66F28E51}">
      <dgm:prSet/>
      <dgm:spPr/>
      <dgm:t>
        <a:bodyPr/>
        <a:lstStyle/>
        <a:p>
          <a:endParaRPr lang="ru-RU"/>
        </a:p>
      </dgm:t>
    </dgm:pt>
    <dgm:pt modelId="{83CA54CB-AA2C-45C2-AACA-E487CF7D0F2D}">
      <dgm:prSet phldrT="[Текст]"/>
      <dgm:spPr/>
      <dgm:t>
        <a:bodyPr/>
        <a:lstStyle/>
        <a:p>
          <a:r>
            <a:rPr lang="ru-RU" b="0" i="0" u="none" dirty="0" smtClean="0">
              <a:solidFill>
                <a:srgbClr val="293C8F"/>
              </a:solidFill>
            </a:rPr>
            <a:t>Другие вопросы в области средств массовой информации</a:t>
          </a:r>
        </a:p>
        <a:p>
          <a:r>
            <a:rPr lang="ru-RU" b="1" i="0" u="none" dirty="0" smtClean="0">
              <a:solidFill>
                <a:srgbClr val="293C8F"/>
              </a:solidFill>
            </a:rPr>
            <a:t>7 818,7</a:t>
          </a:r>
          <a:endParaRPr lang="ru-RU" b="1" dirty="0">
            <a:solidFill>
              <a:srgbClr val="293C8F"/>
            </a:solidFill>
          </a:endParaRPr>
        </a:p>
      </dgm:t>
    </dgm:pt>
    <dgm:pt modelId="{01D1BBFA-80F5-4C45-AA0C-D3DD5AF84DB9}" type="parTrans" cxnId="{B0ABF83C-A164-4AFA-A7FB-FF311BA12718}">
      <dgm:prSet/>
      <dgm:spPr/>
      <dgm:t>
        <a:bodyPr/>
        <a:lstStyle/>
        <a:p>
          <a:endParaRPr lang="ru-RU"/>
        </a:p>
      </dgm:t>
    </dgm:pt>
    <dgm:pt modelId="{3E40F25E-513A-4497-B241-A5FB0C78EFA3}" type="sibTrans" cxnId="{B0ABF83C-A164-4AFA-A7FB-FF311BA12718}">
      <dgm:prSet/>
      <dgm:spPr/>
      <dgm:t>
        <a:bodyPr/>
        <a:lstStyle/>
        <a:p>
          <a:endParaRPr lang="ru-RU"/>
        </a:p>
      </dgm:t>
    </dgm:pt>
    <dgm:pt modelId="{B905D99C-0917-4D8A-ACD6-39D9F69133AB}" type="pres">
      <dgm:prSet presAssocID="{3DC64B8A-1080-44B0-AB15-719B2C4B819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341748-93CF-4C4B-A903-51D75C728151}" type="pres">
      <dgm:prSet presAssocID="{3E6DF797-1D36-44A4-82BC-AD5A84AB72F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514E3E-90C1-4097-B767-62F2777C74F0}" type="pres">
      <dgm:prSet presAssocID="{36159B03-8E0A-45F8-AC60-ACFC45DEE08E}" presName="sibTrans" presStyleCnt="0"/>
      <dgm:spPr/>
    </dgm:pt>
    <dgm:pt modelId="{44BEAA91-E2D2-4E41-82D6-E8E81504A5C9}" type="pres">
      <dgm:prSet presAssocID="{34DED8CE-D675-4E5E-8DEE-85E82A65FBB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5BB7F3-74B4-4D93-8E0A-4AB41DB8F6C2}" type="pres">
      <dgm:prSet presAssocID="{4CF139C8-8AB3-4EC2-9A37-0A4F3F719485}" presName="sibTrans" presStyleCnt="0"/>
      <dgm:spPr/>
    </dgm:pt>
    <dgm:pt modelId="{24C1A5AA-2C42-4E61-B570-27709F014DF0}" type="pres">
      <dgm:prSet presAssocID="{83CA54CB-AA2C-45C2-AACA-E487CF7D0F2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ABF83C-A164-4AFA-A7FB-FF311BA12718}" srcId="{3DC64B8A-1080-44B0-AB15-719B2C4B8195}" destId="{83CA54CB-AA2C-45C2-AACA-E487CF7D0F2D}" srcOrd="2" destOrd="0" parTransId="{01D1BBFA-80F5-4C45-AA0C-D3DD5AF84DB9}" sibTransId="{3E40F25E-513A-4497-B241-A5FB0C78EFA3}"/>
    <dgm:cxn modelId="{92D32024-BB40-440E-ACF3-D81440AB6D77}" type="presOf" srcId="{34DED8CE-D675-4E5E-8DEE-85E82A65FBBE}" destId="{44BEAA91-E2D2-4E41-82D6-E8E81504A5C9}" srcOrd="0" destOrd="0" presId="urn:microsoft.com/office/officeart/2005/8/layout/default"/>
    <dgm:cxn modelId="{9C8D10CD-64B8-47C3-8C3C-031186E38C55}" srcId="{3DC64B8A-1080-44B0-AB15-719B2C4B8195}" destId="{3E6DF797-1D36-44A4-82BC-AD5A84AB72F5}" srcOrd="0" destOrd="0" parTransId="{3BE25DD8-5B87-457F-9900-791BB864CB8E}" sibTransId="{36159B03-8E0A-45F8-AC60-ACFC45DEE08E}"/>
    <dgm:cxn modelId="{603F4622-AB5D-456E-9661-536F66F28E51}" srcId="{3DC64B8A-1080-44B0-AB15-719B2C4B8195}" destId="{34DED8CE-D675-4E5E-8DEE-85E82A65FBBE}" srcOrd="1" destOrd="0" parTransId="{EF24C36C-F64A-42CE-82E3-B7C229277AEA}" sibTransId="{4CF139C8-8AB3-4EC2-9A37-0A4F3F719485}"/>
    <dgm:cxn modelId="{7463DDF8-C81B-4FA6-9491-938A5FC3BA20}" type="presOf" srcId="{3DC64B8A-1080-44B0-AB15-719B2C4B8195}" destId="{B905D99C-0917-4D8A-ACD6-39D9F69133AB}" srcOrd="0" destOrd="0" presId="urn:microsoft.com/office/officeart/2005/8/layout/default"/>
    <dgm:cxn modelId="{3AA5F8F2-7EC8-49A8-B619-4AFA28AE1E01}" type="presOf" srcId="{3E6DF797-1D36-44A4-82BC-AD5A84AB72F5}" destId="{16341748-93CF-4C4B-A903-51D75C728151}" srcOrd="0" destOrd="0" presId="urn:microsoft.com/office/officeart/2005/8/layout/default"/>
    <dgm:cxn modelId="{85BA228A-ADB0-4058-B7E6-57C4C7885C81}" type="presOf" srcId="{83CA54CB-AA2C-45C2-AACA-E487CF7D0F2D}" destId="{24C1A5AA-2C42-4E61-B570-27709F014DF0}" srcOrd="0" destOrd="0" presId="urn:microsoft.com/office/officeart/2005/8/layout/default"/>
    <dgm:cxn modelId="{E287AB7A-E5E4-46B1-BF6B-06F4727EE29D}" type="presParOf" srcId="{B905D99C-0917-4D8A-ACD6-39D9F69133AB}" destId="{16341748-93CF-4C4B-A903-51D75C728151}" srcOrd="0" destOrd="0" presId="urn:microsoft.com/office/officeart/2005/8/layout/default"/>
    <dgm:cxn modelId="{2D683293-B5B6-45BA-91E1-683EAB2789BA}" type="presParOf" srcId="{B905D99C-0917-4D8A-ACD6-39D9F69133AB}" destId="{2C514E3E-90C1-4097-B767-62F2777C74F0}" srcOrd="1" destOrd="0" presId="urn:microsoft.com/office/officeart/2005/8/layout/default"/>
    <dgm:cxn modelId="{111BF615-D089-4308-B0E8-4A2230F8E9B0}" type="presParOf" srcId="{B905D99C-0917-4D8A-ACD6-39D9F69133AB}" destId="{44BEAA91-E2D2-4E41-82D6-E8E81504A5C9}" srcOrd="2" destOrd="0" presId="urn:microsoft.com/office/officeart/2005/8/layout/default"/>
    <dgm:cxn modelId="{517307E2-B9CB-41F7-87C4-9FC0AEDB5C70}" type="presParOf" srcId="{B905D99C-0917-4D8A-ACD6-39D9F69133AB}" destId="{465BB7F3-74B4-4D93-8E0A-4AB41DB8F6C2}" srcOrd="3" destOrd="0" presId="urn:microsoft.com/office/officeart/2005/8/layout/default"/>
    <dgm:cxn modelId="{BC618E0B-2A6B-4D4F-87F8-DD36C4858DCF}" type="presParOf" srcId="{B905D99C-0917-4D8A-ACD6-39D9F69133AB}" destId="{24C1A5AA-2C42-4E61-B570-27709F014DF0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F20F62A-BE80-4699-91B1-50596952B145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7205F4C-16EA-480D-9957-939F26FFE88A}">
      <dgm:prSet phldrT="[Текст]" custT="1"/>
      <dgm:spPr/>
      <dgm:t>
        <a:bodyPr/>
        <a:lstStyle/>
        <a:p>
          <a:r>
            <a:rPr lang="ru-RU" sz="1700" b="0" i="0" u="none" dirty="0" smtClean="0">
              <a:solidFill>
                <a:srgbClr val="293C8F"/>
              </a:solidFill>
            </a:rPr>
            <a:t>Общеэкономические вопросы</a:t>
          </a:r>
        </a:p>
        <a:p>
          <a:r>
            <a:rPr lang="ru-RU" sz="1800" b="1" i="0" u="none" dirty="0" smtClean="0">
              <a:solidFill>
                <a:srgbClr val="293C8F"/>
              </a:solidFill>
            </a:rPr>
            <a:t>92 407,4</a:t>
          </a:r>
          <a:endParaRPr lang="ru-RU" sz="1800" b="1" dirty="0">
            <a:solidFill>
              <a:srgbClr val="293C8F"/>
            </a:solidFill>
          </a:endParaRPr>
        </a:p>
      </dgm:t>
    </dgm:pt>
    <dgm:pt modelId="{CF88657E-15C4-4C54-BE50-7AFF47309F88}" type="parTrans" cxnId="{3C6F6348-0D89-40D1-8180-691422C9517A}">
      <dgm:prSet/>
      <dgm:spPr/>
      <dgm:t>
        <a:bodyPr/>
        <a:lstStyle/>
        <a:p>
          <a:endParaRPr lang="ru-RU"/>
        </a:p>
      </dgm:t>
    </dgm:pt>
    <dgm:pt modelId="{CAC59AA1-4CB2-4EB5-A78D-6A58C911876C}" type="sibTrans" cxnId="{3C6F6348-0D89-40D1-8180-691422C9517A}">
      <dgm:prSet/>
      <dgm:spPr/>
      <dgm:t>
        <a:bodyPr/>
        <a:lstStyle/>
        <a:p>
          <a:endParaRPr lang="ru-RU"/>
        </a:p>
      </dgm:t>
    </dgm:pt>
    <dgm:pt modelId="{FFA89525-079E-46F0-99B7-BFD4DAE5E741}">
      <dgm:prSet phldrT="[Текст]" custT="1"/>
      <dgm:spPr/>
      <dgm:t>
        <a:bodyPr/>
        <a:lstStyle/>
        <a:p>
          <a:r>
            <a:rPr lang="ru-RU" sz="1700" b="0" i="0" u="none" dirty="0" smtClean="0">
              <a:solidFill>
                <a:srgbClr val="293C8F"/>
              </a:solidFill>
            </a:rPr>
            <a:t>Топливно-энергетический комплекс</a:t>
          </a:r>
        </a:p>
        <a:p>
          <a:r>
            <a:rPr lang="ru-RU" sz="1800" b="1" i="0" u="none" dirty="0" smtClean="0">
              <a:solidFill>
                <a:srgbClr val="293C8F"/>
              </a:solidFill>
            </a:rPr>
            <a:t>61 693,5</a:t>
          </a:r>
          <a:endParaRPr lang="ru-RU" sz="1800" b="1" dirty="0">
            <a:solidFill>
              <a:srgbClr val="293C8F"/>
            </a:solidFill>
          </a:endParaRPr>
        </a:p>
      </dgm:t>
    </dgm:pt>
    <dgm:pt modelId="{DFF1103A-03EF-4C90-8C32-179525458727}" type="parTrans" cxnId="{E1FD4B60-D8EA-4C9A-A6FD-A78926B2B179}">
      <dgm:prSet/>
      <dgm:spPr/>
      <dgm:t>
        <a:bodyPr/>
        <a:lstStyle/>
        <a:p>
          <a:endParaRPr lang="ru-RU"/>
        </a:p>
      </dgm:t>
    </dgm:pt>
    <dgm:pt modelId="{1F2B54ED-A63B-466D-9602-2FD0381DB329}" type="sibTrans" cxnId="{E1FD4B60-D8EA-4C9A-A6FD-A78926B2B179}">
      <dgm:prSet/>
      <dgm:spPr/>
      <dgm:t>
        <a:bodyPr/>
        <a:lstStyle/>
        <a:p>
          <a:endParaRPr lang="ru-RU"/>
        </a:p>
      </dgm:t>
    </dgm:pt>
    <dgm:pt modelId="{9E33B302-DEEF-4C75-A112-710D23C67AB2}">
      <dgm:prSet phldrT="[Текст]" custT="1"/>
      <dgm:spPr/>
      <dgm:t>
        <a:bodyPr/>
        <a:lstStyle/>
        <a:p>
          <a:r>
            <a:rPr lang="ru-RU" sz="1700" b="0" i="0" u="none" dirty="0" smtClean="0">
              <a:solidFill>
                <a:srgbClr val="293C8F"/>
              </a:solidFill>
            </a:rPr>
            <a:t>Сельское хозяйство и рыболовство</a:t>
          </a:r>
        </a:p>
        <a:p>
          <a:r>
            <a:rPr lang="ru-RU" sz="1800" b="1" i="0" u="none" dirty="0" smtClean="0">
              <a:solidFill>
                <a:srgbClr val="293C8F"/>
              </a:solidFill>
            </a:rPr>
            <a:t>527 604,4</a:t>
          </a:r>
          <a:endParaRPr lang="ru-RU" sz="1800" b="1" dirty="0">
            <a:solidFill>
              <a:srgbClr val="293C8F"/>
            </a:solidFill>
          </a:endParaRPr>
        </a:p>
      </dgm:t>
    </dgm:pt>
    <dgm:pt modelId="{55FE4278-0D93-4A43-A376-31823CEB2C84}" type="parTrans" cxnId="{1C1BC2E0-9B3C-428A-B5E7-7009084FFE03}">
      <dgm:prSet/>
      <dgm:spPr/>
      <dgm:t>
        <a:bodyPr/>
        <a:lstStyle/>
        <a:p>
          <a:endParaRPr lang="ru-RU"/>
        </a:p>
      </dgm:t>
    </dgm:pt>
    <dgm:pt modelId="{04A726EA-A1E1-4B15-8605-BD6EFE4C94A7}" type="sibTrans" cxnId="{1C1BC2E0-9B3C-428A-B5E7-7009084FFE03}">
      <dgm:prSet/>
      <dgm:spPr/>
      <dgm:t>
        <a:bodyPr/>
        <a:lstStyle/>
        <a:p>
          <a:endParaRPr lang="ru-RU"/>
        </a:p>
      </dgm:t>
    </dgm:pt>
    <dgm:pt modelId="{AE923290-E35E-4FD7-821E-B9728F001B4B}">
      <dgm:prSet phldrT="[Текст]" custT="1"/>
      <dgm:spPr/>
      <dgm:t>
        <a:bodyPr/>
        <a:lstStyle/>
        <a:p>
          <a:r>
            <a:rPr lang="ru-RU" sz="1700" b="0" i="0" u="none" dirty="0" smtClean="0">
              <a:solidFill>
                <a:srgbClr val="293C8F"/>
              </a:solidFill>
            </a:rPr>
            <a:t>Водные ресурсы</a:t>
          </a:r>
        </a:p>
        <a:p>
          <a:r>
            <a:rPr lang="ru-RU" sz="1800" b="1" i="0" u="none" dirty="0" smtClean="0">
              <a:solidFill>
                <a:srgbClr val="293C8F"/>
              </a:solidFill>
            </a:rPr>
            <a:t>31 598,3</a:t>
          </a:r>
          <a:endParaRPr lang="ru-RU" sz="1800" b="1" dirty="0">
            <a:solidFill>
              <a:srgbClr val="293C8F"/>
            </a:solidFill>
          </a:endParaRPr>
        </a:p>
      </dgm:t>
    </dgm:pt>
    <dgm:pt modelId="{28426D98-9B2A-4E46-B66D-403588742837}" type="parTrans" cxnId="{77C2961C-3AF6-4B6E-A267-DD51AB0E17A8}">
      <dgm:prSet/>
      <dgm:spPr/>
      <dgm:t>
        <a:bodyPr/>
        <a:lstStyle/>
        <a:p>
          <a:endParaRPr lang="ru-RU"/>
        </a:p>
      </dgm:t>
    </dgm:pt>
    <dgm:pt modelId="{871DBBE7-ABF9-4454-A587-869272B87122}" type="sibTrans" cxnId="{77C2961C-3AF6-4B6E-A267-DD51AB0E17A8}">
      <dgm:prSet/>
      <dgm:spPr/>
      <dgm:t>
        <a:bodyPr/>
        <a:lstStyle/>
        <a:p>
          <a:endParaRPr lang="ru-RU"/>
        </a:p>
      </dgm:t>
    </dgm:pt>
    <dgm:pt modelId="{B0AA7ADC-C431-485E-AD86-052598382991}">
      <dgm:prSet phldrT="[Текст]" custT="1"/>
      <dgm:spPr/>
      <dgm:t>
        <a:bodyPr/>
        <a:lstStyle/>
        <a:p>
          <a:r>
            <a:rPr lang="ru-RU" sz="1700" b="0" i="0" u="none" dirty="0" smtClean="0">
              <a:solidFill>
                <a:srgbClr val="293C8F"/>
              </a:solidFill>
            </a:rPr>
            <a:t>Другие вопросы в области национальной экономики</a:t>
          </a:r>
        </a:p>
        <a:p>
          <a:r>
            <a:rPr lang="ru-RU" sz="1800" b="1" i="0" u="none" dirty="0" smtClean="0">
              <a:solidFill>
                <a:srgbClr val="293C8F"/>
              </a:solidFill>
            </a:rPr>
            <a:t>50 171,2</a:t>
          </a:r>
          <a:endParaRPr lang="ru-RU" sz="1800" b="1" dirty="0">
            <a:solidFill>
              <a:srgbClr val="293C8F"/>
            </a:solidFill>
          </a:endParaRPr>
        </a:p>
      </dgm:t>
    </dgm:pt>
    <dgm:pt modelId="{4EEDC5C2-2645-4336-A060-DFD755A1DD7B}" type="parTrans" cxnId="{89068BD3-8020-405D-8919-6D5707DF9653}">
      <dgm:prSet/>
      <dgm:spPr/>
      <dgm:t>
        <a:bodyPr/>
        <a:lstStyle/>
        <a:p>
          <a:endParaRPr lang="ru-RU"/>
        </a:p>
      </dgm:t>
    </dgm:pt>
    <dgm:pt modelId="{3A909295-6BA2-4013-8B4E-8D3ADDA49ADC}" type="sibTrans" cxnId="{89068BD3-8020-405D-8919-6D5707DF9653}">
      <dgm:prSet/>
      <dgm:spPr/>
      <dgm:t>
        <a:bodyPr/>
        <a:lstStyle/>
        <a:p>
          <a:endParaRPr lang="ru-RU"/>
        </a:p>
      </dgm:t>
    </dgm:pt>
    <dgm:pt modelId="{3F36F1D1-B51C-4D0B-B733-DBED680855D6}">
      <dgm:prSet custT="1"/>
      <dgm:spPr/>
      <dgm:t>
        <a:bodyPr/>
        <a:lstStyle/>
        <a:p>
          <a:r>
            <a:rPr lang="ru-RU" sz="1700" b="0" i="0" u="none" dirty="0" smtClean="0">
              <a:solidFill>
                <a:srgbClr val="293C8F"/>
              </a:solidFill>
            </a:rPr>
            <a:t>Лесное хозяйство</a:t>
          </a:r>
        </a:p>
        <a:p>
          <a:r>
            <a:rPr lang="ru-RU" sz="1800" b="1" i="0" u="none" dirty="0" smtClean="0">
              <a:solidFill>
                <a:srgbClr val="293C8F"/>
              </a:solidFill>
            </a:rPr>
            <a:t>88 272,8</a:t>
          </a:r>
          <a:endParaRPr lang="ru-RU" sz="1800" b="1" dirty="0">
            <a:solidFill>
              <a:srgbClr val="293C8F"/>
            </a:solidFill>
          </a:endParaRPr>
        </a:p>
      </dgm:t>
    </dgm:pt>
    <dgm:pt modelId="{AC4D6697-97E0-4C15-8984-60F6DFCCADF7}" type="parTrans" cxnId="{9FD8A870-32AE-4C44-9EF0-07A27D5A3FC8}">
      <dgm:prSet/>
      <dgm:spPr/>
      <dgm:t>
        <a:bodyPr/>
        <a:lstStyle/>
        <a:p>
          <a:endParaRPr lang="ru-RU"/>
        </a:p>
      </dgm:t>
    </dgm:pt>
    <dgm:pt modelId="{E825B319-D4A0-41A2-BE33-E1945BA7E6A3}" type="sibTrans" cxnId="{9FD8A870-32AE-4C44-9EF0-07A27D5A3FC8}">
      <dgm:prSet/>
      <dgm:spPr/>
      <dgm:t>
        <a:bodyPr/>
        <a:lstStyle/>
        <a:p>
          <a:endParaRPr lang="ru-RU"/>
        </a:p>
      </dgm:t>
    </dgm:pt>
    <dgm:pt modelId="{28B3140F-BBF5-4022-A401-930D321E4B41}">
      <dgm:prSet custT="1"/>
      <dgm:spPr/>
      <dgm:t>
        <a:bodyPr/>
        <a:lstStyle/>
        <a:p>
          <a:pPr algn="ctr"/>
          <a:r>
            <a:rPr lang="ru-RU" sz="1700" b="0" i="0" u="none" dirty="0" smtClean="0">
              <a:solidFill>
                <a:srgbClr val="293C8F"/>
              </a:solidFill>
            </a:rPr>
            <a:t>Связь и информатика</a:t>
          </a:r>
        </a:p>
        <a:p>
          <a:pPr algn="ctr"/>
          <a:r>
            <a:rPr lang="ru-RU" sz="1800" b="1" i="0" u="none" dirty="0" smtClean="0">
              <a:solidFill>
                <a:srgbClr val="293C8F"/>
              </a:solidFill>
            </a:rPr>
            <a:t>24 068,7</a:t>
          </a:r>
          <a:endParaRPr lang="ru-RU" sz="1800" b="1" dirty="0">
            <a:solidFill>
              <a:srgbClr val="293C8F"/>
            </a:solidFill>
          </a:endParaRPr>
        </a:p>
      </dgm:t>
    </dgm:pt>
    <dgm:pt modelId="{8C4DE1FA-6B91-4D00-90E4-6343AB676665}" type="parTrans" cxnId="{4B180EAD-BE47-4496-B853-3F28CC452E33}">
      <dgm:prSet/>
      <dgm:spPr/>
      <dgm:t>
        <a:bodyPr/>
        <a:lstStyle/>
        <a:p>
          <a:endParaRPr lang="ru-RU"/>
        </a:p>
      </dgm:t>
    </dgm:pt>
    <dgm:pt modelId="{78283D1E-4ACF-4D81-9EC3-F9F6E1F15E75}" type="sibTrans" cxnId="{4B180EAD-BE47-4496-B853-3F28CC452E33}">
      <dgm:prSet/>
      <dgm:spPr/>
      <dgm:t>
        <a:bodyPr/>
        <a:lstStyle/>
        <a:p>
          <a:endParaRPr lang="ru-RU"/>
        </a:p>
      </dgm:t>
    </dgm:pt>
    <dgm:pt modelId="{06D24934-CEF6-4143-B5D0-1AB41512256C}">
      <dgm:prSet custT="1"/>
      <dgm:spPr/>
      <dgm:t>
        <a:bodyPr/>
        <a:lstStyle/>
        <a:p>
          <a:r>
            <a:rPr lang="ru-RU" sz="1700" b="0" i="0" u="none" dirty="0" smtClean="0">
              <a:solidFill>
                <a:srgbClr val="293C8F"/>
              </a:solidFill>
            </a:rPr>
            <a:t>Транспорт</a:t>
          </a:r>
        </a:p>
        <a:p>
          <a:r>
            <a:rPr lang="ru-RU" sz="1800" b="1" i="0" u="none" dirty="0" smtClean="0">
              <a:solidFill>
                <a:srgbClr val="293C8F"/>
              </a:solidFill>
            </a:rPr>
            <a:t>18 214,0</a:t>
          </a:r>
          <a:endParaRPr lang="ru-RU" sz="1800" b="1" dirty="0">
            <a:solidFill>
              <a:srgbClr val="293C8F"/>
            </a:solidFill>
          </a:endParaRPr>
        </a:p>
      </dgm:t>
    </dgm:pt>
    <dgm:pt modelId="{22ABFD73-C900-45B0-AB06-D3BB9B6DD9A4}" type="parTrans" cxnId="{64B336A6-71D8-4A84-B193-FF67E647F389}">
      <dgm:prSet/>
      <dgm:spPr/>
      <dgm:t>
        <a:bodyPr/>
        <a:lstStyle/>
        <a:p>
          <a:endParaRPr lang="ru-RU"/>
        </a:p>
      </dgm:t>
    </dgm:pt>
    <dgm:pt modelId="{354A60C7-3256-4FF3-B520-EA377278C838}" type="sibTrans" cxnId="{64B336A6-71D8-4A84-B193-FF67E647F389}">
      <dgm:prSet/>
      <dgm:spPr/>
      <dgm:t>
        <a:bodyPr/>
        <a:lstStyle/>
        <a:p>
          <a:endParaRPr lang="ru-RU"/>
        </a:p>
      </dgm:t>
    </dgm:pt>
    <dgm:pt modelId="{7549B163-E48F-4B00-9296-B70F663BD0B8}">
      <dgm:prSet custT="1"/>
      <dgm:spPr/>
      <dgm:t>
        <a:bodyPr/>
        <a:lstStyle/>
        <a:p>
          <a:pPr algn="ctr"/>
          <a:r>
            <a:rPr lang="ru-RU" sz="1700" b="0" i="0" u="none" dirty="0" smtClean="0">
              <a:solidFill>
                <a:srgbClr val="293C8F"/>
              </a:solidFill>
            </a:rPr>
            <a:t>Дорожное хозяйство (дорожные фонды)</a:t>
          </a:r>
        </a:p>
        <a:p>
          <a:pPr algn="l"/>
          <a:r>
            <a:rPr lang="ru-RU" sz="1800" b="1" i="0" u="none" dirty="0" smtClean="0">
              <a:solidFill>
                <a:srgbClr val="293C8F"/>
              </a:solidFill>
            </a:rPr>
            <a:t>1 009 346,8</a:t>
          </a:r>
          <a:endParaRPr lang="ru-RU" sz="1800" b="1" dirty="0">
            <a:solidFill>
              <a:srgbClr val="293C8F"/>
            </a:solidFill>
          </a:endParaRPr>
        </a:p>
      </dgm:t>
    </dgm:pt>
    <dgm:pt modelId="{6A7E0BC8-801D-42C7-B5B4-D14676A8749A}" type="parTrans" cxnId="{983F8C04-3463-4FAB-B2F9-3F8016497849}">
      <dgm:prSet/>
      <dgm:spPr/>
      <dgm:t>
        <a:bodyPr/>
        <a:lstStyle/>
        <a:p>
          <a:endParaRPr lang="ru-RU"/>
        </a:p>
      </dgm:t>
    </dgm:pt>
    <dgm:pt modelId="{7AE88B27-EDAB-4C38-8F3A-34C703ECDF93}" type="sibTrans" cxnId="{983F8C04-3463-4FAB-B2F9-3F8016497849}">
      <dgm:prSet/>
      <dgm:spPr/>
      <dgm:t>
        <a:bodyPr/>
        <a:lstStyle/>
        <a:p>
          <a:endParaRPr lang="ru-RU"/>
        </a:p>
      </dgm:t>
    </dgm:pt>
    <dgm:pt modelId="{AF9B789F-83CD-44AC-A9E2-69E4C631F678}" type="pres">
      <dgm:prSet presAssocID="{AF20F62A-BE80-4699-91B1-50596952B14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721B9B-2E55-48E1-9D08-AFF0D618DC5C}" type="pres">
      <dgm:prSet presAssocID="{A7205F4C-16EA-480D-9957-939F26FFE88A}" presName="node" presStyleLbl="node1" presStyleIdx="0" presStyleCnt="9" custScaleX="109655" custLinFactNeighborX="3200" custLinFactNeighborY="-44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C78982-CB4E-41C7-81A1-3093621451BF}" type="pres">
      <dgm:prSet presAssocID="{CAC59AA1-4CB2-4EB5-A78D-6A58C911876C}" presName="sibTrans" presStyleCnt="0"/>
      <dgm:spPr/>
    </dgm:pt>
    <dgm:pt modelId="{318A44DB-CFC7-48E1-8366-027338B2DC36}" type="pres">
      <dgm:prSet presAssocID="{FFA89525-079E-46F0-99B7-BFD4DAE5E741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855952-94C2-44A2-B027-18E67F4DA90D}" type="pres">
      <dgm:prSet presAssocID="{1F2B54ED-A63B-466D-9602-2FD0381DB329}" presName="sibTrans" presStyleCnt="0"/>
      <dgm:spPr/>
    </dgm:pt>
    <dgm:pt modelId="{060135B4-F039-415F-B8C5-819B10D57599}" type="pres">
      <dgm:prSet presAssocID="{9E33B302-DEEF-4C75-A112-710D23C67AB2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1884A1-74D8-4483-A676-231EF04F63B0}" type="pres">
      <dgm:prSet presAssocID="{04A726EA-A1E1-4B15-8605-BD6EFE4C94A7}" presName="sibTrans" presStyleCnt="0"/>
      <dgm:spPr/>
    </dgm:pt>
    <dgm:pt modelId="{50119CC1-84D0-43DF-B1EC-5B06324DDF91}" type="pres">
      <dgm:prSet presAssocID="{AE923290-E35E-4FD7-821E-B9728F001B4B}" presName="node" presStyleLbl="node1" presStyleIdx="3" presStyleCnt="9" custScaleX="1078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3C1BB1-4E88-4B91-9BE7-F47C8C5F160A}" type="pres">
      <dgm:prSet presAssocID="{871DBBE7-ABF9-4454-A587-869272B87122}" presName="sibTrans" presStyleCnt="0"/>
      <dgm:spPr/>
    </dgm:pt>
    <dgm:pt modelId="{9E6D1175-D835-47A0-9BB7-D6510B55CD34}" type="pres">
      <dgm:prSet presAssocID="{3F36F1D1-B51C-4D0B-B733-DBED680855D6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BBCE64-02F0-4FF8-A6A3-86AB3CA0772C}" type="pres">
      <dgm:prSet presAssocID="{E825B319-D4A0-41A2-BE33-E1945BA7E6A3}" presName="sibTrans" presStyleCnt="0"/>
      <dgm:spPr/>
    </dgm:pt>
    <dgm:pt modelId="{11255297-2D4A-4A8B-BE26-3A75DBAE2EC8}" type="pres">
      <dgm:prSet presAssocID="{06D24934-CEF6-4143-B5D0-1AB41512256C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E74402-5166-4C28-BAE3-476C7A2BBBDA}" type="pres">
      <dgm:prSet presAssocID="{354A60C7-3256-4FF3-B520-EA377278C838}" presName="sibTrans" presStyleCnt="0"/>
      <dgm:spPr/>
    </dgm:pt>
    <dgm:pt modelId="{C3B14CF2-2E8B-4494-B56B-592F7C3B719A}" type="pres">
      <dgm:prSet presAssocID="{7549B163-E48F-4B00-9296-B70F663BD0B8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700CAD-8056-4446-919C-F448C6B7C9DF}" type="pres">
      <dgm:prSet presAssocID="{7AE88B27-EDAB-4C38-8F3A-34C703ECDF93}" presName="sibTrans" presStyleCnt="0"/>
      <dgm:spPr/>
    </dgm:pt>
    <dgm:pt modelId="{F2EB53FE-659C-44A2-9848-AF09A2EA5C41}" type="pres">
      <dgm:prSet presAssocID="{28B3140F-BBF5-4022-A401-930D321E4B41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376693-D238-4150-A44A-C0601FE094F2}" type="pres">
      <dgm:prSet presAssocID="{78283D1E-4ACF-4D81-9EC3-F9F6E1F15E75}" presName="sibTrans" presStyleCnt="0"/>
      <dgm:spPr/>
    </dgm:pt>
    <dgm:pt modelId="{3862DB16-412D-4BE9-895E-A85A07A323D9}" type="pres">
      <dgm:prSet presAssocID="{B0AA7ADC-C431-485E-AD86-052598382991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2290E2-ECBA-41A9-B4D9-640ED597171B}" type="presOf" srcId="{3F36F1D1-B51C-4D0B-B733-DBED680855D6}" destId="{9E6D1175-D835-47A0-9BB7-D6510B55CD34}" srcOrd="0" destOrd="0" presId="urn:microsoft.com/office/officeart/2005/8/layout/default"/>
    <dgm:cxn modelId="{53086ED4-468D-43E8-BB42-58A5ED9F2ECA}" type="presOf" srcId="{FFA89525-079E-46F0-99B7-BFD4DAE5E741}" destId="{318A44DB-CFC7-48E1-8366-027338B2DC36}" srcOrd="0" destOrd="0" presId="urn:microsoft.com/office/officeart/2005/8/layout/default"/>
    <dgm:cxn modelId="{983F8C04-3463-4FAB-B2F9-3F8016497849}" srcId="{AF20F62A-BE80-4699-91B1-50596952B145}" destId="{7549B163-E48F-4B00-9296-B70F663BD0B8}" srcOrd="6" destOrd="0" parTransId="{6A7E0BC8-801D-42C7-B5B4-D14676A8749A}" sibTransId="{7AE88B27-EDAB-4C38-8F3A-34C703ECDF93}"/>
    <dgm:cxn modelId="{3C6F6348-0D89-40D1-8180-691422C9517A}" srcId="{AF20F62A-BE80-4699-91B1-50596952B145}" destId="{A7205F4C-16EA-480D-9957-939F26FFE88A}" srcOrd="0" destOrd="0" parTransId="{CF88657E-15C4-4C54-BE50-7AFF47309F88}" sibTransId="{CAC59AA1-4CB2-4EB5-A78D-6A58C911876C}"/>
    <dgm:cxn modelId="{1345E481-BFF1-45F6-9ADC-01A38DA4F4AD}" type="presOf" srcId="{A7205F4C-16EA-480D-9957-939F26FFE88A}" destId="{23721B9B-2E55-48E1-9D08-AFF0D618DC5C}" srcOrd="0" destOrd="0" presId="urn:microsoft.com/office/officeart/2005/8/layout/default"/>
    <dgm:cxn modelId="{9FD8A870-32AE-4C44-9EF0-07A27D5A3FC8}" srcId="{AF20F62A-BE80-4699-91B1-50596952B145}" destId="{3F36F1D1-B51C-4D0B-B733-DBED680855D6}" srcOrd="4" destOrd="0" parTransId="{AC4D6697-97E0-4C15-8984-60F6DFCCADF7}" sibTransId="{E825B319-D4A0-41A2-BE33-E1945BA7E6A3}"/>
    <dgm:cxn modelId="{64B336A6-71D8-4A84-B193-FF67E647F389}" srcId="{AF20F62A-BE80-4699-91B1-50596952B145}" destId="{06D24934-CEF6-4143-B5D0-1AB41512256C}" srcOrd="5" destOrd="0" parTransId="{22ABFD73-C900-45B0-AB06-D3BB9B6DD9A4}" sibTransId="{354A60C7-3256-4FF3-B520-EA377278C838}"/>
    <dgm:cxn modelId="{E1FD4B60-D8EA-4C9A-A6FD-A78926B2B179}" srcId="{AF20F62A-BE80-4699-91B1-50596952B145}" destId="{FFA89525-079E-46F0-99B7-BFD4DAE5E741}" srcOrd="1" destOrd="0" parTransId="{DFF1103A-03EF-4C90-8C32-179525458727}" sibTransId="{1F2B54ED-A63B-466D-9602-2FD0381DB329}"/>
    <dgm:cxn modelId="{31BD5803-10B8-4C6F-85E1-A98FDC061CC0}" type="presOf" srcId="{06D24934-CEF6-4143-B5D0-1AB41512256C}" destId="{11255297-2D4A-4A8B-BE26-3A75DBAE2EC8}" srcOrd="0" destOrd="0" presId="urn:microsoft.com/office/officeart/2005/8/layout/default"/>
    <dgm:cxn modelId="{1C1BC2E0-9B3C-428A-B5E7-7009084FFE03}" srcId="{AF20F62A-BE80-4699-91B1-50596952B145}" destId="{9E33B302-DEEF-4C75-A112-710D23C67AB2}" srcOrd="2" destOrd="0" parTransId="{55FE4278-0D93-4A43-A376-31823CEB2C84}" sibTransId="{04A726EA-A1E1-4B15-8605-BD6EFE4C94A7}"/>
    <dgm:cxn modelId="{BCBC6722-6C51-41AA-9C9D-4CC2090A61DE}" type="presOf" srcId="{28B3140F-BBF5-4022-A401-930D321E4B41}" destId="{F2EB53FE-659C-44A2-9848-AF09A2EA5C41}" srcOrd="0" destOrd="0" presId="urn:microsoft.com/office/officeart/2005/8/layout/default"/>
    <dgm:cxn modelId="{B5F459C7-32D1-4A30-B8AE-7FA7415F5151}" type="presOf" srcId="{AF20F62A-BE80-4699-91B1-50596952B145}" destId="{AF9B789F-83CD-44AC-A9E2-69E4C631F678}" srcOrd="0" destOrd="0" presId="urn:microsoft.com/office/officeart/2005/8/layout/default"/>
    <dgm:cxn modelId="{89068BD3-8020-405D-8919-6D5707DF9653}" srcId="{AF20F62A-BE80-4699-91B1-50596952B145}" destId="{B0AA7ADC-C431-485E-AD86-052598382991}" srcOrd="8" destOrd="0" parTransId="{4EEDC5C2-2645-4336-A060-DFD755A1DD7B}" sibTransId="{3A909295-6BA2-4013-8B4E-8D3ADDA49ADC}"/>
    <dgm:cxn modelId="{41AFC00B-DA8A-40DB-98FE-AD3F495704C6}" type="presOf" srcId="{9E33B302-DEEF-4C75-A112-710D23C67AB2}" destId="{060135B4-F039-415F-B8C5-819B10D57599}" srcOrd="0" destOrd="0" presId="urn:microsoft.com/office/officeart/2005/8/layout/default"/>
    <dgm:cxn modelId="{77C2961C-3AF6-4B6E-A267-DD51AB0E17A8}" srcId="{AF20F62A-BE80-4699-91B1-50596952B145}" destId="{AE923290-E35E-4FD7-821E-B9728F001B4B}" srcOrd="3" destOrd="0" parTransId="{28426D98-9B2A-4E46-B66D-403588742837}" sibTransId="{871DBBE7-ABF9-4454-A587-869272B87122}"/>
    <dgm:cxn modelId="{4B180EAD-BE47-4496-B853-3F28CC452E33}" srcId="{AF20F62A-BE80-4699-91B1-50596952B145}" destId="{28B3140F-BBF5-4022-A401-930D321E4B41}" srcOrd="7" destOrd="0" parTransId="{8C4DE1FA-6B91-4D00-90E4-6343AB676665}" sibTransId="{78283D1E-4ACF-4D81-9EC3-F9F6E1F15E75}"/>
    <dgm:cxn modelId="{D03B64EF-F11C-43E5-9E3B-4E80CF0DCBA3}" type="presOf" srcId="{7549B163-E48F-4B00-9296-B70F663BD0B8}" destId="{C3B14CF2-2E8B-4494-B56B-592F7C3B719A}" srcOrd="0" destOrd="0" presId="urn:microsoft.com/office/officeart/2005/8/layout/default"/>
    <dgm:cxn modelId="{7515D89C-4B86-43F3-961A-9DF8CCCCF08B}" type="presOf" srcId="{AE923290-E35E-4FD7-821E-B9728F001B4B}" destId="{50119CC1-84D0-43DF-B1EC-5B06324DDF91}" srcOrd="0" destOrd="0" presId="urn:microsoft.com/office/officeart/2005/8/layout/default"/>
    <dgm:cxn modelId="{8B5677DF-C01C-4DE3-AC80-976984F61669}" type="presOf" srcId="{B0AA7ADC-C431-485E-AD86-052598382991}" destId="{3862DB16-412D-4BE9-895E-A85A07A323D9}" srcOrd="0" destOrd="0" presId="urn:microsoft.com/office/officeart/2005/8/layout/default"/>
    <dgm:cxn modelId="{CCDE45D3-4E78-447E-9FB7-21A162E60774}" type="presParOf" srcId="{AF9B789F-83CD-44AC-A9E2-69E4C631F678}" destId="{23721B9B-2E55-48E1-9D08-AFF0D618DC5C}" srcOrd="0" destOrd="0" presId="urn:microsoft.com/office/officeart/2005/8/layout/default"/>
    <dgm:cxn modelId="{65BE1ACE-F84E-4159-B9FA-F30780727202}" type="presParOf" srcId="{AF9B789F-83CD-44AC-A9E2-69E4C631F678}" destId="{58C78982-CB4E-41C7-81A1-3093621451BF}" srcOrd="1" destOrd="0" presId="urn:microsoft.com/office/officeart/2005/8/layout/default"/>
    <dgm:cxn modelId="{A0003888-94B7-4E2F-A779-61CCA7E473EC}" type="presParOf" srcId="{AF9B789F-83CD-44AC-A9E2-69E4C631F678}" destId="{318A44DB-CFC7-48E1-8366-027338B2DC36}" srcOrd="2" destOrd="0" presId="urn:microsoft.com/office/officeart/2005/8/layout/default"/>
    <dgm:cxn modelId="{B1D96072-0CA7-48BF-B775-D96D7BEE9659}" type="presParOf" srcId="{AF9B789F-83CD-44AC-A9E2-69E4C631F678}" destId="{F3855952-94C2-44A2-B027-18E67F4DA90D}" srcOrd="3" destOrd="0" presId="urn:microsoft.com/office/officeart/2005/8/layout/default"/>
    <dgm:cxn modelId="{ED98C91C-7111-419B-8E7E-6314285EB473}" type="presParOf" srcId="{AF9B789F-83CD-44AC-A9E2-69E4C631F678}" destId="{060135B4-F039-415F-B8C5-819B10D57599}" srcOrd="4" destOrd="0" presId="urn:microsoft.com/office/officeart/2005/8/layout/default"/>
    <dgm:cxn modelId="{497C3042-6896-4E64-94FE-B2AB829B8632}" type="presParOf" srcId="{AF9B789F-83CD-44AC-A9E2-69E4C631F678}" destId="{191884A1-74D8-4483-A676-231EF04F63B0}" srcOrd="5" destOrd="0" presId="urn:microsoft.com/office/officeart/2005/8/layout/default"/>
    <dgm:cxn modelId="{EEF32D73-24B2-496C-A3FE-968C275F32E8}" type="presParOf" srcId="{AF9B789F-83CD-44AC-A9E2-69E4C631F678}" destId="{50119CC1-84D0-43DF-B1EC-5B06324DDF91}" srcOrd="6" destOrd="0" presId="urn:microsoft.com/office/officeart/2005/8/layout/default"/>
    <dgm:cxn modelId="{FB5AB872-F1F7-4747-9C88-75BBFD8FBAF3}" type="presParOf" srcId="{AF9B789F-83CD-44AC-A9E2-69E4C631F678}" destId="{E53C1BB1-4E88-4B91-9BE7-F47C8C5F160A}" srcOrd="7" destOrd="0" presId="urn:microsoft.com/office/officeart/2005/8/layout/default"/>
    <dgm:cxn modelId="{C144537D-7621-4AB2-8C5A-3B20DAEE9F40}" type="presParOf" srcId="{AF9B789F-83CD-44AC-A9E2-69E4C631F678}" destId="{9E6D1175-D835-47A0-9BB7-D6510B55CD34}" srcOrd="8" destOrd="0" presId="urn:microsoft.com/office/officeart/2005/8/layout/default"/>
    <dgm:cxn modelId="{3782B531-EC64-49AE-B5B6-DFB789EA6DFE}" type="presParOf" srcId="{AF9B789F-83CD-44AC-A9E2-69E4C631F678}" destId="{F0BBCE64-02F0-4FF8-A6A3-86AB3CA0772C}" srcOrd="9" destOrd="0" presId="urn:microsoft.com/office/officeart/2005/8/layout/default"/>
    <dgm:cxn modelId="{0CBEC438-0B56-4552-84E7-3DF4806F70E6}" type="presParOf" srcId="{AF9B789F-83CD-44AC-A9E2-69E4C631F678}" destId="{11255297-2D4A-4A8B-BE26-3A75DBAE2EC8}" srcOrd="10" destOrd="0" presId="urn:microsoft.com/office/officeart/2005/8/layout/default"/>
    <dgm:cxn modelId="{96D030BC-57CB-4F44-8757-00A5E286C009}" type="presParOf" srcId="{AF9B789F-83CD-44AC-A9E2-69E4C631F678}" destId="{FEE74402-5166-4C28-BAE3-476C7A2BBBDA}" srcOrd="11" destOrd="0" presId="urn:microsoft.com/office/officeart/2005/8/layout/default"/>
    <dgm:cxn modelId="{C9426585-C0AD-4943-B166-A60A2513C023}" type="presParOf" srcId="{AF9B789F-83CD-44AC-A9E2-69E4C631F678}" destId="{C3B14CF2-2E8B-4494-B56B-592F7C3B719A}" srcOrd="12" destOrd="0" presId="urn:microsoft.com/office/officeart/2005/8/layout/default"/>
    <dgm:cxn modelId="{1F872DC1-A475-47CC-906A-E9F45DE3B4F4}" type="presParOf" srcId="{AF9B789F-83CD-44AC-A9E2-69E4C631F678}" destId="{04700CAD-8056-4446-919C-F448C6B7C9DF}" srcOrd="13" destOrd="0" presId="urn:microsoft.com/office/officeart/2005/8/layout/default"/>
    <dgm:cxn modelId="{5EC63229-9489-4033-B34E-F3CA697EF684}" type="presParOf" srcId="{AF9B789F-83CD-44AC-A9E2-69E4C631F678}" destId="{F2EB53FE-659C-44A2-9848-AF09A2EA5C41}" srcOrd="14" destOrd="0" presId="urn:microsoft.com/office/officeart/2005/8/layout/default"/>
    <dgm:cxn modelId="{22552C6C-0E55-4DCA-BC32-95FE7044B2D7}" type="presParOf" srcId="{AF9B789F-83CD-44AC-A9E2-69E4C631F678}" destId="{4B376693-D238-4150-A44A-C0601FE094F2}" srcOrd="15" destOrd="0" presId="urn:microsoft.com/office/officeart/2005/8/layout/default"/>
    <dgm:cxn modelId="{3E27F460-9516-468A-BC08-1A3A1495A6BB}" type="presParOf" srcId="{AF9B789F-83CD-44AC-A9E2-69E4C631F678}" destId="{3862DB16-412D-4BE9-895E-A85A07A323D9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CF902A9-6BFD-4409-AF80-CE5B5A004AFC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DD48515-1B72-4554-9814-03E43164B6B7}">
      <dgm:prSet phldrT="[Текст]" custT="1"/>
      <dgm:spPr/>
      <dgm:t>
        <a:bodyPr/>
        <a:lstStyle/>
        <a:p>
          <a:r>
            <a:rPr lang="ru-RU" sz="1800" b="1" i="0" u="none" dirty="0" smtClean="0">
              <a:solidFill>
                <a:srgbClr val="293C8F"/>
              </a:solidFill>
            </a:rPr>
            <a:t>Органы юстиции</a:t>
          </a:r>
        </a:p>
        <a:p>
          <a:r>
            <a:rPr lang="ru-RU" sz="1800" b="1" i="0" u="none" dirty="0" smtClean="0">
              <a:solidFill>
                <a:srgbClr val="293C8F"/>
              </a:solidFill>
            </a:rPr>
            <a:t>17 764,8</a:t>
          </a:r>
          <a:endParaRPr lang="ru-RU" sz="1800" b="1" dirty="0">
            <a:solidFill>
              <a:srgbClr val="293C8F"/>
            </a:solidFill>
          </a:endParaRPr>
        </a:p>
      </dgm:t>
    </dgm:pt>
    <dgm:pt modelId="{CCBB16BB-CBFA-48EB-8B4D-34039C718197}" type="parTrans" cxnId="{D9180EE3-8226-4C04-9709-6CC100DE2092}">
      <dgm:prSet/>
      <dgm:spPr/>
      <dgm:t>
        <a:bodyPr/>
        <a:lstStyle/>
        <a:p>
          <a:endParaRPr lang="ru-RU" b="1"/>
        </a:p>
      </dgm:t>
    </dgm:pt>
    <dgm:pt modelId="{4C43779C-561F-48D1-A8B5-9D7334CF29F6}" type="sibTrans" cxnId="{D9180EE3-8226-4C04-9709-6CC100DE2092}">
      <dgm:prSet/>
      <dgm:spPr/>
      <dgm:t>
        <a:bodyPr/>
        <a:lstStyle/>
        <a:p>
          <a:endParaRPr lang="ru-RU" b="1"/>
        </a:p>
      </dgm:t>
    </dgm:pt>
    <dgm:pt modelId="{0B2DAEF7-E2F1-4EED-B697-D5D9A9A42545}">
      <dgm:prSet phldrT="[Текст]" custT="1"/>
      <dgm:spPr/>
      <dgm:t>
        <a:bodyPr/>
        <a:lstStyle/>
        <a:p>
          <a:r>
            <a:rPr lang="ru-RU" sz="1600" b="1" i="0" u="none" dirty="0" smtClean="0">
              <a:solidFill>
                <a:srgbClr val="293C8F"/>
              </a:solidFill>
            </a:rPr>
            <a:t>Обеспечение пожарной безопасности</a:t>
          </a:r>
        </a:p>
        <a:p>
          <a:r>
            <a:rPr lang="ru-RU" sz="1800" b="1" i="0" u="none" dirty="0" smtClean="0">
              <a:solidFill>
                <a:srgbClr val="293C8F"/>
              </a:solidFill>
            </a:rPr>
            <a:t>1 600,8</a:t>
          </a:r>
          <a:endParaRPr lang="ru-RU" sz="1800" b="1" dirty="0">
            <a:solidFill>
              <a:srgbClr val="293C8F"/>
            </a:solidFill>
          </a:endParaRPr>
        </a:p>
      </dgm:t>
    </dgm:pt>
    <dgm:pt modelId="{95606D10-6413-407D-9BA4-4EB18913171E}" type="parTrans" cxnId="{F3F94A4E-7221-4DB3-97D9-AC56364D3564}">
      <dgm:prSet/>
      <dgm:spPr/>
      <dgm:t>
        <a:bodyPr/>
        <a:lstStyle/>
        <a:p>
          <a:endParaRPr lang="ru-RU" b="1"/>
        </a:p>
      </dgm:t>
    </dgm:pt>
    <dgm:pt modelId="{A597FC21-C65D-4331-85F3-F4D63D61A26D}" type="sibTrans" cxnId="{F3F94A4E-7221-4DB3-97D9-AC56364D3564}">
      <dgm:prSet/>
      <dgm:spPr/>
      <dgm:t>
        <a:bodyPr/>
        <a:lstStyle/>
        <a:p>
          <a:endParaRPr lang="ru-RU" b="1"/>
        </a:p>
      </dgm:t>
    </dgm:pt>
    <dgm:pt modelId="{772C561A-8302-4F52-93A4-A58DDFC4A3AD}">
      <dgm:prSet phldrT="[Текст]" custT="1"/>
      <dgm:spPr/>
      <dgm:t>
        <a:bodyPr/>
        <a:lstStyle/>
        <a:p>
          <a:r>
            <a:rPr lang="ru-RU" sz="1600" b="1" i="0" u="none" dirty="0" smtClean="0">
              <a:solidFill>
                <a:srgbClr val="293C8F"/>
              </a:solidFill>
            </a:rPr>
            <a:t>Другие вопросы в области национальной безопасности и правоохранительной деятельности</a:t>
          </a:r>
        </a:p>
        <a:p>
          <a:r>
            <a:rPr lang="ru-RU" sz="1800" b="1" i="0" u="none" dirty="0" smtClean="0">
              <a:solidFill>
                <a:srgbClr val="293C8F"/>
              </a:solidFill>
            </a:rPr>
            <a:t>2 100,0</a:t>
          </a:r>
          <a:endParaRPr lang="ru-RU" sz="1800" b="1" dirty="0">
            <a:solidFill>
              <a:srgbClr val="293C8F"/>
            </a:solidFill>
          </a:endParaRPr>
        </a:p>
      </dgm:t>
    </dgm:pt>
    <dgm:pt modelId="{3E22758A-10F2-4442-8AFC-0F046520A727}" type="parTrans" cxnId="{DC67A198-5CB8-4FF8-A0BA-BBE798FE07C7}">
      <dgm:prSet/>
      <dgm:spPr/>
      <dgm:t>
        <a:bodyPr/>
        <a:lstStyle/>
        <a:p>
          <a:endParaRPr lang="ru-RU" b="1"/>
        </a:p>
      </dgm:t>
    </dgm:pt>
    <dgm:pt modelId="{86A2DB66-510D-407E-B4BC-E741D6726CE6}" type="sibTrans" cxnId="{DC67A198-5CB8-4FF8-A0BA-BBE798FE07C7}">
      <dgm:prSet/>
      <dgm:spPr/>
      <dgm:t>
        <a:bodyPr/>
        <a:lstStyle/>
        <a:p>
          <a:endParaRPr lang="ru-RU" b="1"/>
        </a:p>
      </dgm:t>
    </dgm:pt>
    <dgm:pt modelId="{46F7B5F1-0791-4746-94A3-9CD59286786B}" type="pres">
      <dgm:prSet presAssocID="{0CF902A9-6BFD-4409-AF80-CE5B5A004AF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0BF607-7278-49FF-95D9-BEF110692932}" type="pres">
      <dgm:prSet presAssocID="{3DD48515-1B72-4554-9814-03E43164B6B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1B7A54-BD3C-4639-BFE6-4AF96E0EC297}" type="pres">
      <dgm:prSet presAssocID="{4C43779C-561F-48D1-A8B5-9D7334CF29F6}" presName="sibTrans" presStyleCnt="0"/>
      <dgm:spPr/>
    </dgm:pt>
    <dgm:pt modelId="{5F39BA91-8E0C-4761-8E58-7D6E1B1EBF9C}" type="pres">
      <dgm:prSet presAssocID="{0B2DAEF7-E2F1-4EED-B697-D5D9A9A4254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B0BCBB-3E2D-45F0-9BE2-3E0405E9199C}" type="pres">
      <dgm:prSet presAssocID="{A597FC21-C65D-4331-85F3-F4D63D61A26D}" presName="sibTrans" presStyleCnt="0"/>
      <dgm:spPr/>
    </dgm:pt>
    <dgm:pt modelId="{071ADE37-27FE-47FC-98FE-DE61D93359C4}" type="pres">
      <dgm:prSet presAssocID="{772C561A-8302-4F52-93A4-A58DDFC4A3A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D8BAA3-84B4-4646-BEC0-CBD8A6212230}" type="presOf" srcId="{0B2DAEF7-E2F1-4EED-B697-D5D9A9A42545}" destId="{5F39BA91-8E0C-4761-8E58-7D6E1B1EBF9C}" srcOrd="0" destOrd="0" presId="urn:microsoft.com/office/officeart/2005/8/layout/default"/>
    <dgm:cxn modelId="{F3F94A4E-7221-4DB3-97D9-AC56364D3564}" srcId="{0CF902A9-6BFD-4409-AF80-CE5B5A004AFC}" destId="{0B2DAEF7-E2F1-4EED-B697-D5D9A9A42545}" srcOrd="1" destOrd="0" parTransId="{95606D10-6413-407D-9BA4-4EB18913171E}" sibTransId="{A597FC21-C65D-4331-85F3-F4D63D61A26D}"/>
    <dgm:cxn modelId="{D9180EE3-8226-4C04-9709-6CC100DE2092}" srcId="{0CF902A9-6BFD-4409-AF80-CE5B5A004AFC}" destId="{3DD48515-1B72-4554-9814-03E43164B6B7}" srcOrd="0" destOrd="0" parTransId="{CCBB16BB-CBFA-48EB-8B4D-34039C718197}" sibTransId="{4C43779C-561F-48D1-A8B5-9D7334CF29F6}"/>
    <dgm:cxn modelId="{0B2A2089-4395-4CCF-AC3F-A23249851637}" type="presOf" srcId="{772C561A-8302-4F52-93A4-A58DDFC4A3AD}" destId="{071ADE37-27FE-47FC-98FE-DE61D93359C4}" srcOrd="0" destOrd="0" presId="urn:microsoft.com/office/officeart/2005/8/layout/default"/>
    <dgm:cxn modelId="{DC67A198-5CB8-4FF8-A0BA-BBE798FE07C7}" srcId="{0CF902A9-6BFD-4409-AF80-CE5B5A004AFC}" destId="{772C561A-8302-4F52-93A4-A58DDFC4A3AD}" srcOrd="2" destOrd="0" parTransId="{3E22758A-10F2-4442-8AFC-0F046520A727}" sibTransId="{86A2DB66-510D-407E-B4BC-E741D6726CE6}"/>
    <dgm:cxn modelId="{B6488B83-FC08-420F-A83F-8CF4014B1C3B}" type="presOf" srcId="{3DD48515-1B72-4554-9814-03E43164B6B7}" destId="{C80BF607-7278-49FF-95D9-BEF110692932}" srcOrd="0" destOrd="0" presId="urn:microsoft.com/office/officeart/2005/8/layout/default"/>
    <dgm:cxn modelId="{FF032A19-10DD-43B8-B1CA-9B853F58B48A}" type="presOf" srcId="{0CF902A9-6BFD-4409-AF80-CE5B5A004AFC}" destId="{46F7B5F1-0791-4746-94A3-9CD59286786B}" srcOrd="0" destOrd="0" presId="urn:microsoft.com/office/officeart/2005/8/layout/default"/>
    <dgm:cxn modelId="{B9D0B392-9096-4A8B-9CD8-27FF0FD0A488}" type="presParOf" srcId="{46F7B5F1-0791-4746-94A3-9CD59286786B}" destId="{C80BF607-7278-49FF-95D9-BEF110692932}" srcOrd="0" destOrd="0" presId="urn:microsoft.com/office/officeart/2005/8/layout/default"/>
    <dgm:cxn modelId="{626C9DD9-FD42-4217-BFDB-924EF56B7FCF}" type="presParOf" srcId="{46F7B5F1-0791-4746-94A3-9CD59286786B}" destId="{851B7A54-BD3C-4639-BFE6-4AF96E0EC297}" srcOrd="1" destOrd="0" presId="urn:microsoft.com/office/officeart/2005/8/layout/default"/>
    <dgm:cxn modelId="{CCD4FA38-265A-49B1-8B2A-288248A574CF}" type="presParOf" srcId="{46F7B5F1-0791-4746-94A3-9CD59286786B}" destId="{5F39BA91-8E0C-4761-8E58-7D6E1B1EBF9C}" srcOrd="2" destOrd="0" presId="urn:microsoft.com/office/officeart/2005/8/layout/default"/>
    <dgm:cxn modelId="{E3730A0C-3D30-4383-BFFF-32F8C0D029C6}" type="presParOf" srcId="{46F7B5F1-0791-4746-94A3-9CD59286786B}" destId="{F7B0BCBB-3E2D-45F0-9BE2-3E0405E9199C}" srcOrd="3" destOrd="0" presId="urn:microsoft.com/office/officeart/2005/8/layout/default"/>
    <dgm:cxn modelId="{5BA3AA3E-9FCA-4A7D-9BBD-8BFB3950190F}" type="presParOf" srcId="{46F7B5F1-0791-4746-94A3-9CD59286786B}" destId="{071ADE37-27FE-47FC-98FE-DE61D93359C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F8EA0A0-BE57-42AE-8AC3-499F0E0CD883}" type="doc">
      <dgm:prSet loTypeId="urn:microsoft.com/office/officeart/2005/8/layout/default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8724B86-4AC4-40CA-AEC0-35A5CB009A18}">
      <dgm:prSet phldrT="[Текст]" custT="1"/>
      <dgm:spPr/>
      <dgm:t>
        <a:bodyPr/>
        <a:lstStyle/>
        <a:p>
          <a:r>
            <a:rPr lang="ru-RU" sz="2200" b="0" i="0" u="none" dirty="0" smtClean="0">
              <a:solidFill>
                <a:srgbClr val="293C8F"/>
              </a:solidFill>
            </a:rPr>
            <a:t>Мобилизационная и вневойсковая подготовка</a:t>
          </a:r>
        </a:p>
        <a:p>
          <a:r>
            <a:rPr lang="ru-RU" sz="2000" b="1" i="0" u="none" dirty="0" smtClean="0">
              <a:solidFill>
                <a:srgbClr val="293C8F"/>
              </a:solidFill>
            </a:rPr>
            <a:t>9 695,8</a:t>
          </a:r>
          <a:endParaRPr lang="ru-RU" sz="2000" b="1" dirty="0">
            <a:solidFill>
              <a:srgbClr val="293C8F"/>
            </a:solidFill>
          </a:endParaRPr>
        </a:p>
      </dgm:t>
    </dgm:pt>
    <dgm:pt modelId="{CEA0ED69-B607-48A3-B869-37A4E0BC3DF6}" type="parTrans" cxnId="{00CBD797-0155-4DA9-8709-DBD532B7D866}">
      <dgm:prSet/>
      <dgm:spPr/>
      <dgm:t>
        <a:bodyPr/>
        <a:lstStyle/>
        <a:p>
          <a:endParaRPr lang="ru-RU"/>
        </a:p>
      </dgm:t>
    </dgm:pt>
    <dgm:pt modelId="{9421C313-C6D1-4E86-AE1F-F2CFC5CBC40B}" type="sibTrans" cxnId="{00CBD797-0155-4DA9-8709-DBD532B7D866}">
      <dgm:prSet/>
      <dgm:spPr/>
      <dgm:t>
        <a:bodyPr/>
        <a:lstStyle/>
        <a:p>
          <a:endParaRPr lang="ru-RU"/>
        </a:p>
      </dgm:t>
    </dgm:pt>
    <dgm:pt modelId="{5596D427-CCC7-4B4B-BDA5-16A5074C6568}">
      <dgm:prSet phldrT="[Текст]" custT="1"/>
      <dgm:spPr/>
      <dgm:t>
        <a:bodyPr/>
        <a:lstStyle/>
        <a:p>
          <a:r>
            <a:rPr lang="ru-RU" sz="2200" b="0" i="0" u="none" dirty="0" smtClean="0">
              <a:solidFill>
                <a:srgbClr val="293C8F"/>
              </a:solidFill>
            </a:rPr>
            <a:t>Мобилизационная подготовка экономики</a:t>
          </a:r>
        </a:p>
        <a:p>
          <a:r>
            <a:rPr lang="ru-RU" sz="2000" b="1" i="0" u="none" dirty="0" smtClean="0">
              <a:solidFill>
                <a:srgbClr val="293C8F"/>
              </a:solidFill>
            </a:rPr>
            <a:t>42,7</a:t>
          </a:r>
          <a:endParaRPr lang="ru-RU" sz="2000" b="1" dirty="0">
            <a:solidFill>
              <a:srgbClr val="293C8F"/>
            </a:solidFill>
          </a:endParaRPr>
        </a:p>
      </dgm:t>
    </dgm:pt>
    <dgm:pt modelId="{3AA61CE5-0426-465B-9445-F27575C3994A}" type="parTrans" cxnId="{1FFD8D31-6C56-4D03-91AD-F4EE0842A3A2}">
      <dgm:prSet/>
      <dgm:spPr/>
      <dgm:t>
        <a:bodyPr/>
        <a:lstStyle/>
        <a:p>
          <a:endParaRPr lang="ru-RU"/>
        </a:p>
      </dgm:t>
    </dgm:pt>
    <dgm:pt modelId="{C61E2403-E326-4757-A30C-7897416FB1FC}" type="sibTrans" cxnId="{1FFD8D31-6C56-4D03-91AD-F4EE0842A3A2}">
      <dgm:prSet/>
      <dgm:spPr/>
      <dgm:t>
        <a:bodyPr/>
        <a:lstStyle/>
        <a:p>
          <a:endParaRPr lang="ru-RU"/>
        </a:p>
      </dgm:t>
    </dgm:pt>
    <dgm:pt modelId="{13679AD7-DE22-44E6-87E6-0F2E9B6A1B75}" type="pres">
      <dgm:prSet presAssocID="{9F8EA0A0-BE57-42AE-8AC3-499F0E0CD88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F04A22-72AC-48B5-A4E6-FABA116FA182}" type="pres">
      <dgm:prSet presAssocID="{78724B86-4AC4-40CA-AEC0-35A5CB009A18}" presName="node" presStyleLbl="node1" presStyleIdx="0" presStyleCnt="2" custScaleX="37496" custScaleY="33437" custLinFactNeighborX="-366" custLinFactNeighborY="-52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9CC9EE-AA7B-464F-8049-59C105FD6C74}" type="pres">
      <dgm:prSet presAssocID="{9421C313-C6D1-4E86-AE1F-F2CFC5CBC40B}" presName="sibTrans" presStyleCnt="0"/>
      <dgm:spPr/>
    </dgm:pt>
    <dgm:pt modelId="{17C57409-3E1A-4594-B555-98ADE27F268A}" type="pres">
      <dgm:prSet presAssocID="{5596D427-CCC7-4B4B-BDA5-16A5074C6568}" presName="node" presStyleLbl="node1" presStyleIdx="1" presStyleCnt="2" custScaleX="37225" custScaleY="33437" custLinFactNeighborX="323" custLinFactNeighborY="-52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7AEB23-1BF5-45D3-B050-3D8DAE9F9ABB}" type="presOf" srcId="{78724B86-4AC4-40CA-AEC0-35A5CB009A18}" destId="{CBF04A22-72AC-48B5-A4E6-FABA116FA182}" srcOrd="0" destOrd="0" presId="urn:microsoft.com/office/officeart/2005/8/layout/default"/>
    <dgm:cxn modelId="{1FFD8D31-6C56-4D03-91AD-F4EE0842A3A2}" srcId="{9F8EA0A0-BE57-42AE-8AC3-499F0E0CD883}" destId="{5596D427-CCC7-4B4B-BDA5-16A5074C6568}" srcOrd="1" destOrd="0" parTransId="{3AA61CE5-0426-465B-9445-F27575C3994A}" sibTransId="{C61E2403-E326-4757-A30C-7897416FB1FC}"/>
    <dgm:cxn modelId="{527D6085-8501-41C1-A2B9-C30CAB4BF813}" type="presOf" srcId="{9F8EA0A0-BE57-42AE-8AC3-499F0E0CD883}" destId="{13679AD7-DE22-44E6-87E6-0F2E9B6A1B75}" srcOrd="0" destOrd="0" presId="urn:microsoft.com/office/officeart/2005/8/layout/default"/>
    <dgm:cxn modelId="{00CBD797-0155-4DA9-8709-DBD532B7D866}" srcId="{9F8EA0A0-BE57-42AE-8AC3-499F0E0CD883}" destId="{78724B86-4AC4-40CA-AEC0-35A5CB009A18}" srcOrd="0" destOrd="0" parTransId="{CEA0ED69-B607-48A3-B869-37A4E0BC3DF6}" sibTransId="{9421C313-C6D1-4E86-AE1F-F2CFC5CBC40B}"/>
    <dgm:cxn modelId="{707678AC-12B2-4907-996E-64B6288817A1}" type="presOf" srcId="{5596D427-CCC7-4B4B-BDA5-16A5074C6568}" destId="{17C57409-3E1A-4594-B555-98ADE27F268A}" srcOrd="0" destOrd="0" presId="urn:microsoft.com/office/officeart/2005/8/layout/default"/>
    <dgm:cxn modelId="{F052F439-036F-4601-AB56-EB199B71E547}" type="presParOf" srcId="{13679AD7-DE22-44E6-87E6-0F2E9B6A1B75}" destId="{CBF04A22-72AC-48B5-A4E6-FABA116FA182}" srcOrd="0" destOrd="0" presId="urn:microsoft.com/office/officeart/2005/8/layout/default"/>
    <dgm:cxn modelId="{6DF8CF7B-41FD-463E-9EE6-ECF70961802E}" type="presParOf" srcId="{13679AD7-DE22-44E6-87E6-0F2E9B6A1B75}" destId="{719CC9EE-AA7B-464F-8049-59C105FD6C74}" srcOrd="1" destOrd="0" presId="urn:microsoft.com/office/officeart/2005/8/layout/default"/>
    <dgm:cxn modelId="{C34B6427-4178-477F-BA80-3126EFADC6DA}" type="presParOf" srcId="{13679AD7-DE22-44E6-87E6-0F2E9B6A1B75}" destId="{17C57409-3E1A-4594-B555-98ADE27F268A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411F762-B005-4275-BBBE-21FCF2C9E088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7E29F67-099F-400A-A7B9-0AE829BD25AC}">
      <dgm:prSet phldrT="[Текст]" custT="1"/>
      <dgm:spPr/>
      <dgm:t>
        <a:bodyPr/>
        <a:lstStyle/>
        <a:p>
          <a:r>
            <a:rPr lang="ru-RU" sz="2100" b="0" i="0" u="none" dirty="0" smtClean="0">
              <a:solidFill>
                <a:srgbClr val="293C8F"/>
              </a:solidFill>
            </a:rPr>
            <a:t>Жилищное хозяйство</a:t>
          </a:r>
        </a:p>
        <a:p>
          <a:r>
            <a:rPr lang="ru-RU" sz="2400" b="1" i="0" u="none" dirty="0" smtClean="0">
              <a:solidFill>
                <a:srgbClr val="293C8F"/>
              </a:solidFill>
            </a:rPr>
            <a:t>3 500,0</a:t>
          </a:r>
          <a:endParaRPr lang="ru-RU" sz="2400" b="1" dirty="0">
            <a:solidFill>
              <a:srgbClr val="293C8F"/>
            </a:solidFill>
          </a:endParaRPr>
        </a:p>
      </dgm:t>
    </dgm:pt>
    <dgm:pt modelId="{7C77C8AA-3EAA-4828-A11E-4D6C4180DB00}" type="parTrans" cxnId="{A8E8A5C7-5CCA-4687-B011-95A82D3565F6}">
      <dgm:prSet/>
      <dgm:spPr/>
      <dgm:t>
        <a:bodyPr/>
        <a:lstStyle/>
        <a:p>
          <a:endParaRPr lang="ru-RU"/>
        </a:p>
      </dgm:t>
    </dgm:pt>
    <dgm:pt modelId="{E86C02C2-7041-49FC-BBB3-485CCF523390}" type="sibTrans" cxnId="{A8E8A5C7-5CCA-4687-B011-95A82D3565F6}">
      <dgm:prSet/>
      <dgm:spPr/>
      <dgm:t>
        <a:bodyPr/>
        <a:lstStyle/>
        <a:p>
          <a:endParaRPr lang="ru-RU"/>
        </a:p>
      </dgm:t>
    </dgm:pt>
    <dgm:pt modelId="{4C7F93A9-34F3-4775-9D84-42BA95936B49}">
      <dgm:prSet phldrT="[Текст]" custT="1"/>
      <dgm:spPr/>
      <dgm:t>
        <a:bodyPr/>
        <a:lstStyle/>
        <a:p>
          <a:r>
            <a:rPr lang="ru-RU" sz="2100" b="0" i="0" u="none" dirty="0" smtClean="0">
              <a:solidFill>
                <a:srgbClr val="293C8F"/>
              </a:solidFill>
            </a:rPr>
            <a:t>Коммунальное хозяйство</a:t>
          </a:r>
        </a:p>
        <a:p>
          <a:r>
            <a:rPr lang="ru-RU" sz="2300" b="1" i="0" u="none" dirty="0" smtClean="0">
              <a:solidFill>
                <a:srgbClr val="293C8F"/>
              </a:solidFill>
            </a:rPr>
            <a:t>314 478,2</a:t>
          </a:r>
          <a:endParaRPr lang="ru-RU" sz="2300" b="1" dirty="0">
            <a:solidFill>
              <a:srgbClr val="293C8F"/>
            </a:solidFill>
          </a:endParaRPr>
        </a:p>
      </dgm:t>
    </dgm:pt>
    <dgm:pt modelId="{63F43DC6-DBDE-41EA-8B7A-A69EC82D4CEB}" type="parTrans" cxnId="{EC276535-C3F1-4462-B238-E73297DFC970}">
      <dgm:prSet/>
      <dgm:spPr/>
      <dgm:t>
        <a:bodyPr/>
        <a:lstStyle/>
        <a:p>
          <a:endParaRPr lang="ru-RU"/>
        </a:p>
      </dgm:t>
    </dgm:pt>
    <dgm:pt modelId="{A31D2BF9-EA10-4413-913E-8CFA8D0A4F14}" type="sibTrans" cxnId="{EC276535-C3F1-4462-B238-E73297DFC970}">
      <dgm:prSet/>
      <dgm:spPr/>
      <dgm:t>
        <a:bodyPr/>
        <a:lstStyle/>
        <a:p>
          <a:endParaRPr lang="ru-RU"/>
        </a:p>
      </dgm:t>
    </dgm:pt>
    <dgm:pt modelId="{092CFFF8-9585-4ECC-896E-453A84FDF17C}">
      <dgm:prSet phldrT="[Текст]" custT="1"/>
      <dgm:spPr/>
      <dgm:t>
        <a:bodyPr/>
        <a:lstStyle/>
        <a:p>
          <a:r>
            <a:rPr lang="ru-RU" sz="2100" b="0" i="0" u="none" dirty="0" smtClean="0">
              <a:solidFill>
                <a:srgbClr val="293C8F"/>
              </a:solidFill>
            </a:rPr>
            <a:t>Другие вопросы  в области жилищно-коммунального хозяйства</a:t>
          </a:r>
        </a:p>
        <a:p>
          <a:r>
            <a:rPr lang="ru-RU" sz="2300" b="1" i="0" u="none" dirty="0" smtClean="0">
              <a:solidFill>
                <a:srgbClr val="293C8F"/>
              </a:solidFill>
            </a:rPr>
            <a:t>40 274,1</a:t>
          </a:r>
          <a:endParaRPr lang="ru-RU" sz="2300" b="1" dirty="0">
            <a:solidFill>
              <a:srgbClr val="293C8F"/>
            </a:solidFill>
          </a:endParaRPr>
        </a:p>
      </dgm:t>
    </dgm:pt>
    <dgm:pt modelId="{070803E1-CD3E-4E4D-A0CF-872758F7EB5D}" type="parTrans" cxnId="{DED56FC8-B749-45E5-9A60-9C671A3B175E}">
      <dgm:prSet/>
      <dgm:spPr/>
      <dgm:t>
        <a:bodyPr/>
        <a:lstStyle/>
        <a:p>
          <a:endParaRPr lang="ru-RU"/>
        </a:p>
      </dgm:t>
    </dgm:pt>
    <dgm:pt modelId="{800D1944-F49D-4680-9E99-61796E688C1F}" type="sibTrans" cxnId="{DED56FC8-B749-45E5-9A60-9C671A3B175E}">
      <dgm:prSet/>
      <dgm:spPr/>
      <dgm:t>
        <a:bodyPr/>
        <a:lstStyle/>
        <a:p>
          <a:endParaRPr lang="ru-RU"/>
        </a:p>
      </dgm:t>
    </dgm:pt>
    <dgm:pt modelId="{2FB1516D-8545-4925-9F53-A17C662B4E0D}" type="pres">
      <dgm:prSet presAssocID="{F411F762-B005-4275-BBBE-21FCF2C9E08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761A08-CBD6-42CA-B3FA-ED8C5B8EDF7E}" type="pres">
      <dgm:prSet presAssocID="{27E29F67-099F-400A-A7B9-0AE829BD25A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C2E540-770D-4386-BEB1-00BE1C0E8D3D}" type="pres">
      <dgm:prSet presAssocID="{E86C02C2-7041-49FC-BBB3-485CCF523390}" presName="sibTrans" presStyleCnt="0"/>
      <dgm:spPr/>
    </dgm:pt>
    <dgm:pt modelId="{9A9559B8-BBFA-4C6E-BFD4-E1D4D8FC4055}" type="pres">
      <dgm:prSet presAssocID="{4C7F93A9-34F3-4775-9D84-42BA95936B4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54E10F-8E84-410C-893B-80012C5B12FE}" type="pres">
      <dgm:prSet presAssocID="{A31D2BF9-EA10-4413-913E-8CFA8D0A4F14}" presName="sibTrans" presStyleCnt="0"/>
      <dgm:spPr/>
    </dgm:pt>
    <dgm:pt modelId="{0F3DE291-9511-4A7C-91F4-721C4172F919}" type="pres">
      <dgm:prSet presAssocID="{092CFFF8-9585-4ECC-896E-453A84FDF17C}" presName="node" presStyleLbl="node1" presStyleIdx="2" presStyleCnt="3" custLinFactNeighborX="4110" custLinFactNeighborY="-7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9F22C5-45C1-40A6-9B68-5E8499118E8D}" type="presOf" srcId="{4C7F93A9-34F3-4775-9D84-42BA95936B49}" destId="{9A9559B8-BBFA-4C6E-BFD4-E1D4D8FC4055}" srcOrd="0" destOrd="0" presId="urn:microsoft.com/office/officeart/2005/8/layout/default"/>
    <dgm:cxn modelId="{A8E8A5C7-5CCA-4687-B011-95A82D3565F6}" srcId="{F411F762-B005-4275-BBBE-21FCF2C9E088}" destId="{27E29F67-099F-400A-A7B9-0AE829BD25AC}" srcOrd="0" destOrd="0" parTransId="{7C77C8AA-3EAA-4828-A11E-4D6C4180DB00}" sibTransId="{E86C02C2-7041-49FC-BBB3-485CCF523390}"/>
    <dgm:cxn modelId="{6079D103-86F0-4E86-B7BE-197410D7A62B}" type="presOf" srcId="{27E29F67-099F-400A-A7B9-0AE829BD25AC}" destId="{BE761A08-CBD6-42CA-B3FA-ED8C5B8EDF7E}" srcOrd="0" destOrd="0" presId="urn:microsoft.com/office/officeart/2005/8/layout/default"/>
    <dgm:cxn modelId="{8DA0A308-539F-4212-B454-82A5C791D8B3}" type="presOf" srcId="{092CFFF8-9585-4ECC-896E-453A84FDF17C}" destId="{0F3DE291-9511-4A7C-91F4-721C4172F919}" srcOrd="0" destOrd="0" presId="urn:microsoft.com/office/officeart/2005/8/layout/default"/>
    <dgm:cxn modelId="{EC276535-C3F1-4462-B238-E73297DFC970}" srcId="{F411F762-B005-4275-BBBE-21FCF2C9E088}" destId="{4C7F93A9-34F3-4775-9D84-42BA95936B49}" srcOrd="1" destOrd="0" parTransId="{63F43DC6-DBDE-41EA-8B7A-A69EC82D4CEB}" sibTransId="{A31D2BF9-EA10-4413-913E-8CFA8D0A4F14}"/>
    <dgm:cxn modelId="{03D46B24-5CD6-432B-8B47-D76914CEC721}" type="presOf" srcId="{F411F762-B005-4275-BBBE-21FCF2C9E088}" destId="{2FB1516D-8545-4925-9F53-A17C662B4E0D}" srcOrd="0" destOrd="0" presId="urn:microsoft.com/office/officeart/2005/8/layout/default"/>
    <dgm:cxn modelId="{DED56FC8-B749-45E5-9A60-9C671A3B175E}" srcId="{F411F762-B005-4275-BBBE-21FCF2C9E088}" destId="{092CFFF8-9585-4ECC-896E-453A84FDF17C}" srcOrd="2" destOrd="0" parTransId="{070803E1-CD3E-4E4D-A0CF-872758F7EB5D}" sibTransId="{800D1944-F49D-4680-9E99-61796E688C1F}"/>
    <dgm:cxn modelId="{24CAD927-FAFA-454A-9574-B25642EDA363}" type="presParOf" srcId="{2FB1516D-8545-4925-9F53-A17C662B4E0D}" destId="{BE761A08-CBD6-42CA-B3FA-ED8C5B8EDF7E}" srcOrd="0" destOrd="0" presId="urn:microsoft.com/office/officeart/2005/8/layout/default"/>
    <dgm:cxn modelId="{745F4411-6E1A-4AEC-BDE3-A14FF8507A57}" type="presParOf" srcId="{2FB1516D-8545-4925-9F53-A17C662B4E0D}" destId="{00C2E540-770D-4386-BEB1-00BE1C0E8D3D}" srcOrd="1" destOrd="0" presId="urn:microsoft.com/office/officeart/2005/8/layout/default"/>
    <dgm:cxn modelId="{DC8B55CC-B7D9-4FED-A6FC-F4BE15F30061}" type="presParOf" srcId="{2FB1516D-8545-4925-9F53-A17C662B4E0D}" destId="{9A9559B8-BBFA-4C6E-BFD4-E1D4D8FC4055}" srcOrd="2" destOrd="0" presId="urn:microsoft.com/office/officeart/2005/8/layout/default"/>
    <dgm:cxn modelId="{1F34DECF-E1C5-4976-9936-AE5F57870BBB}" type="presParOf" srcId="{2FB1516D-8545-4925-9F53-A17C662B4E0D}" destId="{A554E10F-8E84-410C-893B-80012C5B12FE}" srcOrd="3" destOrd="0" presId="urn:microsoft.com/office/officeart/2005/8/layout/default"/>
    <dgm:cxn modelId="{9B65F6A5-2B78-4B95-B2F2-3A28D277CD63}" type="presParOf" srcId="{2FB1516D-8545-4925-9F53-A17C662B4E0D}" destId="{0F3DE291-9511-4A7C-91F4-721C4172F919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C06D3F1-B64E-4719-8262-90D33D069236}" type="doc">
      <dgm:prSet loTypeId="urn:microsoft.com/office/officeart/2005/8/layout/default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5F0F462-0B31-4256-98B8-11384E672162}">
      <dgm:prSet phldrT="[Текст]" custT="1"/>
      <dgm:spPr/>
      <dgm:t>
        <a:bodyPr/>
        <a:lstStyle/>
        <a:p>
          <a:r>
            <a:rPr lang="ru-RU" sz="2000" b="0" i="0" u="none" dirty="0" smtClean="0">
              <a:solidFill>
                <a:srgbClr val="293C8F"/>
              </a:solidFill>
            </a:rPr>
            <a:t>Охрана объектов растительного и животного мира и среды их обитания</a:t>
          </a:r>
        </a:p>
        <a:p>
          <a:r>
            <a:rPr lang="ru-RU" sz="2400" b="1" i="0" u="none" dirty="0" smtClean="0">
              <a:solidFill>
                <a:srgbClr val="293C8F"/>
              </a:solidFill>
            </a:rPr>
            <a:t>11 692,5</a:t>
          </a:r>
          <a:endParaRPr lang="ru-RU" sz="2400" b="1" dirty="0">
            <a:solidFill>
              <a:srgbClr val="293C8F"/>
            </a:solidFill>
          </a:endParaRPr>
        </a:p>
      </dgm:t>
    </dgm:pt>
    <dgm:pt modelId="{A3AAB9F6-2D5B-48C3-9F67-C4CC77C5B997}" type="parTrans" cxnId="{3B505E14-4B3E-434F-83FD-BF060246DEDC}">
      <dgm:prSet/>
      <dgm:spPr/>
      <dgm:t>
        <a:bodyPr/>
        <a:lstStyle/>
        <a:p>
          <a:endParaRPr lang="ru-RU"/>
        </a:p>
      </dgm:t>
    </dgm:pt>
    <dgm:pt modelId="{DF57AE2F-4F49-4A8E-9049-3F355B5500BA}" type="sibTrans" cxnId="{3B505E14-4B3E-434F-83FD-BF060246DEDC}">
      <dgm:prSet/>
      <dgm:spPr/>
      <dgm:t>
        <a:bodyPr/>
        <a:lstStyle/>
        <a:p>
          <a:endParaRPr lang="ru-RU"/>
        </a:p>
      </dgm:t>
    </dgm:pt>
    <dgm:pt modelId="{543A8B0D-1B3C-4734-85AE-889478311004}">
      <dgm:prSet phldrT="[Текст]" custT="1"/>
      <dgm:spPr/>
      <dgm:t>
        <a:bodyPr/>
        <a:lstStyle/>
        <a:p>
          <a:r>
            <a:rPr lang="ru-RU" sz="2000" b="0" i="0" u="none" dirty="0" smtClean="0">
              <a:solidFill>
                <a:srgbClr val="293C8F"/>
              </a:solidFill>
            </a:rPr>
            <a:t>Другие вопросы в области охраны окружающей среды</a:t>
          </a:r>
        </a:p>
        <a:p>
          <a:r>
            <a:rPr lang="ru-RU" sz="2400" b="1" i="0" u="none" dirty="0" smtClean="0">
              <a:solidFill>
                <a:srgbClr val="293C8F"/>
              </a:solidFill>
            </a:rPr>
            <a:t>22 418,4</a:t>
          </a:r>
          <a:endParaRPr lang="ru-RU" sz="2400" b="1" dirty="0">
            <a:solidFill>
              <a:srgbClr val="293C8F"/>
            </a:solidFill>
          </a:endParaRPr>
        </a:p>
      </dgm:t>
    </dgm:pt>
    <dgm:pt modelId="{B4C24422-94EA-4DAC-A2CA-718F14EF0097}" type="parTrans" cxnId="{9C0F06CA-94FC-4DD4-8139-7DC711EC525D}">
      <dgm:prSet/>
      <dgm:spPr/>
      <dgm:t>
        <a:bodyPr/>
        <a:lstStyle/>
        <a:p>
          <a:endParaRPr lang="ru-RU"/>
        </a:p>
      </dgm:t>
    </dgm:pt>
    <dgm:pt modelId="{3D1DC20F-926F-41C4-B437-C18A15DEEF31}" type="sibTrans" cxnId="{9C0F06CA-94FC-4DD4-8139-7DC711EC525D}">
      <dgm:prSet/>
      <dgm:spPr/>
      <dgm:t>
        <a:bodyPr/>
        <a:lstStyle/>
        <a:p>
          <a:endParaRPr lang="ru-RU"/>
        </a:p>
      </dgm:t>
    </dgm:pt>
    <dgm:pt modelId="{6B4E96C8-1C39-4D3C-9A02-5718BBEFBAFC}" type="pres">
      <dgm:prSet presAssocID="{DC06D3F1-B64E-4719-8262-90D33D06923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8EC00A-461A-4EBF-880A-35AE80D0756F}" type="pres">
      <dgm:prSet presAssocID="{F5F0F462-0B31-4256-98B8-11384E672162}" presName="node" presStyleLbl="node1" presStyleIdx="0" presStyleCnt="2" custScaleX="49399" custScaleY="494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2C5E5F-CC68-4719-B205-2C05B2AD206F}" type="pres">
      <dgm:prSet presAssocID="{DF57AE2F-4F49-4A8E-9049-3F355B5500BA}" presName="sibTrans" presStyleCnt="0"/>
      <dgm:spPr/>
    </dgm:pt>
    <dgm:pt modelId="{5EA4D1E4-84A1-4AC8-86EA-43DD0B26CFF4}" type="pres">
      <dgm:prSet presAssocID="{543A8B0D-1B3C-4734-85AE-889478311004}" presName="node" presStyleLbl="node1" presStyleIdx="1" presStyleCnt="2" custScaleX="48114" custScaleY="481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E9971B-D4DA-4773-BC1F-3F234D9AC3B9}" type="presOf" srcId="{F5F0F462-0B31-4256-98B8-11384E672162}" destId="{FD8EC00A-461A-4EBF-880A-35AE80D0756F}" srcOrd="0" destOrd="0" presId="urn:microsoft.com/office/officeart/2005/8/layout/default"/>
    <dgm:cxn modelId="{F92EAC86-0409-4593-B322-156D0BB656E0}" type="presOf" srcId="{DC06D3F1-B64E-4719-8262-90D33D069236}" destId="{6B4E96C8-1C39-4D3C-9A02-5718BBEFBAFC}" srcOrd="0" destOrd="0" presId="urn:microsoft.com/office/officeart/2005/8/layout/default"/>
    <dgm:cxn modelId="{AD255488-3634-4E89-8092-1D6EE2651E1E}" type="presOf" srcId="{543A8B0D-1B3C-4734-85AE-889478311004}" destId="{5EA4D1E4-84A1-4AC8-86EA-43DD0B26CFF4}" srcOrd="0" destOrd="0" presId="urn:microsoft.com/office/officeart/2005/8/layout/default"/>
    <dgm:cxn modelId="{9C0F06CA-94FC-4DD4-8139-7DC711EC525D}" srcId="{DC06D3F1-B64E-4719-8262-90D33D069236}" destId="{543A8B0D-1B3C-4734-85AE-889478311004}" srcOrd="1" destOrd="0" parTransId="{B4C24422-94EA-4DAC-A2CA-718F14EF0097}" sibTransId="{3D1DC20F-926F-41C4-B437-C18A15DEEF31}"/>
    <dgm:cxn modelId="{3B505E14-4B3E-434F-83FD-BF060246DEDC}" srcId="{DC06D3F1-B64E-4719-8262-90D33D069236}" destId="{F5F0F462-0B31-4256-98B8-11384E672162}" srcOrd="0" destOrd="0" parTransId="{A3AAB9F6-2D5B-48C3-9F67-C4CC77C5B997}" sibTransId="{DF57AE2F-4F49-4A8E-9049-3F355B5500BA}"/>
    <dgm:cxn modelId="{610EB0EB-EB31-42EC-B29D-368D9D038361}" type="presParOf" srcId="{6B4E96C8-1C39-4D3C-9A02-5718BBEFBAFC}" destId="{FD8EC00A-461A-4EBF-880A-35AE80D0756F}" srcOrd="0" destOrd="0" presId="urn:microsoft.com/office/officeart/2005/8/layout/default"/>
    <dgm:cxn modelId="{DC9D0CA5-D974-431B-8702-73A8199356A2}" type="presParOf" srcId="{6B4E96C8-1C39-4D3C-9A02-5718BBEFBAFC}" destId="{732C5E5F-CC68-4719-B205-2C05B2AD206F}" srcOrd="1" destOrd="0" presId="urn:microsoft.com/office/officeart/2005/8/layout/default"/>
    <dgm:cxn modelId="{815B5774-611F-4ED1-8E56-A1C3BA5285D4}" type="presParOf" srcId="{6B4E96C8-1C39-4D3C-9A02-5718BBEFBAFC}" destId="{5EA4D1E4-84A1-4AC8-86EA-43DD0B26CFF4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016C33F-670D-41F9-9674-E13DB5B40ABF}" type="doc">
      <dgm:prSet loTypeId="urn:microsoft.com/office/officeart/2005/8/layout/default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C5E22CD-C035-4000-A713-6205DC103374}">
      <dgm:prSet phldrT="[Текст]" custT="1"/>
      <dgm:spPr/>
      <dgm:t>
        <a:bodyPr/>
        <a:lstStyle/>
        <a:p>
          <a:r>
            <a:rPr lang="ru-RU" sz="2000" b="0" i="0" u="none" dirty="0" smtClean="0">
              <a:solidFill>
                <a:srgbClr val="293C8F"/>
              </a:solidFill>
            </a:rPr>
            <a:t>Культура</a:t>
          </a:r>
        </a:p>
        <a:p>
          <a:r>
            <a:rPr lang="ru-RU" sz="2400" b="1" i="0" u="none" dirty="0" smtClean="0">
              <a:solidFill>
                <a:srgbClr val="293C8F"/>
              </a:solidFill>
            </a:rPr>
            <a:t>178 629,6</a:t>
          </a:r>
          <a:endParaRPr lang="ru-RU" sz="2400" b="1" dirty="0">
            <a:solidFill>
              <a:srgbClr val="293C8F"/>
            </a:solidFill>
          </a:endParaRPr>
        </a:p>
      </dgm:t>
    </dgm:pt>
    <dgm:pt modelId="{4DD4E096-1891-4879-A95D-ED9B06967387}" type="parTrans" cxnId="{EA5CD186-DAEF-4885-8EBF-ECFE88E58291}">
      <dgm:prSet/>
      <dgm:spPr/>
      <dgm:t>
        <a:bodyPr/>
        <a:lstStyle/>
        <a:p>
          <a:endParaRPr lang="ru-RU"/>
        </a:p>
      </dgm:t>
    </dgm:pt>
    <dgm:pt modelId="{93B776B9-DE26-4D64-A108-C8FC531224CC}" type="sibTrans" cxnId="{EA5CD186-DAEF-4885-8EBF-ECFE88E58291}">
      <dgm:prSet/>
      <dgm:spPr/>
      <dgm:t>
        <a:bodyPr/>
        <a:lstStyle/>
        <a:p>
          <a:endParaRPr lang="ru-RU"/>
        </a:p>
      </dgm:t>
    </dgm:pt>
    <dgm:pt modelId="{C1C36F76-9F13-4799-B2D2-91DE6869F7FC}">
      <dgm:prSet phldrT="[Текст]" custT="1"/>
      <dgm:spPr/>
      <dgm:t>
        <a:bodyPr/>
        <a:lstStyle/>
        <a:p>
          <a:r>
            <a:rPr lang="ru-RU" sz="2000" b="0" i="0" u="none" dirty="0" smtClean="0">
              <a:solidFill>
                <a:srgbClr val="293C8F"/>
              </a:solidFill>
            </a:rPr>
            <a:t>Другие вопросы в области культуры, кинематографии</a:t>
          </a:r>
        </a:p>
        <a:p>
          <a:r>
            <a:rPr lang="ru-RU" sz="2400" b="1" i="0" u="none" dirty="0" smtClean="0">
              <a:solidFill>
                <a:srgbClr val="293C8F"/>
              </a:solidFill>
            </a:rPr>
            <a:t>12 955,1</a:t>
          </a:r>
          <a:endParaRPr lang="ru-RU" sz="2400" b="1" dirty="0">
            <a:solidFill>
              <a:srgbClr val="293C8F"/>
            </a:solidFill>
          </a:endParaRPr>
        </a:p>
      </dgm:t>
    </dgm:pt>
    <dgm:pt modelId="{BACF94D1-CBE7-45FA-8C50-3C0ABC1278DF}" type="sibTrans" cxnId="{B386D366-AE34-4398-ABBA-312EE23320CA}">
      <dgm:prSet/>
      <dgm:spPr/>
      <dgm:t>
        <a:bodyPr/>
        <a:lstStyle/>
        <a:p>
          <a:endParaRPr lang="ru-RU"/>
        </a:p>
      </dgm:t>
    </dgm:pt>
    <dgm:pt modelId="{1F08B8BB-4A85-44CE-8E19-56186F70D5EE}" type="parTrans" cxnId="{B386D366-AE34-4398-ABBA-312EE23320CA}">
      <dgm:prSet/>
      <dgm:spPr/>
      <dgm:t>
        <a:bodyPr/>
        <a:lstStyle/>
        <a:p>
          <a:endParaRPr lang="ru-RU"/>
        </a:p>
      </dgm:t>
    </dgm:pt>
    <dgm:pt modelId="{253A6F59-C3CA-487F-A4CA-BEBEFE73D1DC}" type="pres">
      <dgm:prSet presAssocID="{8016C33F-670D-41F9-9674-E13DB5B40AB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065027-D158-4F09-AC2F-BE1CB00DCB4F}" type="pres">
      <dgm:prSet presAssocID="{DC5E22CD-C035-4000-A713-6205DC103374}" presName="node" presStyleLbl="node1" presStyleIdx="0" presStyleCnt="2" custScaleX="73764" custScaleY="52840" custLinFactNeighborX="-2611" custLinFactNeighborY="-27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C3F724-A492-471B-AFB1-42EB832C7B87}" type="pres">
      <dgm:prSet presAssocID="{93B776B9-DE26-4D64-A108-C8FC531224CC}" presName="sibTrans" presStyleCnt="0"/>
      <dgm:spPr/>
    </dgm:pt>
    <dgm:pt modelId="{28E54ED3-24AB-44D8-9019-65728F37700F}" type="pres">
      <dgm:prSet presAssocID="{C1C36F76-9F13-4799-B2D2-91DE6869F7FC}" presName="node" presStyleLbl="node1" presStyleIdx="1" presStyleCnt="2" custScaleX="72120" custScaleY="51141" custLinFactNeighborX="-5502" custLinFactNeighborY="-29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86D366-AE34-4398-ABBA-312EE23320CA}" srcId="{8016C33F-670D-41F9-9674-E13DB5B40ABF}" destId="{C1C36F76-9F13-4799-B2D2-91DE6869F7FC}" srcOrd="1" destOrd="0" parTransId="{1F08B8BB-4A85-44CE-8E19-56186F70D5EE}" sibTransId="{BACF94D1-CBE7-45FA-8C50-3C0ABC1278DF}"/>
    <dgm:cxn modelId="{EA5CD186-DAEF-4885-8EBF-ECFE88E58291}" srcId="{8016C33F-670D-41F9-9674-E13DB5B40ABF}" destId="{DC5E22CD-C035-4000-A713-6205DC103374}" srcOrd="0" destOrd="0" parTransId="{4DD4E096-1891-4879-A95D-ED9B06967387}" sibTransId="{93B776B9-DE26-4D64-A108-C8FC531224CC}"/>
    <dgm:cxn modelId="{838082DA-F1B3-4711-AD22-E0487EE82499}" type="presOf" srcId="{DC5E22CD-C035-4000-A713-6205DC103374}" destId="{17065027-D158-4F09-AC2F-BE1CB00DCB4F}" srcOrd="0" destOrd="0" presId="urn:microsoft.com/office/officeart/2005/8/layout/default"/>
    <dgm:cxn modelId="{05D04F6C-BCD5-40A0-9E08-C78F793E5BD3}" type="presOf" srcId="{C1C36F76-9F13-4799-B2D2-91DE6869F7FC}" destId="{28E54ED3-24AB-44D8-9019-65728F37700F}" srcOrd="0" destOrd="0" presId="urn:microsoft.com/office/officeart/2005/8/layout/default"/>
    <dgm:cxn modelId="{C1CDF18C-EFA7-46E4-ACCD-2AFA652E561A}" type="presOf" srcId="{8016C33F-670D-41F9-9674-E13DB5B40ABF}" destId="{253A6F59-C3CA-487F-A4CA-BEBEFE73D1DC}" srcOrd="0" destOrd="0" presId="urn:microsoft.com/office/officeart/2005/8/layout/default"/>
    <dgm:cxn modelId="{6F4118B2-1B55-4C6E-AB50-643014EACD19}" type="presParOf" srcId="{253A6F59-C3CA-487F-A4CA-BEBEFE73D1DC}" destId="{17065027-D158-4F09-AC2F-BE1CB00DCB4F}" srcOrd="0" destOrd="0" presId="urn:microsoft.com/office/officeart/2005/8/layout/default"/>
    <dgm:cxn modelId="{3FAE27A3-35D6-4228-9BA8-E76E0147F413}" type="presParOf" srcId="{253A6F59-C3CA-487F-A4CA-BEBEFE73D1DC}" destId="{93C3F724-A492-471B-AFB1-42EB832C7B87}" srcOrd="1" destOrd="0" presId="urn:microsoft.com/office/officeart/2005/8/layout/default"/>
    <dgm:cxn modelId="{3FCB9F1C-1C70-4152-9B7C-E23BE192F1AC}" type="presParOf" srcId="{253A6F59-C3CA-487F-A4CA-BEBEFE73D1DC}" destId="{28E54ED3-24AB-44D8-9019-65728F37700F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016C33F-670D-41F9-9674-E13DB5B40ABF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C5E22CD-C035-4000-A713-6205DC103374}">
      <dgm:prSet phldrT="[Текст]" custT="1"/>
      <dgm:spPr/>
      <dgm:t>
        <a:bodyPr/>
        <a:lstStyle/>
        <a:p>
          <a:r>
            <a:rPr lang="ru-RU" sz="2000" b="0" i="0" u="none" dirty="0" smtClean="0">
              <a:solidFill>
                <a:srgbClr val="293C8F"/>
              </a:solidFill>
            </a:rPr>
            <a:t>Спорт высших достижений</a:t>
          </a:r>
        </a:p>
        <a:p>
          <a:r>
            <a:rPr lang="ru-RU" sz="2400" b="1" i="0" u="none" dirty="0" smtClean="0">
              <a:solidFill>
                <a:srgbClr val="293C8F"/>
              </a:solidFill>
            </a:rPr>
            <a:t>27 535,1</a:t>
          </a:r>
          <a:endParaRPr lang="ru-RU" sz="2400" b="1" dirty="0">
            <a:solidFill>
              <a:srgbClr val="293C8F"/>
            </a:solidFill>
          </a:endParaRPr>
        </a:p>
      </dgm:t>
    </dgm:pt>
    <dgm:pt modelId="{4DD4E096-1891-4879-A95D-ED9B06967387}" type="parTrans" cxnId="{EA5CD186-DAEF-4885-8EBF-ECFE88E58291}">
      <dgm:prSet/>
      <dgm:spPr/>
      <dgm:t>
        <a:bodyPr/>
        <a:lstStyle/>
        <a:p>
          <a:endParaRPr lang="ru-RU"/>
        </a:p>
      </dgm:t>
    </dgm:pt>
    <dgm:pt modelId="{93B776B9-DE26-4D64-A108-C8FC531224CC}" type="sibTrans" cxnId="{EA5CD186-DAEF-4885-8EBF-ECFE88E58291}">
      <dgm:prSet/>
      <dgm:spPr/>
      <dgm:t>
        <a:bodyPr/>
        <a:lstStyle/>
        <a:p>
          <a:endParaRPr lang="ru-RU"/>
        </a:p>
      </dgm:t>
    </dgm:pt>
    <dgm:pt modelId="{C1C36F76-9F13-4799-B2D2-91DE6869F7FC}">
      <dgm:prSet phldrT="[Текст]" custT="1"/>
      <dgm:spPr/>
      <dgm:t>
        <a:bodyPr/>
        <a:lstStyle/>
        <a:p>
          <a:r>
            <a:rPr lang="ru-RU" sz="2000" b="0" i="0" u="none" dirty="0" smtClean="0">
              <a:solidFill>
                <a:srgbClr val="293C8F"/>
              </a:solidFill>
            </a:rPr>
            <a:t>Другие вопросы в области физической культуры и спорта</a:t>
          </a:r>
        </a:p>
        <a:p>
          <a:r>
            <a:rPr lang="ru-RU" sz="2400" b="1" i="0" u="none" dirty="0" smtClean="0">
              <a:solidFill>
                <a:srgbClr val="293C8F"/>
              </a:solidFill>
            </a:rPr>
            <a:t>26 431,1</a:t>
          </a:r>
          <a:endParaRPr lang="ru-RU" sz="2400" b="1" dirty="0">
            <a:solidFill>
              <a:srgbClr val="293C8F"/>
            </a:solidFill>
          </a:endParaRPr>
        </a:p>
      </dgm:t>
    </dgm:pt>
    <dgm:pt modelId="{1F08B8BB-4A85-44CE-8E19-56186F70D5EE}" type="parTrans" cxnId="{B386D366-AE34-4398-ABBA-312EE23320CA}">
      <dgm:prSet/>
      <dgm:spPr/>
      <dgm:t>
        <a:bodyPr/>
        <a:lstStyle/>
        <a:p>
          <a:endParaRPr lang="ru-RU"/>
        </a:p>
      </dgm:t>
    </dgm:pt>
    <dgm:pt modelId="{BACF94D1-CBE7-45FA-8C50-3C0ABC1278DF}" type="sibTrans" cxnId="{B386D366-AE34-4398-ABBA-312EE23320CA}">
      <dgm:prSet/>
      <dgm:spPr/>
      <dgm:t>
        <a:bodyPr/>
        <a:lstStyle/>
        <a:p>
          <a:endParaRPr lang="ru-RU"/>
        </a:p>
      </dgm:t>
    </dgm:pt>
    <dgm:pt modelId="{253A6F59-C3CA-487F-A4CA-BEBEFE73D1DC}" type="pres">
      <dgm:prSet presAssocID="{8016C33F-670D-41F9-9674-E13DB5B40AB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065027-D158-4F09-AC2F-BE1CB00DCB4F}" type="pres">
      <dgm:prSet presAssocID="{DC5E22CD-C035-4000-A713-6205DC103374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C3F724-A492-471B-AFB1-42EB832C7B87}" type="pres">
      <dgm:prSet presAssocID="{93B776B9-DE26-4D64-A108-C8FC531224CC}" presName="sibTrans" presStyleCnt="0"/>
      <dgm:spPr/>
    </dgm:pt>
    <dgm:pt modelId="{28E54ED3-24AB-44D8-9019-65728F37700F}" type="pres">
      <dgm:prSet presAssocID="{C1C36F76-9F13-4799-B2D2-91DE6869F7FC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86D366-AE34-4398-ABBA-312EE23320CA}" srcId="{8016C33F-670D-41F9-9674-E13DB5B40ABF}" destId="{C1C36F76-9F13-4799-B2D2-91DE6869F7FC}" srcOrd="1" destOrd="0" parTransId="{1F08B8BB-4A85-44CE-8E19-56186F70D5EE}" sibTransId="{BACF94D1-CBE7-45FA-8C50-3C0ABC1278DF}"/>
    <dgm:cxn modelId="{1D34D055-33BC-4A83-935B-A697E977FE73}" type="presOf" srcId="{DC5E22CD-C035-4000-A713-6205DC103374}" destId="{17065027-D158-4F09-AC2F-BE1CB00DCB4F}" srcOrd="0" destOrd="0" presId="urn:microsoft.com/office/officeart/2005/8/layout/default"/>
    <dgm:cxn modelId="{EA5CD186-DAEF-4885-8EBF-ECFE88E58291}" srcId="{8016C33F-670D-41F9-9674-E13DB5B40ABF}" destId="{DC5E22CD-C035-4000-A713-6205DC103374}" srcOrd="0" destOrd="0" parTransId="{4DD4E096-1891-4879-A95D-ED9B06967387}" sibTransId="{93B776B9-DE26-4D64-A108-C8FC531224CC}"/>
    <dgm:cxn modelId="{8C52E128-F5D6-4499-8BAB-E78353808D01}" type="presOf" srcId="{8016C33F-670D-41F9-9674-E13DB5B40ABF}" destId="{253A6F59-C3CA-487F-A4CA-BEBEFE73D1DC}" srcOrd="0" destOrd="0" presId="urn:microsoft.com/office/officeart/2005/8/layout/default"/>
    <dgm:cxn modelId="{7033617D-4307-4D02-B62C-E8ACF6D1F304}" type="presOf" srcId="{C1C36F76-9F13-4799-B2D2-91DE6869F7FC}" destId="{28E54ED3-24AB-44D8-9019-65728F37700F}" srcOrd="0" destOrd="0" presId="urn:microsoft.com/office/officeart/2005/8/layout/default"/>
    <dgm:cxn modelId="{DD56126D-F90A-48EB-9213-9DD6D15D3AA4}" type="presParOf" srcId="{253A6F59-C3CA-487F-A4CA-BEBEFE73D1DC}" destId="{17065027-D158-4F09-AC2F-BE1CB00DCB4F}" srcOrd="0" destOrd="0" presId="urn:microsoft.com/office/officeart/2005/8/layout/default"/>
    <dgm:cxn modelId="{95DFC64C-67D4-4AF2-98A0-F1B42D1235D5}" type="presParOf" srcId="{253A6F59-C3CA-487F-A4CA-BEBEFE73D1DC}" destId="{93C3F724-A492-471B-AFB1-42EB832C7B87}" srcOrd="1" destOrd="0" presId="urn:microsoft.com/office/officeart/2005/8/layout/default"/>
    <dgm:cxn modelId="{2B091A02-BA45-48CF-963B-66D56E6A46F2}" type="presParOf" srcId="{253A6F59-C3CA-487F-A4CA-BEBEFE73D1DC}" destId="{28E54ED3-24AB-44D8-9019-65728F37700F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325A257-13BA-4D42-B7DE-5BF546D7164D}" type="doc">
      <dgm:prSet loTypeId="urn:microsoft.com/office/officeart/2005/8/layout/default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8F71C1A-7D80-44F4-90AC-C232E76D3276}">
      <dgm:prSet phldrT="[Текст]" custT="1"/>
      <dgm:spPr/>
      <dgm:t>
        <a:bodyPr/>
        <a:lstStyle/>
        <a:p>
          <a:r>
            <a:rPr lang="ru-RU" sz="1550" b="0" i="0" u="none" dirty="0" smtClean="0">
              <a:solidFill>
                <a:srgbClr val="293C8F"/>
              </a:solidFill>
            </a:rPr>
            <a:t>Дотации на выравнивание бюджетной обеспеченности субъектов РФ и муниципальных образований</a:t>
          </a:r>
        </a:p>
        <a:p>
          <a:r>
            <a:rPr lang="ru-RU" sz="2000" b="1" i="0" u="none" dirty="0" smtClean="0">
              <a:solidFill>
                <a:srgbClr val="293C8F"/>
              </a:solidFill>
            </a:rPr>
            <a:t>426 139,8</a:t>
          </a:r>
          <a:endParaRPr lang="ru-RU" sz="2000" b="1" dirty="0">
            <a:solidFill>
              <a:srgbClr val="293C8F"/>
            </a:solidFill>
          </a:endParaRPr>
        </a:p>
      </dgm:t>
    </dgm:pt>
    <dgm:pt modelId="{58CE9FC6-530B-49EB-AFC4-1D5278BD50DD}" type="parTrans" cxnId="{F37BC864-0F43-42A2-A1BC-F58DE00F96C7}">
      <dgm:prSet/>
      <dgm:spPr/>
      <dgm:t>
        <a:bodyPr/>
        <a:lstStyle/>
        <a:p>
          <a:endParaRPr lang="ru-RU"/>
        </a:p>
      </dgm:t>
    </dgm:pt>
    <dgm:pt modelId="{EE3B04F8-22E1-4BA4-B4BD-FF31C619087A}" type="sibTrans" cxnId="{F37BC864-0F43-42A2-A1BC-F58DE00F96C7}">
      <dgm:prSet/>
      <dgm:spPr/>
      <dgm:t>
        <a:bodyPr/>
        <a:lstStyle/>
        <a:p>
          <a:endParaRPr lang="ru-RU"/>
        </a:p>
      </dgm:t>
    </dgm:pt>
    <dgm:pt modelId="{13729CAD-57B3-400F-98A1-3D22CB2C7218}">
      <dgm:prSet phldrT="[Текст]"/>
      <dgm:spPr/>
      <dgm:t>
        <a:bodyPr/>
        <a:lstStyle/>
        <a:p>
          <a:r>
            <a:rPr lang="ru-RU" b="0" i="0" u="none" dirty="0" smtClean="0">
              <a:solidFill>
                <a:srgbClr val="293C8F"/>
              </a:solidFill>
            </a:rPr>
            <a:t>Прочие межбюджетные трансферты общего характера</a:t>
          </a:r>
        </a:p>
        <a:p>
          <a:r>
            <a:rPr lang="ru-RU" b="1" i="0" u="none" dirty="0" smtClean="0">
              <a:solidFill>
                <a:srgbClr val="293C8F"/>
              </a:solidFill>
            </a:rPr>
            <a:t>498 124,6</a:t>
          </a:r>
          <a:endParaRPr lang="ru-RU" b="1" dirty="0">
            <a:solidFill>
              <a:srgbClr val="293C8F"/>
            </a:solidFill>
          </a:endParaRPr>
        </a:p>
      </dgm:t>
    </dgm:pt>
    <dgm:pt modelId="{DA9621A9-768A-4050-9BE1-65C568B7AF3F}" type="parTrans" cxnId="{2BFDC720-9936-46E6-9E34-8DB4DE69DEC1}">
      <dgm:prSet/>
      <dgm:spPr/>
      <dgm:t>
        <a:bodyPr/>
        <a:lstStyle/>
        <a:p>
          <a:endParaRPr lang="ru-RU"/>
        </a:p>
      </dgm:t>
    </dgm:pt>
    <dgm:pt modelId="{9D4DF522-561A-4718-952F-56C5BEC6EC47}" type="sibTrans" cxnId="{2BFDC720-9936-46E6-9E34-8DB4DE69DEC1}">
      <dgm:prSet/>
      <dgm:spPr/>
      <dgm:t>
        <a:bodyPr/>
        <a:lstStyle/>
        <a:p>
          <a:endParaRPr lang="ru-RU"/>
        </a:p>
      </dgm:t>
    </dgm:pt>
    <dgm:pt modelId="{23D71450-A57D-43AC-B42B-A55CB5C040E3}">
      <dgm:prSet phldrT="[Текст]"/>
      <dgm:spPr/>
      <dgm:t>
        <a:bodyPr/>
        <a:lstStyle/>
        <a:p>
          <a:r>
            <a:rPr lang="ru-RU" b="0" i="0" u="none" dirty="0" smtClean="0">
              <a:solidFill>
                <a:srgbClr val="293C8F"/>
              </a:solidFill>
            </a:rPr>
            <a:t>Иные дотации</a:t>
          </a:r>
        </a:p>
        <a:p>
          <a:r>
            <a:rPr lang="ru-RU" b="1" i="0" u="none" dirty="0" smtClean="0">
              <a:solidFill>
                <a:srgbClr val="293C8F"/>
              </a:solidFill>
            </a:rPr>
            <a:t>147 255,8</a:t>
          </a:r>
          <a:endParaRPr lang="ru-RU" b="1" dirty="0">
            <a:solidFill>
              <a:srgbClr val="293C8F"/>
            </a:solidFill>
          </a:endParaRPr>
        </a:p>
      </dgm:t>
    </dgm:pt>
    <dgm:pt modelId="{C53BA168-C5BB-45EE-B944-A4AC8A9BF194}" type="parTrans" cxnId="{B882F27B-F679-4BE2-BBAF-B4A65BFC5E07}">
      <dgm:prSet/>
      <dgm:spPr/>
      <dgm:t>
        <a:bodyPr/>
        <a:lstStyle/>
        <a:p>
          <a:endParaRPr lang="ru-RU"/>
        </a:p>
      </dgm:t>
    </dgm:pt>
    <dgm:pt modelId="{6286ED60-92BD-49B8-B780-2FE0FF77F0DA}" type="sibTrans" cxnId="{B882F27B-F679-4BE2-BBAF-B4A65BFC5E07}">
      <dgm:prSet/>
      <dgm:spPr/>
      <dgm:t>
        <a:bodyPr/>
        <a:lstStyle/>
        <a:p>
          <a:endParaRPr lang="ru-RU"/>
        </a:p>
      </dgm:t>
    </dgm:pt>
    <dgm:pt modelId="{0CC7474C-EB06-48F0-827E-63406D7CCA33}" type="pres">
      <dgm:prSet presAssocID="{B325A257-13BA-4D42-B7DE-5BF546D7164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A258CA-670D-4F94-A301-0211818E49F2}" type="pres">
      <dgm:prSet presAssocID="{38F71C1A-7D80-44F4-90AC-C232E76D327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891630-E2D8-4CBC-8D5E-593CEC4CEA21}" type="pres">
      <dgm:prSet presAssocID="{EE3B04F8-22E1-4BA4-B4BD-FF31C619087A}" presName="sibTrans" presStyleCnt="0"/>
      <dgm:spPr/>
    </dgm:pt>
    <dgm:pt modelId="{50E7EE97-6E55-4241-9448-7967EAF8FA69}" type="pres">
      <dgm:prSet presAssocID="{13729CAD-57B3-400F-98A1-3D22CB2C721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6669DE-1764-4958-9CBB-9288C3CECD1F}" type="pres">
      <dgm:prSet presAssocID="{9D4DF522-561A-4718-952F-56C5BEC6EC47}" presName="sibTrans" presStyleCnt="0"/>
      <dgm:spPr/>
    </dgm:pt>
    <dgm:pt modelId="{004EE360-84CA-4151-A479-89B371201C58}" type="pres">
      <dgm:prSet presAssocID="{23D71450-A57D-43AC-B42B-A55CB5C040E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FDC720-9936-46E6-9E34-8DB4DE69DEC1}" srcId="{B325A257-13BA-4D42-B7DE-5BF546D7164D}" destId="{13729CAD-57B3-400F-98A1-3D22CB2C7218}" srcOrd="1" destOrd="0" parTransId="{DA9621A9-768A-4050-9BE1-65C568B7AF3F}" sibTransId="{9D4DF522-561A-4718-952F-56C5BEC6EC47}"/>
    <dgm:cxn modelId="{F37BC864-0F43-42A2-A1BC-F58DE00F96C7}" srcId="{B325A257-13BA-4D42-B7DE-5BF546D7164D}" destId="{38F71C1A-7D80-44F4-90AC-C232E76D3276}" srcOrd="0" destOrd="0" parTransId="{58CE9FC6-530B-49EB-AFC4-1D5278BD50DD}" sibTransId="{EE3B04F8-22E1-4BA4-B4BD-FF31C619087A}"/>
    <dgm:cxn modelId="{23752A26-E6D8-4AF9-AA7F-4E312B2A5E67}" type="presOf" srcId="{23D71450-A57D-43AC-B42B-A55CB5C040E3}" destId="{004EE360-84CA-4151-A479-89B371201C58}" srcOrd="0" destOrd="0" presId="urn:microsoft.com/office/officeart/2005/8/layout/default"/>
    <dgm:cxn modelId="{B882F27B-F679-4BE2-BBAF-B4A65BFC5E07}" srcId="{B325A257-13BA-4D42-B7DE-5BF546D7164D}" destId="{23D71450-A57D-43AC-B42B-A55CB5C040E3}" srcOrd="2" destOrd="0" parTransId="{C53BA168-C5BB-45EE-B944-A4AC8A9BF194}" sibTransId="{6286ED60-92BD-49B8-B780-2FE0FF77F0DA}"/>
    <dgm:cxn modelId="{63A074E9-1C55-4A34-88F5-3AE80387AD16}" type="presOf" srcId="{B325A257-13BA-4D42-B7DE-5BF546D7164D}" destId="{0CC7474C-EB06-48F0-827E-63406D7CCA33}" srcOrd="0" destOrd="0" presId="urn:microsoft.com/office/officeart/2005/8/layout/default"/>
    <dgm:cxn modelId="{9F67DAFD-12AC-4DCD-B6EA-E49F8B94FEC7}" type="presOf" srcId="{13729CAD-57B3-400F-98A1-3D22CB2C7218}" destId="{50E7EE97-6E55-4241-9448-7967EAF8FA69}" srcOrd="0" destOrd="0" presId="urn:microsoft.com/office/officeart/2005/8/layout/default"/>
    <dgm:cxn modelId="{C92CB8A5-88AB-496C-8B64-CB688BA3DAF8}" type="presOf" srcId="{38F71C1A-7D80-44F4-90AC-C232E76D3276}" destId="{70A258CA-670D-4F94-A301-0211818E49F2}" srcOrd="0" destOrd="0" presId="urn:microsoft.com/office/officeart/2005/8/layout/default"/>
    <dgm:cxn modelId="{BBD58F4E-7E44-4E5F-8CB2-2AB350458EFE}" type="presParOf" srcId="{0CC7474C-EB06-48F0-827E-63406D7CCA33}" destId="{70A258CA-670D-4F94-A301-0211818E49F2}" srcOrd="0" destOrd="0" presId="urn:microsoft.com/office/officeart/2005/8/layout/default"/>
    <dgm:cxn modelId="{A60E1B43-6AFC-43A4-B047-EB34699AB36D}" type="presParOf" srcId="{0CC7474C-EB06-48F0-827E-63406D7CCA33}" destId="{21891630-E2D8-4CBC-8D5E-593CEC4CEA21}" srcOrd="1" destOrd="0" presId="urn:microsoft.com/office/officeart/2005/8/layout/default"/>
    <dgm:cxn modelId="{1807083B-466A-4A40-9D76-9C125F0CFBC2}" type="presParOf" srcId="{0CC7474C-EB06-48F0-827E-63406D7CCA33}" destId="{50E7EE97-6E55-4241-9448-7967EAF8FA69}" srcOrd="2" destOrd="0" presId="urn:microsoft.com/office/officeart/2005/8/layout/default"/>
    <dgm:cxn modelId="{629AE2A9-52C6-4126-81AE-A7B3673C1C6E}" type="presParOf" srcId="{0CC7474C-EB06-48F0-827E-63406D7CCA33}" destId="{236669DE-1764-4958-9CBB-9288C3CECD1F}" srcOrd="3" destOrd="0" presId="urn:microsoft.com/office/officeart/2005/8/layout/default"/>
    <dgm:cxn modelId="{15B95FA3-0272-46F7-8E98-4265DF998391}" type="presParOf" srcId="{0CC7474C-EB06-48F0-827E-63406D7CCA33}" destId="{004EE360-84CA-4151-A479-89B371201C58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2739C8-4158-489B-9CC6-51AC8BA1B9F2}" type="doc">
      <dgm:prSet loTypeId="urn:microsoft.com/office/officeart/2005/8/layout/funnel1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12BDDD6-BBCF-4FA6-90C1-1DF44E9E53FE}">
      <dgm:prSet phldrT="[Текст]" custT="1"/>
      <dgm:spPr/>
      <dgm:t>
        <a:bodyPr/>
        <a:lstStyle/>
        <a:p>
          <a:r>
            <a:rPr lang="ru-RU" sz="2000" b="1" smtClean="0">
              <a:solidFill>
                <a:srgbClr val="293C8F"/>
              </a:solidFill>
            </a:rPr>
            <a:t>Транспортный налог 154 </a:t>
          </a:r>
          <a:endParaRPr lang="ru-RU" sz="2000" b="1" dirty="0">
            <a:solidFill>
              <a:srgbClr val="293C8F"/>
            </a:solidFill>
          </a:endParaRPr>
        </a:p>
      </dgm:t>
    </dgm:pt>
    <dgm:pt modelId="{95493F80-A8FA-4F41-8A5F-314B1D522B4A}" type="parTrans" cxnId="{D1C83F26-9DA3-4BFA-B446-99935C58C80E}">
      <dgm:prSet/>
      <dgm:spPr/>
      <dgm:t>
        <a:bodyPr/>
        <a:lstStyle/>
        <a:p>
          <a:endParaRPr lang="ru-RU"/>
        </a:p>
      </dgm:t>
    </dgm:pt>
    <dgm:pt modelId="{324372D4-FD48-4EB4-8DC9-EABA2C25EE11}" type="sibTrans" cxnId="{D1C83F26-9DA3-4BFA-B446-99935C58C80E}">
      <dgm:prSet/>
      <dgm:spPr/>
      <dgm:t>
        <a:bodyPr/>
        <a:lstStyle/>
        <a:p>
          <a:endParaRPr lang="ru-RU"/>
        </a:p>
      </dgm:t>
    </dgm:pt>
    <dgm:pt modelId="{B463BFF7-7B95-4656-8AD8-84BCA249172E}">
      <dgm:prSet phldrT="[Текст]" custT="1"/>
      <dgm:spPr/>
      <dgm:t>
        <a:bodyPr anchor="t" anchorCtr="1"/>
        <a:lstStyle/>
        <a:p>
          <a:r>
            <a:rPr lang="ru-RU" sz="1800" b="1" smtClean="0">
              <a:solidFill>
                <a:srgbClr val="293C8F"/>
              </a:solidFill>
            </a:rPr>
            <a:t>Налог на имущество организаций 359 </a:t>
          </a:r>
          <a:endParaRPr lang="ru-RU" sz="1800" b="1" dirty="0">
            <a:solidFill>
              <a:srgbClr val="293C8F"/>
            </a:solidFill>
          </a:endParaRPr>
        </a:p>
      </dgm:t>
    </dgm:pt>
    <dgm:pt modelId="{2B05C607-4B7F-4B70-8A50-8B25667BD0B6}" type="parTrans" cxnId="{4242BD85-FAC0-4061-9BDF-800950EF55BC}">
      <dgm:prSet/>
      <dgm:spPr/>
      <dgm:t>
        <a:bodyPr/>
        <a:lstStyle/>
        <a:p>
          <a:endParaRPr lang="ru-RU"/>
        </a:p>
      </dgm:t>
    </dgm:pt>
    <dgm:pt modelId="{B78CC060-5CED-4058-B19F-11149D2445CD}" type="sibTrans" cxnId="{4242BD85-FAC0-4061-9BDF-800950EF55BC}">
      <dgm:prSet/>
      <dgm:spPr/>
      <dgm:t>
        <a:bodyPr/>
        <a:lstStyle/>
        <a:p>
          <a:endParaRPr lang="ru-RU"/>
        </a:p>
      </dgm:t>
    </dgm:pt>
    <dgm:pt modelId="{30212382-EFE7-4E83-BE86-AAF50D8BB1C6}">
      <dgm:prSet phldrT="[Текст]" custT="1"/>
      <dgm:spPr/>
      <dgm:t>
        <a:bodyPr lIns="7200" rIns="7200" bIns="0" anchor="ctr" anchorCtr="0"/>
        <a:lstStyle/>
        <a:p>
          <a:r>
            <a:rPr lang="ru-RU" sz="1800" b="1" smtClean="0">
              <a:solidFill>
                <a:srgbClr val="293C8F"/>
              </a:solidFill>
            </a:rPr>
            <a:t>Налог на игорный бизнес 0,3</a:t>
          </a:r>
          <a:endParaRPr lang="ru-RU" sz="1800" b="1" dirty="0">
            <a:solidFill>
              <a:srgbClr val="293C8F"/>
            </a:solidFill>
          </a:endParaRPr>
        </a:p>
      </dgm:t>
    </dgm:pt>
    <dgm:pt modelId="{A9A765B8-A5A5-48D5-AA37-0725C426CAC8}" type="parTrans" cxnId="{F878A28A-5982-467B-B27D-04ABFF16B68F}">
      <dgm:prSet/>
      <dgm:spPr/>
      <dgm:t>
        <a:bodyPr/>
        <a:lstStyle/>
        <a:p>
          <a:endParaRPr lang="ru-RU"/>
        </a:p>
      </dgm:t>
    </dgm:pt>
    <dgm:pt modelId="{2AD39C65-35FD-4180-B33E-BBF699C39080}" type="sibTrans" cxnId="{F878A28A-5982-467B-B27D-04ABFF16B68F}">
      <dgm:prSet/>
      <dgm:spPr/>
      <dgm:t>
        <a:bodyPr/>
        <a:lstStyle/>
        <a:p>
          <a:endParaRPr lang="ru-RU"/>
        </a:p>
      </dgm:t>
    </dgm:pt>
    <dgm:pt modelId="{010CD396-9EAD-4162-A12C-8299B34B6E27}">
      <dgm:prSet phldrT="[Текст]" phldr="1"/>
      <dgm:spPr/>
      <dgm:t>
        <a:bodyPr/>
        <a:lstStyle/>
        <a:p>
          <a:endParaRPr lang="ru-RU" dirty="0"/>
        </a:p>
      </dgm:t>
    </dgm:pt>
    <dgm:pt modelId="{7D62574A-09B4-4D28-B3CE-88413F71455B}" type="sibTrans" cxnId="{525B9C44-3EB9-447B-91ED-1164A1B3397E}">
      <dgm:prSet/>
      <dgm:spPr/>
      <dgm:t>
        <a:bodyPr/>
        <a:lstStyle/>
        <a:p>
          <a:endParaRPr lang="ru-RU"/>
        </a:p>
      </dgm:t>
    </dgm:pt>
    <dgm:pt modelId="{7F492382-97F6-41F3-A6C4-9D4A599B2988}" type="parTrans" cxnId="{525B9C44-3EB9-447B-91ED-1164A1B3397E}">
      <dgm:prSet/>
      <dgm:spPr/>
      <dgm:t>
        <a:bodyPr/>
        <a:lstStyle/>
        <a:p>
          <a:endParaRPr lang="ru-RU"/>
        </a:p>
      </dgm:t>
    </dgm:pt>
    <dgm:pt modelId="{60B50602-5F67-4EDC-927D-A2E585E6C822}" type="pres">
      <dgm:prSet presAssocID="{662739C8-4158-489B-9CC6-51AC8BA1B9F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595A59-70D8-44B7-9270-2C36C907C96D}" type="pres">
      <dgm:prSet presAssocID="{662739C8-4158-489B-9CC6-51AC8BA1B9F2}" presName="ellipse" presStyleLbl="trBgShp" presStyleIdx="0" presStyleCnt="1"/>
      <dgm:spPr/>
      <dgm:t>
        <a:bodyPr/>
        <a:lstStyle/>
        <a:p>
          <a:endParaRPr lang="ru-RU"/>
        </a:p>
      </dgm:t>
    </dgm:pt>
    <dgm:pt modelId="{76C1916B-16C4-4ACA-94A6-8A42D570283F}" type="pres">
      <dgm:prSet presAssocID="{662739C8-4158-489B-9CC6-51AC8BA1B9F2}" presName="arrow1" presStyleLbl="fgShp" presStyleIdx="0" presStyleCnt="1" custFlipVert="0" custScaleX="123881" custScaleY="125447" custLinFactY="100000" custLinFactNeighborX="-2437" custLinFactNeighborY="139546"/>
      <dgm:spPr>
        <a:solidFill>
          <a:srgbClr val="FFC000"/>
        </a:solidFill>
      </dgm:spPr>
      <dgm:t>
        <a:bodyPr/>
        <a:lstStyle/>
        <a:p>
          <a:endParaRPr lang="ru-RU"/>
        </a:p>
      </dgm:t>
    </dgm:pt>
    <dgm:pt modelId="{0E153107-200B-4CF3-90D5-DCEAAACC774A}" type="pres">
      <dgm:prSet presAssocID="{662739C8-4158-489B-9CC6-51AC8BA1B9F2}" presName="rectangle" presStyleLbl="revTx" presStyleIdx="0" presStyleCnt="1" custScaleX="1776" custLinFactNeighborX="4678" custLinFactNeighborY="377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683656-2828-453A-A87D-FE15D5715832}" type="pres">
      <dgm:prSet presAssocID="{B463BFF7-7B95-4656-8AD8-84BCA249172E}" presName="item1" presStyleLbl="node1" presStyleIdx="0" presStyleCnt="3" custScaleX="216266" custScaleY="190165" custLinFactNeighborX="-12659" custLinFactNeighborY="385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B80364-43CF-4B01-8686-1E277E23B089}" type="pres">
      <dgm:prSet presAssocID="{30212382-EFE7-4E83-BE86-AAF50D8BB1C6}" presName="item2" presStyleLbl="node1" presStyleIdx="1" presStyleCnt="3" custAng="0" custScaleX="216266" custScaleY="201709" custLinFactNeighborX="-12010" custLinFactNeighborY="-298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9F3FE4-8921-44BC-A0BE-028E6A9D04F6}" type="pres">
      <dgm:prSet presAssocID="{010CD396-9EAD-4162-A12C-8299B34B6E27}" presName="item3" presStyleLbl="node1" presStyleIdx="2" presStyleCnt="3" custScaleX="211789" custScaleY="186664" custLinFactNeighborX="55069" custLinFactNeighborY="-429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D0D5EE-8FC1-40EA-97F9-2864E809664D}" type="pres">
      <dgm:prSet presAssocID="{662739C8-4158-489B-9CC6-51AC8BA1B9F2}" presName="funnel" presStyleLbl="trAlignAcc1" presStyleIdx="0" presStyleCnt="1" custScaleX="142857" custScaleY="164700" custLinFactNeighborX="1416" custLinFactNeighborY="2267"/>
      <dgm:spPr/>
      <dgm:t>
        <a:bodyPr/>
        <a:lstStyle/>
        <a:p>
          <a:endParaRPr lang="ru-RU"/>
        </a:p>
      </dgm:t>
    </dgm:pt>
  </dgm:ptLst>
  <dgm:cxnLst>
    <dgm:cxn modelId="{D1C83F26-9DA3-4BFA-B446-99935C58C80E}" srcId="{662739C8-4158-489B-9CC6-51AC8BA1B9F2}" destId="{912BDDD6-BBCF-4FA6-90C1-1DF44E9E53FE}" srcOrd="0" destOrd="0" parTransId="{95493F80-A8FA-4F41-8A5F-314B1D522B4A}" sibTransId="{324372D4-FD48-4EB4-8DC9-EABA2C25EE11}"/>
    <dgm:cxn modelId="{F878A28A-5982-467B-B27D-04ABFF16B68F}" srcId="{662739C8-4158-489B-9CC6-51AC8BA1B9F2}" destId="{30212382-EFE7-4E83-BE86-AAF50D8BB1C6}" srcOrd="2" destOrd="0" parTransId="{A9A765B8-A5A5-48D5-AA37-0725C426CAC8}" sibTransId="{2AD39C65-35FD-4180-B33E-BBF699C39080}"/>
    <dgm:cxn modelId="{1C2B9309-AA51-4005-A4DB-337077053217}" type="presOf" srcId="{30212382-EFE7-4E83-BE86-AAF50D8BB1C6}" destId="{D0683656-2828-453A-A87D-FE15D5715832}" srcOrd="0" destOrd="0" presId="urn:microsoft.com/office/officeart/2005/8/layout/funnel1"/>
    <dgm:cxn modelId="{087FA01C-614E-47A6-B993-59563494ED3C}" type="presOf" srcId="{010CD396-9EAD-4162-A12C-8299B34B6E27}" destId="{0E153107-200B-4CF3-90D5-DCEAAACC774A}" srcOrd="0" destOrd="0" presId="urn:microsoft.com/office/officeart/2005/8/layout/funnel1"/>
    <dgm:cxn modelId="{4242BD85-FAC0-4061-9BDF-800950EF55BC}" srcId="{662739C8-4158-489B-9CC6-51AC8BA1B9F2}" destId="{B463BFF7-7B95-4656-8AD8-84BCA249172E}" srcOrd="1" destOrd="0" parTransId="{2B05C607-4B7F-4B70-8A50-8B25667BD0B6}" sibTransId="{B78CC060-5CED-4058-B19F-11149D2445CD}"/>
    <dgm:cxn modelId="{525B9C44-3EB9-447B-91ED-1164A1B3397E}" srcId="{662739C8-4158-489B-9CC6-51AC8BA1B9F2}" destId="{010CD396-9EAD-4162-A12C-8299B34B6E27}" srcOrd="3" destOrd="0" parTransId="{7F492382-97F6-41F3-A6C4-9D4A599B2988}" sibTransId="{7D62574A-09B4-4D28-B3CE-88413F71455B}"/>
    <dgm:cxn modelId="{DB6E5116-C3C2-47AC-BE05-2B458B5C37C0}" type="presOf" srcId="{B463BFF7-7B95-4656-8AD8-84BCA249172E}" destId="{1CB80364-43CF-4B01-8686-1E277E23B089}" srcOrd="0" destOrd="0" presId="urn:microsoft.com/office/officeart/2005/8/layout/funnel1"/>
    <dgm:cxn modelId="{0DD699DD-6684-492A-AD8B-44978307420D}" type="presOf" srcId="{912BDDD6-BBCF-4FA6-90C1-1DF44E9E53FE}" destId="{FE9F3FE4-8921-44BC-A0BE-028E6A9D04F6}" srcOrd="0" destOrd="0" presId="urn:microsoft.com/office/officeart/2005/8/layout/funnel1"/>
    <dgm:cxn modelId="{298D9FF2-9173-4FD1-AC3D-07323CFEBBA6}" type="presOf" srcId="{662739C8-4158-489B-9CC6-51AC8BA1B9F2}" destId="{60B50602-5F67-4EDC-927D-A2E585E6C822}" srcOrd="0" destOrd="0" presId="urn:microsoft.com/office/officeart/2005/8/layout/funnel1"/>
    <dgm:cxn modelId="{6D17C925-42AC-4EED-976B-F40812B50F12}" type="presParOf" srcId="{60B50602-5F67-4EDC-927D-A2E585E6C822}" destId="{89595A59-70D8-44B7-9270-2C36C907C96D}" srcOrd="0" destOrd="0" presId="urn:microsoft.com/office/officeart/2005/8/layout/funnel1"/>
    <dgm:cxn modelId="{7FCCAB49-A145-421E-B610-7DE630072E9F}" type="presParOf" srcId="{60B50602-5F67-4EDC-927D-A2E585E6C822}" destId="{76C1916B-16C4-4ACA-94A6-8A42D570283F}" srcOrd="1" destOrd="0" presId="urn:microsoft.com/office/officeart/2005/8/layout/funnel1"/>
    <dgm:cxn modelId="{AD94C539-F55B-4BB7-9860-E04CCB88E61C}" type="presParOf" srcId="{60B50602-5F67-4EDC-927D-A2E585E6C822}" destId="{0E153107-200B-4CF3-90D5-DCEAAACC774A}" srcOrd="2" destOrd="0" presId="urn:microsoft.com/office/officeart/2005/8/layout/funnel1"/>
    <dgm:cxn modelId="{EDF36E88-310E-4CF2-8DBB-6725E9B224C7}" type="presParOf" srcId="{60B50602-5F67-4EDC-927D-A2E585E6C822}" destId="{D0683656-2828-453A-A87D-FE15D5715832}" srcOrd="3" destOrd="0" presId="urn:microsoft.com/office/officeart/2005/8/layout/funnel1"/>
    <dgm:cxn modelId="{78AEA9DF-57E6-4EF3-B95C-0DCEFC71D8F9}" type="presParOf" srcId="{60B50602-5F67-4EDC-927D-A2E585E6C822}" destId="{1CB80364-43CF-4B01-8686-1E277E23B089}" srcOrd="4" destOrd="0" presId="urn:microsoft.com/office/officeart/2005/8/layout/funnel1"/>
    <dgm:cxn modelId="{E2680A68-606D-49FE-A193-A9E39FC7DE48}" type="presParOf" srcId="{60B50602-5F67-4EDC-927D-A2E585E6C822}" destId="{FE9F3FE4-8921-44BC-A0BE-028E6A9D04F6}" srcOrd="5" destOrd="0" presId="urn:microsoft.com/office/officeart/2005/8/layout/funnel1"/>
    <dgm:cxn modelId="{7EC34F30-715A-4BA6-B45B-C39C9037AD3E}" type="presParOf" srcId="{60B50602-5F67-4EDC-927D-A2E585E6C822}" destId="{06D0D5EE-8FC1-40EA-97F9-2864E809664D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27FA68E-CC1E-42D8-9511-1E169493A723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00FA60E-C722-47CB-A4D6-AD8D158B77A1}">
      <dgm:prSet phldrT="[Текст]" custT="1"/>
      <dgm:spPr/>
      <dgm:t>
        <a:bodyPr/>
        <a:lstStyle/>
        <a:p>
          <a:r>
            <a:rPr lang="ru-RU" sz="2000" b="0" i="0" u="none" dirty="0" smtClean="0">
              <a:solidFill>
                <a:srgbClr val="293C8F"/>
              </a:solidFill>
            </a:rPr>
            <a:t>Обслуживание  государственного внутреннего и муниципального долга</a:t>
          </a:r>
        </a:p>
        <a:p>
          <a:r>
            <a:rPr lang="ru-RU" sz="2400" b="1" i="0" u="none" dirty="0" smtClean="0">
              <a:solidFill>
                <a:srgbClr val="293C8F"/>
              </a:solidFill>
            </a:rPr>
            <a:t>410 077,2</a:t>
          </a:r>
          <a:endParaRPr lang="ru-RU" sz="2400" b="1" dirty="0">
            <a:solidFill>
              <a:srgbClr val="293C8F"/>
            </a:solidFill>
          </a:endParaRPr>
        </a:p>
      </dgm:t>
    </dgm:pt>
    <dgm:pt modelId="{8F59323B-DB11-4DDC-BF1D-69BCFA570FCE}" type="parTrans" cxnId="{16EF18EB-361A-43A0-A447-7AE7C037FE00}">
      <dgm:prSet/>
      <dgm:spPr/>
      <dgm:t>
        <a:bodyPr/>
        <a:lstStyle/>
        <a:p>
          <a:endParaRPr lang="ru-RU"/>
        </a:p>
      </dgm:t>
    </dgm:pt>
    <dgm:pt modelId="{86B85810-9C6B-419B-BEC5-298EC653846B}" type="sibTrans" cxnId="{16EF18EB-361A-43A0-A447-7AE7C037FE00}">
      <dgm:prSet/>
      <dgm:spPr/>
      <dgm:t>
        <a:bodyPr/>
        <a:lstStyle/>
        <a:p>
          <a:endParaRPr lang="ru-RU"/>
        </a:p>
      </dgm:t>
    </dgm:pt>
    <dgm:pt modelId="{B8A43BCC-04EA-4294-AB6D-70791919E37A}" type="pres">
      <dgm:prSet presAssocID="{227FA68E-CC1E-42D8-9511-1E169493A72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5ECEE9-C332-45A3-9BF7-20FD3060DA29}" type="pres">
      <dgm:prSet presAssocID="{100FA60E-C722-47CB-A4D6-AD8D158B77A1}" presName="node" presStyleLbl="node1" presStyleIdx="0" presStyleCnt="1" custScaleX="48108" custScaleY="29862" custLinFactNeighborX="1103" custLinFactNeighborY="-279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6EA018-6B57-4CA4-9AD9-DC3B8254DAA2}" type="presOf" srcId="{100FA60E-C722-47CB-A4D6-AD8D158B77A1}" destId="{145ECEE9-C332-45A3-9BF7-20FD3060DA29}" srcOrd="0" destOrd="0" presId="urn:microsoft.com/office/officeart/2005/8/layout/default"/>
    <dgm:cxn modelId="{16EF18EB-361A-43A0-A447-7AE7C037FE00}" srcId="{227FA68E-CC1E-42D8-9511-1E169493A723}" destId="{100FA60E-C722-47CB-A4D6-AD8D158B77A1}" srcOrd="0" destOrd="0" parTransId="{8F59323B-DB11-4DDC-BF1D-69BCFA570FCE}" sibTransId="{86B85810-9C6B-419B-BEC5-298EC653846B}"/>
    <dgm:cxn modelId="{C73080DC-F172-4B3F-B227-D1CDD9CBE93B}" type="presOf" srcId="{227FA68E-CC1E-42D8-9511-1E169493A723}" destId="{B8A43BCC-04EA-4294-AB6D-70791919E37A}" srcOrd="0" destOrd="0" presId="urn:microsoft.com/office/officeart/2005/8/layout/default"/>
    <dgm:cxn modelId="{AD8E60FB-F5D6-4E49-AB16-E0A7B0B65B4C}" type="presParOf" srcId="{B8A43BCC-04EA-4294-AB6D-70791919E37A}" destId="{145ECEE9-C332-45A3-9BF7-20FD3060DA29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EBDF46E8-55CF-4C93-8993-A47C9C2DF02F}" type="doc">
      <dgm:prSet loTypeId="urn:microsoft.com/office/officeart/2005/8/layout/process4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1E9E9D0-EE02-49B3-B65C-DE7D6EC63DA1}">
      <dgm:prSet phldrT="[Текст]" custT="1"/>
      <dgm:spPr/>
      <dgm:t>
        <a:bodyPr/>
        <a:lstStyle/>
        <a:p>
          <a:pPr algn="ctr"/>
          <a:r>
            <a:rPr lang="ru-RU" sz="2000" dirty="0" smtClean="0">
              <a:solidFill>
                <a:srgbClr val="002060"/>
              </a:solidFill>
            </a:rPr>
            <a:t>Цель:</a:t>
          </a:r>
        </a:p>
        <a:p>
          <a:pPr algn="ctr"/>
          <a:r>
            <a:rPr lang="ru-RU" sz="1300" dirty="0" smtClean="0">
              <a:solidFill>
                <a:srgbClr val="002060"/>
              </a:solidFill>
            </a:rPr>
            <a:t>обеспечение продовольственной независимости в параметрах, заданных Доктриной продовольственной безопасности РФ, утвержденной Указом Президента РФ от 30.01.2010 N 120 ;</a:t>
          </a:r>
        </a:p>
        <a:p>
          <a:pPr algn="ctr"/>
          <a:r>
            <a:rPr lang="ru-RU" sz="1300" dirty="0" err="1" smtClean="0">
              <a:solidFill>
                <a:srgbClr val="002060"/>
              </a:solidFill>
            </a:rPr>
            <a:t>импортозамещение</a:t>
          </a:r>
          <a:r>
            <a:rPr lang="ru-RU" sz="1300" dirty="0" smtClean="0">
              <a:solidFill>
                <a:srgbClr val="002060"/>
              </a:solidFill>
            </a:rPr>
            <a:t> с/х продукции;</a:t>
          </a:r>
        </a:p>
        <a:p>
          <a:pPr algn="ctr"/>
          <a:r>
            <a:rPr lang="ru-RU" sz="1300" dirty="0" smtClean="0">
              <a:solidFill>
                <a:srgbClr val="002060"/>
              </a:solidFill>
            </a:rPr>
            <a:t>повышение конкурентоспособности сельскохозяйственной продукции на внутреннем и внешнем рынках;</a:t>
          </a:r>
        </a:p>
        <a:p>
          <a:pPr algn="ctr"/>
          <a:r>
            <a:rPr lang="ru-RU" sz="1300" dirty="0" smtClean="0">
              <a:solidFill>
                <a:srgbClr val="002060"/>
              </a:solidFill>
            </a:rPr>
            <a:t>повышение финансовой устойчивости предприятий агропромышленного комплекса</a:t>
          </a:r>
          <a:endParaRPr lang="ru-RU" sz="1300" dirty="0">
            <a:solidFill>
              <a:srgbClr val="002060"/>
            </a:solidFill>
          </a:endParaRPr>
        </a:p>
      </dgm:t>
    </dgm:pt>
    <dgm:pt modelId="{F198F90B-F30F-4EF9-8F48-46AB662D18DC}" type="parTrans" cxnId="{890A5853-5723-44B9-BF07-10AAA7CF8D6E}">
      <dgm:prSet/>
      <dgm:spPr/>
      <dgm:t>
        <a:bodyPr/>
        <a:lstStyle/>
        <a:p>
          <a:endParaRPr lang="ru-RU"/>
        </a:p>
      </dgm:t>
    </dgm:pt>
    <dgm:pt modelId="{5BF50CE3-10DE-4A5B-8959-AB57AB532C7B}" type="sibTrans" cxnId="{890A5853-5723-44B9-BF07-10AAA7CF8D6E}">
      <dgm:prSet/>
      <dgm:spPr/>
      <dgm:t>
        <a:bodyPr/>
        <a:lstStyle/>
        <a:p>
          <a:endParaRPr lang="ru-RU"/>
        </a:p>
      </dgm:t>
    </dgm:pt>
    <dgm:pt modelId="{43A90A21-218A-40B5-809B-FB960B059B9B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02060"/>
              </a:solidFill>
            </a:rPr>
            <a:t>Задачи:</a:t>
          </a:r>
        </a:p>
        <a:p>
          <a:r>
            <a:rPr lang="ru-RU" sz="1400" dirty="0" smtClean="0">
              <a:solidFill>
                <a:srgbClr val="002060"/>
              </a:solidFill>
            </a:rPr>
            <a:t>Стимулирование роста производства основных видов сельскохозяйственной продукции, производства пищевых продуктов;</a:t>
          </a:r>
        </a:p>
        <a:p>
          <a:r>
            <a:rPr lang="ru-RU" sz="1400" dirty="0" smtClean="0">
              <a:solidFill>
                <a:srgbClr val="002060"/>
              </a:solidFill>
            </a:rPr>
            <a:t>осуществление противоэпизоотических мероприятий в отношении карантинных и особо опасных болезней животных;</a:t>
          </a:r>
        </a:p>
        <a:p>
          <a:r>
            <a:rPr lang="ru-RU" sz="1400" dirty="0" smtClean="0">
              <a:solidFill>
                <a:srgbClr val="002060"/>
              </a:solidFill>
            </a:rPr>
            <a:t>поддержка малых форм хозяйствования;</a:t>
          </a:r>
        </a:p>
        <a:p>
          <a:r>
            <a:rPr lang="ru-RU" sz="1400" dirty="0" smtClean="0">
              <a:solidFill>
                <a:srgbClr val="002060"/>
              </a:solidFill>
            </a:rPr>
            <a:t>повышение качества жизни сельского населения</a:t>
          </a:r>
          <a:endParaRPr lang="ru-RU" sz="1400" dirty="0">
            <a:solidFill>
              <a:srgbClr val="002060"/>
            </a:solidFill>
          </a:endParaRPr>
        </a:p>
      </dgm:t>
    </dgm:pt>
    <dgm:pt modelId="{350E758D-88E3-497C-95C4-F17D7F33529C}" type="parTrans" cxnId="{A15DA906-97B5-461F-B0E6-DAB74476200E}">
      <dgm:prSet/>
      <dgm:spPr/>
      <dgm:t>
        <a:bodyPr/>
        <a:lstStyle/>
        <a:p>
          <a:endParaRPr lang="ru-RU"/>
        </a:p>
      </dgm:t>
    </dgm:pt>
    <dgm:pt modelId="{06D62C39-5505-4B54-BA5A-DB8D46B9715B}" type="sibTrans" cxnId="{A15DA906-97B5-461F-B0E6-DAB74476200E}">
      <dgm:prSet/>
      <dgm:spPr/>
      <dgm:t>
        <a:bodyPr/>
        <a:lstStyle/>
        <a:p>
          <a:endParaRPr lang="ru-RU"/>
        </a:p>
      </dgm:t>
    </dgm:pt>
    <dgm:pt modelId="{C4B4E224-8A5F-4E0B-9551-D9F31D8C97E2}">
      <dgm:prSet custT="1"/>
      <dgm:spPr/>
      <dgm:t>
        <a:bodyPr/>
        <a:lstStyle/>
        <a:p>
          <a:r>
            <a:rPr lang="ru-RU" sz="2000" dirty="0" smtClean="0">
              <a:solidFill>
                <a:srgbClr val="002060"/>
              </a:solidFill>
            </a:rPr>
            <a:t>Ожидаемые результаты:</a:t>
          </a:r>
        </a:p>
        <a:p>
          <a:r>
            <a:rPr lang="ru-RU" sz="1300" dirty="0" smtClean="0">
              <a:solidFill>
                <a:srgbClr val="002060"/>
              </a:solidFill>
            </a:rPr>
            <a:t>Увеличение производства продукции сельского хозяйства в хозяйствах всех категорий (в сопоставимых ценах) в 2020 году по отношению к 2012 году - на 21,8%, пищевых продуктов - на 31,6%;</a:t>
          </a:r>
        </a:p>
        <a:p>
          <a:r>
            <a:rPr lang="ru-RU" sz="1300" dirty="0" smtClean="0">
              <a:solidFill>
                <a:srgbClr val="002060"/>
              </a:solidFill>
            </a:rPr>
            <a:t>обеспечение среднегодового темпа прироста объема инвестиций в основной капитал сельского хозяйства в размере 5%;</a:t>
          </a:r>
        </a:p>
        <a:p>
          <a:r>
            <a:rPr lang="ru-RU" sz="1300" dirty="0" smtClean="0">
              <a:solidFill>
                <a:srgbClr val="002060"/>
              </a:solidFill>
            </a:rPr>
            <a:t>повышение среднего уровня рентабельности сельскохозяйственных организаций не менее 13 - 15,4% (с учетом субсидий)</a:t>
          </a:r>
        </a:p>
      </dgm:t>
    </dgm:pt>
    <dgm:pt modelId="{783D373B-8BD5-4B56-BFBA-52DCA83AB53E}" type="sibTrans" cxnId="{318B1356-5084-430A-B9A3-604A1AE4C84B}">
      <dgm:prSet/>
      <dgm:spPr/>
      <dgm:t>
        <a:bodyPr/>
        <a:lstStyle/>
        <a:p>
          <a:endParaRPr lang="ru-RU"/>
        </a:p>
      </dgm:t>
    </dgm:pt>
    <dgm:pt modelId="{DE3D2D5A-978A-4A4A-9897-A812A7014C66}" type="parTrans" cxnId="{318B1356-5084-430A-B9A3-604A1AE4C84B}">
      <dgm:prSet/>
      <dgm:spPr/>
      <dgm:t>
        <a:bodyPr/>
        <a:lstStyle/>
        <a:p>
          <a:endParaRPr lang="ru-RU"/>
        </a:p>
      </dgm:t>
    </dgm:pt>
    <dgm:pt modelId="{85B890CD-78BB-4614-B637-C24DB6F3161B}">
      <dgm:prSet phldrT="[Текст]" custT="1"/>
      <dgm:spPr>
        <a:solidFill>
          <a:schemeClr val="bg2">
            <a:lumMod val="50000"/>
          </a:schemeClr>
        </a:solidFill>
      </dgm:spPr>
      <dgm:t>
        <a:bodyPr anchor="t" anchorCtr="0"/>
        <a:lstStyle/>
        <a:p>
          <a:r>
            <a:rPr lang="ru-RU" sz="2400" b="1" i="0" u="none" dirty="0" smtClean="0">
              <a:solidFill>
                <a:schemeClr val="accent5">
                  <a:lumMod val="20000"/>
                  <a:lumOff val="80000"/>
                </a:schemeClr>
              </a:solidFill>
            </a:rPr>
            <a:t>Государственная программа «Развитие сельского хозяйства Карачаево-Черкесской Республики до 2020 года» </a:t>
          </a:r>
        </a:p>
        <a:p>
          <a:r>
            <a:rPr lang="ru-RU" sz="2000" b="1" i="0" u="none" dirty="0" smtClean="0">
              <a:solidFill>
                <a:schemeClr val="accent5">
                  <a:lumMod val="20000"/>
                  <a:lumOff val="80000"/>
                </a:schemeClr>
              </a:solidFill>
            </a:rPr>
            <a:t>542 902,7  тыс. </a:t>
          </a:r>
          <a:r>
            <a:rPr lang="ru-RU" sz="2000" b="1" i="0" u="none" dirty="0" err="1" smtClean="0">
              <a:solidFill>
                <a:schemeClr val="accent5">
                  <a:lumMod val="20000"/>
                  <a:lumOff val="80000"/>
                </a:schemeClr>
              </a:solidFill>
            </a:rPr>
            <a:t>руб</a:t>
          </a:r>
          <a:endParaRPr lang="ru-RU" sz="2000" dirty="0">
            <a:solidFill>
              <a:schemeClr val="accent5">
                <a:lumMod val="20000"/>
                <a:lumOff val="80000"/>
              </a:schemeClr>
            </a:solidFill>
          </a:endParaRPr>
        </a:p>
      </dgm:t>
    </dgm:pt>
    <dgm:pt modelId="{E7B4A955-0352-43E3-8C38-21A5C595A5BC}" type="sibTrans" cxnId="{DBCCABFF-62AB-484D-B35C-E2BF8988A58E}">
      <dgm:prSet/>
      <dgm:spPr/>
      <dgm:t>
        <a:bodyPr/>
        <a:lstStyle/>
        <a:p>
          <a:endParaRPr lang="ru-RU"/>
        </a:p>
      </dgm:t>
    </dgm:pt>
    <dgm:pt modelId="{32FB0A6B-6A5B-41DA-888C-1898880F8C42}" type="parTrans" cxnId="{DBCCABFF-62AB-484D-B35C-E2BF8988A58E}">
      <dgm:prSet/>
      <dgm:spPr/>
      <dgm:t>
        <a:bodyPr/>
        <a:lstStyle/>
        <a:p>
          <a:endParaRPr lang="ru-RU"/>
        </a:p>
      </dgm:t>
    </dgm:pt>
    <dgm:pt modelId="{2CBAF28B-CB05-42E7-A7E5-C3D45242D8A4}" type="pres">
      <dgm:prSet presAssocID="{EBDF46E8-55CF-4C93-8993-A47C9C2DF02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F9AF9F-31AE-4014-AE15-076787387846}" type="pres">
      <dgm:prSet presAssocID="{85B890CD-78BB-4614-B637-C24DB6F3161B}" presName="boxAndChildren" presStyleCnt="0"/>
      <dgm:spPr/>
    </dgm:pt>
    <dgm:pt modelId="{2DA0C9F6-5D18-42B5-8FC8-00523D188BFC}" type="pres">
      <dgm:prSet presAssocID="{85B890CD-78BB-4614-B637-C24DB6F3161B}" presName="parentTextBox" presStyleLbl="node1" presStyleIdx="0" presStyleCnt="1"/>
      <dgm:spPr/>
      <dgm:t>
        <a:bodyPr/>
        <a:lstStyle/>
        <a:p>
          <a:endParaRPr lang="ru-RU"/>
        </a:p>
      </dgm:t>
    </dgm:pt>
    <dgm:pt modelId="{C4E2ADD8-BFCE-470A-970C-3E84444E2F18}" type="pres">
      <dgm:prSet presAssocID="{85B890CD-78BB-4614-B637-C24DB6F3161B}" presName="entireBox" presStyleLbl="node1" presStyleIdx="0" presStyleCnt="1" custFlipVert="0" custScaleX="69106" custScaleY="29889" custLinFactNeighborX="14634" custLinFactNeighborY="-12857"/>
      <dgm:spPr/>
      <dgm:t>
        <a:bodyPr/>
        <a:lstStyle/>
        <a:p>
          <a:endParaRPr lang="ru-RU"/>
        </a:p>
      </dgm:t>
    </dgm:pt>
    <dgm:pt modelId="{00926DFD-BE03-480B-B1B8-79FC5B32EA7A}" type="pres">
      <dgm:prSet presAssocID="{85B890CD-78BB-4614-B637-C24DB6F3161B}" presName="descendantBox" presStyleCnt="0"/>
      <dgm:spPr/>
    </dgm:pt>
    <dgm:pt modelId="{29590B5E-A233-41D5-BFF4-40F7D549464D}" type="pres">
      <dgm:prSet presAssocID="{01E9E9D0-EE02-49B3-B65C-DE7D6EC63DA1}" presName="childTextBox" presStyleLbl="fgAccFollowNode1" presStyleIdx="0" presStyleCnt="3" custScaleX="88785" custScaleY="119254" custLinFactNeighborX="-147" custLinFactNeighborY="201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5E32AC-90F7-4E21-A6F5-92E21AFBA333}" type="pres">
      <dgm:prSet presAssocID="{43A90A21-218A-40B5-809B-FB960B059B9B}" presName="childTextBox" presStyleLbl="fgAccFollowNode1" presStyleIdx="1" presStyleCnt="3" custScaleX="97437" custScaleY="119254" custLinFactNeighborX="-49" custLinFactNeighborY="201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32CA95-5ABC-4790-AFB9-081D59F464CB}" type="pres">
      <dgm:prSet presAssocID="{C4B4E224-8A5F-4E0B-9551-D9F31D8C97E2}" presName="childTextBox" presStyleLbl="fgAccFollowNode1" presStyleIdx="2" presStyleCnt="3" custScaleX="96186" custScaleY="119254" custLinFactNeighborX="49" custLinFactNeighborY="201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7088EC-9C45-4214-8739-032F7246D5BB}" type="presOf" srcId="{85B890CD-78BB-4614-B637-C24DB6F3161B}" destId="{C4E2ADD8-BFCE-470A-970C-3E84444E2F18}" srcOrd="1" destOrd="0" presId="urn:microsoft.com/office/officeart/2005/8/layout/process4"/>
    <dgm:cxn modelId="{FE0EAAAB-9250-4897-A397-5D15FCC58B53}" type="presOf" srcId="{85B890CD-78BB-4614-B637-C24DB6F3161B}" destId="{2DA0C9F6-5D18-42B5-8FC8-00523D188BFC}" srcOrd="0" destOrd="0" presId="urn:microsoft.com/office/officeart/2005/8/layout/process4"/>
    <dgm:cxn modelId="{DBCCABFF-62AB-484D-B35C-E2BF8988A58E}" srcId="{EBDF46E8-55CF-4C93-8993-A47C9C2DF02F}" destId="{85B890CD-78BB-4614-B637-C24DB6F3161B}" srcOrd="0" destOrd="0" parTransId="{32FB0A6B-6A5B-41DA-888C-1898880F8C42}" sibTransId="{E7B4A955-0352-43E3-8C38-21A5C595A5BC}"/>
    <dgm:cxn modelId="{890A5853-5723-44B9-BF07-10AAA7CF8D6E}" srcId="{85B890CD-78BB-4614-B637-C24DB6F3161B}" destId="{01E9E9D0-EE02-49B3-B65C-DE7D6EC63DA1}" srcOrd="0" destOrd="0" parTransId="{F198F90B-F30F-4EF9-8F48-46AB662D18DC}" sibTransId="{5BF50CE3-10DE-4A5B-8959-AB57AB532C7B}"/>
    <dgm:cxn modelId="{BCD4B0CE-DEEB-4A71-BF0C-57156D107EA1}" type="presOf" srcId="{C4B4E224-8A5F-4E0B-9551-D9F31D8C97E2}" destId="{8C32CA95-5ABC-4790-AFB9-081D59F464CB}" srcOrd="0" destOrd="0" presId="urn:microsoft.com/office/officeart/2005/8/layout/process4"/>
    <dgm:cxn modelId="{A2032F42-7195-4C62-B85D-2D060DD6EC50}" type="presOf" srcId="{EBDF46E8-55CF-4C93-8993-A47C9C2DF02F}" destId="{2CBAF28B-CB05-42E7-A7E5-C3D45242D8A4}" srcOrd="0" destOrd="0" presId="urn:microsoft.com/office/officeart/2005/8/layout/process4"/>
    <dgm:cxn modelId="{F366B096-A604-4CDF-B228-62C1BFE90887}" type="presOf" srcId="{01E9E9D0-EE02-49B3-B65C-DE7D6EC63DA1}" destId="{29590B5E-A233-41D5-BFF4-40F7D549464D}" srcOrd="0" destOrd="0" presId="urn:microsoft.com/office/officeart/2005/8/layout/process4"/>
    <dgm:cxn modelId="{0F388C2B-733B-4FA9-9A3B-13DDBDF440AE}" type="presOf" srcId="{43A90A21-218A-40B5-809B-FB960B059B9B}" destId="{475E32AC-90F7-4E21-A6F5-92E21AFBA333}" srcOrd="0" destOrd="0" presId="urn:microsoft.com/office/officeart/2005/8/layout/process4"/>
    <dgm:cxn modelId="{318B1356-5084-430A-B9A3-604A1AE4C84B}" srcId="{85B890CD-78BB-4614-B637-C24DB6F3161B}" destId="{C4B4E224-8A5F-4E0B-9551-D9F31D8C97E2}" srcOrd="2" destOrd="0" parTransId="{DE3D2D5A-978A-4A4A-9897-A812A7014C66}" sibTransId="{783D373B-8BD5-4B56-BFBA-52DCA83AB53E}"/>
    <dgm:cxn modelId="{A15DA906-97B5-461F-B0E6-DAB74476200E}" srcId="{85B890CD-78BB-4614-B637-C24DB6F3161B}" destId="{43A90A21-218A-40B5-809B-FB960B059B9B}" srcOrd="1" destOrd="0" parTransId="{350E758D-88E3-497C-95C4-F17D7F33529C}" sibTransId="{06D62C39-5505-4B54-BA5A-DB8D46B9715B}"/>
    <dgm:cxn modelId="{AB56A831-9CD5-477F-9CDA-7DC496227B5B}" type="presParOf" srcId="{2CBAF28B-CB05-42E7-A7E5-C3D45242D8A4}" destId="{7AF9AF9F-31AE-4014-AE15-076787387846}" srcOrd="0" destOrd="0" presId="urn:microsoft.com/office/officeart/2005/8/layout/process4"/>
    <dgm:cxn modelId="{D086884F-FB83-4521-B291-3F4F308C66EE}" type="presParOf" srcId="{7AF9AF9F-31AE-4014-AE15-076787387846}" destId="{2DA0C9F6-5D18-42B5-8FC8-00523D188BFC}" srcOrd="0" destOrd="0" presId="urn:microsoft.com/office/officeart/2005/8/layout/process4"/>
    <dgm:cxn modelId="{1A6055B3-486F-473C-BFCF-0907A2B480CE}" type="presParOf" srcId="{7AF9AF9F-31AE-4014-AE15-076787387846}" destId="{C4E2ADD8-BFCE-470A-970C-3E84444E2F18}" srcOrd="1" destOrd="0" presId="urn:microsoft.com/office/officeart/2005/8/layout/process4"/>
    <dgm:cxn modelId="{B8B98E40-8D9A-45A2-84B1-0672DEDB9EE9}" type="presParOf" srcId="{7AF9AF9F-31AE-4014-AE15-076787387846}" destId="{00926DFD-BE03-480B-B1B8-79FC5B32EA7A}" srcOrd="2" destOrd="0" presId="urn:microsoft.com/office/officeart/2005/8/layout/process4"/>
    <dgm:cxn modelId="{37A911F0-1A5C-47A4-8BC9-8140F29DCC9B}" type="presParOf" srcId="{00926DFD-BE03-480B-B1B8-79FC5B32EA7A}" destId="{29590B5E-A233-41D5-BFF4-40F7D549464D}" srcOrd="0" destOrd="0" presId="urn:microsoft.com/office/officeart/2005/8/layout/process4"/>
    <dgm:cxn modelId="{2E325586-FF9B-4594-8D41-147B36E91FE9}" type="presParOf" srcId="{00926DFD-BE03-480B-B1B8-79FC5B32EA7A}" destId="{475E32AC-90F7-4E21-A6F5-92E21AFBA333}" srcOrd="1" destOrd="0" presId="urn:microsoft.com/office/officeart/2005/8/layout/process4"/>
    <dgm:cxn modelId="{29C60ADF-05F0-4D21-836E-29B5997E5084}" type="presParOf" srcId="{00926DFD-BE03-480B-B1B8-79FC5B32EA7A}" destId="{8C32CA95-5ABC-4790-AFB9-081D59F464CB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EBDF46E8-55CF-4C93-8993-A47C9C2DF02F}" type="doc">
      <dgm:prSet loTypeId="urn:microsoft.com/office/officeart/2005/8/layout/process4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5B890CD-78BB-4614-B637-C24DB6F3161B}">
      <dgm:prSet phldrT="[Текст]" custT="1"/>
      <dgm:spPr>
        <a:solidFill>
          <a:srgbClr val="9999FF"/>
        </a:solidFill>
      </dgm:spPr>
      <dgm:t>
        <a:bodyPr anchor="t" anchorCtr="0"/>
        <a:lstStyle/>
        <a:p>
          <a:r>
            <a:rPr lang="ru-RU" sz="2000" b="1" i="0" u="none" dirty="0" smtClean="0">
              <a:solidFill>
                <a:srgbClr val="FFFFCC"/>
              </a:solidFill>
            </a:rPr>
            <a:t>Государственная программа «Социальная защита населения в Карачаево-Черкесской Республике на 2014 - 2020 годы» </a:t>
          </a:r>
        </a:p>
        <a:p>
          <a:r>
            <a:rPr lang="ru-RU" sz="1800" b="1" i="0" u="none" dirty="0" smtClean="0">
              <a:solidFill>
                <a:srgbClr val="FFFFCC"/>
              </a:solidFill>
            </a:rPr>
            <a:t>1 918 157,0 тыс. </a:t>
          </a:r>
          <a:r>
            <a:rPr lang="ru-RU" sz="1800" b="1" i="0" u="none" dirty="0" err="1" smtClean="0">
              <a:solidFill>
                <a:srgbClr val="FFFFCC"/>
              </a:solidFill>
            </a:rPr>
            <a:t>руб</a:t>
          </a:r>
          <a:endParaRPr lang="ru-RU" sz="1800" b="1" i="0" u="none" dirty="0" smtClean="0">
            <a:solidFill>
              <a:srgbClr val="FFFFCC"/>
            </a:solidFill>
          </a:endParaRPr>
        </a:p>
        <a:p>
          <a:endParaRPr lang="ru-RU" sz="2400" dirty="0"/>
        </a:p>
      </dgm:t>
    </dgm:pt>
    <dgm:pt modelId="{32FB0A6B-6A5B-41DA-888C-1898880F8C42}" type="parTrans" cxnId="{DBCCABFF-62AB-484D-B35C-E2BF8988A58E}">
      <dgm:prSet/>
      <dgm:spPr/>
      <dgm:t>
        <a:bodyPr/>
        <a:lstStyle/>
        <a:p>
          <a:endParaRPr lang="ru-RU"/>
        </a:p>
      </dgm:t>
    </dgm:pt>
    <dgm:pt modelId="{E7B4A955-0352-43E3-8C38-21A5C595A5BC}" type="sibTrans" cxnId="{DBCCABFF-62AB-484D-B35C-E2BF8988A58E}">
      <dgm:prSet/>
      <dgm:spPr/>
      <dgm:t>
        <a:bodyPr/>
        <a:lstStyle/>
        <a:p>
          <a:endParaRPr lang="ru-RU"/>
        </a:p>
      </dgm:t>
    </dgm:pt>
    <dgm:pt modelId="{01E9E9D0-EE02-49B3-B65C-DE7D6EC63DA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Цель:</a:t>
          </a:r>
        </a:p>
        <a:p>
          <a:r>
            <a:rPr lang="ru-RU" sz="1200" dirty="0" smtClean="0">
              <a:solidFill>
                <a:srgbClr val="002060"/>
              </a:solidFill>
            </a:rPr>
            <a:t>повышение уровня и качества жизни пожилых граждан, инвалидов, семей с детьми и других социально незащищенных категорий граждан, проживающих на территории Карачаево-Черкесской Республики;</a:t>
          </a:r>
        </a:p>
        <a:p>
          <a:r>
            <a:rPr lang="ru-RU" sz="1200" dirty="0" smtClean="0">
              <a:solidFill>
                <a:srgbClr val="002060"/>
              </a:solidFill>
            </a:rPr>
            <a:t> улучшение условий и охраны труда у работодателей, расположенных на территории Карачаево-Черкесской Республики и, как следствие, снижение уровня производственного травматизма и профессиональной заболеваемости</a:t>
          </a:r>
        </a:p>
      </dgm:t>
    </dgm:pt>
    <dgm:pt modelId="{F198F90B-F30F-4EF9-8F48-46AB662D18DC}" type="parTrans" cxnId="{890A5853-5723-44B9-BF07-10AAA7CF8D6E}">
      <dgm:prSet/>
      <dgm:spPr/>
      <dgm:t>
        <a:bodyPr/>
        <a:lstStyle/>
        <a:p>
          <a:endParaRPr lang="ru-RU"/>
        </a:p>
      </dgm:t>
    </dgm:pt>
    <dgm:pt modelId="{5BF50CE3-10DE-4A5B-8959-AB57AB532C7B}" type="sibTrans" cxnId="{890A5853-5723-44B9-BF07-10AAA7CF8D6E}">
      <dgm:prSet/>
      <dgm:spPr/>
      <dgm:t>
        <a:bodyPr/>
        <a:lstStyle/>
        <a:p>
          <a:endParaRPr lang="ru-RU"/>
        </a:p>
      </dgm:t>
    </dgm:pt>
    <dgm:pt modelId="{CB33582A-8A03-4586-ADDB-19F2489130EE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Задачи:</a:t>
          </a:r>
        </a:p>
        <a:p>
          <a:r>
            <a:rPr lang="ru-RU" sz="1200" dirty="0" smtClean="0">
              <a:solidFill>
                <a:srgbClr val="002060"/>
              </a:solidFill>
            </a:rPr>
            <a:t>выполнение обязательств по мерам социальной поддержки;</a:t>
          </a:r>
        </a:p>
        <a:p>
          <a:r>
            <a:rPr lang="ru-RU" sz="1200" dirty="0" smtClean="0">
              <a:solidFill>
                <a:srgbClr val="002060"/>
              </a:solidFill>
            </a:rPr>
            <a:t>реализация государственной семейной политики, социальное развитие семьи и детей, профилактика семейного неблагополучия;</a:t>
          </a:r>
        </a:p>
        <a:p>
          <a:r>
            <a:rPr lang="ru-RU" sz="1200" dirty="0" smtClean="0">
              <a:solidFill>
                <a:srgbClr val="002060"/>
              </a:solidFill>
            </a:rPr>
            <a:t>социальная поддержка граждан пожилого возраста, улучшение качества оказываемых социальных услуг</a:t>
          </a:r>
        </a:p>
      </dgm:t>
    </dgm:pt>
    <dgm:pt modelId="{2FAAC3AD-9163-43BF-899F-DBA600471B18}" type="sibTrans" cxnId="{7A495820-9714-4E4D-B058-086A69CC363B}">
      <dgm:prSet/>
      <dgm:spPr/>
      <dgm:t>
        <a:bodyPr/>
        <a:lstStyle/>
        <a:p>
          <a:endParaRPr lang="ru-RU"/>
        </a:p>
      </dgm:t>
    </dgm:pt>
    <dgm:pt modelId="{B8993AB9-2E18-4BA6-8944-1911D2C7852D}" type="parTrans" cxnId="{7A495820-9714-4E4D-B058-086A69CC363B}">
      <dgm:prSet/>
      <dgm:spPr/>
      <dgm:t>
        <a:bodyPr/>
        <a:lstStyle/>
        <a:p>
          <a:endParaRPr lang="ru-RU"/>
        </a:p>
      </dgm:t>
    </dgm:pt>
    <dgm:pt modelId="{9DAD7DF5-1F5D-4E91-9D4A-44FBED2FFB6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Ожидаемые результаты</a:t>
          </a:r>
          <a:r>
            <a:rPr lang="ru-RU" sz="1200" dirty="0" smtClean="0">
              <a:solidFill>
                <a:srgbClr val="002060"/>
              </a:solidFill>
            </a:rPr>
            <a:t>:</a:t>
          </a:r>
        </a:p>
        <a:p>
          <a:r>
            <a:rPr lang="ru-RU" sz="1050" dirty="0" smtClean="0">
              <a:solidFill>
                <a:srgbClr val="002060"/>
              </a:solidFill>
            </a:rPr>
            <a:t>увеличение доли пожилых граждан, инвалидов, семей с детьми и других социально незащищенных категорий граждан, охваченных социальным обслуживанием в учреждениях социального обслуживания населения, до 90% от общей численности граждан, нуждающихся в социальном обслуживании;</a:t>
          </a:r>
        </a:p>
        <a:p>
          <a:r>
            <a:rPr lang="ru-RU" sz="1050" dirty="0" smtClean="0">
              <a:solidFill>
                <a:srgbClr val="002060"/>
              </a:solidFill>
            </a:rPr>
            <a:t>повышение к 2018 году средней заработной платы социальных работников до 100% от средней заработной платы в Карачаево-Черкесской Республике;</a:t>
          </a:r>
        </a:p>
        <a:p>
          <a:r>
            <a:rPr lang="ru-RU" sz="1050" dirty="0" smtClean="0">
              <a:solidFill>
                <a:srgbClr val="002060"/>
              </a:solidFill>
            </a:rPr>
            <a:t>повышение к 2018 году средней заработной платы врачей и работников, имеющих высшее медицинское (фармацевтическое) образование, учреждений социального обслуживания населения Карачаево-Черкесской Республики до 200 процентов от средней заработной платы в Карачаево-Черкесской Республике</a:t>
          </a:r>
        </a:p>
      </dgm:t>
    </dgm:pt>
    <dgm:pt modelId="{535B6BCE-3B34-4C11-9F7B-57B787693FCA}" type="parTrans" cxnId="{814DAA3F-9D07-4F42-8CE5-8882DA93D062}">
      <dgm:prSet/>
      <dgm:spPr/>
      <dgm:t>
        <a:bodyPr/>
        <a:lstStyle/>
        <a:p>
          <a:endParaRPr lang="ru-RU"/>
        </a:p>
      </dgm:t>
    </dgm:pt>
    <dgm:pt modelId="{A6A5A9C8-BE5B-4F63-B518-9E480C3ED124}" type="sibTrans" cxnId="{814DAA3F-9D07-4F42-8CE5-8882DA93D062}">
      <dgm:prSet/>
      <dgm:spPr/>
      <dgm:t>
        <a:bodyPr/>
        <a:lstStyle/>
        <a:p>
          <a:endParaRPr lang="ru-RU"/>
        </a:p>
      </dgm:t>
    </dgm:pt>
    <dgm:pt modelId="{2CBAF28B-CB05-42E7-A7E5-C3D45242D8A4}" type="pres">
      <dgm:prSet presAssocID="{EBDF46E8-55CF-4C93-8993-A47C9C2DF02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F9AF9F-31AE-4014-AE15-076787387846}" type="pres">
      <dgm:prSet presAssocID="{85B890CD-78BB-4614-B637-C24DB6F3161B}" presName="boxAndChildren" presStyleCnt="0"/>
      <dgm:spPr/>
    </dgm:pt>
    <dgm:pt modelId="{2DA0C9F6-5D18-42B5-8FC8-00523D188BFC}" type="pres">
      <dgm:prSet presAssocID="{85B890CD-78BB-4614-B637-C24DB6F3161B}" presName="parentTextBox" presStyleLbl="node1" presStyleIdx="0" presStyleCnt="1"/>
      <dgm:spPr/>
      <dgm:t>
        <a:bodyPr/>
        <a:lstStyle/>
        <a:p>
          <a:endParaRPr lang="ru-RU"/>
        </a:p>
      </dgm:t>
    </dgm:pt>
    <dgm:pt modelId="{C4E2ADD8-BFCE-470A-970C-3E84444E2F18}" type="pres">
      <dgm:prSet presAssocID="{85B890CD-78BB-4614-B637-C24DB6F3161B}" presName="entireBox" presStyleLbl="node1" presStyleIdx="0" presStyleCnt="1" custFlipVert="0" custScaleX="64228" custScaleY="25224" custLinFactNeighborX="15447" custLinFactNeighborY="-14428"/>
      <dgm:spPr/>
      <dgm:t>
        <a:bodyPr/>
        <a:lstStyle/>
        <a:p>
          <a:endParaRPr lang="ru-RU"/>
        </a:p>
      </dgm:t>
    </dgm:pt>
    <dgm:pt modelId="{00926DFD-BE03-480B-B1B8-79FC5B32EA7A}" type="pres">
      <dgm:prSet presAssocID="{85B890CD-78BB-4614-B637-C24DB6F3161B}" presName="descendantBox" presStyleCnt="0"/>
      <dgm:spPr/>
    </dgm:pt>
    <dgm:pt modelId="{29590B5E-A233-41D5-BFF4-40F7D549464D}" type="pres">
      <dgm:prSet presAssocID="{01E9E9D0-EE02-49B3-B65C-DE7D6EC63DA1}" presName="childTextBox" presStyleLbl="fgAccFollowNode1" presStyleIdx="0" presStyleCnt="3" custScaleY="137073" custLinFactNeighborX="-147" custLinFactNeighborY="14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BE7A27-EB5D-4DEE-8A6C-D3B229E7558A}" type="pres">
      <dgm:prSet presAssocID="{CB33582A-8A03-4586-ADDB-19F2489130EE}" presName="childTextBox" presStyleLbl="fgAccFollowNode1" presStyleIdx="1" presStyleCnt="3" custScaleY="137073" custLinFactNeighborX="-49" custLinFactNeighborY="14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7EC2CF-8FAE-4A41-9B0A-116A3D6FEDBA}" type="pres">
      <dgm:prSet presAssocID="{9DAD7DF5-1F5D-4E91-9D4A-44FBED2FFB67}" presName="childTextBox" presStyleLbl="fgAccFollowNode1" presStyleIdx="2" presStyleCnt="3" custScaleY="137073" custLinFactNeighborX="49" custLinFactNeighborY="14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2F2A2D-C69B-42B9-9704-E19D9970C82B}" type="presOf" srcId="{EBDF46E8-55CF-4C93-8993-A47C9C2DF02F}" destId="{2CBAF28B-CB05-42E7-A7E5-C3D45242D8A4}" srcOrd="0" destOrd="0" presId="urn:microsoft.com/office/officeart/2005/8/layout/process4"/>
    <dgm:cxn modelId="{88E79579-F563-4EDC-9BD6-5623598A9CFA}" type="presOf" srcId="{85B890CD-78BB-4614-B637-C24DB6F3161B}" destId="{C4E2ADD8-BFCE-470A-970C-3E84444E2F18}" srcOrd="1" destOrd="0" presId="urn:microsoft.com/office/officeart/2005/8/layout/process4"/>
    <dgm:cxn modelId="{DBCCABFF-62AB-484D-B35C-E2BF8988A58E}" srcId="{EBDF46E8-55CF-4C93-8993-A47C9C2DF02F}" destId="{85B890CD-78BB-4614-B637-C24DB6F3161B}" srcOrd="0" destOrd="0" parTransId="{32FB0A6B-6A5B-41DA-888C-1898880F8C42}" sibTransId="{E7B4A955-0352-43E3-8C38-21A5C595A5BC}"/>
    <dgm:cxn modelId="{2B375BE8-1573-4E39-A475-C1DB0A03BC69}" type="presOf" srcId="{CB33582A-8A03-4586-ADDB-19F2489130EE}" destId="{1FBE7A27-EB5D-4DEE-8A6C-D3B229E7558A}" srcOrd="0" destOrd="0" presId="urn:microsoft.com/office/officeart/2005/8/layout/process4"/>
    <dgm:cxn modelId="{890A5853-5723-44B9-BF07-10AAA7CF8D6E}" srcId="{85B890CD-78BB-4614-B637-C24DB6F3161B}" destId="{01E9E9D0-EE02-49B3-B65C-DE7D6EC63DA1}" srcOrd="0" destOrd="0" parTransId="{F198F90B-F30F-4EF9-8F48-46AB662D18DC}" sibTransId="{5BF50CE3-10DE-4A5B-8959-AB57AB532C7B}"/>
    <dgm:cxn modelId="{814DAA3F-9D07-4F42-8CE5-8882DA93D062}" srcId="{85B890CD-78BB-4614-B637-C24DB6F3161B}" destId="{9DAD7DF5-1F5D-4E91-9D4A-44FBED2FFB67}" srcOrd="2" destOrd="0" parTransId="{535B6BCE-3B34-4C11-9F7B-57B787693FCA}" sibTransId="{A6A5A9C8-BE5B-4F63-B518-9E480C3ED124}"/>
    <dgm:cxn modelId="{7A495820-9714-4E4D-B058-086A69CC363B}" srcId="{85B890CD-78BB-4614-B637-C24DB6F3161B}" destId="{CB33582A-8A03-4586-ADDB-19F2489130EE}" srcOrd="1" destOrd="0" parTransId="{B8993AB9-2E18-4BA6-8944-1911D2C7852D}" sibTransId="{2FAAC3AD-9163-43BF-899F-DBA600471B18}"/>
    <dgm:cxn modelId="{9637A2DA-E1E8-41FB-87CE-D20F1691F1C2}" type="presOf" srcId="{9DAD7DF5-1F5D-4E91-9D4A-44FBED2FFB67}" destId="{8C7EC2CF-8FAE-4A41-9B0A-116A3D6FEDBA}" srcOrd="0" destOrd="0" presId="urn:microsoft.com/office/officeart/2005/8/layout/process4"/>
    <dgm:cxn modelId="{C1F2D358-1274-491D-8B4F-4148A0DF9934}" type="presOf" srcId="{01E9E9D0-EE02-49B3-B65C-DE7D6EC63DA1}" destId="{29590B5E-A233-41D5-BFF4-40F7D549464D}" srcOrd="0" destOrd="0" presId="urn:microsoft.com/office/officeart/2005/8/layout/process4"/>
    <dgm:cxn modelId="{74852421-FA81-4EDB-9ED5-0CD9FFA911C7}" type="presOf" srcId="{85B890CD-78BB-4614-B637-C24DB6F3161B}" destId="{2DA0C9F6-5D18-42B5-8FC8-00523D188BFC}" srcOrd="0" destOrd="0" presId="urn:microsoft.com/office/officeart/2005/8/layout/process4"/>
    <dgm:cxn modelId="{47BE662A-2E5F-436E-B940-0FF72CA1E1C3}" type="presParOf" srcId="{2CBAF28B-CB05-42E7-A7E5-C3D45242D8A4}" destId="{7AF9AF9F-31AE-4014-AE15-076787387846}" srcOrd="0" destOrd="0" presId="urn:microsoft.com/office/officeart/2005/8/layout/process4"/>
    <dgm:cxn modelId="{7D888E61-520D-4A3C-8084-BB6C1D9E213D}" type="presParOf" srcId="{7AF9AF9F-31AE-4014-AE15-076787387846}" destId="{2DA0C9F6-5D18-42B5-8FC8-00523D188BFC}" srcOrd="0" destOrd="0" presId="urn:microsoft.com/office/officeart/2005/8/layout/process4"/>
    <dgm:cxn modelId="{510EFFB9-D02D-4191-9372-806FC8E23CE6}" type="presParOf" srcId="{7AF9AF9F-31AE-4014-AE15-076787387846}" destId="{C4E2ADD8-BFCE-470A-970C-3E84444E2F18}" srcOrd="1" destOrd="0" presId="urn:microsoft.com/office/officeart/2005/8/layout/process4"/>
    <dgm:cxn modelId="{503CB5E6-60A2-4D19-BF37-9812F6D7996D}" type="presParOf" srcId="{7AF9AF9F-31AE-4014-AE15-076787387846}" destId="{00926DFD-BE03-480B-B1B8-79FC5B32EA7A}" srcOrd="2" destOrd="0" presId="urn:microsoft.com/office/officeart/2005/8/layout/process4"/>
    <dgm:cxn modelId="{8652B54A-3B0A-44DF-AD04-394B43D376BE}" type="presParOf" srcId="{00926DFD-BE03-480B-B1B8-79FC5B32EA7A}" destId="{29590B5E-A233-41D5-BFF4-40F7D549464D}" srcOrd="0" destOrd="0" presId="urn:microsoft.com/office/officeart/2005/8/layout/process4"/>
    <dgm:cxn modelId="{9BEC0592-7DB8-424B-8352-375319134CBF}" type="presParOf" srcId="{00926DFD-BE03-480B-B1B8-79FC5B32EA7A}" destId="{1FBE7A27-EB5D-4DEE-8A6C-D3B229E7558A}" srcOrd="1" destOrd="0" presId="urn:microsoft.com/office/officeart/2005/8/layout/process4"/>
    <dgm:cxn modelId="{C874CDE7-AD53-49FE-BD2E-846B1FBB47F7}" type="presParOf" srcId="{00926DFD-BE03-480B-B1B8-79FC5B32EA7A}" destId="{8C7EC2CF-8FAE-4A41-9B0A-116A3D6FEDBA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EBDF46E8-55CF-4C93-8993-A47C9C2DF02F}" type="doc">
      <dgm:prSet loTypeId="urn:microsoft.com/office/officeart/2005/8/layout/process4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5B890CD-78BB-4614-B637-C24DB6F3161B}">
      <dgm:prSet phldrT="[Текст]" custT="1"/>
      <dgm:spPr>
        <a:solidFill>
          <a:srgbClr val="99CCFF"/>
        </a:solidFill>
      </dgm:spPr>
      <dgm:t>
        <a:bodyPr anchor="t" anchorCtr="0"/>
        <a:lstStyle/>
        <a:p>
          <a:r>
            <a:rPr lang="ru-RU" sz="2000" b="1" i="0" u="none" dirty="0" smtClean="0">
              <a:solidFill>
                <a:srgbClr val="002060"/>
              </a:solidFill>
            </a:rPr>
            <a:t>Государственная программа «Управление государственными финансами и государственным имуществом Карачаево-Черкесской Республики на 2014-2017 годы» </a:t>
          </a:r>
        </a:p>
        <a:p>
          <a:r>
            <a:rPr lang="ru-RU" sz="1800" b="1" i="0" u="none" dirty="0" smtClean="0">
              <a:solidFill>
                <a:srgbClr val="002060"/>
              </a:solidFill>
            </a:rPr>
            <a:t>1 537 630,0 </a:t>
          </a:r>
          <a:r>
            <a:rPr lang="ru-RU" sz="1800" b="1" i="0" u="none" dirty="0" err="1" smtClean="0">
              <a:solidFill>
                <a:srgbClr val="002060"/>
              </a:solidFill>
            </a:rPr>
            <a:t>тыс.руб</a:t>
          </a:r>
          <a:endParaRPr lang="ru-RU" sz="1800" dirty="0">
            <a:solidFill>
              <a:srgbClr val="002060"/>
            </a:solidFill>
          </a:endParaRPr>
        </a:p>
      </dgm:t>
    </dgm:pt>
    <dgm:pt modelId="{32FB0A6B-6A5B-41DA-888C-1898880F8C42}" type="parTrans" cxnId="{DBCCABFF-62AB-484D-B35C-E2BF8988A58E}">
      <dgm:prSet/>
      <dgm:spPr/>
      <dgm:t>
        <a:bodyPr/>
        <a:lstStyle/>
        <a:p>
          <a:endParaRPr lang="ru-RU"/>
        </a:p>
      </dgm:t>
    </dgm:pt>
    <dgm:pt modelId="{E7B4A955-0352-43E3-8C38-21A5C595A5BC}" type="sibTrans" cxnId="{DBCCABFF-62AB-484D-B35C-E2BF8988A58E}">
      <dgm:prSet/>
      <dgm:spPr/>
      <dgm:t>
        <a:bodyPr/>
        <a:lstStyle/>
        <a:p>
          <a:endParaRPr lang="ru-RU"/>
        </a:p>
      </dgm:t>
    </dgm:pt>
    <dgm:pt modelId="{01E9E9D0-EE02-49B3-B65C-DE7D6EC63DA1}">
      <dgm:prSet phldrT="[Текст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Цель:</a:t>
          </a:r>
        </a:p>
        <a:p>
          <a:r>
            <a:rPr lang="ru-RU" sz="1200" b="0" dirty="0" smtClean="0">
              <a:solidFill>
                <a:srgbClr val="002060"/>
              </a:solidFill>
            </a:rPr>
            <a:t>обеспечение краткосрочной и долгосрочной сбалансированности и стабильности бюджета Карачаево-Черкесской Республики;</a:t>
          </a:r>
        </a:p>
        <a:p>
          <a:r>
            <a:rPr lang="ru-RU" sz="1200" b="0" dirty="0" smtClean="0">
              <a:solidFill>
                <a:srgbClr val="002060"/>
              </a:solidFill>
            </a:rPr>
            <a:t>совершенствование управления земельными ресурсами, проведение земельной политики рационального использования земель в Карачаево-Черкесской Республике,</a:t>
          </a:r>
        </a:p>
        <a:p>
          <a:r>
            <a:rPr lang="ru-RU" sz="1200" b="0" dirty="0" smtClean="0">
              <a:solidFill>
                <a:srgbClr val="002060"/>
              </a:solidFill>
            </a:rPr>
            <a:t>повышение эффективности в управлении государственным долгом Карачаево-Черкесской Республики</a:t>
          </a:r>
        </a:p>
      </dgm:t>
    </dgm:pt>
    <dgm:pt modelId="{F198F90B-F30F-4EF9-8F48-46AB662D18DC}" type="parTrans" cxnId="{890A5853-5723-44B9-BF07-10AAA7CF8D6E}">
      <dgm:prSet/>
      <dgm:spPr/>
      <dgm:t>
        <a:bodyPr/>
        <a:lstStyle/>
        <a:p>
          <a:endParaRPr lang="ru-RU"/>
        </a:p>
      </dgm:t>
    </dgm:pt>
    <dgm:pt modelId="{5BF50CE3-10DE-4A5B-8959-AB57AB532C7B}" type="sibTrans" cxnId="{890A5853-5723-44B9-BF07-10AAA7CF8D6E}">
      <dgm:prSet/>
      <dgm:spPr/>
      <dgm:t>
        <a:bodyPr/>
        <a:lstStyle/>
        <a:p>
          <a:endParaRPr lang="ru-RU"/>
        </a:p>
      </dgm:t>
    </dgm:pt>
    <dgm:pt modelId="{99E2DAF2-09EC-42F6-A233-DC96819DA688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Ожидаемые результаты</a:t>
          </a:r>
          <a:r>
            <a:rPr lang="ru-RU" sz="1200" dirty="0" smtClean="0">
              <a:solidFill>
                <a:srgbClr val="002060"/>
              </a:solidFill>
            </a:rPr>
            <a:t>:</a:t>
          </a:r>
        </a:p>
        <a:p>
          <a:r>
            <a:rPr lang="ru-RU" sz="1200" dirty="0" smtClean="0">
              <a:solidFill>
                <a:srgbClr val="002060"/>
              </a:solidFill>
            </a:rPr>
            <a:t>100-процентное поступление доходов от использования земельных участков, находящихся в государственной собственности Карачаево-Черкесской Республики;</a:t>
          </a:r>
        </a:p>
        <a:p>
          <a:r>
            <a:rPr lang="ru-RU" sz="1200" dirty="0" smtClean="0">
              <a:solidFill>
                <a:srgbClr val="002060"/>
              </a:solidFill>
            </a:rPr>
            <a:t>увеличение количества земельных участков, находящихся в государственной собственности Карачаево-Черкесской Республики, в том числе республиканского фонда перераспределения, до 1300 единиц;</a:t>
          </a:r>
        </a:p>
        <a:p>
          <a:r>
            <a:rPr lang="ru-RU" sz="1200" dirty="0" smtClean="0">
              <a:solidFill>
                <a:srgbClr val="002060"/>
              </a:solidFill>
            </a:rPr>
            <a:t>постановка на государственный кадастровый учет и оформление права собственности Карачаево-Черкесской Республики на земельные участки (около 200);</a:t>
          </a:r>
        </a:p>
      </dgm:t>
    </dgm:pt>
    <dgm:pt modelId="{29801FAC-9BB6-471B-BF26-DD76096513D1}" type="parTrans" cxnId="{920C8FA8-068A-4433-9CAE-04C0D6296A98}">
      <dgm:prSet/>
      <dgm:spPr/>
      <dgm:t>
        <a:bodyPr/>
        <a:lstStyle/>
        <a:p>
          <a:endParaRPr lang="ru-RU"/>
        </a:p>
      </dgm:t>
    </dgm:pt>
    <dgm:pt modelId="{F8875897-262B-4331-87AC-62686B585131}" type="sibTrans" cxnId="{920C8FA8-068A-4433-9CAE-04C0D6296A98}">
      <dgm:prSet/>
      <dgm:spPr/>
      <dgm:t>
        <a:bodyPr/>
        <a:lstStyle/>
        <a:p>
          <a:endParaRPr lang="ru-RU"/>
        </a:p>
      </dgm:t>
    </dgm:pt>
    <dgm:pt modelId="{CB33582A-8A03-4586-ADDB-19F2489130EE}">
      <dgm:prSet phldrT="[Текст]" custT="1"/>
      <dgm:spPr>
        <a:solidFill>
          <a:srgbClr val="79C98E">
            <a:alpha val="89804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Задачи:</a:t>
          </a:r>
        </a:p>
        <a:p>
          <a:r>
            <a:rPr lang="ru-RU" sz="1200" b="0" dirty="0" smtClean="0">
              <a:solidFill>
                <a:srgbClr val="002060"/>
              </a:solidFill>
            </a:rPr>
            <a:t>повышение эффективности использования бюджетных средств бюджета Карачаево-Черкесской Республики;</a:t>
          </a:r>
        </a:p>
        <a:p>
          <a:r>
            <a:rPr lang="ru-RU" sz="1200" b="0" dirty="0" smtClean="0">
              <a:solidFill>
                <a:srgbClr val="002060"/>
              </a:solidFill>
            </a:rPr>
            <a:t>увеличение поступлений налоговых и неналоговых доходов бюджета Карачаево-Черкесской Республики;</a:t>
          </a:r>
        </a:p>
        <a:p>
          <a:r>
            <a:rPr lang="ru-RU" sz="1200" b="0" dirty="0" smtClean="0">
              <a:solidFill>
                <a:srgbClr val="002060"/>
              </a:solidFill>
            </a:rPr>
            <a:t>вовлечение государственного имущества Карачаево-Черкесской Республики в экономический оборот;</a:t>
          </a:r>
        </a:p>
        <a:p>
          <a:r>
            <a:rPr lang="ru-RU" sz="1200" b="0" dirty="0" smtClean="0">
              <a:solidFill>
                <a:srgbClr val="002060"/>
              </a:solidFill>
            </a:rPr>
            <a:t>обеспечение выравнивания бюджетной обеспеченности муниципальных образований Карачаево-Черкесской Республики;</a:t>
          </a:r>
        </a:p>
      </dgm:t>
    </dgm:pt>
    <dgm:pt modelId="{2FAAC3AD-9163-43BF-899F-DBA600471B18}" type="sibTrans" cxnId="{7A495820-9714-4E4D-B058-086A69CC363B}">
      <dgm:prSet/>
      <dgm:spPr/>
      <dgm:t>
        <a:bodyPr/>
        <a:lstStyle/>
        <a:p>
          <a:endParaRPr lang="ru-RU"/>
        </a:p>
      </dgm:t>
    </dgm:pt>
    <dgm:pt modelId="{B8993AB9-2E18-4BA6-8944-1911D2C7852D}" type="parTrans" cxnId="{7A495820-9714-4E4D-B058-086A69CC363B}">
      <dgm:prSet/>
      <dgm:spPr/>
      <dgm:t>
        <a:bodyPr/>
        <a:lstStyle/>
        <a:p>
          <a:endParaRPr lang="ru-RU"/>
        </a:p>
      </dgm:t>
    </dgm:pt>
    <dgm:pt modelId="{2CBAF28B-CB05-42E7-A7E5-C3D45242D8A4}" type="pres">
      <dgm:prSet presAssocID="{EBDF46E8-55CF-4C93-8993-A47C9C2DF02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F9AF9F-31AE-4014-AE15-076787387846}" type="pres">
      <dgm:prSet presAssocID="{85B890CD-78BB-4614-B637-C24DB6F3161B}" presName="boxAndChildren" presStyleCnt="0"/>
      <dgm:spPr/>
    </dgm:pt>
    <dgm:pt modelId="{2DA0C9F6-5D18-42B5-8FC8-00523D188BFC}" type="pres">
      <dgm:prSet presAssocID="{85B890CD-78BB-4614-B637-C24DB6F3161B}" presName="parentTextBox" presStyleLbl="node1" presStyleIdx="0" presStyleCnt="1"/>
      <dgm:spPr/>
      <dgm:t>
        <a:bodyPr/>
        <a:lstStyle/>
        <a:p>
          <a:endParaRPr lang="ru-RU"/>
        </a:p>
      </dgm:t>
    </dgm:pt>
    <dgm:pt modelId="{C4E2ADD8-BFCE-470A-970C-3E84444E2F18}" type="pres">
      <dgm:prSet presAssocID="{85B890CD-78BB-4614-B637-C24DB6F3161B}" presName="entireBox" presStyleLbl="node1" presStyleIdx="0" presStyleCnt="1" custFlipVert="0" custScaleX="67479" custScaleY="27589" custLinFactNeighborX="16260" custLinFactNeighborY="-14699"/>
      <dgm:spPr/>
      <dgm:t>
        <a:bodyPr/>
        <a:lstStyle/>
        <a:p>
          <a:endParaRPr lang="ru-RU"/>
        </a:p>
      </dgm:t>
    </dgm:pt>
    <dgm:pt modelId="{00926DFD-BE03-480B-B1B8-79FC5B32EA7A}" type="pres">
      <dgm:prSet presAssocID="{85B890CD-78BB-4614-B637-C24DB6F3161B}" presName="descendantBox" presStyleCnt="0"/>
      <dgm:spPr/>
    </dgm:pt>
    <dgm:pt modelId="{29590B5E-A233-41D5-BFF4-40F7D549464D}" type="pres">
      <dgm:prSet presAssocID="{01E9E9D0-EE02-49B3-B65C-DE7D6EC63DA1}" presName="childTextBox" presStyleLbl="fgAccFollowNode1" presStyleIdx="0" presStyleCnt="3" custScaleY="137073" custLinFactNeighborX="-147" custLinFactNeighborY="14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BE7A27-EB5D-4DEE-8A6C-D3B229E7558A}" type="pres">
      <dgm:prSet presAssocID="{CB33582A-8A03-4586-ADDB-19F2489130EE}" presName="childTextBox" presStyleLbl="fgAccFollowNode1" presStyleIdx="1" presStyleCnt="3" custScaleY="137073" custLinFactNeighborX="813" custLinFactNeighborY="14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2E1E86-0C0E-450D-83E8-C480C1F1C0B7}" type="pres">
      <dgm:prSet presAssocID="{99E2DAF2-09EC-42F6-A233-DC96819DA688}" presName="childTextBox" presStyleLbl="fgAccFollowNode1" presStyleIdx="2" presStyleCnt="3" custScaleY="137073" custLinFactNeighborX="2490" custLinFactNeighborY="14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495820-9714-4E4D-B058-086A69CC363B}" srcId="{85B890CD-78BB-4614-B637-C24DB6F3161B}" destId="{CB33582A-8A03-4586-ADDB-19F2489130EE}" srcOrd="1" destOrd="0" parTransId="{B8993AB9-2E18-4BA6-8944-1911D2C7852D}" sibTransId="{2FAAC3AD-9163-43BF-899F-DBA600471B18}"/>
    <dgm:cxn modelId="{920C8FA8-068A-4433-9CAE-04C0D6296A98}" srcId="{85B890CD-78BB-4614-B637-C24DB6F3161B}" destId="{99E2DAF2-09EC-42F6-A233-DC96819DA688}" srcOrd="2" destOrd="0" parTransId="{29801FAC-9BB6-471B-BF26-DD76096513D1}" sibTransId="{F8875897-262B-4331-87AC-62686B585131}"/>
    <dgm:cxn modelId="{DBCCABFF-62AB-484D-B35C-E2BF8988A58E}" srcId="{EBDF46E8-55CF-4C93-8993-A47C9C2DF02F}" destId="{85B890CD-78BB-4614-B637-C24DB6F3161B}" srcOrd="0" destOrd="0" parTransId="{32FB0A6B-6A5B-41DA-888C-1898880F8C42}" sibTransId="{E7B4A955-0352-43E3-8C38-21A5C595A5BC}"/>
    <dgm:cxn modelId="{E5B6567D-4173-4A38-90E7-24C503428128}" type="presOf" srcId="{01E9E9D0-EE02-49B3-B65C-DE7D6EC63DA1}" destId="{29590B5E-A233-41D5-BFF4-40F7D549464D}" srcOrd="0" destOrd="0" presId="urn:microsoft.com/office/officeart/2005/8/layout/process4"/>
    <dgm:cxn modelId="{9EF6C3E8-9320-4271-9A5D-BA31E2A1681C}" type="presOf" srcId="{CB33582A-8A03-4586-ADDB-19F2489130EE}" destId="{1FBE7A27-EB5D-4DEE-8A6C-D3B229E7558A}" srcOrd="0" destOrd="0" presId="urn:microsoft.com/office/officeart/2005/8/layout/process4"/>
    <dgm:cxn modelId="{84FDE986-A123-4EDE-9BD0-B8BA6E753435}" type="presOf" srcId="{85B890CD-78BB-4614-B637-C24DB6F3161B}" destId="{2DA0C9F6-5D18-42B5-8FC8-00523D188BFC}" srcOrd="0" destOrd="0" presId="urn:microsoft.com/office/officeart/2005/8/layout/process4"/>
    <dgm:cxn modelId="{4B616656-DF4E-4C72-BA3C-C80D056616F7}" type="presOf" srcId="{85B890CD-78BB-4614-B637-C24DB6F3161B}" destId="{C4E2ADD8-BFCE-470A-970C-3E84444E2F18}" srcOrd="1" destOrd="0" presId="urn:microsoft.com/office/officeart/2005/8/layout/process4"/>
    <dgm:cxn modelId="{3910B32C-E920-4867-A3B4-37C27C1844DC}" type="presOf" srcId="{99E2DAF2-09EC-42F6-A233-DC96819DA688}" destId="{8D2E1E86-0C0E-450D-83E8-C480C1F1C0B7}" srcOrd="0" destOrd="0" presId="urn:microsoft.com/office/officeart/2005/8/layout/process4"/>
    <dgm:cxn modelId="{890A5853-5723-44B9-BF07-10AAA7CF8D6E}" srcId="{85B890CD-78BB-4614-B637-C24DB6F3161B}" destId="{01E9E9D0-EE02-49B3-B65C-DE7D6EC63DA1}" srcOrd="0" destOrd="0" parTransId="{F198F90B-F30F-4EF9-8F48-46AB662D18DC}" sibTransId="{5BF50CE3-10DE-4A5B-8959-AB57AB532C7B}"/>
    <dgm:cxn modelId="{10FA3F25-BEE0-496A-AAC3-AD911CC03E18}" type="presOf" srcId="{EBDF46E8-55CF-4C93-8993-A47C9C2DF02F}" destId="{2CBAF28B-CB05-42E7-A7E5-C3D45242D8A4}" srcOrd="0" destOrd="0" presId="urn:microsoft.com/office/officeart/2005/8/layout/process4"/>
    <dgm:cxn modelId="{591B5B0C-5F45-4745-8BF0-78A10F369D47}" type="presParOf" srcId="{2CBAF28B-CB05-42E7-A7E5-C3D45242D8A4}" destId="{7AF9AF9F-31AE-4014-AE15-076787387846}" srcOrd="0" destOrd="0" presId="urn:microsoft.com/office/officeart/2005/8/layout/process4"/>
    <dgm:cxn modelId="{308A016F-2758-4DB0-B704-EFB1A4DA2286}" type="presParOf" srcId="{7AF9AF9F-31AE-4014-AE15-076787387846}" destId="{2DA0C9F6-5D18-42B5-8FC8-00523D188BFC}" srcOrd="0" destOrd="0" presId="urn:microsoft.com/office/officeart/2005/8/layout/process4"/>
    <dgm:cxn modelId="{7B16D440-924B-4D10-A264-584B098C4BA2}" type="presParOf" srcId="{7AF9AF9F-31AE-4014-AE15-076787387846}" destId="{C4E2ADD8-BFCE-470A-970C-3E84444E2F18}" srcOrd="1" destOrd="0" presId="urn:microsoft.com/office/officeart/2005/8/layout/process4"/>
    <dgm:cxn modelId="{32100E48-29D2-450B-9DA9-442FD69CA02A}" type="presParOf" srcId="{7AF9AF9F-31AE-4014-AE15-076787387846}" destId="{00926DFD-BE03-480B-B1B8-79FC5B32EA7A}" srcOrd="2" destOrd="0" presId="urn:microsoft.com/office/officeart/2005/8/layout/process4"/>
    <dgm:cxn modelId="{7EEEA21B-92D3-432A-9173-2378F44D093C}" type="presParOf" srcId="{00926DFD-BE03-480B-B1B8-79FC5B32EA7A}" destId="{29590B5E-A233-41D5-BFF4-40F7D549464D}" srcOrd="0" destOrd="0" presId="urn:microsoft.com/office/officeart/2005/8/layout/process4"/>
    <dgm:cxn modelId="{FEE3E17C-5BED-4C0B-B25B-870BAE3C5720}" type="presParOf" srcId="{00926DFD-BE03-480B-B1B8-79FC5B32EA7A}" destId="{1FBE7A27-EB5D-4DEE-8A6C-D3B229E7558A}" srcOrd="1" destOrd="0" presId="urn:microsoft.com/office/officeart/2005/8/layout/process4"/>
    <dgm:cxn modelId="{39B7CFFF-5890-41FF-BE9C-7886879F8358}" type="presParOf" srcId="{00926DFD-BE03-480B-B1B8-79FC5B32EA7A}" destId="{8D2E1E86-0C0E-450D-83E8-C480C1F1C0B7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EBDF46E8-55CF-4C93-8993-A47C9C2DF02F}" type="doc">
      <dgm:prSet loTypeId="urn:microsoft.com/office/officeart/2005/8/layout/process4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5B890CD-78BB-4614-B637-C24DB6F3161B}">
      <dgm:prSet phldrT="[Текст]" custT="1"/>
      <dgm:spPr>
        <a:solidFill>
          <a:srgbClr val="33CCCC"/>
        </a:solidFill>
      </dgm:spPr>
      <dgm:t>
        <a:bodyPr anchor="t" anchorCtr="0"/>
        <a:lstStyle/>
        <a:p>
          <a:r>
            <a:rPr lang="ru-RU" sz="2000" b="1" i="0" u="none" dirty="0" smtClean="0"/>
            <a:t>Государственная программа «Развитие здравоохранения </a:t>
          </a:r>
        </a:p>
        <a:p>
          <a:r>
            <a:rPr lang="ru-RU" sz="2000" b="1" i="0" u="none" dirty="0" smtClean="0"/>
            <a:t>Карачаево-Черкесской Республики на 2014-2020 годы» </a:t>
          </a:r>
        </a:p>
        <a:p>
          <a:r>
            <a:rPr lang="ru-RU" sz="1600" b="1" i="0" u="none" dirty="0" smtClean="0"/>
            <a:t>2 482 366,5 тыс. </a:t>
          </a:r>
          <a:r>
            <a:rPr lang="ru-RU" sz="1600" b="1" i="0" u="none" dirty="0" err="1" smtClean="0"/>
            <a:t>руб</a:t>
          </a:r>
          <a:endParaRPr lang="ru-RU" sz="1600" b="1" i="0" u="none" dirty="0" smtClean="0"/>
        </a:p>
      </dgm:t>
    </dgm:pt>
    <dgm:pt modelId="{32FB0A6B-6A5B-41DA-888C-1898880F8C42}" type="parTrans" cxnId="{DBCCABFF-62AB-484D-B35C-E2BF8988A58E}">
      <dgm:prSet/>
      <dgm:spPr/>
      <dgm:t>
        <a:bodyPr/>
        <a:lstStyle/>
        <a:p>
          <a:endParaRPr lang="ru-RU"/>
        </a:p>
      </dgm:t>
    </dgm:pt>
    <dgm:pt modelId="{E7B4A955-0352-43E3-8C38-21A5C595A5BC}" type="sibTrans" cxnId="{DBCCABFF-62AB-484D-B35C-E2BF8988A58E}">
      <dgm:prSet/>
      <dgm:spPr/>
      <dgm:t>
        <a:bodyPr/>
        <a:lstStyle/>
        <a:p>
          <a:endParaRPr lang="ru-RU"/>
        </a:p>
      </dgm:t>
    </dgm:pt>
    <dgm:pt modelId="{01E9E9D0-EE02-49B3-B65C-DE7D6EC63DA1}">
      <dgm:prSet phldrT="[Текст]" custT="1"/>
      <dgm:spPr>
        <a:solidFill>
          <a:srgbClr val="FFFFCC">
            <a:alpha val="90000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Цель:</a:t>
          </a:r>
        </a:p>
        <a:p>
          <a:r>
            <a:rPr lang="ru-RU" sz="1400" b="0" dirty="0" smtClean="0">
              <a:solidFill>
                <a:srgbClr val="002060"/>
              </a:solidFill>
            </a:rPr>
            <a:t>обеспечение доступности медицинской помощи и повышение эффективности медицинских услуг, объемы, виды и качество которых должны соответствовать уровню заболеваемости и потребностям населения, передовым достижениям медицинской науки</a:t>
          </a:r>
        </a:p>
      </dgm:t>
    </dgm:pt>
    <dgm:pt modelId="{F198F90B-F30F-4EF9-8F48-46AB662D18DC}" type="parTrans" cxnId="{890A5853-5723-44B9-BF07-10AAA7CF8D6E}">
      <dgm:prSet/>
      <dgm:spPr/>
      <dgm:t>
        <a:bodyPr/>
        <a:lstStyle/>
        <a:p>
          <a:endParaRPr lang="ru-RU"/>
        </a:p>
      </dgm:t>
    </dgm:pt>
    <dgm:pt modelId="{5BF50CE3-10DE-4A5B-8959-AB57AB532C7B}" type="sibTrans" cxnId="{890A5853-5723-44B9-BF07-10AAA7CF8D6E}">
      <dgm:prSet/>
      <dgm:spPr/>
      <dgm:t>
        <a:bodyPr/>
        <a:lstStyle/>
        <a:p>
          <a:endParaRPr lang="ru-RU"/>
        </a:p>
      </dgm:t>
    </dgm:pt>
    <dgm:pt modelId="{CB33582A-8A03-4586-ADDB-19F2489130EE}">
      <dgm:prSet phldrT="[Текст]" custT="1"/>
      <dgm:spPr>
        <a:solidFill>
          <a:srgbClr val="79C98E">
            <a:alpha val="89804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Задачи:</a:t>
          </a:r>
        </a:p>
        <a:p>
          <a:r>
            <a:rPr lang="ru-RU" sz="1200" b="0" dirty="0" smtClean="0">
              <a:solidFill>
                <a:srgbClr val="002060"/>
              </a:solidFill>
            </a:rPr>
            <a:t>обеспечение приоритета профилактики в сфере охраны здоровья и развития первичной медико-санитарной помощи;</a:t>
          </a:r>
        </a:p>
        <a:p>
          <a:r>
            <a:rPr lang="ru-RU" sz="1200" b="0" dirty="0" smtClean="0">
              <a:solidFill>
                <a:srgbClr val="002060"/>
              </a:solidFill>
            </a:rPr>
            <a:t>повышение эффективности оказания специализированной, включая высокотехнологичную, медицинской помощи, скорой, в </a:t>
          </a:r>
          <a:r>
            <a:rPr lang="ru-RU" sz="1200" b="0" dirty="0" err="1" smtClean="0">
              <a:solidFill>
                <a:srgbClr val="002060"/>
              </a:solidFill>
            </a:rPr>
            <a:t>т.ч</a:t>
          </a:r>
          <a:r>
            <a:rPr lang="ru-RU" sz="1200" b="0" dirty="0" smtClean="0">
              <a:solidFill>
                <a:srgbClr val="002060"/>
              </a:solidFill>
            </a:rPr>
            <a:t>. скорой специализированной, медицинской помощи, медицинской эвакуации; </a:t>
          </a:r>
        </a:p>
        <a:p>
          <a:r>
            <a:rPr lang="ru-RU" sz="1200" b="0" dirty="0" smtClean="0">
              <a:solidFill>
                <a:srgbClr val="002060"/>
              </a:solidFill>
            </a:rPr>
            <a:t> развитие и внедрение инновационных методов диагностики, профилактики и лечения, а также основ персонализированной медицины ;</a:t>
          </a:r>
        </a:p>
        <a:p>
          <a:r>
            <a:rPr lang="ru-RU" sz="1200" b="0" dirty="0" smtClean="0">
              <a:solidFill>
                <a:srgbClr val="002060"/>
              </a:solidFill>
            </a:rPr>
            <a:t>повышение эффективности службы родовспоможения и детства</a:t>
          </a:r>
        </a:p>
      </dgm:t>
    </dgm:pt>
    <dgm:pt modelId="{2FAAC3AD-9163-43BF-899F-DBA600471B18}" type="sibTrans" cxnId="{7A495820-9714-4E4D-B058-086A69CC363B}">
      <dgm:prSet/>
      <dgm:spPr/>
      <dgm:t>
        <a:bodyPr/>
        <a:lstStyle/>
        <a:p>
          <a:endParaRPr lang="ru-RU"/>
        </a:p>
      </dgm:t>
    </dgm:pt>
    <dgm:pt modelId="{B8993AB9-2E18-4BA6-8944-1911D2C7852D}" type="parTrans" cxnId="{7A495820-9714-4E4D-B058-086A69CC363B}">
      <dgm:prSet/>
      <dgm:spPr/>
      <dgm:t>
        <a:bodyPr/>
        <a:lstStyle/>
        <a:p>
          <a:endParaRPr lang="ru-RU"/>
        </a:p>
      </dgm:t>
    </dgm:pt>
    <dgm:pt modelId="{99E2DAF2-09EC-42F6-A233-DC96819DA688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Ожидаемый результат:</a:t>
          </a:r>
        </a:p>
        <a:p>
          <a:r>
            <a:rPr lang="ru-RU" sz="1200" dirty="0" smtClean="0">
              <a:solidFill>
                <a:srgbClr val="002060"/>
              </a:solidFill>
            </a:rPr>
            <a:t>Снижение смертности от всех причин до 9,2 случаев на 1000 населения;</a:t>
          </a:r>
        </a:p>
        <a:p>
          <a:r>
            <a:rPr lang="ru-RU" sz="1200" dirty="0" smtClean="0">
              <a:solidFill>
                <a:srgbClr val="002060"/>
              </a:solidFill>
            </a:rPr>
            <a:t>снижение материнской смертности до 15,1 случаев на 100 тыс. родившихся живыми;</a:t>
          </a:r>
        </a:p>
        <a:p>
          <a:r>
            <a:rPr lang="ru-RU" sz="1200" dirty="0" smtClean="0">
              <a:solidFill>
                <a:srgbClr val="002060"/>
              </a:solidFill>
            </a:rPr>
            <a:t>снижение смертности от болезней системы кровообращения до 496,1 случаев на 100 тыс. населения;</a:t>
          </a:r>
        </a:p>
        <a:p>
          <a:r>
            <a:rPr lang="ru-RU" sz="1200" dirty="0" smtClean="0">
              <a:solidFill>
                <a:srgbClr val="002060"/>
              </a:solidFill>
            </a:rPr>
            <a:t>снижение смертности от дорожно-транспортных происшествий до 10,0 случаев на 100 тыс. населения;</a:t>
          </a:r>
        </a:p>
        <a:p>
          <a:r>
            <a:rPr lang="ru-RU" sz="1200" dirty="0" smtClean="0">
              <a:solidFill>
                <a:srgbClr val="002060"/>
              </a:solidFill>
            </a:rPr>
            <a:t>снижение смертности от новообразований (в том числе от злокачественных) до 136,5 случаев на 100 тыс. населения;</a:t>
          </a:r>
        </a:p>
        <a:p>
          <a:r>
            <a:rPr lang="ru-RU" sz="1200" dirty="0" smtClean="0">
              <a:solidFill>
                <a:srgbClr val="002060"/>
              </a:solidFill>
            </a:rPr>
            <a:t>снижение смертности от туберкулеза до 5,8 случаев на 100 тыс. населения</a:t>
          </a:r>
        </a:p>
      </dgm:t>
    </dgm:pt>
    <dgm:pt modelId="{29801FAC-9BB6-471B-BF26-DD76096513D1}" type="parTrans" cxnId="{920C8FA8-068A-4433-9CAE-04C0D6296A98}">
      <dgm:prSet/>
      <dgm:spPr/>
      <dgm:t>
        <a:bodyPr/>
        <a:lstStyle/>
        <a:p>
          <a:endParaRPr lang="ru-RU"/>
        </a:p>
      </dgm:t>
    </dgm:pt>
    <dgm:pt modelId="{F8875897-262B-4331-87AC-62686B585131}" type="sibTrans" cxnId="{920C8FA8-068A-4433-9CAE-04C0D6296A98}">
      <dgm:prSet/>
      <dgm:spPr/>
      <dgm:t>
        <a:bodyPr/>
        <a:lstStyle/>
        <a:p>
          <a:endParaRPr lang="ru-RU"/>
        </a:p>
      </dgm:t>
    </dgm:pt>
    <dgm:pt modelId="{2CBAF28B-CB05-42E7-A7E5-C3D45242D8A4}" type="pres">
      <dgm:prSet presAssocID="{EBDF46E8-55CF-4C93-8993-A47C9C2DF02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F9AF9F-31AE-4014-AE15-076787387846}" type="pres">
      <dgm:prSet presAssocID="{85B890CD-78BB-4614-B637-C24DB6F3161B}" presName="boxAndChildren" presStyleCnt="0"/>
      <dgm:spPr/>
    </dgm:pt>
    <dgm:pt modelId="{2DA0C9F6-5D18-42B5-8FC8-00523D188BFC}" type="pres">
      <dgm:prSet presAssocID="{85B890CD-78BB-4614-B637-C24DB6F3161B}" presName="parentTextBox" presStyleLbl="node1" presStyleIdx="0" presStyleCnt="1"/>
      <dgm:spPr/>
      <dgm:t>
        <a:bodyPr/>
        <a:lstStyle/>
        <a:p>
          <a:endParaRPr lang="ru-RU"/>
        </a:p>
      </dgm:t>
    </dgm:pt>
    <dgm:pt modelId="{C4E2ADD8-BFCE-470A-970C-3E84444E2F18}" type="pres">
      <dgm:prSet presAssocID="{85B890CD-78BB-4614-B637-C24DB6F3161B}" presName="entireBox" presStyleLbl="node1" presStyleIdx="0" presStyleCnt="1" custFlipVert="0" custScaleX="67480" custScaleY="25224" custLinFactNeighborX="13821" custLinFactNeighborY="-14383"/>
      <dgm:spPr/>
      <dgm:t>
        <a:bodyPr/>
        <a:lstStyle/>
        <a:p>
          <a:endParaRPr lang="ru-RU"/>
        </a:p>
      </dgm:t>
    </dgm:pt>
    <dgm:pt modelId="{00926DFD-BE03-480B-B1B8-79FC5B32EA7A}" type="pres">
      <dgm:prSet presAssocID="{85B890CD-78BB-4614-B637-C24DB6F3161B}" presName="descendantBox" presStyleCnt="0"/>
      <dgm:spPr/>
    </dgm:pt>
    <dgm:pt modelId="{29590B5E-A233-41D5-BFF4-40F7D549464D}" type="pres">
      <dgm:prSet presAssocID="{01E9E9D0-EE02-49B3-B65C-DE7D6EC63DA1}" presName="childTextBox" presStyleLbl="fgAccFollowNode1" presStyleIdx="0" presStyleCnt="3" custScaleY="137073" custLinFactNeighborX="-147" custLinFactNeighborY="14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BE7A27-EB5D-4DEE-8A6C-D3B229E7558A}" type="pres">
      <dgm:prSet presAssocID="{CB33582A-8A03-4586-ADDB-19F2489130EE}" presName="childTextBox" presStyleLbl="fgAccFollowNode1" presStyleIdx="1" presStyleCnt="3" custScaleY="137073" custLinFactNeighborX="813" custLinFactNeighborY="14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2E1E86-0C0E-450D-83E8-C480C1F1C0B7}" type="pres">
      <dgm:prSet presAssocID="{99E2DAF2-09EC-42F6-A233-DC96819DA688}" presName="childTextBox" presStyleLbl="fgAccFollowNode1" presStyleIdx="2" presStyleCnt="3" custScaleY="137073" custLinFactNeighborX="2490" custLinFactNeighborY="14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495820-9714-4E4D-B058-086A69CC363B}" srcId="{85B890CD-78BB-4614-B637-C24DB6F3161B}" destId="{CB33582A-8A03-4586-ADDB-19F2489130EE}" srcOrd="1" destOrd="0" parTransId="{B8993AB9-2E18-4BA6-8944-1911D2C7852D}" sibTransId="{2FAAC3AD-9163-43BF-899F-DBA600471B18}"/>
    <dgm:cxn modelId="{5E3517F6-9422-4C45-9F75-F10AAE623CA8}" type="presOf" srcId="{85B890CD-78BB-4614-B637-C24DB6F3161B}" destId="{2DA0C9F6-5D18-42B5-8FC8-00523D188BFC}" srcOrd="0" destOrd="0" presId="urn:microsoft.com/office/officeart/2005/8/layout/process4"/>
    <dgm:cxn modelId="{A4FA8408-5CD7-4916-8EBD-10FD931F5A42}" type="presOf" srcId="{CB33582A-8A03-4586-ADDB-19F2489130EE}" destId="{1FBE7A27-EB5D-4DEE-8A6C-D3B229E7558A}" srcOrd="0" destOrd="0" presId="urn:microsoft.com/office/officeart/2005/8/layout/process4"/>
    <dgm:cxn modelId="{920C8FA8-068A-4433-9CAE-04C0D6296A98}" srcId="{85B890CD-78BB-4614-B637-C24DB6F3161B}" destId="{99E2DAF2-09EC-42F6-A233-DC96819DA688}" srcOrd="2" destOrd="0" parTransId="{29801FAC-9BB6-471B-BF26-DD76096513D1}" sibTransId="{F8875897-262B-4331-87AC-62686B585131}"/>
    <dgm:cxn modelId="{DBCCABFF-62AB-484D-B35C-E2BF8988A58E}" srcId="{EBDF46E8-55CF-4C93-8993-A47C9C2DF02F}" destId="{85B890CD-78BB-4614-B637-C24DB6F3161B}" srcOrd="0" destOrd="0" parTransId="{32FB0A6B-6A5B-41DA-888C-1898880F8C42}" sibTransId="{E7B4A955-0352-43E3-8C38-21A5C595A5BC}"/>
    <dgm:cxn modelId="{D933B811-4C6B-4170-B491-A4A82D24146F}" type="presOf" srcId="{99E2DAF2-09EC-42F6-A233-DC96819DA688}" destId="{8D2E1E86-0C0E-450D-83E8-C480C1F1C0B7}" srcOrd="0" destOrd="0" presId="urn:microsoft.com/office/officeart/2005/8/layout/process4"/>
    <dgm:cxn modelId="{47EA5B6B-1649-4F73-A885-C851F0228FB3}" type="presOf" srcId="{01E9E9D0-EE02-49B3-B65C-DE7D6EC63DA1}" destId="{29590B5E-A233-41D5-BFF4-40F7D549464D}" srcOrd="0" destOrd="0" presId="urn:microsoft.com/office/officeart/2005/8/layout/process4"/>
    <dgm:cxn modelId="{890A5853-5723-44B9-BF07-10AAA7CF8D6E}" srcId="{85B890CD-78BB-4614-B637-C24DB6F3161B}" destId="{01E9E9D0-EE02-49B3-B65C-DE7D6EC63DA1}" srcOrd="0" destOrd="0" parTransId="{F198F90B-F30F-4EF9-8F48-46AB662D18DC}" sibTransId="{5BF50CE3-10DE-4A5B-8959-AB57AB532C7B}"/>
    <dgm:cxn modelId="{27845A87-54B6-496D-AE55-9A76EBF76A49}" type="presOf" srcId="{EBDF46E8-55CF-4C93-8993-A47C9C2DF02F}" destId="{2CBAF28B-CB05-42E7-A7E5-C3D45242D8A4}" srcOrd="0" destOrd="0" presId="urn:microsoft.com/office/officeart/2005/8/layout/process4"/>
    <dgm:cxn modelId="{B1A17E16-C104-414C-BBB1-EB3C1B3593EE}" type="presOf" srcId="{85B890CD-78BB-4614-B637-C24DB6F3161B}" destId="{C4E2ADD8-BFCE-470A-970C-3E84444E2F18}" srcOrd="1" destOrd="0" presId="urn:microsoft.com/office/officeart/2005/8/layout/process4"/>
    <dgm:cxn modelId="{C6996045-99E5-49E8-9796-3DBE1D20FFB2}" type="presParOf" srcId="{2CBAF28B-CB05-42E7-A7E5-C3D45242D8A4}" destId="{7AF9AF9F-31AE-4014-AE15-076787387846}" srcOrd="0" destOrd="0" presId="urn:microsoft.com/office/officeart/2005/8/layout/process4"/>
    <dgm:cxn modelId="{D35CAEB4-5BA6-41B9-9C88-B1CEBF6126BC}" type="presParOf" srcId="{7AF9AF9F-31AE-4014-AE15-076787387846}" destId="{2DA0C9F6-5D18-42B5-8FC8-00523D188BFC}" srcOrd="0" destOrd="0" presId="urn:microsoft.com/office/officeart/2005/8/layout/process4"/>
    <dgm:cxn modelId="{7AEFBBBB-BCBF-4111-B1E7-6D83D52956D2}" type="presParOf" srcId="{7AF9AF9F-31AE-4014-AE15-076787387846}" destId="{C4E2ADD8-BFCE-470A-970C-3E84444E2F18}" srcOrd="1" destOrd="0" presId="urn:microsoft.com/office/officeart/2005/8/layout/process4"/>
    <dgm:cxn modelId="{96D2FE6D-697B-491A-8A20-B7740937D63B}" type="presParOf" srcId="{7AF9AF9F-31AE-4014-AE15-076787387846}" destId="{00926DFD-BE03-480B-B1B8-79FC5B32EA7A}" srcOrd="2" destOrd="0" presId="urn:microsoft.com/office/officeart/2005/8/layout/process4"/>
    <dgm:cxn modelId="{47F7C107-A9A1-4130-9091-FE312FA746DA}" type="presParOf" srcId="{00926DFD-BE03-480B-B1B8-79FC5B32EA7A}" destId="{29590B5E-A233-41D5-BFF4-40F7D549464D}" srcOrd="0" destOrd="0" presId="urn:microsoft.com/office/officeart/2005/8/layout/process4"/>
    <dgm:cxn modelId="{BC2ECA77-EC28-479C-9338-1D51A6ABCD57}" type="presParOf" srcId="{00926DFD-BE03-480B-B1B8-79FC5B32EA7A}" destId="{1FBE7A27-EB5D-4DEE-8A6C-D3B229E7558A}" srcOrd="1" destOrd="0" presId="urn:microsoft.com/office/officeart/2005/8/layout/process4"/>
    <dgm:cxn modelId="{EAA9A587-7E11-4B94-AB0F-6FDDBF7BB0F3}" type="presParOf" srcId="{00926DFD-BE03-480B-B1B8-79FC5B32EA7A}" destId="{8D2E1E86-0C0E-450D-83E8-C480C1F1C0B7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EBDF46E8-55CF-4C93-8993-A47C9C2DF02F}" type="doc">
      <dgm:prSet loTypeId="urn:microsoft.com/office/officeart/2005/8/layout/process4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1E9E9D0-EE02-49B3-B65C-DE7D6EC63DA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Цель:</a:t>
          </a:r>
        </a:p>
        <a:p>
          <a:r>
            <a:rPr lang="ru-RU" sz="1200" b="0" dirty="0" smtClean="0">
              <a:solidFill>
                <a:srgbClr val="002060"/>
              </a:solidFill>
            </a:rPr>
            <a:t>укрепление единства российской нации, гармонизация межнациональных отношений, укрепление единства народов Карачаево-Черкесской Республики и обеспечение условий для их полноценного развития;</a:t>
          </a:r>
        </a:p>
        <a:p>
          <a:r>
            <a:rPr lang="ru-RU" sz="1200" b="0" dirty="0" smtClean="0">
              <a:solidFill>
                <a:srgbClr val="002060"/>
              </a:solidFill>
            </a:rPr>
            <a:t>проведение единой государственной политики в сфере межэтнических и государственно-конфессиональных отношений с учетом особенностей и интересов всех народов Карачаево-Черкесской Республики, достижение межэтнического и межконфессионального общественного согласия, предотвращение этнических конфликтов</a:t>
          </a:r>
        </a:p>
      </dgm:t>
    </dgm:pt>
    <dgm:pt modelId="{F198F90B-F30F-4EF9-8F48-46AB662D18DC}" type="parTrans" cxnId="{890A5853-5723-44B9-BF07-10AAA7CF8D6E}">
      <dgm:prSet/>
      <dgm:spPr/>
      <dgm:t>
        <a:bodyPr/>
        <a:lstStyle/>
        <a:p>
          <a:endParaRPr lang="ru-RU"/>
        </a:p>
      </dgm:t>
    </dgm:pt>
    <dgm:pt modelId="{5BF50CE3-10DE-4A5B-8959-AB57AB532C7B}" type="sibTrans" cxnId="{890A5853-5723-44B9-BF07-10AAA7CF8D6E}">
      <dgm:prSet/>
      <dgm:spPr/>
      <dgm:t>
        <a:bodyPr/>
        <a:lstStyle/>
        <a:p>
          <a:endParaRPr lang="ru-RU"/>
        </a:p>
      </dgm:t>
    </dgm:pt>
    <dgm:pt modelId="{CB33582A-8A03-4586-ADDB-19F2489130EE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Задачи:</a:t>
          </a:r>
        </a:p>
        <a:p>
          <a:r>
            <a:rPr lang="ru-RU" sz="1200" b="0" dirty="0" smtClean="0">
              <a:solidFill>
                <a:srgbClr val="002060"/>
              </a:solidFill>
            </a:rPr>
            <a:t>предупреждение межнациональных конфликтов;</a:t>
          </a:r>
        </a:p>
        <a:p>
          <a:r>
            <a:rPr lang="ru-RU" sz="1200" b="0" dirty="0" smtClean="0">
              <a:solidFill>
                <a:srgbClr val="002060"/>
              </a:solidFill>
            </a:rPr>
            <a:t>размещение в федеральных и республиканских средствах массовой информации актуальной, объективной и полной информации об общественно-политической жизни, социальных проблемах и экономических процессах в Карачаево-Черкесской Республике и Российской Федерации, осуществление государственной политики в области средств массовой информации и книгоиздания;</a:t>
          </a:r>
        </a:p>
        <a:p>
          <a:r>
            <a:rPr lang="ru-RU" sz="1200" b="0" dirty="0" smtClean="0">
              <a:solidFill>
                <a:srgbClr val="002060"/>
              </a:solidFill>
            </a:rPr>
            <a:t>укрепление противодиверсионной устойчивости объектов террористических устремлений, расположенных на территории Карачаево-Черкесской Республики</a:t>
          </a:r>
        </a:p>
      </dgm:t>
    </dgm:pt>
    <dgm:pt modelId="{2FAAC3AD-9163-43BF-899F-DBA600471B18}" type="sibTrans" cxnId="{7A495820-9714-4E4D-B058-086A69CC363B}">
      <dgm:prSet/>
      <dgm:spPr/>
      <dgm:t>
        <a:bodyPr/>
        <a:lstStyle/>
        <a:p>
          <a:endParaRPr lang="ru-RU"/>
        </a:p>
      </dgm:t>
    </dgm:pt>
    <dgm:pt modelId="{B8993AB9-2E18-4BA6-8944-1911D2C7852D}" type="parTrans" cxnId="{7A495820-9714-4E4D-B058-086A69CC363B}">
      <dgm:prSet/>
      <dgm:spPr/>
      <dgm:t>
        <a:bodyPr/>
        <a:lstStyle/>
        <a:p>
          <a:endParaRPr lang="ru-RU"/>
        </a:p>
      </dgm:t>
    </dgm:pt>
    <dgm:pt modelId="{99E2DAF2-09EC-42F6-A233-DC96819DA688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Ожидаемый результат:</a:t>
          </a:r>
        </a:p>
        <a:p>
          <a:r>
            <a:rPr lang="ru-RU" sz="1200" b="0" dirty="0" smtClean="0">
              <a:solidFill>
                <a:srgbClr val="002060"/>
              </a:solidFill>
            </a:rPr>
            <a:t>обеспечение условий для полноценного социально-экономического и национально-культурного развития народов Карачаево-Черкесской Республики;</a:t>
          </a:r>
        </a:p>
        <a:p>
          <a:r>
            <a:rPr lang="ru-RU" sz="1200" b="0" dirty="0" smtClean="0">
              <a:solidFill>
                <a:srgbClr val="002060"/>
              </a:solidFill>
            </a:rPr>
            <a:t>повышение уровня информированности населения о деятельности органов государственной власти по реализации государственной национальной, конфессиональной, информационной политики, мер по укреплению национальной безопасности;</a:t>
          </a:r>
        </a:p>
        <a:p>
          <a:r>
            <a:rPr lang="ru-RU" sz="1200" b="0" dirty="0" smtClean="0">
              <a:solidFill>
                <a:srgbClr val="002060"/>
              </a:solidFill>
            </a:rPr>
            <a:t>создание позитивного имиджа Карачаево-Черкесской Республики путем распространения достоверной информации в государственных и негосударственных средствах массовой информации</a:t>
          </a:r>
        </a:p>
      </dgm:t>
    </dgm:pt>
    <dgm:pt modelId="{29801FAC-9BB6-471B-BF26-DD76096513D1}" type="parTrans" cxnId="{920C8FA8-068A-4433-9CAE-04C0D6296A98}">
      <dgm:prSet/>
      <dgm:spPr/>
      <dgm:t>
        <a:bodyPr/>
        <a:lstStyle/>
        <a:p>
          <a:endParaRPr lang="ru-RU"/>
        </a:p>
      </dgm:t>
    </dgm:pt>
    <dgm:pt modelId="{F8875897-262B-4331-87AC-62686B585131}" type="sibTrans" cxnId="{920C8FA8-068A-4433-9CAE-04C0D6296A98}">
      <dgm:prSet/>
      <dgm:spPr/>
      <dgm:t>
        <a:bodyPr/>
        <a:lstStyle/>
        <a:p>
          <a:endParaRPr lang="ru-RU"/>
        </a:p>
      </dgm:t>
    </dgm:pt>
    <dgm:pt modelId="{85B890CD-78BB-4614-B637-C24DB6F3161B}">
      <dgm:prSet phldrT="[Текст]" custT="1"/>
      <dgm:spPr>
        <a:solidFill>
          <a:srgbClr val="99CCFF"/>
        </a:solidFill>
      </dgm:spPr>
      <dgm:t>
        <a:bodyPr anchor="t" anchorCtr="0"/>
        <a:lstStyle/>
        <a:p>
          <a:r>
            <a:rPr lang="ru-RU" sz="2000" b="1" i="0" u="none" dirty="0" smtClean="0">
              <a:solidFill>
                <a:srgbClr val="002060"/>
              </a:solidFill>
            </a:rPr>
            <a:t>Государственная программа «Реализация государственной национальной, конфессиональной, информационной политики в Карачаево-Черкесской Республике на 2014-2017 годы»   </a:t>
          </a:r>
          <a:r>
            <a:rPr lang="ru-RU" sz="1800" b="1" i="0" u="none" dirty="0" smtClean="0">
              <a:solidFill>
                <a:srgbClr val="002060"/>
              </a:solidFill>
            </a:rPr>
            <a:t>60 391,1 тыс. </a:t>
          </a:r>
          <a:r>
            <a:rPr lang="ru-RU" sz="1800" b="1" i="0" u="none" dirty="0" err="1" smtClean="0">
              <a:solidFill>
                <a:srgbClr val="002060"/>
              </a:solidFill>
            </a:rPr>
            <a:t>руб</a:t>
          </a:r>
          <a:endParaRPr lang="ru-RU" sz="1800" b="1" i="0" u="none" dirty="0" smtClean="0">
            <a:solidFill>
              <a:srgbClr val="002060"/>
            </a:solidFill>
          </a:endParaRPr>
        </a:p>
      </dgm:t>
    </dgm:pt>
    <dgm:pt modelId="{E7B4A955-0352-43E3-8C38-21A5C595A5BC}" type="sibTrans" cxnId="{DBCCABFF-62AB-484D-B35C-E2BF8988A58E}">
      <dgm:prSet/>
      <dgm:spPr/>
      <dgm:t>
        <a:bodyPr/>
        <a:lstStyle/>
        <a:p>
          <a:endParaRPr lang="ru-RU"/>
        </a:p>
      </dgm:t>
    </dgm:pt>
    <dgm:pt modelId="{32FB0A6B-6A5B-41DA-888C-1898880F8C42}" type="parTrans" cxnId="{DBCCABFF-62AB-484D-B35C-E2BF8988A58E}">
      <dgm:prSet/>
      <dgm:spPr/>
      <dgm:t>
        <a:bodyPr/>
        <a:lstStyle/>
        <a:p>
          <a:endParaRPr lang="ru-RU"/>
        </a:p>
      </dgm:t>
    </dgm:pt>
    <dgm:pt modelId="{2CBAF28B-CB05-42E7-A7E5-C3D45242D8A4}" type="pres">
      <dgm:prSet presAssocID="{EBDF46E8-55CF-4C93-8993-A47C9C2DF02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F9AF9F-31AE-4014-AE15-076787387846}" type="pres">
      <dgm:prSet presAssocID="{85B890CD-78BB-4614-B637-C24DB6F3161B}" presName="boxAndChildren" presStyleCnt="0"/>
      <dgm:spPr/>
    </dgm:pt>
    <dgm:pt modelId="{2DA0C9F6-5D18-42B5-8FC8-00523D188BFC}" type="pres">
      <dgm:prSet presAssocID="{85B890CD-78BB-4614-B637-C24DB6F3161B}" presName="parentTextBox" presStyleLbl="node1" presStyleIdx="0" presStyleCnt="1"/>
      <dgm:spPr/>
      <dgm:t>
        <a:bodyPr/>
        <a:lstStyle/>
        <a:p>
          <a:endParaRPr lang="ru-RU"/>
        </a:p>
      </dgm:t>
    </dgm:pt>
    <dgm:pt modelId="{C4E2ADD8-BFCE-470A-970C-3E84444E2F18}" type="pres">
      <dgm:prSet presAssocID="{85B890CD-78BB-4614-B637-C24DB6F3161B}" presName="entireBox" presStyleLbl="node1" presStyleIdx="0" presStyleCnt="1" custFlipVert="0" custScaleX="67480" custScaleY="25224" custLinFactNeighborX="14634" custLinFactNeighborY="-15479"/>
      <dgm:spPr/>
      <dgm:t>
        <a:bodyPr/>
        <a:lstStyle/>
        <a:p>
          <a:endParaRPr lang="ru-RU"/>
        </a:p>
      </dgm:t>
    </dgm:pt>
    <dgm:pt modelId="{00926DFD-BE03-480B-B1B8-79FC5B32EA7A}" type="pres">
      <dgm:prSet presAssocID="{85B890CD-78BB-4614-B637-C24DB6F3161B}" presName="descendantBox" presStyleCnt="0"/>
      <dgm:spPr/>
    </dgm:pt>
    <dgm:pt modelId="{29590B5E-A233-41D5-BFF4-40F7D549464D}" type="pres">
      <dgm:prSet presAssocID="{01E9E9D0-EE02-49B3-B65C-DE7D6EC63DA1}" presName="childTextBox" presStyleLbl="fgAccFollowNode1" presStyleIdx="0" presStyleCnt="3" custScaleY="137073" custLinFactNeighborX="-147" custLinFactNeighborY="14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BE7A27-EB5D-4DEE-8A6C-D3B229E7558A}" type="pres">
      <dgm:prSet presAssocID="{CB33582A-8A03-4586-ADDB-19F2489130EE}" presName="childTextBox" presStyleLbl="fgAccFollowNode1" presStyleIdx="1" presStyleCnt="3" custScaleY="137073" custLinFactNeighborX="813" custLinFactNeighborY="14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2E1E86-0C0E-450D-83E8-C480C1F1C0B7}" type="pres">
      <dgm:prSet presAssocID="{99E2DAF2-09EC-42F6-A233-DC96819DA688}" presName="childTextBox" presStyleLbl="fgAccFollowNode1" presStyleIdx="2" presStyleCnt="3" custScaleY="137073" custLinFactNeighborX="2490" custLinFactNeighborY="14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495820-9714-4E4D-B058-086A69CC363B}" srcId="{85B890CD-78BB-4614-B637-C24DB6F3161B}" destId="{CB33582A-8A03-4586-ADDB-19F2489130EE}" srcOrd="1" destOrd="0" parTransId="{B8993AB9-2E18-4BA6-8944-1911D2C7852D}" sibTransId="{2FAAC3AD-9163-43BF-899F-DBA600471B18}"/>
    <dgm:cxn modelId="{920C8FA8-068A-4433-9CAE-04C0D6296A98}" srcId="{85B890CD-78BB-4614-B637-C24DB6F3161B}" destId="{99E2DAF2-09EC-42F6-A233-DC96819DA688}" srcOrd="2" destOrd="0" parTransId="{29801FAC-9BB6-471B-BF26-DD76096513D1}" sibTransId="{F8875897-262B-4331-87AC-62686B585131}"/>
    <dgm:cxn modelId="{DBCCABFF-62AB-484D-B35C-E2BF8988A58E}" srcId="{EBDF46E8-55CF-4C93-8993-A47C9C2DF02F}" destId="{85B890CD-78BB-4614-B637-C24DB6F3161B}" srcOrd="0" destOrd="0" parTransId="{32FB0A6B-6A5B-41DA-888C-1898880F8C42}" sibTransId="{E7B4A955-0352-43E3-8C38-21A5C595A5BC}"/>
    <dgm:cxn modelId="{20F19D49-6E30-44D7-918B-A43E56B0E457}" type="presOf" srcId="{CB33582A-8A03-4586-ADDB-19F2489130EE}" destId="{1FBE7A27-EB5D-4DEE-8A6C-D3B229E7558A}" srcOrd="0" destOrd="0" presId="urn:microsoft.com/office/officeart/2005/8/layout/process4"/>
    <dgm:cxn modelId="{5F706482-8AEC-4303-9062-D8B3350BA49D}" type="presOf" srcId="{85B890CD-78BB-4614-B637-C24DB6F3161B}" destId="{2DA0C9F6-5D18-42B5-8FC8-00523D188BFC}" srcOrd="0" destOrd="0" presId="urn:microsoft.com/office/officeart/2005/8/layout/process4"/>
    <dgm:cxn modelId="{E218DAF5-F051-4D46-88A7-CA92328C9D8E}" type="presOf" srcId="{85B890CD-78BB-4614-B637-C24DB6F3161B}" destId="{C4E2ADD8-BFCE-470A-970C-3E84444E2F18}" srcOrd="1" destOrd="0" presId="urn:microsoft.com/office/officeart/2005/8/layout/process4"/>
    <dgm:cxn modelId="{F2E5747D-555F-4831-8C6C-9E7EE42C70FF}" type="presOf" srcId="{01E9E9D0-EE02-49B3-B65C-DE7D6EC63DA1}" destId="{29590B5E-A233-41D5-BFF4-40F7D549464D}" srcOrd="0" destOrd="0" presId="urn:microsoft.com/office/officeart/2005/8/layout/process4"/>
    <dgm:cxn modelId="{8C86FADF-720B-4926-A80A-C8445D30373E}" type="presOf" srcId="{99E2DAF2-09EC-42F6-A233-DC96819DA688}" destId="{8D2E1E86-0C0E-450D-83E8-C480C1F1C0B7}" srcOrd="0" destOrd="0" presId="urn:microsoft.com/office/officeart/2005/8/layout/process4"/>
    <dgm:cxn modelId="{EB1C6311-73DB-4099-A5AC-2AB2D7E4F4B3}" type="presOf" srcId="{EBDF46E8-55CF-4C93-8993-A47C9C2DF02F}" destId="{2CBAF28B-CB05-42E7-A7E5-C3D45242D8A4}" srcOrd="0" destOrd="0" presId="urn:microsoft.com/office/officeart/2005/8/layout/process4"/>
    <dgm:cxn modelId="{890A5853-5723-44B9-BF07-10AAA7CF8D6E}" srcId="{85B890CD-78BB-4614-B637-C24DB6F3161B}" destId="{01E9E9D0-EE02-49B3-B65C-DE7D6EC63DA1}" srcOrd="0" destOrd="0" parTransId="{F198F90B-F30F-4EF9-8F48-46AB662D18DC}" sibTransId="{5BF50CE3-10DE-4A5B-8959-AB57AB532C7B}"/>
    <dgm:cxn modelId="{57533C21-CBE1-453E-8C43-B765DB349C9C}" type="presParOf" srcId="{2CBAF28B-CB05-42E7-A7E5-C3D45242D8A4}" destId="{7AF9AF9F-31AE-4014-AE15-076787387846}" srcOrd="0" destOrd="0" presId="urn:microsoft.com/office/officeart/2005/8/layout/process4"/>
    <dgm:cxn modelId="{5FF703AD-4D74-4525-A8A0-37F603BF9605}" type="presParOf" srcId="{7AF9AF9F-31AE-4014-AE15-076787387846}" destId="{2DA0C9F6-5D18-42B5-8FC8-00523D188BFC}" srcOrd="0" destOrd="0" presId="urn:microsoft.com/office/officeart/2005/8/layout/process4"/>
    <dgm:cxn modelId="{D77A603B-0D4D-4804-A699-295190E2E1CF}" type="presParOf" srcId="{7AF9AF9F-31AE-4014-AE15-076787387846}" destId="{C4E2ADD8-BFCE-470A-970C-3E84444E2F18}" srcOrd="1" destOrd="0" presId="urn:microsoft.com/office/officeart/2005/8/layout/process4"/>
    <dgm:cxn modelId="{C6D8D388-31DA-4F08-923D-A595A11DCCD0}" type="presParOf" srcId="{7AF9AF9F-31AE-4014-AE15-076787387846}" destId="{00926DFD-BE03-480B-B1B8-79FC5B32EA7A}" srcOrd="2" destOrd="0" presId="urn:microsoft.com/office/officeart/2005/8/layout/process4"/>
    <dgm:cxn modelId="{149E5488-0144-49D9-B113-271FAD6E201A}" type="presParOf" srcId="{00926DFD-BE03-480B-B1B8-79FC5B32EA7A}" destId="{29590B5E-A233-41D5-BFF4-40F7D549464D}" srcOrd="0" destOrd="0" presId="urn:microsoft.com/office/officeart/2005/8/layout/process4"/>
    <dgm:cxn modelId="{0F39DB81-12C6-4B5C-8E00-55FAB72B54E3}" type="presParOf" srcId="{00926DFD-BE03-480B-B1B8-79FC5B32EA7A}" destId="{1FBE7A27-EB5D-4DEE-8A6C-D3B229E7558A}" srcOrd="1" destOrd="0" presId="urn:microsoft.com/office/officeart/2005/8/layout/process4"/>
    <dgm:cxn modelId="{B956CF0A-1ED4-49DC-AD82-CE01A184DF79}" type="presParOf" srcId="{00926DFD-BE03-480B-B1B8-79FC5B32EA7A}" destId="{8D2E1E86-0C0E-450D-83E8-C480C1F1C0B7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EBDF46E8-55CF-4C93-8993-A47C9C2DF02F}" type="doc">
      <dgm:prSet loTypeId="urn:microsoft.com/office/officeart/2005/8/layout/process4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1E9E9D0-EE02-49B3-B65C-DE7D6EC63DA1}">
      <dgm:prSet phldrT="[Текст]" custT="1"/>
      <dgm:spPr>
        <a:solidFill>
          <a:srgbClr val="F5F8CE">
            <a:alpha val="89804"/>
          </a:srgbClr>
        </a:solidFill>
      </dgm:spPr>
      <dgm:t>
        <a:bodyPr/>
        <a:lstStyle/>
        <a:p>
          <a:r>
            <a:rPr lang="ru-RU" sz="2000" b="1" smtClean="0">
              <a:solidFill>
                <a:srgbClr val="002060"/>
              </a:solidFill>
            </a:rPr>
            <a:t>Цель:</a:t>
          </a:r>
        </a:p>
        <a:p>
          <a:r>
            <a:rPr lang="ru-RU" sz="1400" b="0" smtClean="0">
              <a:solidFill>
                <a:srgbClr val="002060"/>
              </a:solidFill>
            </a:rPr>
            <a:t>повышение качества жизни населения Карачаево-Черкесской Республики путем совершенствования системы государственного управления в сфере промышленности, связи, транспорта, дорожного хозяйства, топливно-энергетического комплекса, информатизации общества</a:t>
          </a:r>
          <a:endParaRPr lang="ru-RU" sz="1400" b="0" dirty="0" smtClean="0">
            <a:solidFill>
              <a:srgbClr val="002060"/>
            </a:solidFill>
          </a:endParaRPr>
        </a:p>
      </dgm:t>
    </dgm:pt>
    <dgm:pt modelId="{F198F90B-F30F-4EF9-8F48-46AB662D18DC}" type="parTrans" cxnId="{890A5853-5723-44B9-BF07-10AAA7CF8D6E}">
      <dgm:prSet/>
      <dgm:spPr/>
      <dgm:t>
        <a:bodyPr/>
        <a:lstStyle/>
        <a:p>
          <a:endParaRPr lang="ru-RU"/>
        </a:p>
      </dgm:t>
    </dgm:pt>
    <dgm:pt modelId="{5BF50CE3-10DE-4A5B-8959-AB57AB532C7B}" type="sibTrans" cxnId="{890A5853-5723-44B9-BF07-10AAA7CF8D6E}">
      <dgm:prSet/>
      <dgm:spPr/>
      <dgm:t>
        <a:bodyPr/>
        <a:lstStyle/>
        <a:p>
          <a:endParaRPr lang="ru-RU"/>
        </a:p>
      </dgm:t>
    </dgm:pt>
    <dgm:pt modelId="{CB33582A-8A03-4586-ADDB-19F2489130EE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Задачи:</a:t>
          </a:r>
        </a:p>
        <a:p>
          <a:r>
            <a:rPr lang="ru-RU" sz="1200" b="0" dirty="0" smtClean="0">
              <a:solidFill>
                <a:srgbClr val="002060"/>
              </a:solidFill>
            </a:rPr>
            <a:t>обеспечение потребности объектов экономики и населения в различных видах энергии, их рационального и безопасного (в экологическом и технологическом плане) использования и сбережения во всех сферах потребления;</a:t>
          </a:r>
        </a:p>
        <a:p>
          <a:r>
            <a:rPr lang="ru-RU" sz="1200" b="0" dirty="0" smtClean="0">
              <a:solidFill>
                <a:srgbClr val="002060"/>
              </a:solidFill>
            </a:rPr>
            <a:t>обеспечение эффективного и устойчивого функционирования топливно-энергетического комплекса;</a:t>
          </a:r>
        </a:p>
        <a:p>
          <a:r>
            <a:rPr lang="ru-RU" sz="1200" b="0" dirty="0" smtClean="0">
              <a:solidFill>
                <a:srgbClr val="002060"/>
              </a:solidFill>
            </a:rPr>
            <a:t>создание, оснащение и развитие многофункциональных центров предоставления государственных и муниципальных услуг в Карачаево-Черкесской Республике;</a:t>
          </a:r>
        </a:p>
      </dgm:t>
    </dgm:pt>
    <dgm:pt modelId="{2FAAC3AD-9163-43BF-899F-DBA600471B18}" type="sibTrans" cxnId="{7A495820-9714-4E4D-B058-086A69CC363B}">
      <dgm:prSet/>
      <dgm:spPr/>
      <dgm:t>
        <a:bodyPr/>
        <a:lstStyle/>
        <a:p>
          <a:endParaRPr lang="ru-RU"/>
        </a:p>
      </dgm:t>
    </dgm:pt>
    <dgm:pt modelId="{B8993AB9-2E18-4BA6-8944-1911D2C7852D}" type="parTrans" cxnId="{7A495820-9714-4E4D-B058-086A69CC363B}">
      <dgm:prSet/>
      <dgm:spPr/>
      <dgm:t>
        <a:bodyPr/>
        <a:lstStyle/>
        <a:p>
          <a:endParaRPr lang="ru-RU"/>
        </a:p>
      </dgm:t>
    </dgm:pt>
    <dgm:pt modelId="{85B890CD-78BB-4614-B637-C24DB6F3161B}">
      <dgm:prSet phldrT="[Текст]" custT="1"/>
      <dgm:spPr>
        <a:solidFill>
          <a:srgbClr val="CCFFCC"/>
        </a:solidFill>
      </dgm:spPr>
      <dgm:t>
        <a:bodyPr anchor="t" anchorCtr="0"/>
        <a:lstStyle/>
        <a:p>
          <a:r>
            <a:rPr lang="ru-RU" sz="1800" b="1" i="0" u="none" dirty="0" smtClean="0">
              <a:solidFill>
                <a:srgbClr val="002060"/>
              </a:solidFill>
            </a:rPr>
            <a:t>Государственная программа </a:t>
          </a:r>
        </a:p>
        <a:p>
          <a:r>
            <a:rPr lang="ru-RU" sz="1800" b="1" i="0" u="none" dirty="0" smtClean="0">
              <a:solidFill>
                <a:srgbClr val="002060"/>
              </a:solidFill>
            </a:rPr>
            <a:t>«Развитие туризма </a:t>
          </a:r>
        </a:p>
        <a:p>
          <a:r>
            <a:rPr lang="ru-RU" sz="1800" b="1" i="0" u="none" dirty="0" smtClean="0">
              <a:solidFill>
                <a:srgbClr val="002060"/>
              </a:solidFill>
            </a:rPr>
            <a:t>в Карачаево-Черкесской Республике </a:t>
          </a:r>
        </a:p>
        <a:p>
          <a:r>
            <a:rPr lang="ru-RU" sz="1800" b="1" i="0" u="none" dirty="0" smtClean="0">
              <a:solidFill>
                <a:srgbClr val="002060"/>
              </a:solidFill>
            </a:rPr>
            <a:t>до 2017 года» </a:t>
          </a:r>
        </a:p>
        <a:p>
          <a:r>
            <a:rPr lang="ru-RU" sz="1800" b="1" i="0" u="none" dirty="0" smtClean="0">
              <a:solidFill>
                <a:srgbClr val="002060"/>
              </a:solidFill>
            </a:rPr>
            <a:t>12 568,1 тыс. </a:t>
          </a:r>
          <a:r>
            <a:rPr lang="ru-RU" sz="1800" b="1" i="0" u="none" dirty="0" err="1" smtClean="0">
              <a:solidFill>
                <a:srgbClr val="002060"/>
              </a:solidFill>
            </a:rPr>
            <a:t>руб</a:t>
          </a:r>
          <a:endParaRPr lang="ru-RU" sz="1800" b="1" i="0" u="none" dirty="0" smtClean="0">
            <a:solidFill>
              <a:srgbClr val="002060"/>
            </a:solidFill>
          </a:endParaRPr>
        </a:p>
      </dgm:t>
    </dgm:pt>
    <dgm:pt modelId="{E7B4A955-0352-43E3-8C38-21A5C595A5BC}" type="sibTrans" cxnId="{DBCCABFF-62AB-484D-B35C-E2BF8988A58E}">
      <dgm:prSet/>
      <dgm:spPr/>
      <dgm:t>
        <a:bodyPr/>
        <a:lstStyle/>
        <a:p>
          <a:endParaRPr lang="ru-RU"/>
        </a:p>
      </dgm:t>
    </dgm:pt>
    <dgm:pt modelId="{32FB0A6B-6A5B-41DA-888C-1898880F8C42}" type="parTrans" cxnId="{DBCCABFF-62AB-484D-B35C-E2BF8988A58E}">
      <dgm:prSet/>
      <dgm:spPr/>
      <dgm:t>
        <a:bodyPr/>
        <a:lstStyle/>
        <a:p>
          <a:endParaRPr lang="ru-RU"/>
        </a:p>
      </dgm:t>
    </dgm:pt>
    <dgm:pt modelId="{99E2DAF2-09EC-42F6-A233-DC96819DA688}">
      <dgm:prSet phldrT="[Текст]" custT="1"/>
      <dgm:spPr>
        <a:solidFill>
          <a:srgbClr val="CCCCFF">
            <a:alpha val="89804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Ожидаемый результат:</a:t>
          </a:r>
        </a:p>
        <a:p>
          <a:r>
            <a:rPr lang="ru-RU" sz="1200" b="0" dirty="0" smtClean="0">
              <a:solidFill>
                <a:srgbClr val="002060"/>
              </a:solidFill>
            </a:rPr>
            <a:t>Увеличение числа прибывающих в КЧР иностранных и российских туристов к концу реализации Программы более чем в два раза по отношению к 2013 году;</a:t>
          </a:r>
        </a:p>
        <a:p>
          <a:r>
            <a:rPr lang="ru-RU" sz="1200" b="0" dirty="0" smtClean="0">
              <a:solidFill>
                <a:srgbClr val="002060"/>
              </a:solidFill>
            </a:rPr>
            <a:t>увеличение номерного фонда средств размещения туристов за годы реализации Программы в полтора раза по отношению к 2013 году;</a:t>
          </a:r>
        </a:p>
        <a:p>
          <a:r>
            <a:rPr lang="ru-RU" sz="1200" b="0" dirty="0" smtClean="0">
              <a:solidFill>
                <a:srgbClr val="002060"/>
              </a:solidFill>
            </a:rPr>
            <a:t>увеличение платных услуг субъектов туриндустрии населению к концу реализации Программы более чем в два раза по отношению к 2013 году;</a:t>
          </a:r>
        </a:p>
        <a:p>
          <a:r>
            <a:rPr lang="ru-RU" sz="1200" b="0" dirty="0" smtClean="0">
              <a:solidFill>
                <a:srgbClr val="002060"/>
              </a:solidFill>
            </a:rPr>
            <a:t>создание дополнительных рабочих мест в сфере обслуживания туристской инфраструктуры и смежных отраслях не менее двенадцати тысяч человек</a:t>
          </a:r>
        </a:p>
      </dgm:t>
    </dgm:pt>
    <dgm:pt modelId="{F8875897-262B-4331-87AC-62686B585131}" type="sibTrans" cxnId="{920C8FA8-068A-4433-9CAE-04C0D6296A98}">
      <dgm:prSet/>
      <dgm:spPr/>
      <dgm:t>
        <a:bodyPr/>
        <a:lstStyle/>
        <a:p>
          <a:endParaRPr lang="ru-RU"/>
        </a:p>
      </dgm:t>
    </dgm:pt>
    <dgm:pt modelId="{29801FAC-9BB6-471B-BF26-DD76096513D1}" type="parTrans" cxnId="{920C8FA8-068A-4433-9CAE-04C0D6296A98}">
      <dgm:prSet/>
      <dgm:spPr/>
      <dgm:t>
        <a:bodyPr/>
        <a:lstStyle/>
        <a:p>
          <a:endParaRPr lang="ru-RU"/>
        </a:p>
      </dgm:t>
    </dgm:pt>
    <dgm:pt modelId="{2CBAF28B-CB05-42E7-A7E5-C3D45242D8A4}" type="pres">
      <dgm:prSet presAssocID="{EBDF46E8-55CF-4C93-8993-A47C9C2DF02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F9AF9F-31AE-4014-AE15-076787387846}" type="pres">
      <dgm:prSet presAssocID="{85B890CD-78BB-4614-B637-C24DB6F3161B}" presName="boxAndChildren" presStyleCnt="0"/>
      <dgm:spPr/>
      <dgm:t>
        <a:bodyPr/>
        <a:lstStyle/>
        <a:p>
          <a:endParaRPr lang="ru-RU"/>
        </a:p>
      </dgm:t>
    </dgm:pt>
    <dgm:pt modelId="{2DA0C9F6-5D18-42B5-8FC8-00523D188BFC}" type="pres">
      <dgm:prSet presAssocID="{85B890CD-78BB-4614-B637-C24DB6F3161B}" presName="parentTextBox" presStyleLbl="node1" presStyleIdx="0" presStyleCnt="1"/>
      <dgm:spPr/>
      <dgm:t>
        <a:bodyPr/>
        <a:lstStyle/>
        <a:p>
          <a:endParaRPr lang="ru-RU"/>
        </a:p>
      </dgm:t>
    </dgm:pt>
    <dgm:pt modelId="{C4E2ADD8-BFCE-470A-970C-3E84444E2F18}" type="pres">
      <dgm:prSet presAssocID="{85B890CD-78BB-4614-B637-C24DB6F3161B}" presName="entireBox" presStyleLbl="node1" presStyleIdx="0" presStyleCnt="1" custFlipVert="0" custScaleX="64227" custScaleY="25225" custLinFactNeighborX="14634" custLinFactNeighborY="-15479"/>
      <dgm:spPr/>
      <dgm:t>
        <a:bodyPr/>
        <a:lstStyle/>
        <a:p>
          <a:endParaRPr lang="ru-RU"/>
        </a:p>
      </dgm:t>
    </dgm:pt>
    <dgm:pt modelId="{00926DFD-BE03-480B-B1B8-79FC5B32EA7A}" type="pres">
      <dgm:prSet presAssocID="{85B890CD-78BB-4614-B637-C24DB6F3161B}" presName="descendantBox" presStyleCnt="0"/>
      <dgm:spPr/>
      <dgm:t>
        <a:bodyPr/>
        <a:lstStyle/>
        <a:p>
          <a:endParaRPr lang="ru-RU"/>
        </a:p>
      </dgm:t>
    </dgm:pt>
    <dgm:pt modelId="{29590B5E-A233-41D5-BFF4-40F7D549464D}" type="pres">
      <dgm:prSet presAssocID="{01E9E9D0-EE02-49B3-B65C-DE7D6EC63DA1}" presName="childTextBox" presStyleLbl="fgAccFollowNode1" presStyleIdx="0" presStyleCnt="3" custScaleY="137073" custLinFactNeighborX="-147" custLinFactNeighborY="14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BE7A27-EB5D-4DEE-8A6C-D3B229E7558A}" type="pres">
      <dgm:prSet presAssocID="{CB33582A-8A03-4586-ADDB-19F2489130EE}" presName="childTextBox" presStyleLbl="fgAccFollowNode1" presStyleIdx="1" presStyleCnt="3" custScaleY="137073" custLinFactNeighborX="813" custLinFactNeighborY="14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2E1E86-0C0E-450D-83E8-C480C1F1C0B7}" type="pres">
      <dgm:prSet presAssocID="{99E2DAF2-09EC-42F6-A233-DC96819DA688}" presName="childTextBox" presStyleLbl="fgAccFollowNode1" presStyleIdx="2" presStyleCnt="3" custScaleY="137073" custLinFactNeighborX="2490" custLinFactNeighborY="14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0C8FA8-068A-4433-9CAE-04C0D6296A98}" srcId="{85B890CD-78BB-4614-B637-C24DB6F3161B}" destId="{99E2DAF2-09EC-42F6-A233-DC96819DA688}" srcOrd="2" destOrd="0" parTransId="{29801FAC-9BB6-471B-BF26-DD76096513D1}" sibTransId="{F8875897-262B-4331-87AC-62686B585131}"/>
    <dgm:cxn modelId="{DBCCABFF-62AB-484D-B35C-E2BF8988A58E}" srcId="{EBDF46E8-55CF-4C93-8993-A47C9C2DF02F}" destId="{85B890CD-78BB-4614-B637-C24DB6F3161B}" srcOrd="0" destOrd="0" parTransId="{32FB0A6B-6A5B-41DA-888C-1898880F8C42}" sibTransId="{E7B4A955-0352-43E3-8C38-21A5C595A5BC}"/>
    <dgm:cxn modelId="{890A5853-5723-44B9-BF07-10AAA7CF8D6E}" srcId="{85B890CD-78BB-4614-B637-C24DB6F3161B}" destId="{01E9E9D0-EE02-49B3-B65C-DE7D6EC63DA1}" srcOrd="0" destOrd="0" parTransId="{F198F90B-F30F-4EF9-8F48-46AB662D18DC}" sibTransId="{5BF50CE3-10DE-4A5B-8959-AB57AB532C7B}"/>
    <dgm:cxn modelId="{1D341D62-49D7-48E0-B2B1-17B7F94530D0}" type="presOf" srcId="{99E2DAF2-09EC-42F6-A233-DC96819DA688}" destId="{8D2E1E86-0C0E-450D-83E8-C480C1F1C0B7}" srcOrd="0" destOrd="0" presId="urn:microsoft.com/office/officeart/2005/8/layout/process4"/>
    <dgm:cxn modelId="{63B58F1E-65A2-4822-BE5A-3CBA7AAC6F18}" type="presOf" srcId="{EBDF46E8-55CF-4C93-8993-A47C9C2DF02F}" destId="{2CBAF28B-CB05-42E7-A7E5-C3D45242D8A4}" srcOrd="0" destOrd="0" presId="urn:microsoft.com/office/officeart/2005/8/layout/process4"/>
    <dgm:cxn modelId="{37650C51-D57E-4282-889F-5D35C82717A2}" type="presOf" srcId="{01E9E9D0-EE02-49B3-B65C-DE7D6EC63DA1}" destId="{29590B5E-A233-41D5-BFF4-40F7D549464D}" srcOrd="0" destOrd="0" presId="urn:microsoft.com/office/officeart/2005/8/layout/process4"/>
    <dgm:cxn modelId="{CBFA8FCC-8D4F-408B-970D-08EEF7F591E2}" type="presOf" srcId="{85B890CD-78BB-4614-B637-C24DB6F3161B}" destId="{2DA0C9F6-5D18-42B5-8FC8-00523D188BFC}" srcOrd="0" destOrd="0" presId="urn:microsoft.com/office/officeart/2005/8/layout/process4"/>
    <dgm:cxn modelId="{E61BBB47-05CF-47DD-AA3C-1948D3C8F670}" type="presOf" srcId="{85B890CD-78BB-4614-B637-C24DB6F3161B}" destId="{C4E2ADD8-BFCE-470A-970C-3E84444E2F18}" srcOrd="1" destOrd="0" presId="urn:microsoft.com/office/officeart/2005/8/layout/process4"/>
    <dgm:cxn modelId="{7A495820-9714-4E4D-B058-086A69CC363B}" srcId="{85B890CD-78BB-4614-B637-C24DB6F3161B}" destId="{CB33582A-8A03-4586-ADDB-19F2489130EE}" srcOrd="1" destOrd="0" parTransId="{B8993AB9-2E18-4BA6-8944-1911D2C7852D}" sibTransId="{2FAAC3AD-9163-43BF-899F-DBA600471B18}"/>
    <dgm:cxn modelId="{823DFC2D-2F8A-4244-8628-56BCE1EAD2DB}" type="presOf" srcId="{CB33582A-8A03-4586-ADDB-19F2489130EE}" destId="{1FBE7A27-EB5D-4DEE-8A6C-D3B229E7558A}" srcOrd="0" destOrd="0" presId="urn:microsoft.com/office/officeart/2005/8/layout/process4"/>
    <dgm:cxn modelId="{30073BD6-A017-4E99-9692-51721821C7FC}" type="presParOf" srcId="{2CBAF28B-CB05-42E7-A7E5-C3D45242D8A4}" destId="{7AF9AF9F-31AE-4014-AE15-076787387846}" srcOrd="0" destOrd="0" presId="urn:microsoft.com/office/officeart/2005/8/layout/process4"/>
    <dgm:cxn modelId="{30EDCEE7-68FB-4339-B845-2F4A35704D91}" type="presParOf" srcId="{7AF9AF9F-31AE-4014-AE15-076787387846}" destId="{2DA0C9F6-5D18-42B5-8FC8-00523D188BFC}" srcOrd="0" destOrd="0" presId="urn:microsoft.com/office/officeart/2005/8/layout/process4"/>
    <dgm:cxn modelId="{1CC39257-D032-4A8B-BE93-D40AD1BB69FC}" type="presParOf" srcId="{7AF9AF9F-31AE-4014-AE15-076787387846}" destId="{C4E2ADD8-BFCE-470A-970C-3E84444E2F18}" srcOrd="1" destOrd="0" presId="urn:microsoft.com/office/officeart/2005/8/layout/process4"/>
    <dgm:cxn modelId="{1C43EF58-4FEA-40B4-8D8B-B4469840F89D}" type="presParOf" srcId="{7AF9AF9F-31AE-4014-AE15-076787387846}" destId="{00926DFD-BE03-480B-B1B8-79FC5B32EA7A}" srcOrd="2" destOrd="0" presId="urn:microsoft.com/office/officeart/2005/8/layout/process4"/>
    <dgm:cxn modelId="{65522E43-74CB-4CEC-93A4-DB23D661DC63}" type="presParOf" srcId="{00926DFD-BE03-480B-B1B8-79FC5B32EA7A}" destId="{29590B5E-A233-41D5-BFF4-40F7D549464D}" srcOrd="0" destOrd="0" presId="urn:microsoft.com/office/officeart/2005/8/layout/process4"/>
    <dgm:cxn modelId="{E081AD00-E5C1-4017-BDDB-4B64B3709A2B}" type="presParOf" srcId="{00926DFD-BE03-480B-B1B8-79FC5B32EA7A}" destId="{1FBE7A27-EB5D-4DEE-8A6C-D3B229E7558A}" srcOrd="1" destOrd="0" presId="urn:microsoft.com/office/officeart/2005/8/layout/process4"/>
    <dgm:cxn modelId="{F3A83DD2-303D-40A7-8192-F29DA5558D10}" type="presParOf" srcId="{00926DFD-BE03-480B-B1B8-79FC5B32EA7A}" destId="{8D2E1E86-0C0E-450D-83E8-C480C1F1C0B7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EBDF46E8-55CF-4C93-8993-A47C9C2DF02F}" type="doc">
      <dgm:prSet loTypeId="urn:microsoft.com/office/officeart/2005/8/layout/process4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1E9E9D0-EE02-49B3-B65C-DE7D6EC63DA1}">
      <dgm:prSet phldrT="[Текст]" custT="1"/>
      <dgm:spPr>
        <a:solidFill>
          <a:srgbClr val="FFFF99">
            <a:alpha val="89804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Цель:</a:t>
          </a:r>
        </a:p>
        <a:p>
          <a:r>
            <a:rPr lang="ru-RU" sz="1200" b="0" dirty="0" smtClean="0">
              <a:solidFill>
                <a:srgbClr val="002060"/>
              </a:solidFill>
            </a:rPr>
            <a:t>повышение качества жизни населения Карачаево-Черкесской Республики путем совершенствования системы государственного управления в сфере промышленности, связи, транспорта, дорожного хозяйства, топливно-энергетического комплекса, информатизации общества</a:t>
          </a:r>
        </a:p>
      </dgm:t>
    </dgm:pt>
    <dgm:pt modelId="{F198F90B-F30F-4EF9-8F48-46AB662D18DC}" type="parTrans" cxnId="{890A5853-5723-44B9-BF07-10AAA7CF8D6E}">
      <dgm:prSet/>
      <dgm:spPr/>
      <dgm:t>
        <a:bodyPr/>
        <a:lstStyle/>
        <a:p>
          <a:endParaRPr lang="ru-RU"/>
        </a:p>
      </dgm:t>
    </dgm:pt>
    <dgm:pt modelId="{5BF50CE3-10DE-4A5B-8959-AB57AB532C7B}" type="sibTrans" cxnId="{890A5853-5723-44B9-BF07-10AAA7CF8D6E}">
      <dgm:prSet/>
      <dgm:spPr/>
      <dgm:t>
        <a:bodyPr/>
        <a:lstStyle/>
        <a:p>
          <a:endParaRPr lang="ru-RU"/>
        </a:p>
      </dgm:t>
    </dgm:pt>
    <dgm:pt modelId="{CB33582A-8A03-4586-ADDB-19F2489130EE}">
      <dgm:prSet phldrT="[Текст]" custT="1"/>
      <dgm:spPr>
        <a:solidFill>
          <a:srgbClr val="CCECFF">
            <a:alpha val="89804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Задачи:</a:t>
          </a:r>
        </a:p>
        <a:p>
          <a:r>
            <a:rPr lang="ru-RU" sz="1200" b="0" dirty="0" smtClean="0">
              <a:solidFill>
                <a:srgbClr val="002060"/>
              </a:solidFill>
            </a:rPr>
            <a:t>обеспечение потребности объектов экономики и населения в различных видах энергии, их рационального и безопасного (в экологическом и технологическом плане) использования и сбережения во всех сферах потребления;</a:t>
          </a:r>
        </a:p>
        <a:p>
          <a:r>
            <a:rPr lang="ru-RU" sz="1200" b="0" dirty="0" smtClean="0">
              <a:solidFill>
                <a:srgbClr val="002060"/>
              </a:solidFill>
            </a:rPr>
            <a:t>обеспечение эффективного и устойчивого функционирования топливно-энергетического комплекса;</a:t>
          </a:r>
        </a:p>
        <a:p>
          <a:r>
            <a:rPr lang="ru-RU" sz="1200" b="0" dirty="0" smtClean="0">
              <a:solidFill>
                <a:srgbClr val="002060"/>
              </a:solidFill>
            </a:rPr>
            <a:t>формирование и совершенствование правовых основ функционирования дорожно-транспортного комплекса ;</a:t>
          </a:r>
        </a:p>
        <a:p>
          <a:r>
            <a:rPr lang="ru-RU" sz="1200" b="0" dirty="0" smtClean="0">
              <a:solidFill>
                <a:srgbClr val="002060"/>
              </a:solidFill>
            </a:rPr>
            <a:t>обеспечение безопасности дорожного движения и качества оказания услуг в сфере пассажирских перевозок</a:t>
          </a:r>
        </a:p>
      </dgm:t>
    </dgm:pt>
    <dgm:pt modelId="{2FAAC3AD-9163-43BF-899F-DBA600471B18}" type="sibTrans" cxnId="{7A495820-9714-4E4D-B058-086A69CC363B}">
      <dgm:prSet/>
      <dgm:spPr/>
      <dgm:t>
        <a:bodyPr/>
        <a:lstStyle/>
        <a:p>
          <a:endParaRPr lang="ru-RU"/>
        </a:p>
      </dgm:t>
    </dgm:pt>
    <dgm:pt modelId="{B8993AB9-2E18-4BA6-8944-1911D2C7852D}" type="parTrans" cxnId="{7A495820-9714-4E4D-B058-086A69CC363B}">
      <dgm:prSet/>
      <dgm:spPr/>
      <dgm:t>
        <a:bodyPr/>
        <a:lstStyle/>
        <a:p>
          <a:endParaRPr lang="ru-RU"/>
        </a:p>
      </dgm:t>
    </dgm:pt>
    <dgm:pt modelId="{85B890CD-78BB-4614-B637-C24DB6F3161B}">
      <dgm:prSet phldrT="[Текст]" custT="1"/>
      <dgm:spPr>
        <a:solidFill>
          <a:srgbClr val="FFCCFF"/>
        </a:solidFill>
      </dgm:spPr>
      <dgm:t>
        <a:bodyPr anchor="t" anchorCtr="0"/>
        <a:lstStyle/>
        <a:p>
          <a:r>
            <a:rPr lang="ru-RU" sz="1800" b="1" i="0" u="none" dirty="0" smtClean="0">
              <a:solidFill>
                <a:srgbClr val="002060"/>
              </a:solidFill>
            </a:rPr>
            <a:t>Государственная программа «Развитие промышленности, связи, информатизации общества, энергетики, транспорта и дорожного хозяйства в Карачаево-Черкесской Республике на 2014-2017 годы»  1 066 486,2 тыс. </a:t>
          </a:r>
          <a:r>
            <a:rPr lang="ru-RU" sz="1800" b="1" i="0" u="none" dirty="0" err="1" smtClean="0">
              <a:solidFill>
                <a:srgbClr val="002060"/>
              </a:solidFill>
            </a:rPr>
            <a:t>руб</a:t>
          </a:r>
          <a:endParaRPr lang="ru-RU" sz="1800" b="1" i="0" u="none" dirty="0" smtClean="0">
            <a:solidFill>
              <a:srgbClr val="002060"/>
            </a:solidFill>
          </a:endParaRPr>
        </a:p>
      </dgm:t>
    </dgm:pt>
    <dgm:pt modelId="{E7B4A955-0352-43E3-8C38-21A5C595A5BC}" type="sibTrans" cxnId="{DBCCABFF-62AB-484D-B35C-E2BF8988A58E}">
      <dgm:prSet/>
      <dgm:spPr/>
      <dgm:t>
        <a:bodyPr/>
        <a:lstStyle/>
        <a:p>
          <a:endParaRPr lang="ru-RU"/>
        </a:p>
      </dgm:t>
    </dgm:pt>
    <dgm:pt modelId="{32FB0A6B-6A5B-41DA-888C-1898880F8C42}" type="parTrans" cxnId="{DBCCABFF-62AB-484D-B35C-E2BF8988A58E}">
      <dgm:prSet/>
      <dgm:spPr/>
      <dgm:t>
        <a:bodyPr/>
        <a:lstStyle/>
        <a:p>
          <a:endParaRPr lang="ru-RU"/>
        </a:p>
      </dgm:t>
    </dgm:pt>
    <dgm:pt modelId="{99E2DAF2-09EC-42F6-A233-DC96819DA688}">
      <dgm:prSet phldrT="[Текст]" custT="1"/>
      <dgm:spPr>
        <a:solidFill>
          <a:srgbClr val="CCCCFF">
            <a:alpha val="89804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Ожидаемый результат:</a:t>
          </a:r>
        </a:p>
        <a:p>
          <a:r>
            <a:rPr lang="ru-RU" sz="1100" b="0" dirty="0" smtClean="0">
              <a:solidFill>
                <a:srgbClr val="002060"/>
              </a:solidFill>
            </a:rPr>
            <a:t>доля граждан, использующих механизм получения государственных и муниципальных услуг в электронной форме, к 2017 году будет составлять 60%;объем отгруженных товаров собственного производства, выполненных работ и оказанных услуг собственными силами по видам экономической деятельности в Карачаево-Черкесской Республике увеличится с 53,8 млрд. рублей в 2013 году до 71,6 млрд. рублей в 2016 году;</a:t>
          </a:r>
        </a:p>
        <a:p>
          <a:r>
            <a:rPr lang="ru-RU" sz="1100" b="0" dirty="0" smtClean="0">
              <a:solidFill>
                <a:srgbClr val="002060"/>
              </a:solidFill>
            </a:rPr>
            <a:t>добыча полезных ископаемых - с 1,8% в 2014 году до 1,9% в 2016 году;</a:t>
          </a:r>
        </a:p>
        <a:p>
          <a:r>
            <a:rPr lang="ru-RU" sz="1100" b="0" dirty="0" smtClean="0">
              <a:solidFill>
                <a:srgbClr val="002060"/>
              </a:solidFill>
            </a:rPr>
            <a:t>обрабатывающие производства - с 40,5% в 2014 году до 41,5% в 2016 году;</a:t>
          </a:r>
        </a:p>
        <a:p>
          <a:r>
            <a:rPr lang="ru-RU" sz="1100" b="0" dirty="0" smtClean="0">
              <a:solidFill>
                <a:srgbClr val="002060"/>
              </a:solidFill>
            </a:rPr>
            <a:t>доля объема инвестиций по виду экономической деятельности "Обрабатывающие производства" в общем объеме инвестиций Карачаево-Черкесской Республики вырастет с 15,8% в 2014 году до 16,5% в 2016 году</a:t>
          </a:r>
        </a:p>
      </dgm:t>
    </dgm:pt>
    <dgm:pt modelId="{F8875897-262B-4331-87AC-62686B585131}" type="sibTrans" cxnId="{920C8FA8-068A-4433-9CAE-04C0D6296A98}">
      <dgm:prSet/>
      <dgm:spPr/>
      <dgm:t>
        <a:bodyPr/>
        <a:lstStyle/>
        <a:p>
          <a:endParaRPr lang="ru-RU"/>
        </a:p>
      </dgm:t>
    </dgm:pt>
    <dgm:pt modelId="{29801FAC-9BB6-471B-BF26-DD76096513D1}" type="parTrans" cxnId="{920C8FA8-068A-4433-9CAE-04C0D6296A98}">
      <dgm:prSet/>
      <dgm:spPr/>
      <dgm:t>
        <a:bodyPr/>
        <a:lstStyle/>
        <a:p>
          <a:endParaRPr lang="ru-RU"/>
        </a:p>
      </dgm:t>
    </dgm:pt>
    <dgm:pt modelId="{2CBAF28B-CB05-42E7-A7E5-C3D45242D8A4}" type="pres">
      <dgm:prSet presAssocID="{EBDF46E8-55CF-4C93-8993-A47C9C2DF02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F9AF9F-31AE-4014-AE15-076787387846}" type="pres">
      <dgm:prSet presAssocID="{85B890CD-78BB-4614-B637-C24DB6F3161B}" presName="boxAndChildren" presStyleCnt="0"/>
      <dgm:spPr/>
      <dgm:t>
        <a:bodyPr/>
        <a:lstStyle/>
        <a:p>
          <a:endParaRPr lang="ru-RU"/>
        </a:p>
      </dgm:t>
    </dgm:pt>
    <dgm:pt modelId="{2DA0C9F6-5D18-42B5-8FC8-00523D188BFC}" type="pres">
      <dgm:prSet presAssocID="{85B890CD-78BB-4614-B637-C24DB6F3161B}" presName="parentTextBox" presStyleLbl="node1" presStyleIdx="0" presStyleCnt="1"/>
      <dgm:spPr/>
      <dgm:t>
        <a:bodyPr/>
        <a:lstStyle/>
        <a:p>
          <a:endParaRPr lang="ru-RU"/>
        </a:p>
      </dgm:t>
    </dgm:pt>
    <dgm:pt modelId="{C4E2ADD8-BFCE-470A-970C-3E84444E2F18}" type="pres">
      <dgm:prSet presAssocID="{85B890CD-78BB-4614-B637-C24DB6F3161B}" presName="entireBox" presStyleLbl="node1" presStyleIdx="0" presStyleCnt="1" custFlipVert="0" custScaleX="67480" custScaleY="25225" custLinFactNeighborX="14634" custLinFactNeighborY="-14429"/>
      <dgm:spPr/>
      <dgm:t>
        <a:bodyPr/>
        <a:lstStyle/>
        <a:p>
          <a:endParaRPr lang="ru-RU"/>
        </a:p>
      </dgm:t>
    </dgm:pt>
    <dgm:pt modelId="{00926DFD-BE03-480B-B1B8-79FC5B32EA7A}" type="pres">
      <dgm:prSet presAssocID="{85B890CD-78BB-4614-B637-C24DB6F3161B}" presName="descendantBox" presStyleCnt="0"/>
      <dgm:spPr/>
      <dgm:t>
        <a:bodyPr/>
        <a:lstStyle/>
        <a:p>
          <a:endParaRPr lang="ru-RU"/>
        </a:p>
      </dgm:t>
    </dgm:pt>
    <dgm:pt modelId="{29590B5E-A233-41D5-BFF4-40F7D549464D}" type="pres">
      <dgm:prSet presAssocID="{01E9E9D0-EE02-49B3-B65C-DE7D6EC63DA1}" presName="childTextBox" presStyleLbl="fgAccFollowNode1" presStyleIdx="0" presStyleCnt="3" custScaleY="137073" custLinFactNeighborX="-147" custLinFactNeighborY="14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BE7A27-EB5D-4DEE-8A6C-D3B229E7558A}" type="pres">
      <dgm:prSet presAssocID="{CB33582A-8A03-4586-ADDB-19F2489130EE}" presName="childTextBox" presStyleLbl="fgAccFollowNode1" presStyleIdx="1" presStyleCnt="3" custScaleY="137073" custLinFactNeighborX="813" custLinFactNeighborY="14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2E1E86-0C0E-450D-83E8-C480C1F1C0B7}" type="pres">
      <dgm:prSet presAssocID="{99E2DAF2-09EC-42F6-A233-DC96819DA688}" presName="childTextBox" presStyleLbl="fgAccFollowNode1" presStyleIdx="2" presStyleCnt="3" custScaleY="137073" custLinFactNeighborX="2490" custLinFactNeighborY="14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0C8FA8-068A-4433-9CAE-04C0D6296A98}" srcId="{85B890CD-78BB-4614-B637-C24DB6F3161B}" destId="{99E2DAF2-09EC-42F6-A233-DC96819DA688}" srcOrd="2" destOrd="0" parTransId="{29801FAC-9BB6-471B-BF26-DD76096513D1}" sibTransId="{F8875897-262B-4331-87AC-62686B585131}"/>
    <dgm:cxn modelId="{DBCCABFF-62AB-484D-B35C-E2BF8988A58E}" srcId="{EBDF46E8-55CF-4C93-8993-A47C9C2DF02F}" destId="{85B890CD-78BB-4614-B637-C24DB6F3161B}" srcOrd="0" destOrd="0" parTransId="{32FB0A6B-6A5B-41DA-888C-1898880F8C42}" sibTransId="{E7B4A955-0352-43E3-8C38-21A5C595A5BC}"/>
    <dgm:cxn modelId="{890A5853-5723-44B9-BF07-10AAA7CF8D6E}" srcId="{85B890CD-78BB-4614-B637-C24DB6F3161B}" destId="{01E9E9D0-EE02-49B3-B65C-DE7D6EC63DA1}" srcOrd="0" destOrd="0" parTransId="{F198F90B-F30F-4EF9-8F48-46AB662D18DC}" sibTransId="{5BF50CE3-10DE-4A5B-8959-AB57AB532C7B}"/>
    <dgm:cxn modelId="{82816182-C050-4BBB-B6A2-633603EBDB21}" type="presOf" srcId="{01E9E9D0-EE02-49B3-B65C-DE7D6EC63DA1}" destId="{29590B5E-A233-41D5-BFF4-40F7D549464D}" srcOrd="0" destOrd="0" presId="urn:microsoft.com/office/officeart/2005/8/layout/process4"/>
    <dgm:cxn modelId="{DC7ECAD6-7448-4149-B2E7-BE109B8A5A90}" type="presOf" srcId="{CB33582A-8A03-4586-ADDB-19F2489130EE}" destId="{1FBE7A27-EB5D-4DEE-8A6C-D3B229E7558A}" srcOrd="0" destOrd="0" presId="urn:microsoft.com/office/officeart/2005/8/layout/process4"/>
    <dgm:cxn modelId="{7F0B2750-B94A-4BAE-A78E-23D496CD819D}" type="presOf" srcId="{EBDF46E8-55CF-4C93-8993-A47C9C2DF02F}" destId="{2CBAF28B-CB05-42E7-A7E5-C3D45242D8A4}" srcOrd="0" destOrd="0" presId="urn:microsoft.com/office/officeart/2005/8/layout/process4"/>
    <dgm:cxn modelId="{7613E2BD-7C35-40B7-BE58-2EC472D9AEF8}" type="presOf" srcId="{99E2DAF2-09EC-42F6-A233-DC96819DA688}" destId="{8D2E1E86-0C0E-450D-83E8-C480C1F1C0B7}" srcOrd="0" destOrd="0" presId="urn:microsoft.com/office/officeart/2005/8/layout/process4"/>
    <dgm:cxn modelId="{7A495820-9714-4E4D-B058-086A69CC363B}" srcId="{85B890CD-78BB-4614-B637-C24DB6F3161B}" destId="{CB33582A-8A03-4586-ADDB-19F2489130EE}" srcOrd="1" destOrd="0" parTransId="{B8993AB9-2E18-4BA6-8944-1911D2C7852D}" sibTransId="{2FAAC3AD-9163-43BF-899F-DBA600471B18}"/>
    <dgm:cxn modelId="{B326001B-44D1-48C2-A1B2-3A1136F9FF7B}" type="presOf" srcId="{85B890CD-78BB-4614-B637-C24DB6F3161B}" destId="{C4E2ADD8-BFCE-470A-970C-3E84444E2F18}" srcOrd="1" destOrd="0" presId="urn:microsoft.com/office/officeart/2005/8/layout/process4"/>
    <dgm:cxn modelId="{382F27A0-7EE2-42D8-95CC-63900826E60F}" type="presOf" srcId="{85B890CD-78BB-4614-B637-C24DB6F3161B}" destId="{2DA0C9F6-5D18-42B5-8FC8-00523D188BFC}" srcOrd="0" destOrd="0" presId="urn:microsoft.com/office/officeart/2005/8/layout/process4"/>
    <dgm:cxn modelId="{E1967673-C50E-49FC-B217-644ED2AC3F65}" type="presParOf" srcId="{2CBAF28B-CB05-42E7-A7E5-C3D45242D8A4}" destId="{7AF9AF9F-31AE-4014-AE15-076787387846}" srcOrd="0" destOrd="0" presId="urn:microsoft.com/office/officeart/2005/8/layout/process4"/>
    <dgm:cxn modelId="{D6C96ADC-F0B9-457E-B178-578D660113A3}" type="presParOf" srcId="{7AF9AF9F-31AE-4014-AE15-076787387846}" destId="{2DA0C9F6-5D18-42B5-8FC8-00523D188BFC}" srcOrd="0" destOrd="0" presId="urn:microsoft.com/office/officeart/2005/8/layout/process4"/>
    <dgm:cxn modelId="{4ABD9A89-0945-4417-925E-C8E7B39727EA}" type="presParOf" srcId="{7AF9AF9F-31AE-4014-AE15-076787387846}" destId="{C4E2ADD8-BFCE-470A-970C-3E84444E2F18}" srcOrd="1" destOrd="0" presId="urn:microsoft.com/office/officeart/2005/8/layout/process4"/>
    <dgm:cxn modelId="{541DC526-BCC6-491B-A932-A37F54111BF2}" type="presParOf" srcId="{7AF9AF9F-31AE-4014-AE15-076787387846}" destId="{00926DFD-BE03-480B-B1B8-79FC5B32EA7A}" srcOrd="2" destOrd="0" presId="urn:microsoft.com/office/officeart/2005/8/layout/process4"/>
    <dgm:cxn modelId="{F2661B0F-8204-494B-951A-8AD6091761D5}" type="presParOf" srcId="{00926DFD-BE03-480B-B1B8-79FC5B32EA7A}" destId="{29590B5E-A233-41D5-BFF4-40F7D549464D}" srcOrd="0" destOrd="0" presId="urn:microsoft.com/office/officeart/2005/8/layout/process4"/>
    <dgm:cxn modelId="{C72EC113-5B12-46CC-A51A-F9A543964E4E}" type="presParOf" srcId="{00926DFD-BE03-480B-B1B8-79FC5B32EA7A}" destId="{1FBE7A27-EB5D-4DEE-8A6C-D3B229E7558A}" srcOrd="1" destOrd="0" presId="urn:microsoft.com/office/officeart/2005/8/layout/process4"/>
    <dgm:cxn modelId="{CDF93D4B-1DEF-4EB8-81FC-E89FEF5D9E6E}" type="presParOf" srcId="{00926DFD-BE03-480B-B1B8-79FC5B32EA7A}" destId="{8D2E1E86-0C0E-450D-83E8-C480C1F1C0B7}" srcOrd="2" destOrd="0" presId="urn:microsoft.com/office/officeart/2005/8/layout/process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EBDF46E8-55CF-4C93-8993-A47C9C2DF02F}" type="doc">
      <dgm:prSet loTypeId="urn:microsoft.com/office/officeart/2005/8/layout/process4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1E9E9D0-EE02-49B3-B65C-DE7D6EC63DA1}">
      <dgm:prSet phldrT="[Текст]" custT="1"/>
      <dgm:spPr>
        <a:solidFill>
          <a:srgbClr val="FFFF99">
            <a:alpha val="89804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Цель:</a:t>
          </a:r>
        </a:p>
        <a:p>
          <a:r>
            <a:rPr lang="ru-RU" sz="1200" b="0" dirty="0" smtClean="0">
              <a:solidFill>
                <a:srgbClr val="002060"/>
              </a:solidFill>
            </a:rPr>
            <a:t>обеспечение высокого качества российского образования, соответствующего растущим потребностям каждого гражданина, общества, требованиям социально ориентированного инновационного развития Карачаево-Черкесской Республики, ее экономики;</a:t>
          </a:r>
        </a:p>
        <a:p>
          <a:r>
            <a:rPr lang="ru-RU" sz="1200" b="0" dirty="0" smtClean="0">
              <a:solidFill>
                <a:srgbClr val="002060"/>
              </a:solidFill>
            </a:rPr>
            <a:t>обеспечение условий для удовлетворения потребностей граждан Российской Федерации, проживающих на территории Карачаево-Черкесской Республики, в качественном общедоступном дошкольном образовании;</a:t>
          </a:r>
        </a:p>
        <a:p>
          <a:r>
            <a:rPr lang="ru-RU" sz="1200" b="0" dirty="0" smtClean="0">
              <a:solidFill>
                <a:srgbClr val="002060"/>
              </a:solidFill>
            </a:rPr>
            <a:t>создание условий, способствующих укреплению здоровья, через увеличение охвата школьников горячим сбалансированным питанием в общеобразовательных организациях Карачаево-Черкесской Республики</a:t>
          </a:r>
        </a:p>
      </dgm:t>
    </dgm:pt>
    <dgm:pt modelId="{F198F90B-F30F-4EF9-8F48-46AB662D18DC}" type="parTrans" cxnId="{890A5853-5723-44B9-BF07-10AAA7CF8D6E}">
      <dgm:prSet/>
      <dgm:spPr/>
      <dgm:t>
        <a:bodyPr/>
        <a:lstStyle/>
        <a:p>
          <a:endParaRPr lang="ru-RU"/>
        </a:p>
      </dgm:t>
    </dgm:pt>
    <dgm:pt modelId="{5BF50CE3-10DE-4A5B-8959-AB57AB532C7B}" type="sibTrans" cxnId="{890A5853-5723-44B9-BF07-10AAA7CF8D6E}">
      <dgm:prSet/>
      <dgm:spPr/>
      <dgm:t>
        <a:bodyPr/>
        <a:lstStyle/>
        <a:p>
          <a:endParaRPr lang="ru-RU"/>
        </a:p>
      </dgm:t>
    </dgm:pt>
    <dgm:pt modelId="{CB33582A-8A03-4586-ADDB-19F2489130EE}">
      <dgm:prSet phldrT="[Текст]" custT="1"/>
      <dgm:spPr>
        <a:solidFill>
          <a:srgbClr val="CCECFF">
            <a:alpha val="89804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Задачи:</a:t>
          </a:r>
        </a:p>
        <a:p>
          <a:r>
            <a:rPr lang="ru-RU" sz="1200" b="0" dirty="0" smtClean="0">
              <a:solidFill>
                <a:srgbClr val="002060"/>
              </a:solidFill>
            </a:rPr>
            <a:t>создание условий для внедрения федеральных государственных образовательных стандартов начального и общего образования ;</a:t>
          </a:r>
        </a:p>
        <a:p>
          <a:r>
            <a:rPr lang="ru-RU" sz="1200" b="0" dirty="0" smtClean="0">
              <a:solidFill>
                <a:srgbClr val="002060"/>
              </a:solidFill>
            </a:rPr>
            <a:t>развитие творческого и профессионального потенциала педагогических и руководящих работников системы образования;</a:t>
          </a:r>
        </a:p>
        <a:p>
          <a:r>
            <a:rPr lang="ru-RU" sz="1200" b="0" dirty="0" smtClean="0">
              <a:solidFill>
                <a:srgbClr val="002060"/>
              </a:solidFill>
            </a:rPr>
            <a:t>развитие механизмов поддержки деятельности учреждений и организаций, реализующих инновационные программы патриотического воспитания;</a:t>
          </a:r>
        </a:p>
        <a:p>
          <a:r>
            <a:rPr lang="ru-RU" sz="1200" b="0" dirty="0" smtClean="0">
              <a:solidFill>
                <a:srgbClr val="002060"/>
              </a:solidFill>
            </a:rPr>
            <a:t>совершенствование системы воспитания и дополнительного образования путем создания условий для успешной социализации молодежи и обеспечения возможностей эффективной самореализации</a:t>
          </a:r>
        </a:p>
      </dgm:t>
    </dgm:pt>
    <dgm:pt modelId="{2FAAC3AD-9163-43BF-899F-DBA600471B18}" type="sibTrans" cxnId="{7A495820-9714-4E4D-B058-086A69CC363B}">
      <dgm:prSet/>
      <dgm:spPr/>
      <dgm:t>
        <a:bodyPr/>
        <a:lstStyle/>
        <a:p>
          <a:endParaRPr lang="ru-RU"/>
        </a:p>
      </dgm:t>
    </dgm:pt>
    <dgm:pt modelId="{B8993AB9-2E18-4BA6-8944-1911D2C7852D}" type="parTrans" cxnId="{7A495820-9714-4E4D-B058-086A69CC363B}">
      <dgm:prSet/>
      <dgm:spPr/>
      <dgm:t>
        <a:bodyPr/>
        <a:lstStyle/>
        <a:p>
          <a:endParaRPr lang="ru-RU"/>
        </a:p>
      </dgm:t>
    </dgm:pt>
    <dgm:pt modelId="{85B890CD-78BB-4614-B637-C24DB6F3161B}">
      <dgm:prSet phldrT="[Текст]" custT="1"/>
      <dgm:spPr>
        <a:solidFill>
          <a:srgbClr val="99FF99"/>
        </a:solidFill>
      </dgm:spPr>
      <dgm:t>
        <a:bodyPr anchor="t" anchorCtr="0"/>
        <a:lstStyle/>
        <a:p>
          <a:r>
            <a:rPr lang="ru-RU" sz="1800" b="1" i="0" u="none" dirty="0" smtClean="0">
              <a:solidFill>
                <a:srgbClr val="002060"/>
              </a:solidFill>
            </a:rPr>
            <a:t>Государственная программа  «Развитие образования в Карачаево-Черкесской Республике на 2014-2016 годы»</a:t>
          </a:r>
        </a:p>
        <a:p>
          <a:r>
            <a:rPr lang="ru-RU" sz="1800" b="1" i="0" u="none" dirty="0" smtClean="0">
              <a:solidFill>
                <a:srgbClr val="002060"/>
              </a:solidFill>
            </a:rPr>
            <a:t> 3 423 184,2 тыс. </a:t>
          </a:r>
          <a:r>
            <a:rPr lang="ru-RU" sz="1800" b="1" i="0" u="none" dirty="0" err="1" smtClean="0">
              <a:solidFill>
                <a:srgbClr val="002060"/>
              </a:solidFill>
            </a:rPr>
            <a:t>руб</a:t>
          </a:r>
          <a:endParaRPr lang="ru-RU" sz="1800" b="1" i="0" u="none" dirty="0" smtClean="0">
            <a:solidFill>
              <a:srgbClr val="002060"/>
            </a:solidFill>
          </a:endParaRPr>
        </a:p>
      </dgm:t>
    </dgm:pt>
    <dgm:pt modelId="{E7B4A955-0352-43E3-8C38-21A5C595A5BC}" type="sibTrans" cxnId="{DBCCABFF-62AB-484D-B35C-E2BF8988A58E}">
      <dgm:prSet/>
      <dgm:spPr/>
      <dgm:t>
        <a:bodyPr/>
        <a:lstStyle/>
        <a:p>
          <a:endParaRPr lang="ru-RU"/>
        </a:p>
      </dgm:t>
    </dgm:pt>
    <dgm:pt modelId="{32FB0A6B-6A5B-41DA-888C-1898880F8C42}" type="parTrans" cxnId="{DBCCABFF-62AB-484D-B35C-E2BF8988A58E}">
      <dgm:prSet/>
      <dgm:spPr/>
      <dgm:t>
        <a:bodyPr/>
        <a:lstStyle/>
        <a:p>
          <a:endParaRPr lang="ru-RU"/>
        </a:p>
      </dgm:t>
    </dgm:pt>
    <dgm:pt modelId="{99E2DAF2-09EC-42F6-A233-DC96819DA688}">
      <dgm:prSet phldrT="[Текст]" custT="1"/>
      <dgm:spPr>
        <a:solidFill>
          <a:srgbClr val="CCCCFF">
            <a:alpha val="89804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Ожидаемый результат :</a:t>
          </a:r>
        </a:p>
        <a:p>
          <a:r>
            <a:rPr lang="ru-RU" sz="1200" b="0" dirty="0" smtClean="0">
              <a:solidFill>
                <a:srgbClr val="002060"/>
              </a:solidFill>
            </a:rPr>
            <a:t>Ликвидация очередности в дошкольные образовательные организации детей в возрасте от 3 до 7 лет, обеспечение 100% охвата детей </a:t>
          </a:r>
          <a:r>
            <a:rPr lang="ru-RU" sz="1200" b="0" dirty="0" err="1" smtClean="0">
              <a:solidFill>
                <a:srgbClr val="002060"/>
              </a:solidFill>
            </a:rPr>
            <a:t>предшкольной</a:t>
          </a:r>
          <a:r>
            <a:rPr lang="ru-RU" sz="1200" b="0" dirty="0" smtClean="0">
              <a:solidFill>
                <a:srgbClr val="002060"/>
              </a:solidFill>
            </a:rPr>
            <a:t> подготовкой;</a:t>
          </a:r>
        </a:p>
        <a:p>
          <a:r>
            <a:rPr lang="ru-RU" sz="1200" b="0" dirty="0" smtClean="0">
              <a:solidFill>
                <a:srgbClr val="002060"/>
              </a:solidFill>
            </a:rPr>
            <a:t>увеличение с 43% до 80% удельного веса детей, охваченных дошкольным образованием;</a:t>
          </a:r>
        </a:p>
        <a:p>
          <a:r>
            <a:rPr lang="ru-RU" sz="1200" b="0" dirty="0" smtClean="0">
              <a:solidFill>
                <a:srgbClr val="002060"/>
              </a:solidFill>
            </a:rPr>
            <a:t>увеличение числа дошкольных мест на 4720;увеличение к 2016 году числа детей в возрасте от 5 до 18 лет, обучающихся по дополнительным образовательным программам, в общей численности детей этого возраста до 67%;</a:t>
          </a:r>
        </a:p>
        <a:p>
          <a:r>
            <a:rPr lang="ru-RU" sz="1200" b="0" dirty="0" smtClean="0">
              <a:solidFill>
                <a:srgbClr val="002060"/>
              </a:solidFill>
            </a:rPr>
            <a:t>увеличение доли государственных общеобразовательных организаций, удовлетворяющих современным требованиям и условиям осуществления образовательного и воспитательного процесса, до 60%</a:t>
          </a:r>
        </a:p>
      </dgm:t>
    </dgm:pt>
    <dgm:pt modelId="{F8875897-262B-4331-87AC-62686B585131}" type="sibTrans" cxnId="{920C8FA8-068A-4433-9CAE-04C0D6296A98}">
      <dgm:prSet/>
      <dgm:spPr/>
      <dgm:t>
        <a:bodyPr/>
        <a:lstStyle/>
        <a:p>
          <a:endParaRPr lang="ru-RU"/>
        </a:p>
      </dgm:t>
    </dgm:pt>
    <dgm:pt modelId="{29801FAC-9BB6-471B-BF26-DD76096513D1}" type="parTrans" cxnId="{920C8FA8-068A-4433-9CAE-04C0D6296A98}">
      <dgm:prSet/>
      <dgm:spPr/>
      <dgm:t>
        <a:bodyPr/>
        <a:lstStyle/>
        <a:p>
          <a:endParaRPr lang="ru-RU"/>
        </a:p>
      </dgm:t>
    </dgm:pt>
    <dgm:pt modelId="{2CBAF28B-CB05-42E7-A7E5-C3D45242D8A4}" type="pres">
      <dgm:prSet presAssocID="{EBDF46E8-55CF-4C93-8993-A47C9C2DF02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F9AF9F-31AE-4014-AE15-076787387846}" type="pres">
      <dgm:prSet presAssocID="{85B890CD-78BB-4614-B637-C24DB6F3161B}" presName="boxAndChildren" presStyleCnt="0"/>
      <dgm:spPr/>
      <dgm:t>
        <a:bodyPr/>
        <a:lstStyle/>
        <a:p>
          <a:endParaRPr lang="ru-RU"/>
        </a:p>
      </dgm:t>
    </dgm:pt>
    <dgm:pt modelId="{2DA0C9F6-5D18-42B5-8FC8-00523D188BFC}" type="pres">
      <dgm:prSet presAssocID="{85B890CD-78BB-4614-B637-C24DB6F3161B}" presName="parentTextBox" presStyleLbl="node1" presStyleIdx="0" presStyleCnt="1"/>
      <dgm:spPr/>
      <dgm:t>
        <a:bodyPr/>
        <a:lstStyle/>
        <a:p>
          <a:endParaRPr lang="ru-RU"/>
        </a:p>
      </dgm:t>
    </dgm:pt>
    <dgm:pt modelId="{C4E2ADD8-BFCE-470A-970C-3E84444E2F18}" type="pres">
      <dgm:prSet presAssocID="{85B890CD-78BB-4614-B637-C24DB6F3161B}" presName="entireBox" presStyleLbl="node1" presStyleIdx="0" presStyleCnt="1" custFlipVert="0" custScaleX="67480" custScaleY="25225" custLinFactNeighborX="14634" custLinFactNeighborY="-14429"/>
      <dgm:spPr/>
      <dgm:t>
        <a:bodyPr/>
        <a:lstStyle/>
        <a:p>
          <a:endParaRPr lang="ru-RU"/>
        </a:p>
      </dgm:t>
    </dgm:pt>
    <dgm:pt modelId="{00926DFD-BE03-480B-B1B8-79FC5B32EA7A}" type="pres">
      <dgm:prSet presAssocID="{85B890CD-78BB-4614-B637-C24DB6F3161B}" presName="descendantBox" presStyleCnt="0"/>
      <dgm:spPr/>
      <dgm:t>
        <a:bodyPr/>
        <a:lstStyle/>
        <a:p>
          <a:endParaRPr lang="ru-RU"/>
        </a:p>
      </dgm:t>
    </dgm:pt>
    <dgm:pt modelId="{29590B5E-A233-41D5-BFF4-40F7D549464D}" type="pres">
      <dgm:prSet presAssocID="{01E9E9D0-EE02-49B3-B65C-DE7D6EC63DA1}" presName="childTextBox" presStyleLbl="fgAccFollowNode1" presStyleIdx="0" presStyleCnt="3" custScaleY="137073" custLinFactNeighborX="-147" custLinFactNeighborY="14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BE7A27-EB5D-4DEE-8A6C-D3B229E7558A}" type="pres">
      <dgm:prSet presAssocID="{CB33582A-8A03-4586-ADDB-19F2489130EE}" presName="childTextBox" presStyleLbl="fgAccFollowNode1" presStyleIdx="1" presStyleCnt="3" custScaleY="137073" custLinFactNeighborX="-49" custLinFactNeighborY="14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2E1E86-0C0E-450D-83E8-C480C1F1C0B7}" type="pres">
      <dgm:prSet presAssocID="{99E2DAF2-09EC-42F6-A233-DC96819DA688}" presName="childTextBox" presStyleLbl="fgAccFollowNode1" presStyleIdx="2" presStyleCnt="3" custScaleY="137073" custLinFactNeighborX="49" custLinFactNeighborY="14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495820-9714-4E4D-B058-086A69CC363B}" srcId="{85B890CD-78BB-4614-B637-C24DB6F3161B}" destId="{CB33582A-8A03-4586-ADDB-19F2489130EE}" srcOrd="1" destOrd="0" parTransId="{B8993AB9-2E18-4BA6-8944-1911D2C7852D}" sibTransId="{2FAAC3AD-9163-43BF-899F-DBA600471B18}"/>
    <dgm:cxn modelId="{920C8FA8-068A-4433-9CAE-04C0D6296A98}" srcId="{85B890CD-78BB-4614-B637-C24DB6F3161B}" destId="{99E2DAF2-09EC-42F6-A233-DC96819DA688}" srcOrd="2" destOrd="0" parTransId="{29801FAC-9BB6-471B-BF26-DD76096513D1}" sibTransId="{F8875897-262B-4331-87AC-62686B585131}"/>
    <dgm:cxn modelId="{DBCCABFF-62AB-484D-B35C-E2BF8988A58E}" srcId="{EBDF46E8-55CF-4C93-8993-A47C9C2DF02F}" destId="{85B890CD-78BB-4614-B637-C24DB6F3161B}" srcOrd="0" destOrd="0" parTransId="{32FB0A6B-6A5B-41DA-888C-1898880F8C42}" sibTransId="{E7B4A955-0352-43E3-8C38-21A5C595A5BC}"/>
    <dgm:cxn modelId="{73F8A3F3-F4BF-4C03-AB0E-DF91209BD650}" type="presOf" srcId="{01E9E9D0-EE02-49B3-B65C-DE7D6EC63DA1}" destId="{29590B5E-A233-41D5-BFF4-40F7D549464D}" srcOrd="0" destOrd="0" presId="urn:microsoft.com/office/officeart/2005/8/layout/process4"/>
    <dgm:cxn modelId="{273538F5-09DE-46C2-943F-8320D366DE56}" type="presOf" srcId="{99E2DAF2-09EC-42F6-A233-DC96819DA688}" destId="{8D2E1E86-0C0E-450D-83E8-C480C1F1C0B7}" srcOrd="0" destOrd="0" presId="urn:microsoft.com/office/officeart/2005/8/layout/process4"/>
    <dgm:cxn modelId="{02E6F457-0E12-4F09-B21C-37C80ACB3E0C}" type="presOf" srcId="{CB33582A-8A03-4586-ADDB-19F2489130EE}" destId="{1FBE7A27-EB5D-4DEE-8A6C-D3B229E7558A}" srcOrd="0" destOrd="0" presId="urn:microsoft.com/office/officeart/2005/8/layout/process4"/>
    <dgm:cxn modelId="{08852E7F-7144-4808-A0A5-E215E60BD7A2}" type="presOf" srcId="{85B890CD-78BB-4614-B637-C24DB6F3161B}" destId="{C4E2ADD8-BFCE-470A-970C-3E84444E2F18}" srcOrd="1" destOrd="0" presId="urn:microsoft.com/office/officeart/2005/8/layout/process4"/>
    <dgm:cxn modelId="{8F8B7684-7F65-46FD-B8CE-35777D4B8C27}" type="presOf" srcId="{85B890CD-78BB-4614-B637-C24DB6F3161B}" destId="{2DA0C9F6-5D18-42B5-8FC8-00523D188BFC}" srcOrd="0" destOrd="0" presId="urn:microsoft.com/office/officeart/2005/8/layout/process4"/>
    <dgm:cxn modelId="{62A7C4E9-E7EB-4EBA-864C-4CC3DF7DF8D8}" type="presOf" srcId="{EBDF46E8-55CF-4C93-8993-A47C9C2DF02F}" destId="{2CBAF28B-CB05-42E7-A7E5-C3D45242D8A4}" srcOrd="0" destOrd="0" presId="urn:microsoft.com/office/officeart/2005/8/layout/process4"/>
    <dgm:cxn modelId="{890A5853-5723-44B9-BF07-10AAA7CF8D6E}" srcId="{85B890CD-78BB-4614-B637-C24DB6F3161B}" destId="{01E9E9D0-EE02-49B3-B65C-DE7D6EC63DA1}" srcOrd="0" destOrd="0" parTransId="{F198F90B-F30F-4EF9-8F48-46AB662D18DC}" sibTransId="{5BF50CE3-10DE-4A5B-8959-AB57AB532C7B}"/>
    <dgm:cxn modelId="{6EE97A03-A731-47BE-A349-B74BBDA7768F}" type="presParOf" srcId="{2CBAF28B-CB05-42E7-A7E5-C3D45242D8A4}" destId="{7AF9AF9F-31AE-4014-AE15-076787387846}" srcOrd="0" destOrd="0" presId="urn:microsoft.com/office/officeart/2005/8/layout/process4"/>
    <dgm:cxn modelId="{1D380629-4A22-4809-95C0-0E8F7D782DE2}" type="presParOf" srcId="{7AF9AF9F-31AE-4014-AE15-076787387846}" destId="{2DA0C9F6-5D18-42B5-8FC8-00523D188BFC}" srcOrd="0" destOrd="0" presId="urn:microsoft.com/office/officeart/2005/8/layout/process4"/>
    <dgm:cxn modelId="{E42F2788-4795-4EAD-9F6A-FC7CFC51DD4B}" type="presParOf" srcId="{7AF9AF9F-31AE-4014-AE15-076787387846}" destId="{C4E2ADD8-BFCE-470A-970C-3E84444E2F18}" srcOrd="1" destOrd="0" presId="urn:microsoft.com/office/officeart/2005/8/layout/process4"/>
    <dgm:cxn modelId="{43005673-1DC2-47F9-88DF-03DCAF06D4A5}" type="presParOf" srcId="{7AF9AF9F-31AE-4014-AE15-076787387846}" destId="{00926DFD-BE03-480B-B1B8-79FC5B32EA7A}" srcOrd="2" destOrd="0" presId="urn:microsoft.com/office/officeart/2005/8/layout/process4"/>
    <dgm:cxn modelId="{7F26F2CE-A60A-48A4-87BE-E7C927F0F95E}" type="presParOf" srcId="{00926DFD-BE03-480B-B1B8-79FC5B32EA7A}" destId="{29590B5E-A233-41D5-BFF4-40F7D549464D}" srcOrd="0" destOrd="0" presId="urn:microsoft.com/office/officeart/2005/8/layout/process4"/>
    <dgm:cxn modelId="{340A92F5-A6F3-4938-98CC-4C7606E30CAC}" type="presParOf" srcId="{00926DFD-BE03-480B-B1B8-79FC5B32EA7A}" destId="{1FBE7A27-EB5D-4DEE-8A6C-D3B229E7558A}" srcOrd="1" destOrd="0" presId="urn:microsoft.com/office/officeart/2005/8/layout/process4"/>
    <dgm:cxn modelId="{C38F01F1-2A61-4283-8A80-7653DEB8CD1A}" type="presParOf" srcId="{00926DFD-BE03-480B-B1B8-79FC5B32EA7A}" destId="{8D2E1E86-0C0E-450D-83E8-C480C1F1C0B7}" srcOrd="2" destOrd="0" presId="urn:microsoft.com/office/officeart/2005/8/layout/process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EBDF46E8-55CF-4C93-8993-A47C9C2DF02F}" type="doc">
      <dgm:prSet loTypeId="urn:microsoft.com/office/officeart/2005/8/layout/process4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1E9E9D0-EE02-49B3-B65C-DE7D6EC63DA1}">
      <dgm:prSet phldrT="[Текст]" custT="1"/>
      <dgm:spPr>
        <a:solidFill>
          <a:srgbClr val="FFFF99">
            <a:alpha val="89804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Цель:</a:t>
          </a:r>
        </a:p>
        <a:p>
          <a:r>
            <a:rPr lang="ru-RU" sz="1200" b="0" dirty="0" smtClean="0">
              <a:solidFill>
                <a:srgbClr val="002060"/>
              </a:solidFill>
            </a:rPr>
            <a:t>повышение благосостояния и качества жизни населения республики;</a:t>
          </a:r>
        </a:p>
        <a:p>
          <a:r>
            <a:rPr lang="ru-RU" sz="1200" b="0" dirty="0" smtClean="0">
              <a:solidFill>
                <a:srgbClr val="002060"/>
              </a:solidFill>
            </a:rPr>
            <a:t>формирование рынка доступного жилья для обеспечения комфортных условий проживания граждан (строительство жилья эконом-класса) и создание специализированного жилищного фонда;</a:t>
          </a:r>
        </a:p>
        <a:p>
          <a:r>
            <a:rPr lang="ru-RU" sz="1200" b="0" dirty="0" smtClean="0">
              <a:solidFill>
                <a:srgbClr val="002060"/>
              </a:solidFill>
            </a:rPr>
            <a:t>повышение доступности приобретения жилья гражданами с различным уровнем доходов за счет получения ипотечных жилищных кредитов;</a:t>
          </a:r>
        </a:p>
        <a:p>
          <a:r>
            <a:rPr lang="ru-RU" sz="1200" b="0" dirty="0" smtClean="0">
              <a:solidFill>
                <a:srgbClr val="002060"/>
              </a:solidFill>
            </a:rPr>
            <a:t>переселение в благоустроенное жилье граждан, проживающих в многоквартирных домах, признанных в установленном порядке аварийными до 1 января 2012 года, подлежащими сносу или реконструкции в связи с физическим износом в процессе их эксплуатации</a:t>
          </a:r>
        </a:p>
      </dgm:t>
    </dgm:pt>
    <dgm:pt modelId="{F198F90B-F30F-4EF9-8F48-46AB662D18DC}" type="parTrans" cxnId="{890A5853-5723-44B9-BF07-10AAA7CF8D6E}">
      <dgm:prSet/>
      <dgm:spPr/>
      <dgm:t>
        <a:bodyPr/>
        <a:lstStyle/>
        <a:p>
          <a:endParaRPr lang="ru-RU"/>
        </a:p>
      </dgm:t>
    </dgm:pt>
    <dgm:pt modelId="{5BF50CE3-10DE-4A5B-8959-AB57AB532C7B}" type="sibTrans" cxnId="{890A5853-5723-44B9-BF07-10AAA7CF8D6E}">
      <dgm:prSet/>
      <dgm:spPr/>
      <dgm:t>
        <a:bodyPr/>
        <a:lstStyle/>
        <a:p>
          <a:endParaRPr lang="ru-RU"/>
        </a:p>
      </dgm:t>
    </dgm:pt>
    <dgm:pt modelId="{CB33582A-8A03-4586-ADDB-19F2489130EE}">
      <dgm:prSet phldrT="[Текст]" custT="1"/>
      <dgm:spPr>
        <a:solidFill>
          <a:srgbClr val="CCECFF">
            <a:alpha val="89804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Задачи:</a:t>
          </a:r>
        </a:p>
        <a:p>
          <a:r>
            <a:rPr lang="ru-RU" sz="1100" b="0" dirty="0" smtClean="0">
              <a:solidFill>
                <a:srgbClr val="002060"/>
              </a:solidFill>
            </a:rPr>
            <a:t>развитие стратегических приоритетных направлений, обеспечивающих высокие темпы экономического роста, увеличение доходов населения ;</a:t>
          </a:r>
        </a:p>
        <a:p>
          <a:r>
            <a:rPr lang="ru-RU" sz="1100" b="0" dirty="0" smtClean="0">
              <a:solidFill>
                <a:srgbClr val="002060"/>
              </a:solidFill>
            </a:rPr>
            <a:t>комплексное освоение и развитие территорий для массового строительства жилья экономического класса, в первую очередь малоэтажного;</a:t>
          </a:r>
        </a:p>
        <a:p>
          <a:r>
            <a:rPr lang="ru-RU" sz="1100" b="0" dirty="0" smtClean="0">
              <a:solidFill>
                <a:srgbClr val="002060"/>
              </a:solidFill>
            </a:rPr>
            <a:t>повышение уровня архитектурно-художественной выразительности застройки населенных пунктов путем совершенствования методов проектирования, повышения качества проектно-сметной документации на строительство;</a:t>
          </a:r>
        </a:p>
        <a:p>
          <a:r>
            <a:rPr lang="ru-RU" sz="1100" b="0" dirty="0" smtClean="0">
              <a:solidFill>
                <a:srgbClr val="002060"/>
              </a:solidFill>
            </a:rPr>
            <a:t>создание туристско-рекреационной особой экономической зоны на территории </a:t>
          </a:r>
          <a:r>
            <a:rPr lang="ru-RU" sz="1100" b="0" dirty="0" err="1" smtClean="0">
              <a:solidFill>
                <a:srgbClr val="002060"/>
              </a:solidFill>
            </a:rPr>
            <a:t>Зеленчукского</a:t>
          </a:r>
          <a:r>
            <a:rPr lang="ru-RU" sz="1100" b="0" dirty="0" smtClean="0">
              <a:solidFill>
                <a:srgbClr val="002060"/>
              </a:solidFill>
            </a:rPr>
            <a:t> и </a:t>
          </a:r>
          <a:r>
            <a:rPr lang="ru-RU" sz="1100" b="0" dirty="0" err="1" smtClean="0">
              <a:solidFill>
                <a:srgbClr val="002060"/>
              </a:solidFill>
            </a:rPr>
            <a:t>Урупского</a:t>
          </a:r>
          <a:r>
            <a:rPr lang="ru-RU" sz="1100" b="0" dirty="0" smtClean="0">
              <a:solidFill>
                <a:srgbClr val="002060"/>
              </a:solidFill>
            </a:rPr>
            <a:t> муниципальных районов Карачаево-Черкесской Республики и приведение в соответствие с федеральным законодательством региональных нормативов градостроительного проектирования</a:t>
          </a:r>
        </a:p>
      </dgm:t>
    </dgm:pt>
    <dgm:pt modelId="{2FAAC3AD-9163-43BF-899F-DBA600471B18}" type="sibTrans" cxnId="{7A495820-9714-4E4D-B058-086A69CC363B}">
      <dgm:prSet/>
      <dgm:spPr/>
      <dgm:t>
        <a:bodyPr/>
        <a:lstStyle/>
        <a:p>
          <a:endParaRPr lang="ru-RU"/>
        </a:p>
      </dgm:t>
    </dgm:pt>
    <dgm:pt modelId="{B8993AB9-2E18-4BA6-8944-1911D2C7852D}" type="parTrans" cxnId="{7A495820-9714-4E4D-B058-086A69CC363B}">
      <dgm:prSet/>
      <dgm:spPr/>
      <dgm:t>
        <a:bodyPr/>
        <a:lstStyle/>
        <a:p>
          <a:endParaRPr lang="ru-RU"/>
        </a:p>
      </dgm:t>
    </dgm:pt>
    <dgm:pt modelId="{85B890CD-78BB-4614-B637-C24DB6F3161B}">
      <dgm:prSet phldrT="[Текст]" custT="1"/>
      <dgm:spPr>
        <a:solidFill>
          <a:srgbClr val="FFCC66"/>
        </a:solidFill>
      </dgm:spPr>
      <dgm:t>
        <a:bodyPr anchor="t" anchorCtr="0"/>
        <a:lstStyle/>
        <a:p>
          <a:r>
            <a:rPr lang="ru-RU" sz="1800" b="1" i="0" u="none" dirty="0" smtClean="0">
              <a:solidFill>
                <a:srgbClr val="002060"/>
              </a:solidFill>
            </a:rPr>
            <a:t>Государственная программа «Развитие строительства, архитектуры, градостроительства и жилищно-коммунального хозяйства </a:t>
          </a:r>
        </a:p>
        <a:p>
          <a:r>
            <a:rPr lang="ru-RU" sz="1800" b="1" i="0" u="none" dirty="0" smtClean="0">
              <a:solidFill>
                <a:srgbClr val="002060"/>
              </a:solidFill>
            </a:rPr>
            <a:t>в Карачаево-Черкесской Республике </a:t>
          </a:r>
        </a:p>
        <a:p>
          <a:r>
            <a:rPr lang="ru-RU" sz="1800" b="1" i="0" u="none" dirty="0" smtClean="0">
              <a:solidFill>
                <a:srgbClr val="002060"/>
              </a:solidFill>
            </a:rPr>
            <a:t>на 2014-2017 годы»  385 086,0 тыс. </a:t>
          </a:r>
          <a:r>
            <a:rPr lang="ru-RU" sz="1800" b="1" i="0" u="none" dirty="0" err="1" smtClean="0">
              <a:solidFill>
                <a:srgbClr val="002060"/>
              </a:solidFill>
            </a:rPr>
            <a:t>руб</a:t>
          </a:r>
          <a:endParaRPr lang="ru-RU" sz="1800" b="1" i="0" u="none" dirty="0" smtClean="0">
            <a:solidFill>
              <a:srgbClr val="002060"/>
            </a:solidFill>
          </a:endParaRPr>
        </a:p>
      </dgm:t>
    </dgm:pt>
    <dgm:pt modelId="{E7B4A955-0352-43E3-8C38-21A5C595A5BC}" type="sibTrans" cxnId="{DBCCABFF-62AB-484D-B35C-E2BF8988A58E}">
      <dgm:prSet/>
      <dgm:spPr/>
      <dgm:t>
        <a:bodyPr/>
        <a:lstStyle/>
        <a:p>
          <a:endParaRPr lang="ru-RU"/>
        </a:p>
      </dgm:t>
    </dgm:pt>
    <dgm:pt modelId="{32FB0A6B-6A5B-41DA-888C-1898880F8C42}" type="parTrans" cxnId="{DBCCABFF-62AB-484D-B35C-E2BF8988A58E}">
      <dgm:prSet/>
      <dgm:spPr/>
      <dgm:t>
        <a:bodyPr/>
        <a:lstStyle/>
        <a:p>
          <a:endParaRPr lang="ru-RU"/>
        </a:p>
      </dgm:t>
    </dgm:pt>
    <dgm:pt modelId="{99E2DAF2-09EC-42F6-A233-DC96819DA688}">
      <dgm:prSet phldrT="[Текст]" custT="1"/>
      <dgm:spPr>
        <a:solidFill>
          <a:srgbClr val="CCCCFF">
            <a:alpha val="89804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Ожидаемый результат :</a:t>
          </a:r>
        </a:p>
        <a:p>
          <a:r>
            <a:rPr lang="ru-RU" sz="1200" b="0" dirty="0" smtClean="0">
              <a:solidFill>
                <a:srgbClr val="002060"/>
              </a:solidFill>
            </a:rPr>
            <a:t>сокращение отставания республики по основным макроэкономическим показателям от среднероссийского уровня;</a:t>
          </a:r>
        </a:p>
        <a:p>
          <a:r>
            <a:rPr lang="ru-RU" sz="1200" b="0" dirty="0" smtClean="0">
              <a:solidFill>
                <a:srgbClr val="002060"/>
              </a:solidFill>
            </a:rPr>
            <a:t>повышение финансового </a:t>
          </a:r>
          <a:r>
            <a:rPr lang="ru-RU" sz="1200" b="0" dirty="0" err="1" smtClean="0">
              <a:solidFill>
                <a:srgbClr val="002060"/>
              </a:solidFill>
            </a:rPr>
            <a:t>самообеспечения</a:t>
          </a:r>
          <a:r>
            <a:rPr lang="ru-RU" sz="1200" b="0" dirty="0" smtClean="0">
              <a:solidFill>
                <a:srgbClr val="002060"/>
              </a:solidFill>
            </a:rPr>
            <a:t> республики и уровня жизни населения;</a:t>
          </a:r>
        </a:p>
        <a:p>
          <a:r>
            <a:rPr lang="ru-RU" sz="1200" b="0" dirty="0" smtClean="0">
              <a:solidFill>
                <a:srgbClr val="002060"/>
              </a:solidFill>
            </a:rPr>
            <a:t>уменьшение уровня безработицы на 10,1;</a:t>
          </a:r>
        </a:p>
        <a:p>
          <a:r>
            <a:rPr lang="ru-RU" sz="1200" b="0" dirty="0" smtClean="0">
              <a:solidFill>
                <a:srgbClr val="002060"/>
              </a:solidFill>
            </a:rPr>
            <a:t>увеличение уровня бюджетной обеспеченности республики, повысить налоговую базу местных бюджетов, сократить уровень дотирования из бюджетов вышестоящих уровней;</a:t>
          </a:r>
        </a:p>
        <a:p>
          <a:r>
            <a:rPr lang="ru-RU" sz="1200" b="0" dirty="0" smtClean="0">
              <a:solidFill>
                <a:srgbClr val="002060"/>
              </a:solidFill>
            </a:rPr>
            <a:t>обеспечить рост инвестиций в </a:t>
          </a:r>
          <a:r>
            <a:rPr lang="ru-RU" sz="1200" b="0" smtClean="0">
              <a:solidFill>
                <a:srgbClr val="002060"/>
              </a:solidFill>
            </a:rPr>
            <a:t>основной капитал</a:t>
          </a:r>
          <a:endParaRPr lang="ru-RU" sz="1200" b="0" dirty="0" smtClean="0">
            <a:solidFill>
              <a:srgbClr val="002060"/>
            </a:solidFill>
          </a:endParaRPr>
        </a:p>
      </dgm:t>
    </dgm:pt>
    <dgm:pt modelId="{F8875897-262B-4331-87AC-62686B585131}" type="sibTrans" cxnId="{920C8FA8-068A-4433-9CAE-04C0D6296A98}">
      <dgm:prSet/>
      <dgm:spPr/>
      <dgm:t>
        <a:bodyPr/>
        <a:lstStyle/>
        <a:p>
          <a:endParaRPr lang="ru-RU"/>
        </a:p>
      </dgm:t>
    </dgm:pt>
    <dgm:pt modelId="{29801FAC-9BB6-471B-BF26-DD76096513D1}" type="parTrans" cxnId="{920C8FA8-068A-4433-9CAE-04C0D6296A98}">
      <dgm:prSet/>
      <dgm:spPr/>
      <dgm:t>
        <a:bodyPr/>
        <a:lstStyle/>
        <a:p>
          <a:endParaRPr lang="ru-RU"/>
        </a:p>
      </dgm:t>
    </dgm:pt>
    <dgm:pt modelId="{2CBAF28B-CB05-42E7-A7E5-C3D45242D8A4}" type="pres">
      <dgm:prSet presAssocID="{EBDF46E8-55CF-4C93-8993-A47C9C2DF02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F9AF9F-31AE-4014-AE15-076787387846}" type="pres">
      <dgm:prSet presAssocID="{85B890CD-78BB-4614-B637-C24DB6F3161B}" presName="boxAndChildren" presStyleCnt="0"/>
      <dgm:spPr/>
      <dgm:t>
        <a:bodyPr/>
        <a:lstStyle/>
        <a:p>
          <a:endParaRPr lang="ru-RU"/>
        </a:p>
      </dgm:t>
    </dgm:pt>
    <dgm:pt modelId="{2DA0C9F6-5D18-42B5-8FC8-00523D188BFC}" type="pres">
      <dgm:prSet presAssocID="{85B890CD-78BB-4614-B637-C24DB6F3161B}" presName="parentTextBox" presStyleLbl="node1" presStyleIdx="0" presStyleCnt="1"/>
      <dgm:spPr/>
      <dgm:t>
        <a:bodyPr/>
        <a:lstStyle/>
        <a:p>
          <a:endParaRPr lang="ru-RU"/>
        </a:p>
      </dgm:t>
    </dgm:pt>
    <dgm:pt modelId="{C4E2ADD8-BFCE-470A-970C-3E84444E2F18}" type="pres">
      <dgm:prSet presAssocID="{85B890CD-78BB-4614-B637-C24DB6F3161B}" presName="entireBox" presStyleLbl="node1" presStyleIdx="0" presStyleCnt="1" custFlipVert="0" custScaleX="67480" custScaleY="25225" custLinFactNeighborX="14634" custLinFactNeighborY="-14429"/>
      <dgm:spPr/>
      <dgm:t>
        <a:bodyPr/>
        <a:lstStyle/>
        <a:p>
          <a:endParaRPr lang="ru-RU"/>
        </a:p>
      </dgm:t>
    </dgm:pt>
    <dgm:pt modelId="{00926DFD-BE03-480B-B1B8-79FC5B32EA7A}" type="pres">
      <dgm:prSet presAssocID="{85B890CD-78BB-4614-B637-C24DB6F3161B}" presName="descendantBox" presStyleCnt="0"/>
      <dgm:spPr/>
      <dgm:t>
        <a:bodyPr/>
        <a:lstStyle/>
        <a:p>
          <a:endParaRPr lang="ru-RU"/>
        </a:p>
      </dgm:t>
    </dgm:pt>
    <dgm:pt modelId="{29590B5E-A233-41D5-BFF4-40F7D549464D}" type="pres">
      <dgm:prSet presAssocID="{01E9E9D0-EE02-49B3-B65C-DE7D6EC63DA1}" presName="childTextBox" presStyleLbl="fgAccFollowNode1" presStyleIdx="0" presStyleCnt="3" custScaleY="137073" custLinFactNeighborX="-147" custLinFactNeighborY="14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BE7A27-EB5D-4DEE-8A6C-D3B229E7558A}" type="pres">
      <dgm:prSet presAssocID="{CB33582A-8A03-4586-ADDB-19F2489130EE}" presName="childTextBox" presStyleLbl="fgAccFollowNode1" presStyleIdx="1" presStyleCnt="3" custScaleY="137073" custLinFactNeighborX="2393" custLinFactNeighborY="14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2E1E86-0C0E-450D-83E8-C480C1F1C0B7}" type="pres">
      <dgm:prSet presAssocID="{99E2DAF2-09EC-42F6-A233-DC96819DA688}" presName="childTextBox" presStyleLbl="fgAccFollowNode1" presStyleIdx="2" presStyleCnt="3" custScaleY="137073" custLinFactNeighborX="49" custLinFactNeighborY="14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CD37F6-8026-4512-ABE0-0E2714419372}" type="presOf" srcId="{01E9E9D0-EE02-49B3-B65C-DE7D6EC63DA1}" destId="{29590B5E-A233-41D5-BFF4-40F7D549464D}" srcOrd="0" destOrd="0" presId="urn:microsoft.com/office/officeart/2005/8/layout/process4"/>
    <dgm:cxn modelId="{F5AE166C-EEFF-453C-89C4-269C9655BC1B}" type="presOf" srcId="{85B890CD-78BB-4614-B637-C24DB6F3161B}" destId="{C4E2ADD8-BFCE-470A-970C-3E84444E2F18}" srcOrd="1" destOrd="0" presId="urn:microsoft.com/office/officeart/2005/8/layout/process4"/>
    <dgm:cxn modelId="{920C8FA8-068A-4433-9CAE-04C0D6296A98}" srcId="{85B890CD-78BB-4614-B637-C24DB6F3161B}" destId="{99E2DAF2-09EC-42F6-A233-DC96819DA688}" srcOrd="2" destOrd="0" parTransId="{29801FAC-9BB6-471B-BF26-DD76096513D1}" sibTransId="{F8875897-262B-4331-87AC-62686B585131}"/>
    <dgm:cxn modelId="{DBCCABFF-62AB-484D-B35C-E2BF8988A58E}" srcId="{EBDF46E8-55CF-4C93-8993-A47C9C2DF02F}" destId="{85B890CD-78BB-4614-B637-C24DB6F3161B}" srcOrd="0" destOrd="0" parTransId="{32FB0A6B-6A5B-41DA-888C-1898880F8C42}" sibTransId="{E7B4A955-0352-43E3-8C38-21A5C595A5BC}"/>
    <dgm:cxn modelId="{890A5853-5723-44B9-BF07-10AAA7CF8D6E}" srcId="{85B890CD-78BB-4614-B637-C24DB6F3161B}" destId="{01E9E9D0-EE02-49B3-B65C-DE7D6EC63DA1}" srcOrd="0" destOrd="0" parTransId="{F198F90B-F30F-4EF9-8F48-46AB662D18DC}" sibTransId="{5BF50CE3-10DE-4A5B-8959-AB57AB532C7B}"/>
    <dgm:cxn modelId="{1848BDB0-BDD8-4134-9BC4-EABDAFD2A802}" type="presOf" srcId="{85B890CD-78BB-4614-B637-C24DB6F3161B}" destId="{2DA0C9F6-5D18-42B5-8FC8-00523D188BFC}" srcOrd="0" destOrd="0" presId="urn:microsoft.com/office/officeart/2005/8/layout/process4"/>
    <dgm:cxn modelId="{88851CCF-B548-488B-B6D8-8841C98283F2}" type="presOf" srcId="{EBDF46E8-55CF-4C93-8993-A47C9C2DF02F}" destId="{2CBAF28B-CB05-42E7-A7E5-C3D45242D8A4}" srcOrd="0" destOrd="0" presId="urn:microsoft.com/office/officeart/2005/8/layout/process4"/>
    <dgm:cxn modelId="{7A495820-9714-4E4D-B058-086A69CC363B}" srcId="{85B890CD-78BB-4614-B637-C24DB6F3161B}" destId="{CB33582A-8A03-4586-ADDB-19F2489130EE}" srcOrd="1" destOrd="0" parTransId="{B8993AB9-2E18-4BA6-8944-1911D2C7852D}" sibTransId="{2FAAC3AD-9163-43BF-899F-DBA600471B18}"/>
    <dgm:cxn modelId="{85B4620F-CB48-4092-964B-62870C194BEA}" type="presOf" srcId="{99E2DAF2-09EC-42F6-A233-DC96819DA688}" destId="{8D2E1E86-0C0E-450D-83E8-C480C1F1C0B7}" srcOrd="0" destOrd="0" presId="urn:microsoft.com/office/officeart/2005/8/layout/process4"/>
    <dgm:cxn modelId="{463F49ED-7BBF-4BAD-9FBB-DD978BD4441A}" type="presOf" srcId="{CB33582A-8A03-4586-ADDB-19F2489130EE}" destId="{1FBE7A27-EB5D-4DEE-8A6C-D3B229E7558A}" srcOrd="0" destOrd="0" presId="urn:microsoft.com/office/officeart/2005/8/layout/process4"/>
    <dgm:cxn modelId="{A58A4EE2-38E6-4CCB-80F1-70CCA222D27D}" type="presParOf" srcId="{2CBAF28B-CB05-42E7-A7E5-C3D45242D8A4}" destId="{7AF9AF9F-31AE-4014-AE15-076787387846}" srcOrd="0" destOrd="0" presId="urn:microsoft.com/office/officeart/2005/8/layout/process4"/>
    <dgm:cxn modelId="{6A7B0876-8B51-436C-A63D-50C60F363FCB}" type="presParOf" srcId="{7AF9AF9F-31AE-4014-AE15-076787387846}" destId="{2DA0C9F6-5D18-42B5-8FC8-00523D188BFC}" srcOrd="0" destOrd="0" presId="urn:microsoft.com/office/officeart/2005/8/layout/process4"/>
    <dgm:cxn modelId="{2804B15D-1909-4658-9FA2-BF95F395CAB7}" type="presParOf" srcId="{7AF9AF9F-31AE-4014-AE15-076787387846}" destId="{C4E2ADD8-BFCE-470A-970C-3E84444E2F18}" srcOrd="1" destOrd="0" presId="urn:microsoft.com/office/officeart/2005/8/layout/process4"/>
    <dgm:cxn modelId="{B3FE6D2C-9EEC-4B36-955D-FDA05EE641D3}" type="presParOf" srcId="{7AF9AF9F-31AE-4014-AE15-076787387846}" destId="{00926DFD-BE03-480B-B1B8-79FC5B32EA7A}" srcOrd="2" destOrd="0" presId="urn:microsoft.com/office/officeart/2005/8/layout/process4"/>
    <dgm:cxn modelId="{3D335C6C-E65F-4D2A-8154-E1B5A2945BEF}" type="presParOf" srcId="{00926DFD-BE03-480B-B1B8-79FC5B32EA7A}" destId="{29590B5E-A233-41D5-BFF4-40F7D549464D}" srcOrd="0" destOrd="0" presId="urn:microsoft.com/office/officeart/2005/8/layout/process4"/>
    <dgm:cxn modelId="{D3A13C3E-941F-461D-B927-C6097C3A579B}" type="presParOf" srcId="{00926DFD-BE03-480B-B1B8-79FC5B32EA7A}" destId="{1FBE7A27-EB5D-4DEE-8A6C-D3B229E7558A}" srcOrd="1" destOrd="0" presId="urn:microsoft.com/office/officeart/2005/8/layout/process4"/>
    <dgm:cxn modelId="{E489CB49-BDDE-4408-A504-7943036B4F0A}" type="presParOf" srcId="{00926DFD-BE03-480B-B1B8-79FC5B32EA7A}" destId="{8D2E1E86-0C0E-450D-83E8-C480C1F1C0B7}" srcOrd="2" destOrd="0" presId="urn:microsoft.com/office/officeart/2005/8/layout/process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9541DF-BBFE-45BE-9895-9FFCA62F2D51}" type="doc">
      <dgm:prSet loTypeId="urn:microsoft.com/office/officeart/2005/8/layout/defaul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5852197-8191-42D2-A44F-A446D953CE38}">
      <dgm:prSet phldrT="[Текст]" custT="1"/>
      <dgm:spPr/>
      <dgm:t>
        <a:bodyPr/>
        <a:lstStyle/>
        <a:p>
          <a:r>
            <a:rPr lang="ru-RU" sz="2000" b="1" i="0" u="none" dirty="0" smtClean="0">
              <a:solidFill>
                <a:schemeClr val="accent6">
                  <a:lumMod val="50000"/>
                </a:schemeClr>
              </a:solidFill>
            </a:rPr>
            <a:t>Налог на имущество организаций</a:t>
          </a:r>
        </a:p>
        <a:p>
          <a:r>
            <a:rPr lang="ru-RU" sz="1400" b="1" i="0" u="none" dirty="0" smtClean="0">
              <a:solidFill>
                <a:schemeClr val="accent2">
                  <a:lumMod val="20000"/>
                  <a:lumOff val="80000"/>
                </a:schemeClr>
              </a:solidFill>
            </a:rPr>
            <a:t>Закон КЧР от 26.11.2003 № 57-РЗ "О налоге на имущество организаций"</a:t>
          </a:r>
          <a:endParaRPr lang="ru-RU" sz="1400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22F821EA-193C-4B25-9A16-978B44D35C67}" type="parTrans" cxnId="{008C8678-F0DB-45A7-B3FD-8ABC502624DB}">
      <dgm:prSet/>
      <dgm:spPr/>
      <dgm:t>
        <a:bodyPr/>
        <a:lstStyle/>
        <a:p>
          <a:endParaRPr lang="ru-RU"/>
        </a:p>
      </dgm:t>
    </dgm:pt>
    <dgm:pt modelId="{DB45EB8F-0C1F-4A3E-BE0D-2A1E068DB065}" type="sibTrans" cxnId="{008C8678-F0DB-45A7-B3FD-8ABC502624DB}">
      <dgm:prSet/>
      <dgm:spPr/>
      <dgm:t>
        <a:bodyPr/>
        <a:lstStyle/>
        <a:p>
          <a:endParaRPr lang="ru-RU"/>
        </a:p>
      </dgm:t>
    </dgm:pt>
    <dgm:pt modelId="{AAB9E674-5A4A-4FF1-898F-0ABBA679AF05}">
      <dgm:prSet phldrT="[Текст]" custT="1"/>
      <dgm:spPr/>
      <dgm:t>
        <a:bodyPr/>
        <a:lstStyle/>
        <a:p>
          <a:r>
            <a:rPr lang="ru-RU" sz="2800" b="1" i="0" u="none" dirty="0" smtClean="0">
              <a:solidFill>
                <a:schemeClr val="accent6">
                  <a:lumMod val="50000"/>
                </a:schemeClr>
              </a:solidFill>
            </a:rPr>
            <a:t>Транспортный налог</a:t>
          </a:r>
        </a:p>
        <a:p>
          <a:r>
            <a:rPr lang="ru-RU" sz="1400" b="1" i="0" u="none" dirty="0" smtClean="0">
              <a:solidFill>
                <a:schemeClr val="accent2">
                  <a:lumMod val="20000"/>
                  <a:lumOff val="80000"/>
                </a:schemeClr>
              </a:solidFill>
            </a:rPr>
            <a:t>Закон КЧР от 27.11.2002 № 46-РЗ </a:t>
          </a:r>
        </a:p>
        <a:p>
          <a:r>
            <a:rPr lang="ru-RU" sz="1400" b="1" i="0" u="none" dirty="0" smtClean="0">
              <a:solidFill>
                <a:schemeClr val="accent2">
                  <a:lumMod val="20000"/>
                  <a:lumOff val="80000"/>
                </a:schemeClr>
              </a:solidFill>
            </a:rPr>
            <a:t>"О транспортном налоге"</a:t>
          </a:r>
          <a:endParaRPr lang="ru-RU" sz="1400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E2AB844B-3023-46D3-9DF3-072C4D16E0B9}" type="parTrans" cxnId="{320FF940-883F-401D-ACC2-33EB536537A0}">
      <dgm:prSet/>
      <dgm:spPr/>
      <dgm:t>
        <a:bodyPr/>
        <a:lstStyle/>
        <a:p>
          <a:endParaRPr lang="ru-RU"/>
        </a:p>
      </dgm:t>
    </dgm:pt>
    <dgm:pt modelId="{5BD85FE3-AB11-4949-A7BE-B30342D492A0}" type="sibTrans" cxnId="{320FF940-883F-401D-ACC2-33EB536537A0}">
      <dgm:prSet/>
      <dgm:spPr/>
      <dgm:t>
        <a:bodyPr/>
        <a:lstStyle/>
        <a:p>
          <a:endParaRPr lang="ru-RU"/>
        </a:p>
      </dgm:t>
    </dgm:pt>
    <dgm:pt modelId="{50B89EC3-7D68-4111-98A9-AD9E6B042D62}">
      <dgm:prSet phldrT="[Текст]" custT="1"/>
      <dgm:spPr>
        <a:solidFill>
          <a:srgbClr val="6666FF"/>
        </a:solidFill>
      </dgm:spPr>
      <dgm:t>
        <a:bodyPr/>
        <a:lstStyle/>
        <a:p>
          <a:r>
            <a:rPr lang="ru-RU" sz="2000" b="1" i="0" u="none" dirty="0" smtClean="0">
              <a:solidFill>
                <a:schemeClr val="accent6">
                  <a:lumMod val="50000"/>
                </a:schemeClr>
              </a:solidFill>
            </a:rPr>
            <a:t>Налог на прибыль организаций</a:t>
          </a:r>
        </a:p>
        <a:p>
          <a:r>
            <a:rPr lang="ru-RU" sz="1400" b="1" i="0" u="none" dirty="0" smtClean="0">
              <a:solidFill>
                <a:schemeClr val="accent2">
                  <a:lumMod val="20000"/>
                  <a:lumOff val="80000"/>
                </a:schemeClr>
              </a:solidFill>
            </a:rPr>
            <a:t>Закон КЧР от 30.11.2015 №85-РЗ</a:t>
          </a:r>
        </a:p>
        <a:p>
          <a:r>
            <a:rPr lang="ru-RU" sz="1400" b="1" i="0" u="none" dirty="0" smtClean="0">
              <a:solidFill>
                <a:schemeClr val="accent2">
                  <a:lumMod val="20000"/>
                  <a:lumOff val="80000"/>
                </a:schemeClr>
              </a:solidFill>
            </a:rPr>
            <a:t> "Об установлении пониженных налоговых ставок"</a:t>
          </a:r>
          <a:endParaRPr lang="ru-RU" sz="1400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53B235E3-D41A-4452-80CA-EACD863442F4}" type="parTrans" cxnId="{5B0FDC3E-7782-4D22-84EE-0B63835EFD78}">
      <dgm:prSet/>
      <dgm:spPr/>
      <dgm:t>
        <a:bodyPr/>
        <a:lstStyle/>
        <a:p>
          <a:endParaRPr lang="ru-RU"/>
        </a:p>
      </dgm:t>
    </dgm:pt>
    <dgm:pt modelId="{ACBE5DA6-8540-4A49-A869-E6E9E051EA15}" type="sibTrans" cxnId="{5B0FDC3E-7782-4D22-84EE-0B63835EFD78}">
      <dgm:prSet/>
      <dgm:spPr/>
      <dgm:t>
        <a:bodyPr/>
        <a:lstStyle/>
        <a:p>
          <a:endParaRPr lang="ru-RU"/>
        </a:p>
      </dgm:t>
    </dgm:pt>
    <dgm:pt modelId="{61A1EA0E-624E-4920-B1EC-78EE2F3CF56B}">
      <dgm:prSet phldrT="[Текст]" custT="1"/>
      <dgm:spPr/>
      <dgm:t>
        <a:bodyPr/>
        <a:lstStyle/>
        <a:p>
          <a:r>
            <a:rPr lang="ru-RU" sz="2000" b="1" i="0" u="none" dirty="0" smtClean="0">
              <a:solidFill>
                <a:schemeClr val="accent6">
                  <a:lumMod val="50000"/>
                </a:schemeClr>
              </a:solidFill>
            </a:rPr>
            <a:t>Упрощенная система налогообложения</a:t>
          </a:r>
        </a:p>
        <a:p>
          <a:r>
            <a:rPr lang="ru-RU" sz="1400" b="1" i="0" u="none" dirty="0" smtClean="0">
              <a:solidFill>
                <a:schemeClr val="accent2">
                  <a:lumMod val="20000"/>
                  <a:lumOff val="80000"/>
                </a:schemeClr>
              </a:solidFill>
            </a:rPr>
            <a:t>Закон КЧР от 30.11.2015 №85-РЗ </a:t>
          </a:r>
        </a:p>
        <a:p>
          <a:r>
            <a:rPr lang="ru-RU" sz="1400" b="1" i="0" u="none" dirty="0" smtClean="0">
              <a:solidFill>
                <a:schemeClr val="accent2">
                  <a:lumMod val="20000"/>
                  <a:lumOff val="80000"/>
                </a:schemeClr>
              </a:solidFill>
            </a:rPr>
            <a:t>"Об установлении пониженных налоговых ставок"</a:t>
          </a:r>
          <a:endParaRPr lang="ru-RU" sz="1400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444E1267-6CCD-4305-828A-94B8A8154876}" type="parTrans" cxnId="{41C08CFA-C910-4DFF-9478-03CC9CFF9305}">
      <dgm:prSet/>
      <dgm:spPr/>
      <dgm:t>
        <a:bodyPr/>
        <a:lstStyle/>
        <a:p>
          <a:endParaRPr lang="ru-RU"/>
        </a:p>
      </dgm:t>
    </dgm:pt>
    <dgm:pt modelId="{68841CAA-183E-4419-BDC7-913217F9E819}" type="sibTrans" cxnId="{41C08CFA-C910-4DFF-9478-03CC9CFF9305}">
      <dgm:prSet/>
      <dgm:spPr/>
      <dgm:t>
        <a:bodyPr/>
        <a:lstStyle/>
        <a:p>
          <a:endParaRPr lang="ru-RU"/>
        </a:p>
      </dgm:t>
    </dgm:pt>
    <dgm:pt modelId="{B9CF9892-B46D-4F98-B7EB-E7B53B3C1457}">
      <dgm:prSet phldrT="[Текст]" custT="1"/>
      <dgm:spPr/>
      <dgm:t>
        <a:bodyPr/>
        <a:lstStyle/>
        <a:p>
          <a:r>
            <a:rPr lang="ru-RU" sz="2000" b="1" i="0" u="none" dirty="0" smtClean="0">
              <a:solidFill>
                <a:schemeClr val="accent6">
                  <a:lumMod val="50000"/>
                </a:schemeClr>
              </a:solidFill>
            </a:rPr>
            <a:t>Патентная система налогообложения</a:t>
          </a:r>
        </a:p>
        <a:p>
          <a:r>
            <a:rPr lang="ru-RU" sz="1200" b="0" i="0" u="none" dirty="0" smtClean="0">
              <a:solidFill>
                <a:schemeClr val="accent2">
                  <a:lumMod val="20000"/>
                  <a:lumOff val="80000"/>
                </a:schemeClr>
              </a:solidFill>
            </a:rPr>
            <a:t>Закон КЧР от 27.11.2012 </a:t>
          </a:r>
        </a:p>
        <a:p>
          <a:r>
            <a:rPr lang="ru-RU" sz="1200" b="0" i="0" u="none" dirty="0" smtClean="0">
              <a:solidFill>
                <a:schemeClr val="accent2">
                  <a:lumMod val="20000"/>
                  <a:lumOff val="80000"/>
                </a:schemeClr>
              </a:solidFill>
            </a:rPr>
            <a:t>№ 91-РЗ "О патентной системе налогообложения» </a:t>
          </a:r>
          <a:endParaRPr lang="ru-RU" sz="1200" b="0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5392141C-B99C-4DEA-B107-4661B26A1CDB}" type="sibTrans" cxnId="{D45BBE88-C83E-4921-B298-5013B0153899}">
      <dgm:prSet/>
      <dgm:spPr/>
      <dgm:t>
        <a:bodyPr/>
        <a:lstStyle/>
        <a:p>
          <a:endParaRPr lang="ru-RU"/>
        </a:p>
      </dgm:t>
    </dgm:pt>
    <dgm:pt modelId="{F6D520C3-89AC-4EA8-88A1-90361BB75F7F}" type="parTrans" cxnId="{D45BBE88-C83E-4921-B298-5013B0153899}">
      <dgm:prSet/>
      <dgm:spPr/>
      <dgm:t>
        <a:bodyPr/>
        <a:lstStyle/>
        <a:p>
          <a:endParaRPr lang="ru-RU"/>
        </a:p>
      </dgm:t>
    </dgm:pt>
    <dgm:pt modelId="{5F4725BB-384A-4D7F-92F9-EBEBD9FE4301}" type="pres">
      <dgm:prSet presAssocID="{079541DF-BBFE-45BE-9895-9FFCA62F2D5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81A7D0-7F7C-4571-9C05-6F82C2A8FDAF}" type="pres">
      <dgm:prSet presAssocID="{B5852197-8191-42D2-A44F-A446D953CE38}" presName="node" presStyleLbl="node1" presStyleIdx="0" presStyleCnt="5" custScaleX="141480" custScaleY="1561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48BDFE-0F7F-4230-8126-81E381A0E47A}" type="pres">
      <dgm:prSet presAssocID="{DB45EB8F-0C1F-4A3E-BE0D-2A1E068DB065}" presName="sibTrans" presStyleCnt="0"/>
      <dgm:spPr/>
    </dgm:pt>
    <dgm:pt modelId="{DB94077C-BCD8-412A-8477-9F15068C63FD}" type="pres">
      <dgm:prSet presAssocID="{AAB9E674-5A4A-4FF1-898F-0ABBA679AF05}" presName="node" presStyleLbl="node1" presStyleIdx="1" presStyleCnt="5" custScaleX="151482" custScaleY="152694" custLinFactNeighborX="2593" custLinFactNeighborY="9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98F127-F8FD-4790-80B9-11ECA837C511}" type="pres">
      <dgm:prSet presAssocID="{5BD85FE3-AB11-4949-A7BE-B30342D492A0}" presName="sibTrans" presStyleCnt="0"/>
      <dgm:spPr/>
    </dgm:pt>
    <dgm:pt modelId="{A65164A6-2EAA-429C-90CE-FDD61F0B22CA}" type="pres">
      <dgm:prSet presAssocID="{50B89EC3-7D68-4111-98A9-AD9E6B042D62}" presName="node" presStyleLbl="node1" presStyleIdx="2" presStyleCnt="5" custScaleY="172820" custLinFactNeighborY="-98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F6025-D1BD-4A8D-8711-049ECEA999D7}" type="pres">
      <dgm:prSet presAssocID="{ACBE5DA6-8540-4A49-A869-E6E9E051EA15}" presName="sibTrans" presStyleCnt="0"/>
      <dgm:spPr/>
    </dgm:pt>
    <dgm:pt modelId="{DE1AF134-2C1D-4CDC-A73D-0066FDD9AABF}" type="pres">
      <dgm:prSet presAssocID="{61A1EA0E-624E-4920-B1EC-78EE2F3CF56B}" presName="node" presStyleLbl="node1" presStyleIdx="3" presStyleCnt="5" custScaleY="172820" custLinFactNeighborX="-370" custLinFactNeighborY="-98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45F5DB-5A10-4591-83FF-13850CB83723}" type="pres">
      <dgm:prSet presAssocID="{68841CAA-183E-4419-BDC7-913217F9E819}" presName="sibTrans" presStyleCnt="0"/>
      <dgm:spPr/>
    </dgm:pt>
    <dgm:pt modelId="{B831E0E4-44C2-4BDE-A273-8E807F7F9375}" type="pres">
      <dgm:prSet presAssocID="{B9CF9892-B46D-4F98-B7EB-E7B53B3C1457}" presName="node" presStyleLbl="node1" presStyleIdx="4" presStyleCnt="5" custScaleY="172840" custLinFactNeighborX="-741" custLinFactNeighborY="-98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C4DA20-48DB-4F2D-A0BE-3D9AAC78A94D}" type="presOf" srcId="{B5852197-8191-42D2-A44F-A446D953CE38}" destId="{1981A7D0-7F7C-4571-9C05-6F82C2A8FDAF}" srcOrd="0" destOrd="0" presId="urn:microsoft.com/office/officeart/2005/8/layout/default"/>
    <dgm:cxn modelId="{320FF940-883F-401D-ACC2-33EB536537A0}" srcId="{079541DF-BBFE-45BE-9895-9FFCA62F2D51}" destId="{AAB9E674-5A4A-4FF1-898F-0ABBA679AF05}" srcOrd="1" destOrd="0" parTransId="{E2AB844B-3023-46D3-9DF3-072C4D16E0B9}" sibTransId="{5BD85FE3-AB11-4949-A7BE-B30342D492A0}"/>
    <dgm:cxn modelId="{41C08CFA-C910-4DFF-9478-03CC9CFF9305}" srcId="{079541DF-BBFE-45BE-9895-9FFCA62F2D51}" destId="{61A1EA0E-624E-4920-B1EC-78EE2F3CF56B}" srcOrd="3" destOrd="0" parTransId="{444E1267-6CCD-4305-828A-94B8A8154876}" sibTransId="{68841CAA-183E-4419-BDC7-913217F9E819}"/>
    <dgm:cxn modelId="{4D4D0195-9E55-47ED-BE24-A205F32FEEC5}" type="presOf" srcId="{50B89EC3-7D68-4111-98A9-AD9E6B042D62}" destId="{A65164A6-2EAA-429C-90CE-FDD61F0B22CA}" srcOrd="0" destOrd="0" presId="urn:microsoft.com/office/officeart/2005/8/layout/default"/>
    <dgm:cxn modelId="{15A8E25A-F2F2-42ED-B24D-1DE3AC74DE48}" type="presOf" srcId="{B9CF9892-B46D-4F98-B7EB-E7B53B3C1457}" destId="{B831E0E4-44C2-4BDE-A273-8E807F7F9375}" srcOrd="0" destOrd="0" presId="urn:microsoft.com/office/officeart/2005/8/layout/default"/>
    <dgm:cxn modelId="{D45BBE88-C83E-4921-B298-5013B0153899}" srcId="{079541DF-BBFE-45BE-9895-9FFCA62F2D51}" destId="{B9CF9892-B46D-4F98-B7EB-E7B53B3C1457}" srcOrd="4" destOrd="0" parTransId="{F6D520C3-89AC-4EA8-88A1-90361BB75F7F}" sibTransId="{5392141C-B99C-4DEA-B107-4661B26A1CDB}"/>
    <dgm:cxn modelId="{E4D330C3-B131-4C32-AC77-E559D3324558}" type="presOf" srcId="{079541DF-BBFE-45BE-9895-9FFCA62F2D51}" destId="{5F4725BB-384A-4D7F-92F9-EBEBD9FE4301}" srcOrd="0" destOrd="0" presId="urn:microsoft.com/office/officeart/2005/8/layout/default"/>
    <dgm:cxn modelId="{008C8678-F0DB-45A7-B3FD-8ABC502624DB}" srcId="{079541DF-BBFE-45BE-9895-9FFCA62F2D51}" destId="{B5852197-8191-42D2-A44F-A446D953CE38}" srcOrd="0" destOrd="0" parTransId="{22F821EA-193C-4B25-9A16-978B44D35C67}" sibTransId="{DB45EB8F-0C1F-4A3E-BE0D-2A1E068DB065}"/>
    <dgm:cxn modelId="{5B0FDC3E-7782-4D22-84EE-0B63835EFD78}" srcId="{079541DF-BBFE-45BE-9895-9FFCA62F2D51}" destId="{50B89EC3-7D68-4111-98A9-AD9E6B042D62}" srcOrd="2" destOrd="0" parTransId="{53B235E3-D41A-4452-80CA-EACD863442F4}" sibTransId="{ACBE5DA6-8540-4A49-A869-E6E9E051EA15}"/>
    <dgm:cxn modelId="{FC910916-3E59-4D44-88E1-EAD8EE09CD7B}" type="presOf" srcId="{AAB9E674-5A4A-4FF1-898F-0ABBA679AF05}" destId="{DB94077C-BCD8-412A-8477-9F15068C63FD}" srcOrd="0" destOrd="0" presId="urn:microsoft.com/office/officeart/2005/8/layout/default"/>
    <dgm:cxn modelId="{9CAD16A4-8E5C-449E-B79A-3A0FE9FCE474}" type="presOf" srcId="{61A1EA0E-624E-4920-B1EC-78EE2F3CF56B}" destId="{DE1AF134-2C1D-4CDC-A73D-0066FDD9AABF}" srcOrd="0" destOrd="0" presId="urn:microsoft.com/office/officeart/2005/8/layout/default"/>
    <dgm:cxn modelId="{2B11DBDE-429B-45F6-99C4-6BCFFA936022}" type="presParOf" srcId="{5F4725BB-384A-4D7F-92F9-EBEBD9FE4301}" destId="{1981A7D0-7F7C-4571-9C05-6F82C2A8FDAF}" srcOrd="0" destOrd="0" presId="urn:microsoft.com/office/officeart/2005/8/layout/default"/>
    <dgm:cxn modelId="{6F7A4CCF-E9E0-480A-A365-77F9922428E8}" type="presParOf" srcId="{5F4725BB-384A-4D7F-92F9-EBEBD9FE4301}" destId="{F948BDFE-0F7F-4230-8126-81E381A0E47A}" srcOrd="1" destOrd="0" presId="urn:microsoft.com/office/officeart/2005/8/layout/default"/>
    <dgm:cxn modelId="{DEFB355F-F3CA-42A7-AE01-18BEBF7609C6}" type="presParOf" srcId="{5F4725BB-384A-4D7F-92F9-EBEBD9FE4301}" destId="{DB94077C-BCD8-412A-8477-9F15068C63FD}" srcOrd="2" destOrd="0" presId="urn:microsoft.com/office/officeart/2005/8/layout/default"/>
    <dgm:cxn modelId="{BC12AACA-8277-4DA7-BC0E-212260B6829E}" type="presParOf" srcId="{5F4725BB-384A-4D7F-92F9-EBEBD9FE4301}" destId="{E498F127-F8FD-4790-80B9-11ECA837C511}" srcOrd="3" destOrd="0" presId="urn:microsoft.com/office/officeart/2005/8/layout/default"/>
    <dgm:cxn modelId="{2288ACBB-0171-42FC-A87B-48855D92482A}" type="presParOf" srcId="{5F4725BB-384A-4D7F-92F9-EBEBD9FE4301}" destId="{A65164A6-2EAA-429C-90CE-FDD61F0B22CA}" srcOrd="4" destOrd="0" presId="urn:microsoft.com/office/officeart/2005/8/layout/default"/>
    <dgm:cxn modelId="{36EAEBF1-AA50-4A4F-B301-39A022957664}" type="presParOf" srcId="{5F4725BB-384A-4D7F-92F9-EBEBD9FE4301}" destId="{E7BF6025-D1BD-4A8D-8711-049ECEA999D7}" srcOrd="5" destOrd="0" presId="urn:microsoft.com/office/officeart/2005/8/layout/default"/>
    <dgm:cxn modelId="{AD8CB027-FFBE-496F-B137-943FF5E23F33}" type="presParOf" srcId="{5F4725BB-384A-4D7F-92F9-EBEBD9FE4301}" destId="{DE1AF134-2C1D-4CDC-A73D-0066FDD9AABF}" srcOrd="6" destOrd="0" presId="urn:microsoft.com/office/officeart/2005/8/layout/default"/>
    <dgm:cxn modelId="{FCF7734D-58F7-4B3B-B684-B8C79E896193}" type="presParOf" srcId="{5F4725BB-384A-4D7F-92F9-EBEBD9FE4301}" destId="{B945F5DB-5A10-4591-83FF-13850CB83723}" srcOrd="7" destOrd="0" presId="urn:microsoft.com/office/officeart/2005/8/layout/default"/>
    <dgm:cxn modelId="{AD8F4E7F-237B-4A15-BA7B-39AFDA841E37}" type="presParOf" srcId="{5F4725BB-384A-4D7F-92F9-EBEBD9FE4301}" destId="{B831E0E4-44C2-4BDE-A273-8E807F7F937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EBDF46E8-55CF-4C93-8993-A47C9C2DF02F}" type="doc">
      <dgm:prSet loTypeId="urn:microsoft.com/office/officeart/2005/8/layout/process4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1E9E9D0-EE02-49B3-B65C-DE7D6EC63DA1}">
      <dgm:prSet phldrT="[Текст]" custT="1"/>
      <dgm:spPr>
        <a:solidFill>
          <a:srgbClr val="FFFF99">
            <a:alpha val="89804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Цель:</a:t>
          </a:r>
        </a:p>
        <a:p>
          <a:r>
            <a:rPr lang="ru-RU" sz="1400" b="0" dirty="0" smtClean="0">
              <a:solidFill>
                <a:srgbClr val="002060"/>
              </a:solidFill>
            </a:rPr>
            <a:t>развитие культурного потенциала Карачаево-Черкесской Республики</a:t>
          </a:r>
        </a:p>
      </dgm:t>
    </dgm:pt>
    <dgm:pt modelId="{F198F90B-F30F-4EF9-8F48-46AB662D18DC}" type="parTrans" cxnId="{890A5853-5723-44B9-BF07-10AAA7CF8D6E}">
      <dgm:prSet/>
      <dgm:spPr/>
      <dgm:t>
        <a:bodyPr/>
        <a:lstStyle/>
        <a:p>
          <a:endParaRPr lang="ru-RU"/>
        </a:p>
      </dgm:t>
    </dgm:pt>
    <dgm:pt modelId="{5BF50CE3-10DE-4A5B-8959-AB57AB532C7B}" type="sibTrans" cxnId="{890A5853-5723-44B9-BF07-10AAA7CF8D6E}">
      <dgm:prSet/>
      <dgm:spPr/>
      <dgm:t>
        <a:bodyPr/>
        <a:lstStyle/>
        <a:p>
          <a:endParaRPr lang="ru-RU"/>
        </a:p>
      </dgm:t>
    </dgm:pt>
    <dgm:pt modelId="{CB33582A-8A03-4586-ADDB-19F2489130EE}">
      <dgm:prSet phldrT="[Текст]" custT="1"/>
      <dgm:spPr>
        <a:solidFill>
          <a:srgbClr val="CCECFF">
            <a:alpha val="89804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Задачи:</a:t>
          </a:r>
        </a:p>
        <a:p>
          <a:r>
            <a:rPr lang="ru-RU" sz="1400" b="0" dirty="0" smtClean="0">
              <a:solidFill>
                <a:srgbClr val="002060"/>
              </a:solidFill>
            </a:rPr>
            <a:t>обеспечение доступности объектов сферы культуры, сохранение и актуализация культурного наследия;</a:t>
          </a:r>
        </a:p>
        <a:p>
          <a:r>
            <a:rPr lang="ru-RU" sz="1400" b="0" dirty="0" smtClean="0">
              <a:solidFill>
                <a:srgbClr val="002060"/>
              </a:solidFill>
            </a:rPr>
            <a:t>формирование благоприятных условий реализации, воспроизводства и развития творческого потенциала населения Карачаево-Черкесской Республики</a:t>
          </a:r>
        </a:p>
      </dgm:t>
    </dgm:pt>
    <dgm:pt modelId="{2FAAC3AD-9163-43BF-899F-DBA600471B18}" type="sibTrans" cxnId="{7A495820-9714-4E4D-B058-086A69CC363B}">
      <dgm:prSet/>
      <dgm:spPr/>
      <dgm:t>
        <a:bodyPr/>
        <a:lstStyle/>
        <a:p>
          <a:endParaRPr lang="ru-RU"/>
        </a:p>
      </dgm:t>
    </dgm:pt>
    <dgm:pt modelId="{B8993AB9-2E18-4BA6-8944-1911D2C7852D}" type="parTrans" cxnId="{7A495820-9714-4E4D-B058-086A69CC363B}">
      <dgm:prSet/>
      <dgm:spPr/>
      <dgm:t>
        <a:bodyPr/>
        <a:lstStyle/>
        <a:p>
          <a:endParaRPr lang="ru-RU"/>
        </a:p>
      </dgm:t>
    </dgm:pt>
    <dgm:pt modelId="{85B890CD-78BB-4614-B637-C24DB6F3161B}">
      <dgm:prSet phldrT="[Текст]" custT="1"/>
      <dgm:spPr>
        <a:solidFill>
          <a:srgbClr val="FFCC66"/>
        </a:solidFill>
      </dgm:spPr>
      <dgm:t>
        <a:bodyPr anchor="t" anchorCtr="0"/>
        <a:lstStyle/>
        <a:p>
          <a:r>
            <a:rPr lang="ru-RU" sz="1800" b="1" i="0" u="none" dirty="0" smtClean="0">
              <a:solidFill>
                <a:srgbClr val="002060"/>
              </a:solidFill>
            </a:rPr>
            <a:t>Государственная программа «Развитие культуры Карачаево-Черкесской Республики на 2014-2016 годы» </a:t>
          </a:r>
        </a:p>
        <a:p>
          <a:r>
            <a:rPr lang="ru-RU" sz="1800" b="1" i="0" u="none" dirty="0" smtClean="0">
              <a:solidFill>
                <a:srgbClr val="002060"/>
              </a:solidFill>
            </a:rPr>
            <a:t>251 137,5 тыс. </a:t>
          </a:r>
          <a:r>
            <a:rPr lang="ru-RU" sz="1800" b="1" i="0" u="none" dirty="0" err="1" smtClean="0">
              <a:solidFill>
                <a:srgbClr val="002060"/>
              </a:solidFill>
            </a:rPr>
            <a:t>руб</a:t>
          </a:r>
          <a:endParaRPr lang="ru-RU" sz="1800" b="1" i="0" u="none" dirty="0" smtClean="0">
            <a:solidFill>
              <a:srgbClr val="002060"/>
            </a:solidFill>
          </a:endParaRPr>
        </a:p>
      </dgm:t>
    </dgm:pt>
    <dgm:pt modelId="{E7B4A955-0352-43E3-8C38-21A5C595A5BC}" type="sibTrans" cxnId="{DBCCABFF-62AB-484D-B35C-E2BF8988A58E}">
      <dgm:prSet/>
      <dgm:spPr/>
      <dgm:t>
        <a:bodyPr/>
        <a:lstStyle/>
        <a:p>
          <a:endParaRPr lang="ru-RU"/>
        </a:p>
      </dgm:t>
    </dgm:pt>
    <dgm:pt modelId="{32FB0A6B-6A5B-41DA-888C-1898880F8C42}" type="parTrans" cxnId="{DBCCABFF-62AB-484D-B35C-E2BF8988A58E}">
      <dgm:prSet/>
      <dgm:spPr/>
      <dgm:t>
        <a:bodyPr/>
        <a:lstStyle/>
        <a:p>
          <a:endParaRPr lang="ru-RU"/>
        </a:p>
      </dgm:t>
    </dgm:pt>
    <dgm:pt modelId="{99E2DAF2-09EC-42F6-A233-DC96819DA688}">
      <dgm:prSet phldrT="[Текст]" custT="1"/>
      <dgm:spPr>
        <a:solidFill>
          <a:srgbClr val="CCCCFF">
            <a:alpha val="89804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Ожидаемый результат:</a:t>
          </a:r>
        </a:p>
        <a:p>
          <a:r>
            <a:rPr lang="ru-RU" sz="1200" b="0" dirty="0" smtClean="0">
              <a:solidFill>
                <a:srgbClr val="002060"/>
              </a:solidFill>
            </a:rPr>
            <a:t>совершенствование условий для реализации историко-культурного потенциала региона с учетом территориальных особенностей, формирование единого культурного пространства, обеспечивающего населению различных социальных групп возможность получения культурных благ и более полной самореализации в разнообразной культурной деятельности;</a:t>
          </a:r>
        </a:p>
        <a:p>
          <a:r>
            <a:rPr lang="ru-RU" sz="1200" b="0" dirty="0" smtClean="0">
              <a:solidFill>
                <a:srgbClr val="002060"/>
              </a:solidFill>
            </a:rPr>
            <a:t>обеспечение снижения угроз утраты этнокультурных региональных особенностей и сохранение историко-культурного наследия КЧР во всем спектре его направлений, что способствует формированию комфортной среды обитания и обеспечению преемственности культурных традиций</a:t>
          </a:r>
        </a:p>
      </dgm:t>
    </dgm:pt>
    <dgm:pt modelId="{F8875897-262B-4331-87AC-62686B585131}" type="sibTrans" cxnId="{920C8FA8-068A-4433-9CAE-04C0D6296A98}">
      <dgm:prSet/>
      <dgm:spPr/>
      <dgm:t>
        <a:bodyPr/>
        <a:lstStyle/>
        <a:p>
          <a:endParaRPr lang="ru-RU"/>
        </a:p>
      </dgm:t>
    </dgm:pt>
    <dgm:pt modelId="{29801FAC-9BB6-471B-BF26-DD76096513D1}" type="parTrans" cxnId="{920C8FA8-068A-4433-9CAE-04C0D6296A98}">
      <dgm:prSet/>
      <dgm:spPr/>
      <dgm:t>
        <a:bodyPr/>
        <a:lstStyle/>
        <a:p>
          <a:endParaRPr lang="ru-RU"/>
        </a:p>
      </dgm:t>
    </dgm:pt>
    <dgm:pt modelId="{2CBAF28B-CB05-42E7-A7E5-C3D45242D8A4}" type="pres">
      <dgm:prSet presAssocID="{EBDF46E8-55CF-4C93-8993-A47C9C2DF02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F9AF9F-31AE-4014-AE15-076787387846}" type="pres">
      <dgm:prSet presAssocID="{85B890CD-78BB-4614-B637-C24DB6F3161B}" presName="boxAndChildren" presStyleCnt="0"/>
      <dgm:spPr/>
      <dgm:t>
        <a:bodyPr/>
        <a:lstStyle/>
        <a:p>
          <a:endParaRPr lang="ru-RU"/>
        </a:p>
      </dgm:t>
    </dgm:pt>
    <dgm:pt modelId="{2DA0C9F6-5D18-42B5-8FC8-00523D188BFC}" type="pres">
      <dgm:prSet presAssocID="{85B890CD-78BB-4614-B637-C24DB6F3161B}" presName="parentTextBox" presStyleLbl="node1" presStyleIdx="0" presStyleCnt="1"/>
      <dgm:spPr/>
      <dgm:t>
        <a:bodyPr/>
        <a:lstStyle/>
        <a:p>
          <a:endParaRPr lang="ru-RU"/>
        </a:p>
      </dgm:t>
    </dgm:pt>
    <dgm:pt modelId="{C4E2ADD8-BFCE-470A-970C-3E84444E2F18}" type="pres">
      <dgm:prSet presAssocID="{85B890CD-78BB-4614-B637-C24DB6F3161B}" presName="entireBox" presStyleLbl="node1" presStyleIdx="0" presStyleCnt="1" custFlipVert="0" custScaleX="67480" custScaleY="25225" custLinFactNeighborX="14634" custLinFactNeighborY="-14429"/>
      <dgm:spPr/>
      <dgm:t>
        <a:bodyPr/>
        <a:lstStyle/>
        <a:p>
          <a:endParaRPr lang="ru-RU"/>
        </a:p>
      </dgm:t>
    </dgm:pt>
    <dgm:pt modelId="{00926DFD-BE03-480B-B1B8-79FC5B32EA7A}" type="pres">
      <dgm:prSet presAssocID="{85B890CD-78BB-4614-B637-C24DB6F3161B}" presName="descendantBox" presStyleCnt="0"/>
      <dgm:spPr/>
      <dgm:t>
        <a:bodyPr/>
        <a:lstStyle/>
        <a:p>
          <a:endParaRPr lang="ru-RU"/>
        </a:p>
      </dgm:t>
    </dgm:pt>
    <dgm:pt modelId="{29590B5E-A233-41D5-BFF4-40F7D549464D}" type="pres">
      <dgm:prSet presAssocID="{01E9E9D0-EE02-49B3-B65C-DE7D6EC63DA1}" presName="childTextBox" presStyleLbl="fgAccFollowNode1" presStyleIdx="0" presStyleCnt="3" custScaleY="137073" custLinFactNeighborX="-147" custLinFactNeighborY="14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BE7A27-EB5D-4DEE-8A6C-D3B229E7558A}" type="pres">
      <dgm:prSet presAssocID="{CB33582A-8A03-4586-ADDB-19F2489130EE}" presName="childTextBox" presStyleLbl="fgAccFollowNode1" presStyleIdx="1" presStyleCnt="3" custScaleY="137073" custLinFactNeighborX="2393" custLinFactNeighborY="14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2E1E86-0C0E-450D-83E8-C480C1F1C0B7}" type="pres">
      <dgm:prSet presAssocID="{99E2DAF2-09EC-42F6-A233-DC96819DA688}" presName="childTextBox" presStyleLbl="fgAccFollowNode1" presStyleIdx="2" presStyleCnt="3" custScaleY="137073" custLinFactNeighborX="49" custLinFactNeighborY="14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495820-9714-4E4D-B058-086A69CC363B}" srcId="{85B890CD-78BB-4614-B637-C24DB6F3161B}" destId="{CB33582A-8A03-4586-ADDB-19F2489130EE}" srcOrd="1" destOrd="0" parTransId="{B8993AB9-2E18-4BA6-8944-1911D2C7852D}" sibTransId="{2FAAC3AD-9163-43BF-899F-DBA600471B18}"/>
    <dgm:cxn modelId="{B4E1A856-4288-413C-ABAE-D5AFD357EAC0}" type="presOf" srcId="{85B890CD-78BB-4614-B637-C24DB6F3161B}" destId="{2DA0C9F6-5D18-42B5-8FC8-00523D188BFC}" srcOrd="0" destOrd="0" presId="urn:microsoft.com/office/officeart/2005/8/layout/process4"/>
    <dgm:cxn modelId="{920C8FA8-068A-4433-9CAE-04C0D6296A98}" srcId="{85B890CD-78BB-4614-B637-C24DB6F3161B}" destId="{99E2DAF2-09EC-42F6-A233-DC96819DA688}" srcOrd="2" destOrd="0" parTransId="{29801FAC-9BB6-471B-BF26-DD76096513D1}" sibTransId="{F8875897-262B-4331-87AC-62686B585131}"/>
    <dgm:cxn modelId="{DBCCABFF-62AB-484D-B35C-E2BF8988A58E}" srcId="{EBDF46E8-55CF-4C93-8993-A47C9C2DF02F}" destId="{85B890CD-78BB-4614-B637-C24DB6F3161B}" srcOrd="0" destOrd="0" parTransId="{32FB0A6B-6A5B-41DA-888C-1898880F8C42}" sibTransId="{E7B4A955-0352-43E3-8C38-21A5C595A5BC}"/>
    <dgm:cxn modelId="{B3589805-2B46-4C7B-A45E-0930A1AED2E8}" type="presOf" srcId="{EBDF46E8-55CF-4C93-8993-A47C9C2DF02F}" destId="{2CBAF28B-CB05-42E7-A7E5-C3D45242D8A4}" srcOrd="0" destOrd="0" presId="urn:microsoft.com/office/officeart/2005/8/layout/process4"/>
    <dgm:cxn modelId="{9F11769B-85D3-429A-B173-F8DBBBED33A2}" type="presOf" srcId="{99E2DAF2-09EC-42F6-A233-DC96819DA688}" destId="{8D2E1E86-0C0E-450D-83E8-C480C1F1C0B7}" srcOrd="0" destOrd="0" presId="urn:microsoft.com/office/officeart/2005/8/layout/process4"/>
    <dgm:cxn modelId="{8DD65E00-1FE9-468F-9441-7C777805ABAE}" type="presOf" srcId="{CB33582A-8A03-4586-ADDB-19F2489130EE}" destId="{1FBE7A27-EB5D-4DEE-8A6C-D3B229E7558A}" srcOrd="0" destOrd="0" presId="urn:microsoft.com/office/officeart/2005/8/layout/process4"/>
    <dgm:cxn modelId="{890A5853-5723-44B9-BF07-10AAA7CF8D6E}" srcId="{85B890CD-78BB-4614-B637-C24DB6F3161B}" destId="{01E9E9D0-EE02-49B3-B65C-DE7D6EC63DA1}" srcOrd="0" destOrd="0" parTransId="{F198F90B-F30F-4EF9-8F48-46AB662D18DC}" sibTransId="{5BF50CE3-10DE-4A5B-8959-AB57AB532C7B}"/>
    <dgm:cxn modelId="{6204FCD3-3CA8-46DB-A8DE-B0BFC3B88453}" type="presOf" srcId="{85B890CD-78BB-4614-B637-C24DB6F3161B}" destId="{C4E2ADD8-BFCE-470A-970C-3E84444E2F18}" srcOrd="1" destOrd="0" presId="urn:microsoft.com/office/officeart/2005/8/layout/process4"/>
    <dgm:cxn modelId="{A9DD89BD-15D3-4A3F-A1EE-180E17D21F26}" type="presOf" srcId="{01E9E9D0-EE02-49B3-B65C-DE7D6EC63DA1}" destId="{29590B5E-A233-41D5-BFF4-40F7D549464D}" srcOrd="0" destOrd="0" presId="urn:microsoft.com/office/officeart/2005/8/layout/process4"/>
    <dgm:cxn modelId="{F7927EB1-DE33-4C0C-A398-17ECF7635CF0}" type="presParOf" srcId="{2CBAF28B-CB05-42E7-A7E5-C3D45242D8A4}" destId="{7AF9AF9F-31AE-4014-AE15-076787387846}" srcOrd="0" destOrd="0" presId="urn:microsoft.com/office/officeart/2005/8/layout/process4"/>
    <dgm:cxn modelId="{C165DBE5-6C03-4C16-9FFC-D8ADE8B34290}" type="presParOf" srcId="{7AF9AF9F-31AE-4014-AE15-076787387846}" destId="{2DA0C9F6-5D18-42B5-8FC8-00523D188BFC}" srcOrd="0" destOrd="0" presId="urn:microsoft.com/office/officeart/2005/8/layout/process4"/>
    <dgm:cxn modelId="{8079233B-B47E-4449-BCB4-66C66E92437A}" type="presParOf" srcId="{7AF9AF9F-31AE-4014-AE15-076787387846}" destId="{C4E2ADD8-BFCE-470A-970C-3E84444E2F18}" srcOrd="1" destOrd="0" presId="urn:microsoft.com/office/officeart/2005/8/layout/process4"/>
    <dgm:cxn modelId="{81CCA921-0D6F-4C39-962C-86BDB013B02B}" type="presParOf" srcId="{7AF9AF9F-31AE-4014-AE15-076787387846}" destId="{00926DFD-BE03-480B-B1B8-79FC5B32EA7A}" srcOrd="2" destOrd="0" presId="urn:microsoft.com/office/officeart/2005/8/layout/process4"/>
    <dgm:cxn modelId="{FA7E4A4B-57B4-4E1C-BDFD-EE503F05B47B}" type="presParOf" srcId="{00926DFD-BE03-480B-B1B8-79FC5B32EA7A}" destId="{29590B5E-A233-41D5-BFF4-40F7D549464D}" srcOrd="0" destOrd="0" presId="urn:microsoft.com/office/officeart/2005/8/layout/process4"/>
    <dgm:cxn modelId="{585D9A6F-292A-47D3-9C7B-D4E06491AF38}" type="presParOf" srcId="{00926DFD-BE03-480B-B1B8-79FC5B32EA7A}" destId="{1FBE7A27-EB5D-4DEE-8A6C-D3B229E7558A}" srcOrd="1" destOrd="0" presId="urn:microsoft.com/office/officeart/2005/8/layout/process4"/>
    <dgm:cxn modelId="{EE0EEA45-05B3-4149-988E-C0F620320197}" type="presParOf" srcId="{00926DFD-BE03-480B-B1B8-79FC5B32EA7A}" destId="{8D2E1E86-0C0E-450D-83E8-C480C1F1C0B7}" srcOrd="2" destOrd="0" presId="urn:microsoft.com/office/officeart/2005/8/layout/process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EBDF46E8-55CF-4C93-8993-A47C9C2DF02F}" type="doc">
      <dgm:prSet loTypeId="urn:microsoft.com/office/officeart/2005/8/layout/process4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1E9E9D0-EE02-49B3-B65C-DE7D6EC63DA1}">
      <dgm:prSet phldrT="[Текст]" custT="1"/>
      <dgm:spPr>
        <a:solidFill>
          <a:srgbClr val="FFFF99">
            <a:alpha val="89804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Цель:</a:t>
          </a:r>
        </a:p>
        <a:p>
          <a:r>
            <a:rPr lang="ru-RU" sz="1200" b="0" dirty="0" smtClean="0">
              <a:solidFill>
                <a:srgbClr val="002060"/>
              </a:solidFill>
            </a:rPr>
            <a:t>создание условий, обеспечивающих возможность жителям Карачаево-Черкесской Республики вести здоровый образ жизни, и приобщение всех слоев населения к систематическим занятиям физической культурой и спортом;</a:t>
          </a:r>
        </a:p>
        <a:p>
          <a:r>
            <a:rPr lang="ru-RU" sz="1200" b="0" dirty="0" smtClean="0">
              <a:solidFill>
                <a:srgbClr val="002060"/>
              </a:solidFill>
            </a:rPr>
            <a:t>популяризация и развитие физической культуры и спорта среди различных групп населения Карачаево-Черкесской Республики;</a:t>
          </a:r>
        </a:p>
        <a:p>
          <a:r>
            <a:rPr lang="ru-RU" sz="1200" b="0" dirty="0" smtClean="0">
              <a:solidFill>
                <a:srgbClr val="002060"/>
              </a:solidFill>
            </a:rPr>
            <a:t>развитие детско-юношеского спорта, спорта высших достижений и профессионального спорта в Карачаево-Черкесской Республике</a:t>
          </a:r>
        </a:p>
      </dgm:t>
    </dgm:pt>
    <dgm:pt modelId="{F198F90B-F30F-4EF9-8F48-46AB662D18DC}" type="parTrans" cxnId="{890A5853-5723-44B9-BF07-10AAA7CF8D6E}">
      <dgm:prSet/>
      <dgm:spPr/>
      <dgm:t>
        <a:bodyPr/>
        <a:lstStyle/>
        <a:p>
          <a:endParaRPr lang="ru-RU"/>
        </a:p>
      </dgm:t>
    </dgm:pt>
    <dgm:pt modelId="{5BF50CE3-10DE-4A5B-8959-AB57AB532C7B}" type="sibTrans" cxnId="{890A5853-5723-44B9-BF07-10AAA7CF8D6E}">
      <dgm:prSet/>
      <dgm:spPr/>
      <dgm:t>
        <a:bodyPr/>
        <a:lstStyle/>
        <a:p>
          <a:endParaRPr lang="ru-RU"/>
        </a:p>
      </dgm:t>
    </dgm:pt>
    <dgm:pt modelId="{CB33582A-8A03-4586-ADDB-19F2489130EE}">
      <dgm:prSet phldrT="[Текст]" custT="1"/>
      <dgm:spPr>
        <a:solidFill>
          <a:srgbClr val="CCECFF">
            <a:alpha val="89804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Задачи:</a:t>
          </a:r>
        </a:p>
        <a:p>
          <a:r>
            <a:rPr lang="ru-RU" sz="1200" b="0" dirty="0" smtClean="0">
              <a:solidFill>
                <a:srgbClr val="002060"/>
              </a:solidFill>
            </a:rPr>
            <a:t>Создание новой системы физкультурно-спортивного воспитания населения;</a:t>
          </a:r>
        </a:p>
        <a:p>
          <a:r>
            <a:rPr lang="ru-RU" sz="1200" b="0" dirty="0" smtClean="0">
              <a:solidFill>
                <a:srgbClr val="002060"/>
              </a:solidFill>
            </a:rPr>
            <a:t>модернизация системы физического воспитания различных категорий и групп населения, в том числе в образовательных учреждениях профессионального образования;</a:t>
          </a:r>
        </a:p>
        <a:p>
          <a:r>
            <a:rPr lang="ru-RU" sz="1200" b="0" dirty="0" smtClean="0">
              <a:solidFill>
                <a:srgbClr val="002060"/>
              </a:solidFill>
            </a:rPr>
            <a:t>развитие инфраструктуры сферы физической культуры и спорта и совершенствование финансового обеспечения физкультурно-спортивной деятельности;</a:t>
          </a:r>
        </a:p>
        <a:p>
          <a:r>
            <a:rPr lang="ru-RU" sz="1200" b="0" dirty="0" smtClean="0">
              <a:solidFill>
                <a:srgbClr val="002060"/>
              </a:solidFill>
            </a:rPr>
            <a:t>содержание и развитие материально-технической базы объектов физической культуры и спорта республики</a:t>
          </a:r>
        </a:p>
      </dgm:t>
    </dgm:pt>
    <dgm:pt modelId="{2FAAC3AD-9163-43BF-899F-DBA600471B18}" type="sibTrans" cxnId="{7A495820-9714-4E4D-B058-086A69CC363B}">
      <dgm:prSet/>
      <dgm:spPr/>
      <dgm:t>
        <a:bodyPr/>
        <a:lstStyle/>
        <a:p>
          <a:endParaRPr lang="ru-RU"/>
        </a:p>
      </dgm:t>
    </dgm:pt>
    <dgm:pt modelId="{B8993AB9-2E18-4BA6-8944-1911D2C7852D}" type="parTrans" cxnId="{7A495820-9714-4E4D-B058-086A69CC363B}">
      <dgm:prSet/>
      <dgm:spPr/>
      <dgm:t>
        <a:bodyPr/>
        <a:lstStyle/>
        <a:p>
          <a:endParaRPr lang="ru-RU"/>
        </a:p>
      </dgm:t>
    </dgm:pt>
    <dgm:pt modelId="{85B890CD-78BB-4614-B637-C24DB6F3161B}">
      <dgm:prSet phldrT="[Текст]" custT="1"/>
      <dgm:spPr>
        <a:solidFill>
          <a:srgbClr val="00B0F0"/>
        </a:solidFill>
      </dgm:spPr>
      <dgm:t>
        <a:bodyPr anchor="t" anchorCtr="0"/>
        <a:lstStyle/>
        <a:p>
          <a:r>
            <a:rPr lang="ru-RU" sz="1800" b="1" i="0" u="none" dirty="0" smtClean="0">
              <a:solidFill>
                <a:schemeClr val="bg1"/>
              </a:solidFill>
            </a:rPr>
            <a:t>Государственная программа «Развитие физической культуры и спорта в Карачаево-Черкесской Республике на 2014-2017 годы» 159 684,3 </a:t>
          </a:r>
          <a:r>
            <a:rPr lang="ru-RU" sz="1800" b="1" i="0" u="none" dirty="0" err="1" smtClean="0">
              <a:solidFill>
                <a:schemeClr val="bg1"/>
              </a:solidFill>
            </a:rPr>
            <a:t>тыс.руб</a:t>
          </a:r>
          <a:endParaRPr lang="ru-RU" sz="1800" b="1" i="0" u="none" dirty="0" smtClean="0">
            <a:solidFill>
              <a:schemeClr val="bg1"/>
            </a:solidFill>
          </a:endParaRPr>
        </a:p>
      </dgm:t>
    </dgm:pt>
    <dgm:pt modelId="{E7B4A955-0352-43E3-8C38-21A5C595A5BC}" type="sibTrans" cxnId="{DBCCABFF-62AB-484D-B35C-E2BF8988A58E}">
      <dgm:prSet/>
      <dgm:spPr/>
      <dgm:t>
        <a:bodyPr/>
        <a:lstStyle/>
        <a:p>
          <a:endParaRPr lang="ru-RU"/>
        </a:p>
      </dgm:t>
    </dgm:pt>
    <dgm:pt modelId="{32FB0A6B-6A5B-41DA-888C-1898880F8C42}" type="parTrans" cxnId="{DBCCABFF-62AB-484D-B35C-E2BF8988A58E}">
      <dgm:prSet/>
      <dgm:spPr/>
      <dgm:t>
        <a:bodyPr/>
        <a:lstStyle/>
        <a:p>
          <a:endParaRPr lang="ru-RU"/>
        </a:p>
      </dgm:t>
    </dgm:pt>
    <dgm:pt modelId="{99E2DAF2-09EC-42F6-A233-DC96819DA688}">
      <dgm:prSet phldrT="[Текст]" custT="1"/>
      <dgm:spPr>
        <a:solidFill>
          <a:srgbClr val="CCCCFF">
            <a:alpha val="89804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Ожидаемый результат</a:t>
          </a:r>
          <a:r>
            <a:rPr lang="ru-RU" sz="2000" b="0" dirty="0" smtClean="0">
              <a:solidFill>
                <a:srgbClr val="002060"/>
              </a:solidFill>
            </a:rPr>
            <a:t>:</a:t>
          </a:r>
        </a:p>
        <a:p>
          <a:r>
            <a:rPr lang="ru-RU" sz="1100" b="0" dirty="0" smtClean="0">
              <a:solidFill>
                <a:srgbClr val="002060"/>
              </a:solidFill>
            </a:rPr>
            <a:t>увеличение доли граждан республики, систематически занимающихся физической культурой и спортом, в общей численности населения с 12,7% до 34,2% в 2017 году;</a:t>
          </a:r>
        </a:p>
        <a:p>
          <a:r>
            <a:rPr lang="ru-RU" sz="1100" b="0" dirty="0" smtClean="0">
              <a:solidFill>
                <a:srgbClr val="002060"/>
              </a:solidFill>
            </a:rPr>
            <a:t>увеличение количества призовых мест, завоеванных спортсменами республики во всероссийских и международных соревнованиях, с 150 призовых мест в 2012 году до 260 в 2017 году;</a:t>
          </a:r>
        </a:p>
        <a:p>
          <a:r>
            <a:rPr lang="ru-RU" sz="1100" b="0" dirty="0" smtClean="0">
              <a:solidFill>
                <a:srgbClr val="002060"/>
              </a:solidFill>
            </a:rPr>
            <a:t>увеличение доли жителей Карачаево-Черкесской Республики, выполнивших нормативы Всероссийского физкультурно-спортивного комплекса "Готов к труду и обороне" (ГТО), в общей численности населения, принявшего участие в сдаче нормативов Всероссийского физкультурно-спортивного комплекса "Готов к труду и обороне" (ГТО), до 25% к 2017 году, из них учащихся и студентов до 40%</a:t>
          </a:r>
        </a:p>
      </dgm:t>
    </dgm:pt>
    <dgm:pt modelId="{F8875897-262B-4331-87AC-62686B585131}" type="sibTrans" cxnId="{920C8FA8-068A-4433-9CAE-04C0D6296A98}">
      <dgm:prSet/>
      <dgm:spPr/>
      <dgm:t>
        <a:bodyPr/>
        <a:lstStyle/>
        <a:p>
          <a:endParaRPr lang="ru-RU"/>
        </a:p>
      </dgm:t>
    </dgm:pt>
    <dgm:pt modelId="{29801FAC-9BB6-471B-BF26-DD76096513D1}" type="parTrans" cxnId="{920C8FA8-068A-4433-9CAE-04C0D6296A98}">
      <dgm:prSet/>
      <dgm:spPr/>
      <dgm:t>
        <a:bodyPr/>
        <a:lstStyle/>
        <a:p>
          <a:endParaRPr lang="ru-RU"/>
        </a:p>
      </dgm:t>
    </dgm:pt>
    <dgm:pt modelId="{2CBAF28B-CB05-42E7-A7E5-C3D45242D8A4}" type="pres">
      <dgm:prSet presAssocID="{EBDF46E8-55CF-4C93-8993-A47C9C2DF02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F9AF9F-31AE-4014-AE15-076787387846}" type="pres">
      <dgm:prSet presAssocID="{85B890CD-78BB-4614-B637-C24DB6F3161B}" presName="boxAndChildren" presStyleCnt="0"/>
      <dgm:spPr/>
      <dgm:t>
        <a:bodyPr/>
        <a:lstStyle/>
        <a:p>
          <a:endParaRPr lang="ru-RU"/>
        </a:p>
      </dgm:t>
    </dgm:pt>
    <dgm:pt modelId="{2DA0C9F6-5D18-42B5-8FC8-00523D188BFC}" type="pres">
      <dgm:prSet presAssocID="{85B890CD-78BB-4614-B637-C24DB6F3161B}" presName="parentTextBox" presStyleLbl="node1" presStyleIdx="0" presStyleCnt="1"/>
      <dgm:spPr/>
      <dgm:t>
        <a:bodyPr/>
        <a:lstStyle/>
        <a:p>
          <a:endParaRPr lang="ru-RU"/>
        </a:p>
      </dgm:t>
    </dgm:pt>
    <dgm:pt modelId="{C4E2ADD8-BFCE-470A-970C-3E84444E2F18}" type="pres">
      <dgm:prSet presAssocID="{85B890CD-78BB-4614-B637-C24DB6F3161B}" presName="entireBox" presStyleLbl="node1" presStyleIdx="0" presStyleCnt="1" custFlipVert="0" custScaleX="67480" custScaleY="25225" custLinFactNeighborX="14634" custLinFactNeighborY="-14429"/>
      <dgm:spPr/>
      <dgm:t>
        <a:bodyPr/>
        <a:lstStyle/>
        <a:p>
          <a:endParaRPr lang="ru-RU"/>
        </a:p>
      </dgm:t>
    </dgm:pt>
    <dgm:pt modelId="{00926DFD-BE03-480B-B1B8-79FC5B32EA7A}" type="pres">
      <dgm:prSet presAssocID="{85B890CD-78BB-4614-B637-C24DB6F3161B}" presName="descendantBox" presStyleCnt="0"/>
      <dgm:spPr/>
      <dgm:t>
        <a:bodyPr/>
        <a:lstStyle/>
        <a:p>
          <a:endParaRPr lang="ru-RU"/>
        </a:p>
      </dgm:t>
    </dgm:pt>
    <dgm:pt modelId="{29590B5E-A233-41D5-BFF4-40F7D549464D}" type="pres">
      <dgm:prSet presAssocID="{01E9E9D0-EE02-49B3-B65C-DE7D6EC63DA1}" presName="childTextBox" presStyleLbl="fgAccFollowNode1" presStyleIdx="0" presStyleCnt="3" custScaleY="137073" custLinFactNeighborX="-147" custLinFactNeighborY="14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BE7A27-EB5D-4DEE-8A6C-D3B229E7558A}" type="pres">
      <dgm:prSet presAssocID="{CB33582A-8A03-4586-ADDB-19F2489130EE}" presName="childTextBox" presStyleLbl="fgAccFollowNode1" presStyleIdx="1" presStyleCnt="3" custScaleY="137073" custLinFactNeighborX="-49" custLinFactNeighborY="14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2E1E86-0C0E-450D-83E8-C480C1F1C0B7}" type="pres">
      <dgm:prSet presAssocID="{99E2DAF2-09EC-42F6-A233-DC96819DA688}" presName="childTextBox" presStyleLbl="fgAccFollowNode1" presStyleIdx="2" presStyleCnt="3" custScaleY="137073" custLinFactNeighborX="49" custLinFactNeighborY="14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495820-9714-4E4D-B058-086A69CC363B}" srcId="{85B890CD-78BB-4614-B637-C24DB6F3161B}" destId="{CB33582A-8A03-4586-ADDB-19F2489130EE}" srcOrd="1" destOrd="0" parTransId="{B8993AB9-2E18-4BA6-8944-1911D2C7852D}" sibTransId="{2FAAC3AD-9163-43BF-899F-DBA600471B18}"/>
    <dgm:cxn modelId="{920C8FA8-068A-4433-9CAE-04C0D6296A98}" srcId="{85B890CD-78BB-4614-B637-C24DB6F3161B}" destId="{99E2DAF2-09EC-42F6-A233-DC96819DA688}" srcOrd="2" destOrd="0" parTransId="{29801FAC-9BB6-471B-BF26-DD76096513D1}" sibTransId="{F8875897-262B-4331-87AC-62686B585131}"/>
    <dgm:cxn modelId="{DBCCABFF-62AB-484D-B35C-E2BF8988A58E}" srcId="{EBDF46E8-55CF-4C93-8993-A47C9C2DF02F}" destId="{85B890CD-78BB-4614-B637-C24DB6F3161B}" srcOrd="0" destOrd="0" parTransId="{32FB0A6B-6A5B-41DA-888C-1898880F8C42}" sibTransId="{E7B4A955-0352-43E3-8C38-21A5C595A5BC}"/>
    <dgm:cxn modelId="{EEFEAAF5-871C-4144-A50B-74922DCB6C46}" type="presOf" srcId="{CB33582A-8A03-4586-ADDB-19F2489130EE}" destId="{1FBE7A27-EB5D-4DEE-8A6C-D3B229E7558A}" srcOrd="0" destOrd="0" presId="urn:microsoft.com/office/officeart/2005/8/layout/process4"/>
    <dgm:cxn modelId="{5A21D751-669D-42FA-990A-509D75B32DAB}" type="presOf" srcId="{85B890CD-78BB-4614-B637-C24DB6F3161B}" destId="{2DA0C9F6-5D18-42B5-8FC8-00523D188BFC}" srcOrd="0" destOrd="0" presId="urn:microsoft.com/office/officeart/2005/8/layout/process4"/>
    <dgm:cxn modelId="{318866D3-E2D2-4059-8D05-F3A542D65C18}" type="presOf" srcId="{85B890CD-78BB-4614-B637-C24DB6F3161B}" destId="{C4E2ADD8-BFCE-470A-970C-3E84444E2F18}" srcOrd="1" destOrd="0" presId="urn:microsoft.com/office/officeart/2005/8/layout/process4"/>
    <dgm:cxn modelId="{D3845503-1697-4688-AB04-BC856FCF47AD}" type="presOf" srcId="{EBDF46E8-55CF-4C93-8993-A47C9C2DF02F}" destId="{2CBAF28B-CB05-42E7-A7E5-C3D45242D8A4}" srcOrd="0" destOrd="0" presId="urn:microsoft.com/office/officeart/2005/8/layout/process4"/>
    <dgm:cxn modelId="{890A5853-5723-44B9-BF07-10AAA7CF8D6E}" srcId="{85B890CD-78BB-4614-B637-C24DB6F3161B}" destId="{01E9E9D0-EE02-49B3-B65C-DE7D6EC63DA1}" srcOrd="0" destOrd="0" parTransId="{F198F90B-F30F-4EF9-8F48-46AB662D18DC}" sibTransId="{5BF50CE3-10DE-4A5B-8959-AB57AB532C7B}"/>
    <dgm:cxn modelId="{5AE62B54-9384-43FC-B9FB-CCA7AC2F83E5}" type="presOf" srcId="{01E9E9D0-EE02-49B3-B65C-DE7D6EC63DA1}" destId="{29590B5E-A233-41D5-BFF4-40F7D549464D}" srcOrd="0" destOrd="0" presId="urn:microsoft.com/office/officeart/2005/8/layout/process4"/>
    <dgm:cxn modelId="{D360AEA3-1CF3-43ED-8283-27CCE68AFD81}" type="presOf" srcId="{99E2DAF2-09EC-42F6-A233-DC96819DA688}" destId="{8D2E1E86-0C0E-450D-83E8-C480C1F1C0B7}" srcOrd="0" destOrd="0" presId="urn:microsoft.com/office/officeart/2005/8/layout/process4"/>
    <dgm:cxn modelId="{040B48C3-FD15-4ACA-BFFB-96D67AB48062}" type="presParOf" srcId="{2CBAF28B-CB05-42E7-A7E5-C3D45242D8A4}" destId="{7AF9AF9F-31AE-4014-AE15-076787387846}" srcOrd="0" destOrd="0" presId="urn:microsoft.com/office/officeart/2005/8/layout/process4"/>
    <dgm:cxn modelId="{A7212300-4FF1-446C-A32D-ED443A7218F4}" type="presParOf" srcId="{7AF9AF9F-31AE-4014-AE15-076787387846}" destId="{2DA0C9F6-5D18-42B5-8FC8-00523D188BFC}" srcOrd="0" destOrd="0" presId="urn:microsoft.com/office/officeart/2005/8/layout/process4"/>
    <dgm:cxn modelId="{69F26BFE-65D2-44A0-8EA3-4E36877F334E}" type="presParOf" srcId="{7AF9AF9F-31AE-4014-AE15-076787387846}" destId="{C4E2ADD8-BFCE-470A-970C-3E84444E2F18}" srcOrd="1" destOrd="0" presId="urn:microsoft.com/office/officeart/2005/8/layout/process4"/>
    <dgm:cxn modelId="{25A279A4-0B45-4B80-92A7-766DD1950C74}" type="presParOf" srcId="{7AF9AF9F-31AE-4014-AE15-076787387846}" destId="{00926DFD-BE03-480B-B1B8-79FC5B32EA7A}" srcOrd="2" destOrd="0" presId="urn:microsoft.com/office/officeart/2005/8/layout/process4"/>
    <dgm:cxn modelId="{1BCE2B75-F4B9-4BBD-8E83-8BAE7D7A8970}" type="presParOf" srcId="{00926DFD-BE03-480B-B1B8-79FC5B32EA7A}" destId="{29590B5E-A233-41D5-BFF4-40F7D549464D}" srcOrd="0" destOrd="0" presId="urn:microsoft.com/office/officeart/2005/8/layout/process4"/>
    <dgm:cxn modelId="{7A439824-AF51-4EF6-9AE1-D8D7110309DD}" type="presParOf" srcId="{00926DFD-BE03-480B-B1B8-79FC5B32EA7A}" destId="{1FBE7A27-EB5D-4DEE-8A6C-D3B229E7558A}" srcOrd="1" destOrd="0" presId="urn:microsoft.com/office/officeart/2005/8/layout/process4"/>
    <dgm:cxn modelId="{E89274B8-BD31-4B44-B939-26C50EC2E0C2}" type="presParOf" srcId="{00926DFD-BE03-480B-B1B8-79FC5B32EA7A}" destId="{8D2E1E86-0C0E-450D-83E8-C480C1F1C0B7}" srcOrd="2" destOrd="0" presId="urn:microsoft.com/office/officeart/2005/8/layout/process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EBDF46E8-55CF-4C93-8993-A47C9C2DF02F}" type="doc">
      <dgm:prSet loTypeId="urn:microsoft.com/office/officeart/2005/8/layout/process4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1E9E9D0-EE02-49B3-B65C-DE7D6EC63DA1}">
      <dgm:prSet phldrT="[Текст]" custT="1"/>
      <dgm:spPr>
        <a:solidFill>
          <a:srgbClr val="FFCCFF">
            <a:alpha val="89804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Цель:</a:t>
          </a:r>
        </a:p>
        <a:p>
          <a:r>
            <a:rPr lang="ru-RU" sz="1200" b="0" dirty="0" smtClean="0">
              <a:solidFill>
                <a:srgbClr val="002060"/>
              </a:solidFill>
            </a:rPr>
            <a:t>создание благоприятных условий, способствующих эффективному развитию рынка труда</a:t>
          </a:r>
        </a:p>
      </dgm:t>
    </dgm:pt>
    <dgm:pt modelId="{F198F90B-F30F-4EF9-8F48-46AB662D18DC}" type="parTrans" cxnId="{890A5853-5723-44B9-BF07-10AAA7CF8D6E}">
      <dgm:prSet/>
      <dgm:spPr/>
      <dgm:t>
        <a:bodyPr/>
        <a:lstStyle/>
        <a:p>
          <a:endParaRPr lang="ru-RU" b="1"/>
        </a:p>
      </dgm:t>
    </dgm:pt>
    <dgm:pt modelId="{5BF50CE3-10DE-4A5B-8959-AB57AB532C7B}" type="sibTrans" cxnId="{890A5853-5723-44B9-BF07-10AAA7CF8D6E}">
      <dgm:prSet/>
      <dgm:spPr/>
      <dgm:t>
        <a:bodyPr/>
        <a:lstStyle/>
        <a:p>
          <a:endParaRPr lang="ru-RU" b="1"/>
        </a:p>
      </dgm:t>
    </dgm:pt>
    <dgm:pt modelId="{CB33582A-8A03-4586-ADDB-19F2489130EE}">
      <dgm:prSet phldrT="[Текст]" custT="1"/>
      <dgm:spPr>
        <a:solidFill>
          <a:srgbClr val="CCECFF">
            <a:alpha val="89804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Задачи:</a:t>
          </a:r>
        </a:p>
        <a:p>
          <a:r>
            <a:rPr lang="ru-RU" sz="1200" b="0" dirty="0" smtClean="0">
              <a:solidFill>
                <a:srgbClr val="002060"/>
              </a:solidFill>
            </a:rPr>
            <a:t>содействие занятости населения и обеспечение работодателей рабочей силой;</a:t>
          </a:r>
        </a:p>
        <a:p>
          <a:r>
            <a:rPr lang="ru-RU" sz="1200" b="0" dirty="0" smtClean="0">
              <a:solidFill>
                <a:srgbClr val="002060"/>
              </a:solidFill>
            </a:rPr>
            <a:t>повышение конкурентоспособности рабочей силы на рынке труда;</a:t>
          </a:r>
        </a:p>
        <a:p>
          <a:r>
            <a:rPr lang="ru-RU" sz="1200" b="0" dirty="0" smtClean="0">
              <a:solidFill>
                <a:srgbClr val="002060"/>
              </a:solidFill>
            </a:rPr>
            <a:t>развитие трудовой мобильности населения;</a:t>
          </a:r>
        </a:p>
        <a:p>
          <a:r>
            <a:rPr lang="ru-RU" sz="1200" b="0" dirty="0" smtClean="0">
              <a:solidFill>
                <a:srgbClr val="002060"/>
              </a:solidFill>
            </a:rPr>
            <a:t>социальная поддержка безработных граждан;</a:t>
          </a:r>
        </a:p>
        <a:p>
          <a:r>
            <a:rPr lang="ru-RU" sz="1200" b="0" dirty="0" smtClean="0">
              <a:solidFill>
                <a:srgbClr val="002060"/>
              </a:solidFill>
            </a:rPr>
            <a:t>предотвращение роста напряженности на рынке труда;</a:t>
          </a:r>
        </a:p>
        <a:p>
          <a:r>
            <a:rPr lang="ru-RU" sz="1200" b="0" dirty="0" smtClean="0">
              <a:solidFill>
                <a:srgbClr val="002060"/>
              </a:solidFill>
            </a:rPr>
            <a:t>развитие и содержание службы занятости населения</a:t>
          </a:r>
        </a:p>
      </dgm:t>
    </dgm:pt>
    <dgm:pt modelId="{2FAAC3AD-9163-43BF-899F-DBA600471B18}" type="sibTrans" cxnId="{7A495820-9714-4E4D-B058-086A69CC363B}">
      <dgm:prSet/>
      <dgm:spPr/>
      <dgm:t>
        <a:bodyPr/>
        <a:lstStyle/>
        <a:p>
          <a:endParaRPr lang="ru-RU" b="1"/>
        </a:p>
      </dgm:t>
    </dgm:pt>
    <dgm:pt modelId="{B8993AB9-2E18-4BA6-8944-1911D2C7852D}" type="parTrans" cxnId="{7A495820-9714-4E4D-B058-086A69CC363B}">
      <dgm:prSet/>
      <dgm:spPr/>
      <dgm:t>
        <a:bodyPr/>
        <a:lstStyle/>
        <a:p>
          <a:endParaRPr lang="ru-RU" b="1"/>
        </a:p>
      </dgm:t>
    </dgm:pt>
    <dgm:pt modelId="{85B890CD-78BB-4614-B637-C24DB6F3161B}">
      <dgm:prSet phldrT="[Текст]" custT="1"/>
      <dgm:spPr>
        <a:solidFill>
          <a:srgbClr val="FFFF99"/>
        </a:solidFill>
      </dgm:spPr>
      <dgm:t>
        <a:bodyPr anchor="t" anchorCtr="0"/>
        <a:lstStyle/>
        <a:p>
          <a:r>
            <a:rPr lang="ru-RU" sz="1800" b="1" i="0" u="none" dirty="0" smtClean="0">
              <a:solidFill>
                <a:srgbClr val="002060"/>
              </a:solidFill>
            </a:rPr>
            <a:t>Государственная программа «Содействие занятости населения Карачаево-Черкесской Республики на 2014-2017 годы» </a:t>
          </a:r>
        </a:p>
        <a:p>
          <a:r>
            <a:rPr lang="ru-RU" sz="1800" b="1" i="0" u="none" dirty="0" smtClean="0">
              <a:solidFill>
                <a:srgbClr val="002060"/>
              </a:solidFill>
            </a:rPr>
            <a:t>214 259,2 тыс. руб.</a:t>
          </a:r>
        </a:p>
      </dgm:t>
    </dgm:pt>
    <dgm:pt modelId="{E7B4A955-0352-43E3-8C38-21A5C595A5BC}" type="sibTrans" cxnId="{DBCCABFF-62AB-484D-B35C-E2BF8988A58E}">
      <dgm:prSet/>
      <dgm:spPr/>
      <dgm:t>
        <a:bodyPr/>
        <a:lstStyle/>
        <a:p>
          <a:endParaRPr lang="ru-RU" b="1"/>
        </a:p>
      </dgm:t>
    </dgm:pt>
    <dgm:pt modelId="{32FB0A6B-6A5B-41DA-888C-1898880F8C42}" type="parTrans" cxnId="{DBCCABFF-62AB-484D-B35C-E2BF8988A58E}">
      <dgm:prSet/>
      <dgm:spPr/>
      <dgm:t>
        <a:bodyPr/>
        <a:lstStyle/>
        <a:p>
          <a:endParaRPr lang="ru-RU" b="1"/>
        </a:p>
      </dgm:t>
    </dgm:pt>
    <dgm:pt modelId="{1DC77499-26BB-4457-AA85-39EEE88EA41D}">
      <dgm:prSet custT="1"/>
      <dgm:spPr>
        <a:solidFill>
          <a:srgbClr val="CCFFCC">
            <a:alpha val="90000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Ожидаемый результат:</a:t>
          </a:r>
        </a:p>
        <a:p>
          <a:r>
            <a:rPr lang="ru-RU" sz="1200" b="0" dirty="0" smtClean="0">
              <a:solidFill>
                <a:srgbClr val="002060"/>
              </a:solidFill>
            </a:rPr>
            <a:t>предотвращение роста напряженности на рынке труда за счет минимизации уровней общей и регистрируемой безработицы;</a:t>
          </a:r>
        </a:p>
        <a:p>
          <a:r>
            <a:rPr lang="ru-RU" sz="1200" b="0" dirty="0" smtClean="0">
              <a:solidFill>
                <a:srgbClr val="002060"/>
              </a:solidFill>
            </a:rPr>
            <a:t>удовлетворение спроса экономики на квалифицированную рабочую силу;</a:t>
          </a:r>
        </a:p>
        <a:p>
          <a:r>
            <a:rPr lang="ru-RU" sz="1200" b="0" dirty="0" smtClean="0">
              <a:solidFill>
                <a:srgbClr val="002060"/>
              </a:solidFill>
            </a:rPr>
            <a:t>создание условий для интеграции в трудовую деятельность лиц с ограниченными физическими возможностями, в частности путем создания специальных рабочих мест для инвалидов;</a:t>
          </a:r>
        </a:p>
        <a:p>
          <a:r>
            <a:rPr lang="ru-RU" sz="1200" b="0" dirty="0" smtClean="0">
              <a:solidFill>
                <a:srgbClr val="002060"/>
              </a:solidFill>
            </a:rPr>
            <a:t>повышение качества предоставления услуг в области содействия занятости населения на основе развития государственной службы занятости населения</a:t>
          </a:r>
        </a:p>
      </dgm:t>
    </dgm:pt>
    <dgm:pt modelId="{12BFF8F9-FDD3-4642-98AC-ABBF74277DB0}" type="parTrans" cxnId="{4375B90C-D79A-4340-AF27-8135C3954681}">
      <dgm:prSet/>
      <dgm:spPr/>
      <dgm:t>
        <a:bodyPr/>
        <a:lstStyle/>
        <a:p>
          <a:endParaRPr lang="ru-RU"/>
        </a:p>
      </dgm:t>
    </dgm:pt>
    <dgm:pt modelId="{78F0650D-AC85-4BB2-A607-E5EC8CD06D09}" type="sibTrans" cxnId="{4375B90C-D79A-4340-AF27-8135C3954681}">
      <dgm:prSet/>
      <dgm:spPr/>
      <dgm:t>
        <a:bodyPr/>
        <a:lstStyle/>
        <a:p>
          <a:endParaRPr lang="ru-RU"/>
        </a:p>
      </dgm:t>
    </dgm:pt>
    <dgm:pt modelId="{2CBAF28B-CB05-42E7-A7E5-C3D45242D8A4}" type="pres">
      <dgm:prSet presAssocID="{EBDF46E8-55CF-4C93-8993-A47C9C2DF02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F9AF9F-31AE-4014-AE15-076787387846}" type="pres">
      <dgm:prSet presAssocID="{85B890CD-78BB-4614-B637-C24DB6F3161B}" presName="boxAndChildren" presStyleCnt="0"/>
      <dgm:spPr/>
      <dgm:t>
        <a:bodyPr/>
        <a:lstStyle/>
        <a:p>
          <a:endParaRPr lang="ru-RU"/>
        </a:p>
      </dgm:t>
    </dgm:pt>
    <dgm:pt modelId="{2DA0C9F6-5D18-42B5-8FC8-00523D188BFC}" type="pres">
      <dgm:prSet presAssocID="{85B890CD-78BB-4614-B637-C24DB6F3161B}" presName="parentTextBox" presStyleLbl="node1" presStyleIdx="0" presStyleCnt="1"/>
      <dgm:spPr/>
      <dgm:t>
        <a:bodyPr/>
        <a:lstStyle/>
        <a:p>
          <a:endParaRPr lang="ru-RU"/>
        </a:p>
      </dgm:t>
    </dgm:pt>
    <dgm:pt modelId="{C4E2ADD8-BFCE-470A-970C-3E84444E2F18}" type="pres">
      <dgm:prSet presAssocID="{85B890CD-78BB-4614-B637-C24DB6F3161B}" presName="entireBox" presStyleLbl="node1" presStyleIdx="0" presStyleCnt="1" custFlipVert="0" custScaleX="67480" custScaleY="25225" custLinFactNeighborX="14634" custLinFactNeighborY="-14429"/>
      <dgm:spPr/>
      <dgm:t>
        <a:bodyPr/>
        <a:lstStyle/>
        <a:p>
          <a:endParaRPr lang="ru-RU"/>
        </a:p>
      </dgm:t>
    </dgm:pt>
    <dgm:pt modelId="{00926DFD-BE03-480B-B1B8-79FC5B32EA7A}" type="pres">
      <dgm:prSet presAssocID="{85B890CD-78BB-4614-B637-C24DB6F3161B}" presName="descendantBox" presStyleCnt="0"/>
      <dgm:spPr/>
      <dgm:t>
        <a:bodyPr/>
        <a:lstStyle/>
        <a:p>
          <a:endParaRPr lang="ru-RU"/>
        </a:p>
      </dgm:t>
    </dgm:pt>
    <dgm:pt modelId="{29590B5E-A233-41D5-BFF4-40F7D549464D}" type="pres">
      <dgm:prSet presAssocID="{01E9E9D0-EE02-49B3-B65C-DE7D6EC63DA1}" presName="childTextBox" presStyleLbl="fgAccFollowNode1" presStyleIdx="0" presStyleCnt="3" custScaleY="137073" custLinFactNeighborX="-147" custLinFactNeighborY="125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BE7A27-EB5D-4DEE-8A6C-D3B229E7558A}" type="pres">
      <dgm:prSet presAssocID="{CB33582A-8A03-4586-ADDB-19F2489130EE}" presName="childTextBox" presStyleLbl="fgAccFollowNode1" presStyleIdx="1" presStyleCnt="3" custScaleY="137073" custLinFactNeighborX="-49" custLinFactNeighborY="125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DFB0C7-4264-4363-BDC1-C8C765948A9C}" type="pres">
      <dgm:prSet presAssocID="{1DC77499-26BB-4457-AA85-39EEE88EA41D}" presName="childTextBox" presStyleLbl="fgAccFollowNode1" presStyleIdx="2" presStyleCnt="3" custScaleY="137073" custLinFactNeighborX="49" custLinFactNeighborY="125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495820-9714-4E4D-B058-086A69CC363B}" srcId="{85B890CD-78BB-4614-B637-C24DB6F3161B}" destId="{CB33582A-8A03-4586-ADDB-19F2489130EE}" srcOrd="1" destOrd="0" parTransId="{B8993AB9-2E18-4BA6-8944-1911D2C7852D}" sibTransId="{2FAAC3AD-9163-43BF-899F-DBA600471B18}"/>
    <dgm:cxn modelId="{55AD3150-9E3C-46B1-AC19-2E26ED8B6E92}" type="presOf" srcId="{1DC77499-26BB-4457-AA85-39EEE88EA41D}" destId="{85DFB0C7-4264-4363-BDC1-C8C765948A9C}" srcOrd="0" destOrd="0" presId="urn:microsoft.com/office/officeart/2005/8/layout/process4"/>
    <dgm:cxn modelId="{DBCCABFF-62AB-484D-B35C-E2BF8988A58E}" srcId="{EBDF46E8-55CF-4C93-8993-A47C9C2DF02F}" destId="{85B890CD-78BB-4614-B637-C24DB6F3161B}" srcOrd="0" destOrd="0" parTransId="{32FB0A6B-6A5B-41DA-888C-1898880F8C42}" sibTransId="{E7B4A955-0352-43E3-8C38-21A5C595A5BC}"/>
    <dgm:cxn modelId="{5AC3E9B7-3F41-4A3A-A8DD-634C0472C281}" type="presOf" srcId="{EBDF46E8-55CF-4C93-8993-A47C9C2DF02F}" destId="{2CBAF28B-CB05-42E7-A7E5-C3D45242D8A4}" srcOrd="0" destOrd="0" presId="urn:microsoft.com/office/officeart/2005/8/layout/process4"/>
    <dgm:cxn modelId="{4375B90C-D79A-4340-AF27-8135C3954681}" srcId="{85B890CD-78BB-4614-B637-C24DB6F3161B}" destId="{1DC77499-26BB-4457-AA85-39EEE88EA41D}" srcOrd="2" destOrd="0" parTransId="{12BFF8F9-FDD3-4642-98AC-ABBF74277DB0}" sibTransId="{78F0650D-AC85-4BB2-A607-E5EC8CD06D09}"/>
    <dgm:cxn modelId="{1E43B871-3E94-4DBF-AC37-BFC25E91A838}" type="presOf" srcId="{01E9E9D0-EE02-49B3-B65C-DE7D6EC63DA1}" destId="{29590B5E-A233-41D5-BFF4-40F7D549464D}" srcOrd="0" destOrd="0" presId="urn:microsoft.com/office/officeart/2005/8/layout/process4"/>
    <dgm:cxn modelId="{80834393-D38F-402B-829E-52A715D0978C}" type="presOf" srcId="{CB33582A-8A03-4586-ADDB-19F2489130EE}" destId="{1FBE7A27-EB5D-4DEE-8A6C-D3B229E7558A}" srcOrd="0" destOrd="0" presId="urn:microsoft.com/office/officeart/2005/8/layout/process4"/>
    <dgm:cxn modelId="{890A5853-5723-44B9-BF07-10AAA7CF8D6E}" srcId="{85B890CD-78BB-4614-B637-C24DB6F3161B}" destId="{01E9E9D0-EE02-49B3-B65C-DE7D6EC63DA1}" srcOrd="0" destOrd="0" parTransId="{F198F90B-F30F-4EF9-8F48-46AB662D18DC}" sibTransId="{5BF50CE3-10DE-4A5B-8959-AB57AB532C7B}"/>
    <dgm:cxn modelId="{CFCE5AE7-CD01-4376-BCB9-0101331086BF}" type="presOf" srcId="{85B890CD-78BB-4614-B637-C24DB6F3161B}" destId="{C4E2ADD8-BFCE-470A-970C-3E84444E2F18}" srcOrd="1" destOrd="0" presId="urn:microsoft.com/office/officeart/2005/8/layout/process4"/>
    <dgm:cxn modelId="{B813AB20-A86A-43BF-B3B6-11E430DA5CCA}" type="presOf" srcId="{85B890CD-78BB-4614-B637-C24DB6F3161B}" destId="{2DA0C9F6-5D18-42B5-8FC8-00523D188BFC}" srcOrd="0" destOrd="0" presId="urn:microsoft.com/office/officeart/2005/8/layout/process4"/>
    <dgm:cxn modelId="{5796EB93-7CE0-4B84-A9EE-9627D7181A34}" type="presParOf" srcId="{2CBAF28B-CB05-42E7-A7E5-C3D45242D8A4}" destId="{7AF9AF9F-31AE-4014-AE15-076787387846}" srcOrd="0" destOrd="0" presId="urn:microsoft.com/office/officeart/2005/8/layout/process4"/>
    <dgm:cxn modelId="{66A6B3D3-A748-4507-BFA0-0963F74320BD}" type="presParOf" srcId="{7AF9AF9F-31AE-4014-AE15-076787387846}" destId="{2DA0C9F6-5D18-42B5-8FC8-00523D188BFC}" srcOrd="0" destOrd="0" presId="urn:microsoft.com/office/officeart/2005/8/layout/process4"/>
    <dgm:cxn modelId="{BC867E93-8409-4F79-A595-8951695265B0}" type="presParOf" srcId="{7AF9AF9F-31AE-4014-AE15-076787387846}" destId="{C4E2ADD8-BFCE-470A-970C-3E84444E2F18}" srcOrd="1" destOrd="0" presId="urn:microsoft.com/office/officeart/2005/8/layout/process4"/>
    <dgm:cxn modelId="{C16B979D-2A62-455C-841E-20C9630C6E3F}" type="presParOf" srcId="{7AF9AF9F-31AE-4014-AE15-076787387846}" destId="{00926DFD-BE03-480B-B1B8-79FC5B32EA7A}" srcOrd="2" destOrd="0" presId="urn:microsoft.com/office/officeart/2005/8/layout/process4"/>
    <dgm:cxn modelId="{6CAE4907-0683-454E-8577-B8AE5DDD460B}" type="presParOf" srcId="{00926DFD-BE03-480B-B1B8-79FC5B32EA7A}" destId="{29590B5E-A233-41D5-BFF4-40F7D549464D}" srcOrd="0" destOrd="0" presId="urn:microsoft.com/office/officeart/2005/8/layout/process4"/>
    <dgm:cxn modelId="{8689E103-4948-485B-8CE8-BFC96973FE78}" type="presParOf" srcId="{00926DFD-BE03-480B-B1B8-79FC5B32EA7A}" destId="{1FBE7A27-EB5D-4DEE-8A6C-D3B229E7558A}" srcOrd="1" destOrd="0" presId="urn:microsoft.com/office/officeart/2005/8/layout/process4"/>
    <dgm:cxn modelId="{8239CD57-A28B-4A62-A115-76F03C8EF623}" type="presParOf" srcId="{00926DFD-BE03-480B-B1B8-79FC5B32EA7A}" destId="{85DFB0C7-4264-4363-BDC1-C8C765948A9C}" srcOrd="2" destOrd="0" presId="urn:microsoft.com/office/officeart/2005/8/layout/process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EBDF46E8-55CF-4C93-8993-A47C9C2DF02F}" type="doc">
      <dgm:prSet loTypeId="urn:microsoft.com/office/officeart/2005/8/layout/process4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1E9E9D0-EE02-49B3-B65C-DE7D6EC63DA1}">
      <dgm:prSet phldrT="[Текст]" custT="1"/>
      <dgm:spPr>
        <a:solidFill>
          <a:srgbClr val="99CCFF">
            <a:alpha val="89804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Цель:</a:t>
          </a:r>
        </a:p>
        <a:p>
          <a:r>
            <a:rPr lang="ru-RU" sz="1400" b="0" dirty="0" smtClean="0">
              <a:solidFill>
                <a:srgbClr val="002060"/>
              </a:solidFill>
            </a:rPr>
            <a:t>формирование и развитие правовых, социально-экономических, организационных условий для социального становления, созидательной активности и самореализации молодежи на территории Карачаево-Черкесской Республики</a:t>
          </a:r>
        </a:p>
      </dgm:t>
    </dgm:pt>
    <dgm:pt modelId="{F198F90B-F30F-4EF9-8F48-46AB662D18DC}" type="parTrans" cxnId="{890A5853-5723-44B9-BF07-10AAA7CF8D6E}">
      <dgm:prSet/>
      <dgm:spPr/>
      <dgm:t>
        <a:bodyPr/>
        <a:lstStyle/>
        <a:p>
          <a:endParaRPr lang="ru-RU" b="1"/>
        </a:p>
      </dgm:t>
    </dgm:pt>
    <dgm:pt modelId="{5BF50CE3-10DE-4A5B-8959-AB57AB532C7B}" type="sibTrans" cxnId="{890A5853-5723-44B9-BF07-10AAA7CF8D6E}">
      <dgm:prSet/>
      <dgm:spPr/>
      <dgm:t>
        <a:bodyPr/>
        <a:lstStyle/>
        <a:p>
          <a:endParaRPr lang="ru-RU" b="1"/>
        </a:p>
      </dgm:t>
    </dgm:pt>
    <dgm:pt modelId="{CB33582A-8A03-4586-ADDB-19F2489130EE}">
      <dgm:prSet phldrT="[Текст]" custT="1"/>
      <dgm:spPr>
        <a:solidFill>
          <a:srgbClr val="FFCCFF">
            <a:alpha val="89804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Задачи:</a:t>
          </a:r>
        </a:p>
        <a:p>
          <a:r>
            <a:rPr lang="ru-RU" sz="1200" b="0" dirty="0" smtClean="0">
              <a:solidFill>
                <a:srgbClr val="002060"/>
              </a:solidFill>
            </a:rPr>
            <a:t>оказание помощи молодым людям, оказавшимся в трудной жизненной ситуации;</a:t>
          </a:r>
        </a:p>
        <a:p>
          <a:r>
            <a:rPr lang="ru-RU" sz="1200" b="0" dirty="0" smtClean="0">
              <a:solidFill>
                <a:srgbClr val="002060"/>
              </a:solidFill>
            </a:rPr>
            <a:t>поддержка деятельности молодежных и детских общественных объединений и организаций, иных некоммерческих организаций, деятельность которых осуществляется в сфере молодежной политики;</a:t>
          </a:r>
        </a:p>
        <a:p>
          <a:r>
            <a:rPr lang="ru-RU" sz="1200" b="0" dirty="0" smtClean="0">
              <a:solidFill>
                <a:srgbClr val="002060"/>
              </a:solidFill>
            </a:rPr>
            <a:t>поддержка социально значимых молодежных проектов, инициатив, программ в области досуга, занятости, здоровья, спорта, общественной жизни ;</a:t>
          </a:r>
        </a:p>
        <a:p>
          <a:r>
            <a:rPr lang="ru-RU" sz="1200" b="0" dirty="0" smtClean="0">
              <a:solidFill>
                <a:srgbClr val="002060"/>
              </a:solidFill>
            </a:rPr>
            <a:t>поддержка молодых семей, в том числе в решении жилищных проблем</a:t>
          </a:r>
        </a:p>
      </dgm:t>
    </dgm:pt>
    <dgm:pt modelId="{2FAAC3AD-9163-43BF-899F-DBA600471B18}" type="sibTrans" cxnId="{7A495820-9714-4E4D-B058-086A69CC363B}">
      <dgm:prSet/>
      <dgm:spPr/>
      <dgm:t>
        <a:bodyPr/>
        <a:lstStyle/>
        <a:p>
          <a:endParaRPr lang="ru-RU" b="1"/>
        </a:p>
      </dgm:t>
    </dgm:pt>
    <dgm:pt modelId="{B8993AB9-2E18-4BA6-8944-1911D2C7852D}" type="parTrans" cxnId="{7A495820-9714-4E4D-B058-086A69CC363B}">
      <dgm:prSet/>
      <dgm:spPr/>
      <dgm:t>
        <a:bodyPr/>
        <a:lstStyle/>
        <a:p>
          <a:endParaRPr lang="ru-RU" b="1"/>
        </a:p>
      </dgm:t>
    </dgm:pt>
    <dgm:pt modelId="{85B890CD-78BB-4614-B637-C24DB6F3161B}">
      <dgm:prSet phldrT="[Текст]" custT="1"/>
      <dgm:spPr>
        <a:solidFill>
          <a:srgbClr val="CCFFCC"/>
        </a:solidFill>
      </dgm:spPr>
      <dgm:t>
        <a:bodyPr anchor="t" anchorCtr="0"/>
        <a:lstStyle/>
        <a:p>
          <a:r>
            <a:rPr lang="ru-RU" sz="1800" b="1" i="0" u="none" dirty="0" smtClean="0">
              <a:solidFill>
                <a:srgbClr val="002060"/>
              </a:solidFill>
            </a:rPr>
            <a:t>Государственная программа </a:t>
          </a:r>
        </a:p>
        <a:p>
          <a:r>
            <a:rPr lang="ru-RU" sz="1800" b="1" i="0" u="none" dirty="0" smtClean="0">
              <a:solidFill>
                <a:srgbClr val="002060"/>
              </a:solidFill>
            </a:rPr>
            <a:t>«Молодежь Карачаево-Черкесии </a:t>
          </a:r>
        </a:p>
        <a:p>
          <a:r>
            <a:rPr lang="ru-RU" sz="1800" b="1" i="0" u="none" dirty="0" smtClean="0">
              <a:solidFill>
                <a:srgbClr val="002060"/>
              </a:solidFill>
            </a:rPr>
            <a:t>на 2014-2018 годы»</a:t>
          </a:r>
        </a:p>
        <a:p>
          <a:r>
            <a:rPr lang="ru-RU" sz="1800" b="1" i="0" u="none" dirty="0" smtClean="0">
              <a:solidFill>
                <a:srgbClr val="002060"/>
              </a:solidFill>
            </a:rPr>
            <a:t> 27 921,4 </a:t>
          </a:r>
          <a:r>
            <a:rPr lang="ru-RU" sz="1800" b="1" i="0" u="none" dirty="0" err="1" smtClean="0">
              <a:solidFill>
                <a:srgbClr val="002060"/>
              </a:solidFill>
            </a:rPr>
            <a:t>тыс.руб</a:t>
          </a:r>
          <a:endParaRPr lang="ru-RU" sz="1800" b="1" i="0" u="none" dirty="0" smtClean="0">
            <a:solidFill>
              <a:srgbClr val="002060"/>
            </a:solidFill>
          </a:endParaRPr>
        </a:p>
      </dgm:t>
    </dgm:pt>
    <dgm:pt modelId="{E7B4A955-0352-43E3-8C38-21A5C595A5BC}" type="sibTrans" cxnId="{DBCCABFF-62AB-484D-B35C-E2BF8988A58E}">
      <dgm:prSet/>
      <dgm:spPr/>
      <dgm:t>
        <a:bodyPr/>
        <a:lstStyle/>
        <a:p>
          <a:endParaRPr lang="ru-RU" b="1"/>
        </a:p>
      </dgm:t>
    </dgm:pt>
    <dgm:pt modelId="{32FB0A6B-6A5B-41DA-888C-1898880F8C42}" type="parTrans" cxnId="{DBCCABFF-62AB-484D-B35C-E2BF8988A58E}">
      <dgm:prSet/>
      <dgm:spPr/>
      <dgm:t>
        <a:bodyPr/>
        <a:lstStyle/>
        <a:p>
          <a:endParaRPr lang="ru-RU" b="1"/>
        </a:p>
      </dgm:t>
    </dgm:pt>
    <dgm:pt modelId="{35D71273-6660-4B6A-8131-027CC1C68E84}">
      <dgm:prSet custT="1"/>
      <dgm:spPr>
        <a:solidFill>
          <a:srgbClr val="FFFFCC">
            <a:alpha val="89804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Ожидаемый результат:</a:t>
          </a:r>
        </a:p>
        <a:p>
          <a:r>
            <a:rPr lang="ru-RU" sz="1200" b="0" dirty="0" smtClean="0">
              <a:solidFill>
                <a:srgbClr val="002060"/>
              </a:solidFill>
            </a:rPr>
            <a:t>увеличение количества молодых людей, привлеченных к мероприятиям гражданско-патриотической направленности;</a:t>
          </a:r>
        </a:p>
        <a:p>
          <a:r>
            <a:rPr lang="ru-RU" sz="1200" b="0" dirty="0" smtClean="0">
              <a:solidFill>
                <a:srgbClr val="002060"/>
              </a:solidFill>
            </a:rPr>
            <a:t>увеличение количества молодых семей, получивших социальную выплату на улучшение жилищных условий;</a:t>
          </a:r>
        </a:p>
        <a:p>
          <a:r>
            <a:rPr lang="ru-RU" sz="1200" b="0" dirty="0" smtClean="0">
              <a:solidFill>
                <a:srgbClr val="002060"/>
              </a:solidFill>
            </a:rPr>
            <a:t>привлечение большего количества учащихся, студентов и работающей молодежи к решению проблем Карачаево-Черкесской Республики;</a:t>
          </a:r>
        </a:p>
        <a:p>
          <a:r>
            <a:rPr lang="ru-RU" sz="1200" b="0" dirty="0" smtClean="0">
              <a:solidFill>
                <a:srgbClr val="002060"/>
              </a:solidFill>
            </a:rPr>
            <a:t>развитие системы работы с детьми и подростками по месту жительства, обеспечение функционирования не менее 12 детско-подростковых клубов</a:t>
          </a:r>
        </a:p>
      </dgm:t>
    </dgm:pt>
    <dgm:pt modelId="{D425AF5E-5DDF-4A24-B8F0-D92E6FDE7F6B}" type="parTrans" cxnId="{1ECD94E1-7F52-415E-8FD5-7900406F1435}">
      <dgm:prSet/>
      <dgm:spPr/>
      <dgm:t>
        <a:bodyPr/>
        <a:lstStyle/>
        <a:p>
          <a:endParaRPr lang="ru-RU"/>
        </a:p>
      </dgm:t>
    </dgm:pt>
    <dgm:pt modelId="{BCCA473B-9327-4AAF-BB57-22022751D779}" type="sibTrans" cxnId="{1ECD94E1-7F52-415E-8FD5-7900406F1435}">
      <dgm:prSet/>
      <dgm:spPr/>
      <dgm:t>
        <a:bodyPr/>
        <a:lstStyle/>
        <a:p>
          <a:endParaRPr lang="ru-RU"/>
        </a:p>
      </dgm:t>
    </dgm:pt>
    <dgm:pt modelId="{2CBAF28B-CB05-42E7-A7E5-C3D45242D8A4}" type="pres">
      <dgm:prSet presAssocID="{EBDF46E8-55CF-4C93-8993-A47C9C2DF02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F9AF9F-31AE-4014-AE15-076787387846}" type="pres">
      <dgm:prSet presAssocID="{85B890CD-78BB-4614-B637-C24DB6F3161B}" presName="boxAndChildren" presStyleCnt="0"/>
      <dgm:spPr/>
      <dgm:t>
        <a:bodyPr/>
        <a:lstStyle/>
        <a:p>
          <a:endParaRPr lang="ru-RU"/>
        </a:p>
      </dgm:t>
    </dgm:pt>
    <dgm:pt modelId="{2DA0C9F6-5D18-42B5-8FC8-00523D188BFC}" type="pres">
      <dgm:prSet presAssocID="{85B890CD-78BB-4614-B637-C24DB6F3161B}" presName="parentTextBox" presStyleLbl="node1" presStyleIdx="0" presStyleCnt="1"/>
      <dgm:spPr/>
      <dgm:t>
        <a:bodyPr/>
        <a:lstStyle/>
        <a:p>
          <a:endParaRPr lang="ru-RU"/>
        </a:p>
      </dgm:t>
    </dgm:pt>
    <dgm:pt modelId="{C4E2ADD8-BFCE-470A-970C-3E84444E2F18}" type="pres">
      <dgm:prSet presAssocID="{85B890CD-78BB-4614-B637-C24DB6F3161B}" presName="entireBox" presStyleLbl="node1" presStyleIdx="0" presStyleCnt="1" custFlipVert="0" custScaleX="67480" custScaleY="25225" custLinFactNeighborX="15447" custLinFactNeighborY="-14428"/>
      <dgm:spPr/>
      <dgm:t>
        <a:bodyPr/>
        <a:lstStyle/>
        <a:p>
          <a:endParaRPr lang="ru-RU"/>
        </a:p>
      </dgm:t>
    </dgm:pt>
    <dgm:pt modelId="{00926DFD-BE03-480B-B1B8-79FC5B32EA7A}" type="pres">
      <dgm:prSet presAssocID="{85B890CD-78BB-4614-B637-C24DB6F3161B}" presName="descendantBox" presStyleCnt="0"/>
      <dgm:spPr/>
      <dgm:t>
        <a:bodyPr/>
        <a:lstStyle/>
        <a:p>
          <a:endParaRPr lang="ru-RU"/>
        </a:p>
      </dgm:t>
    </dgm:pt>
    <dgm:pt modelId="{29590B5E-A233-41D5-BFF4-40F7D549464D}" type="pres">
      <dgm:prSet presAssocID="{01E9E9D0-EE02-49B3-B65C-DE7D6EC63DA1}" presName="childTextBox" presStyleLbl="fgAccFollowNode1" presStyleIdx="0" presStyleCnt="3" custScaleY="137073" custLinFactNeighborX="-147" custLinFactNeighborY="125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BE7A27-EB5D-4DEE-8A6C-D3B229E7558A}" type="pres">
      <dgm:prSet presAssocID="{CB33582A-8A03-4586-ADDB-19F2489130EE}" presName="childTextBox" presStyleLbl="fgAccFollowNode1" presStyleIdx="1" presStyleCnt="3" custScaleY="137073" custLinFactNeighborX="-49" custLinFactNeighborY="125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1A76E5-F989-4D15-BB7E-1717F68CF504}" type="pres">
      <dgm:prSet presAssocID="{35D71273-6660-4B6A-8131-027CC1C68E84}" presName="childTextBox" presStyleLbl="fgAccFollowNode1" presStyleIdx="2" presStyleCnt="3" custScaleY="137428" custLinFactNeighborX="-2393" custLinFactNeighborY="127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495820-9714-4E4D-B058-086A69CC363B}" srcId="{85B890CD-78BB-4614-B637-C24DB6F3161B}" destId="{CB33582A-8A03-4586-ADDB-19F2489130EE}" srcOrd="1" destOrd="0" parTransId="{B8993AB9-2E18-4BA6-8944-1911D2C7852D}" sibTransId="{2FAAC3AD-9163-43BF-899F-DBA600471B18}"/>
    <dgm:cxn modelId="{25CFD7B2-58F1-4878-9DD8-6CA2C63B6AF3}" type="presOf" srcId="{35D71273-6660-4B6A-8131-027CC1C68E84}" destId="{481A76E5-F989-4D15-BB7E-1717F68CF504}" srcOrd="0" destOrd="0" presId="urn:microsoft.com/office/officeart/2005/8/layout/process4"/>
    <dgm:cxn modelId="{DBCCABFF-62AB-484D-B35C-E2BF8988A58E}" srcId="{EBDF46E8-55CF-4C93-8993-A47C9C2DF02F}" destId="{85B890CD-78BB-4614-B637-C24DB6F3161B}" srcOrd="0" destOrd="0" parTransId="{32FB0A6B-6A5B-41DA-888C-1898880F8C42}" sibTransId="{E7B4A955-0352-43E3-8C38-21A5C595A5BC}"/>
    <dgm:cxn modelId="{A2F7BE44-A95C-4EDF-A0CB-2FAA29B3A717}" type="presOf" srcId="{CB33582A-8A03-4586-ADDB-19F2489130EE}" destId="{1FBE7A27-EB5D-4DEE-8A6C-D3B229E7558A}" srcOrd="0" destOrd="0" presId="urn:microsoft.com/office/officeart/2005/8/layout/process4"/>
    <dgm:cxn modelId="{6C05D255-0595-4862-9AA1-B44E3410F00F}" type="presOf" srcId="{85B890CD-78BB-4614-B637-C24DB6F3161B}" destId="{C4E2ADD8-BFCE-470A-970C-3E84444E2F18}" srcOrd="1" destOrd="0" presId="urn:microsoft.com/office/officeart/2005/8/layout/process4"/>
    <dgm:cxn modelId="{E815B807-593C-4B99-B231-58B7776470EA}" type="presOf" srcId="{85B890CD-78BB-4614-B637-C24DB6F3161B}" destId="{2DA0C9F6-5D18-42B5-8FC8-00523D188BFC}" srcOrd="0" destOrd="0" presId="urn:microsoft.com/office/officeart/2005/8/layout/process4"/>
    <dgm:cxn modelId="{1ECD94E1-7F52-415E-8FD5-7900406F1435}" srcId="{85B890CD-78BB-4614-B637-C24DB6F3161B}" destId="{35D71273-6660-4B6A-8131-027CC1C68E84}" srcOrd="2" destOrd="0" parTransId="{D425AF5E-5DDF-4A24-B8F0-D92E6FDE7F6B}" sibTransId="{BCCA473B-9327-4AAF-BB57-22022751D779}"/>
    <dgm:cxn modelId="{890A5853-5723-44B9-BF07-10AAA7CF8D6E}" srcId="{85B890CD-78BB-4614-B637-C24DB6F3161B}" destId="{01E9E9D0-EE02-49B3-B65C-DE7D6EC63DA1}" srcOrd="0" destOrd="0" parTransId="{F198F90B-F30F-4EF9-8F48-46AB662D18DC}" sibTransId="{5BF50CE3-10DE-4A5B-8959-AB57AB532C7B}"/>
    <dgm:cxn modelId="{B6948174-D2CE-4BBC-8427-7C2B80B0F6A5}" type="presOf" srcId="{EBDF46E8-55CF-4C93-8993-A47C9C2DF02F}" destId="{2CBAF28B-CB05-42E7-A7E5-C3D45242D8A4}" srcOrd="0" destOrd="0" presId="urn:microsoft.com/office/officeart/2005/8/layout/process4"/>
    <dgm:cxn modelId="{36F4A13E-F0FB-42FF-A836-4FEB04B207F1}" type="presOf" srcId="{01E9E9D0-EE02-49B3-B65C-DE7D6EC63DA1}" destId="{29590B5E-A233-41D5-BFF4-40F7D549464D}" srcOrd="0" destOrd="0" presId="urn:microsoft.com/office/officeart/2005/8/layout/process4"/>
    <dgm:cxn modelId="{EE7557E7-5FD0-4F47-85A1-6E96EC537A39}" type="presParOf" srcId="{2CBAF28B-CB05-42E7-A7E5-C3D45242D8A4}" destId="{7AF9AF9F-31AE-4014-AE15-076787387846}" srcOrd="0" destOrd="0" presId="urn:microsoft.com/office/officeart/2005/8/layout/process4"/>
    <dgm:cxn modelId="{F5BBAA0E-6B03-4F69-8BB5-9444E6416151}" type="presParOf" srcId="{7AF9AF9F-31AE-4014-AE15-076787387846}" destId="{2DA0C9F6-5D18-42B5-8FC8-00523D188BFC}" srcOrd="0" destOrd="0" presId="urn:microsoft.com/office/officeart/2005/8/layout/process4"/>
    <dgm:cxn modelId="{1BBD0794-8ED4-44C6-B73D-DAC37FE1B4C7}" type="presParOf" srcId="{7AF9AF9F-31AE-4014-AE15-076787387846}" destId="{C4E2ADD8-BFCE-470A-970C-3E84444E2F18}" srcOrd="1" destOrd="0" presId="urn:microsoft.com/office/officeart/2005/8/layout/process4"/>
    <dgm:cxn modelId="{5B837A35-99F2-401E-8AE5-A553BD1D4F3F}" type="presParOf" srcId="{7AF9AF9F-31AE-4014-AE15-076787387846}" destId="{00926DFD-BE03-480B-B1B8-79FC5B32EA7A}" srcOrd="2" destOrd="0" presId="urn:microsoft.com/office/officeart/2005/8/layout/process4"/>
    <dgm:cxn modelId="{B0222547-A5E4-41DA-8BFF-87F5C75A9229}" type="presParOf" srcId="{00926DFD-BE03-480B-B1B8-79FC5B32EA7A}" destId="{29590B5E-A233-41D5-BFF4-40F7D549464D}" srcOrd="0" destOrd="0" presId="urn:microsoft.com/office/officeart/2005/8/layout/process4"/>
    <dgm:cxn modelId="{2954805D-EA73-48F1-B3B0-7C06CA945B35}" type="presParOf" srcId="{00926DFD-BE03-480B-B1B8-79FC5B32EA7A}" destId="{1FBE7A27-EB5D-4DEE-8A6C-D3B229E7558A}" srcOrd="1" destOrd="0" presId="urn:microsoft.com/office/officeart/2005/8/layout/process4"/>
    <dgm:cxn modelId="{41C1E7F5-8BE8-4246-98A4-60AAB1153045}" type="presParOf" srcId="{00926DFD-BE03-480B-B1B8-79FC5B32EA7A}" destId="{481A76E5-F989-4D15-BB7E-1717F68CF504}" srcOrd="2" destOrd="0" presId="urn:microsoft.com/office/officeart/2005/8/layout/process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EBDF46E8-55CF-4C93-8993-A47C9C2DF02F}" type="doc">
      <dgm:prSet loTypeId="urn:microsoft.com/office/officeart/2005/8/layout/process4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1E9E9D0-EE02-49B3-B65C-DE7D6EC63DA1}">
      <dgm:prSet phldrT="[Текст]" custT="1"/>
      <dgm:spPr>
        <a:solidFill>
          <a:srgbClr val="FFCCFF">
            <a:alpha val="89804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Цель:</a:t>
          </a:r>
        </a:p>
        <a:p>
          <a:r>
            <a:rPr lang="ru-RU" sz="1200" b="0" dirty="0" smtClean="0">
              <a:solidFill>
                <a:srgbClr val="002060"/>
              </a:solidFill>
            </a:rPr>
            <a:t>гарантированное обеспечение водными ресурсами устойчивого социально- экономического развития Карачаево-Черкесской Республики и сопредельной территории Ставропольского края;</a:t>
          </a:r>
        </a:p>
        <a:p>
          <a:r>
            <a:rPr lang="ru-RU" sz="1200" b="0" dirty="0" smtClean="0">
              <a:solidFill>
                <a:srgbClr val="002060"/>
              </a:solidFill>
            </a:rPr>
            <a:t>сохранение и восстановление водных объектов до состояния, обеспечивающего экологически благоприятные условия жизни населения;</a:t>
          </a:r>
        </a:p>
        <a:p>
          <a:r>
            <a:rPr lang="ru-RU" sz="1200" b="0" dirty="0" smtClean="0">
              <a:solidFill>
                <a:srgbClr val="002060"/>
              </a:solidFill>
            </a:rPr>
            <a:t>стабилизация, сохранение и улучшение экологической обстановки, повышение уровня экологической безопасности населения, содействие улучшению демографического положения в Карачаево-Черкесской Республике</a:t>
          </a:r>
        </a:p>
      </dgm:t>
    </dgm:pt>
    <dgm:pt modelId="{F198F90B-F30F-4EF9-8F48-46AB662D18DC}" type="parTrans" cxnId="{890A5853-5723-44B9-BF07-10AAA7CF8D6E}">
      <dgm:prSet/>
      <dgm:spPr/>
      <dgm:t>
        <a:bodyPr/>
        <a:lstStyle/>
        <a:p>
          <a:endParaRPr lang="ru-RU" b="1"/>
        </a:p>
      </dgm:t>
    </dgm:pt>
    <dgm:pt modelId="{5BF50CE3-10DE-4A5B-8959-AB57AB532C7B}" type="sibTrans" cxnId="{890A5853-5723-44B9-BF07-10AAA7CF8D6E}">
      <dgm:prSet/>
      <dgm:spPr/>
      <dgm:t>
        <a:bodyPr/>
        <a:lstStyle/>
        <a:p>
          <a:endParaRPr lang="ru-RU" b="1"/>
        </a:p>
      </dgm:t>
    </dgm:pt>
    <dgm:pt modelId="{CB33582A-8A03-4586-ADDB-19F2489130EE}">
      <dgm:prSet phldrT="[Текст]" custT="1"/>
      <dgm:spPr>
        <a:solidFill>
          <a:srgbClr val="CCECFF">
            <a:alpha val="89804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Задачи:</a:t>
          </a:r>
        </a:p>
        <a:p>
          <a:r>
            <a:rPr lang="ru-RU" sz="1200" b="0" dirty="0" smtClean="0">
              <a:solidFill>
                <a:srgbClr val="002060"/>
              </a:solidFill>
            </a:rPr>
            <a:t>повышение эксплуатационной надежности гидротехнических сооружений (в том числе бесхозяйных) путем их приведения к безопасному техническому состоянию;</a:t>
          </a:r>
        </a:p>
        <a:p>
          <a:r>
            <a:rPr lang="ru-RU" sz="1200" b="0" dirty="0" smtClean="0">
              <a:solidFill>
                <a:srgbClr val="002060"/>
              </a:solidFill>
            </a:rPr>
            <a:t>обеспечение населения и объектов экономики сооружениями инженерной защиты с учетом экономической целесообразности строительства таких сооружений на основе оценки и сопоставления альтернативных издержек;</a:t>
          </a:r>
        </a:p>
        <a:p>
          <a:r>
            <a:rPr lang="ru-RU" sz="1200" b="0" dirty="0" smtClean="0">
              <a:solidFill>
                <a:srgbClr val="002060"/>
              </a:solidFill>
            </a:rPr>
            <a:t>обеспечение высокого уровня защищенности территорий от чрезвычайных ситуаций природного и техногенного характера;</a:t>
          </a:r>
        </a:p>
        <a:p>
          <a:r>
            <a:rPr lang="ru-RU" sz="1200" b="0" dirty="0" smtClean="0">
              <a:solidFill>
                <a:srgbClr val="002060"/>
              </a:solidFill>
            </a:rPr>
            <a:t>развитие сети государственного мониторинга водных объектов</a:t>
          </a:r>
        </a:p>
      </dgm:t>
    </dgm:pt>
    <dgm:pt modelId="{2FAAC3AD-9163-43BF-899F-DBA600471B18}" type="sibTrans" cxnId="{7A495820-9714-4E4D-B058-086A69CC363B}">
      <dgm:prSet/>
      <dgm:spPr/>
      <dgm:t>
        <a:bodyPr/>
        <a:lstStyle/>
        <a:p>
          <a:endParaRPr lang="ru-RU" b="1"/>
        </a:p>
      </dgm:t>
    </dgm:pt>
    <dgm:pt modelId="{B8993AB9-2E18-4BA6-8944-1911D2C7852D}" type="parTrans" cxnId="{7A495820-9714-4E4D-B058-086A69CC363B}">
      <dgm:prSet/>
      <dgm:spPr/>
      <dgm:t>
        <a:bodyPr/>
        <a:lstStyle/>
        <a:p>
          <a:endParaRPr lang="ru-RU" b="1"/>
        </a:p>
      </dgm:t>
    </dgm:pt>
    <dgm:pt modelId="{85B890CD-78BB-4614-B637-C24DB6F3161B}">
      <dgm:prSet phldrT="[Текст]" custT="1"/>
      <dgm:spPr>
        <a:solidFill>
          <a:srgbClr val="99CCFF"/>
        </a:solidFill>
      </dgm:spPr>
      <dgm:t>
        <a:bodyPr anchor="t" anchorCtr="0"/>
        <a:lstStyle/>
        <a:p>
          <a:r>
            <a:rPr lang="ru-RU" sz="1800" b="1" i="0" u="none" dirty="0" smtClean="0">
              <a:solidFill>
                <a:srgbClr val="002060"/>
              </a:solidFill>
            </a:rPr>
            <a:t>Государственная программа «Развитие водохозяйственного комплекса и охрана окружающей среды в Карачаево-Черкесской Республике до 2020 года»</a:t>
          </a:r>
        </a:p>
        <a:p>
          <a:r>
            <a:rPr lang="ru-RU" sz="1800" b="1" i="0" u="none" dirty="0" smtClean="0">
              <a:solidFill>
                <a:srgbClr val="002060"/>
              </a:solidFill>
            </a:rPr>
            <a:t> 24 955,5 </a:t>
          </a:r>
          <a:r>
            <a:rPr lang="ru-RU" sz="1800" b="1" i="0" u="none" dirty="0" err="1" smtClean="0">
              <a:solidFill>
                <a:srgbClr val="002060"/>
              </a:solidFill>
            </a:rPr>
            <a:t>тыс.руб</a:t>
          </a:r>
          <a:endParaRPr lang="ru-RU" sz="1800" b="1" i="0" u="none" dirty="0" smtClean="0">
            <a:solidFill>
              <a:srgbClr val="002060"/>
            </a:solidFill>
          </a:endParaRPr>
        </a:p>
      </dgm:t>
    </dgm:pt>
    <dgm:pt modelId="{E7B4A955-0352-43E3-8C38-21A5C595A5BC}" type="sibTrans" cxnId="{DBCCABFF-62AB-484D-B35C-E2BF8988A58E}">
      <dgm:prSet/>
      <dgm:spPr/>
      <dgm:t>
        <a:bodyPr/>
        <a:lstStyle/>
        <a:p>
          <a:endParaRPr lang="ru-RU" b="1"/>
        </a:p>
      </dgm:t>
    </dgm:pt>
    <dgm:pt modelId="{32FB0A6B-6A5B-41DA-888C-1898880F8C42}" type="parTrans" cxnId="{DBCCABFF-62AB-484D-B35C-E2BF8988A58E}">
      <dgm:prSet/>
      <dgm:spPr/>
      <dgm:t>
        <a:bodyPr/>
        <a:lstStyle/>
        <a:p>
          <a:endParaRPr lang="ru-RU" b="1"/>
        </a:p>
      </dgm:t>
    </dgm:pt>
    <dgm:pt modelId="{1DC77499-26BB-4457-AA85-39EEE88EA41D}">
      <dgm:prSet custT="1"/>
      <dgm:spPr>
        <a:solidFill>
          <a:srgbClr val="CCFFCC">
            <a:alpha val="90000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Ожидаемый результат:</a:t>
          </a:r>
        </a:p>
        <a:p>
          <a:r>
            <a:rPr lang="ru-RU" sz="1200" b="0" dirty="0" smtClean="0">
              <a:solidFill>
                <a:srgbClr val="002060"/>
              </a:solidFill>
            </a:rPr>
            <a:t>повышение защищенности населения и объектов экономики от наводнений и другого негативного воздействия вод;</a:t>
          </a:r>
        </a:p>
        <a:p>
          <a:r>
            <a:rPr lang="ru-RU" sz="1200" b="0" dirty="0" smtClean="0">
              <a:solidFill>
                <a:srgbClr val="002060"/>
              </a:solidFill>
            </a:rPr>
            <a:t>повышение качества и доступности государственных и муниципальных услуг, оказываемых в сфере водохозяйственного комплекса и охраны окружающей среды в Карачаево-Черкесской Республике;</a:t>
          </a:r>
        </a:p>
        <a:p>
          <a:r>
            <a:rPr lang="ru-RU" sz="1200" b="0" dirty="0" smtClean="0">
              <a:solidFill>
                <a:srgbClr val="002060"/>
              </a:solidFill>
            </a:rPr>
            <a:t>повышение эффективности информатизации в водохозяйственной и природоохранной отрасли</a:t>
          </a:r>
        </a:p>
      </dgm:t>
    </dgm:pt>
    <dgm:pt modelId="{78F0650D-AC85-4BB2-A607-E5EC8CD06D09}" type="sibTrans" cxnId="{4375B90C-D79A-4340-AF27-8135C3954681}">
      <dgm:prSet/>
      <dgm:spPr/>
      <dgm:t>
        <a:bodyPr/>
        <a:lstStyle/>
        <a:p>
          <a:endParaRPr lang="ru-RU"/>
        </a:p>
      </dgm:t>
    </dgm:pt>
    <dgm:pt modelId="{12BFF8F9-FDD3-4642-98AC-ABBF74277DB0}" type="parTrans" cxnId="{4375B90C-D79A-4340-AF27-8135C3954681}">
      <dgm:prSet/>
      <dgm:spPr/>
      <dgm:t>
        <a:bodyPr/>
        <a:lstStyle/>
        <a:p>
          <a:endParaRPr lang="ru-RU"/>
        </a:p>
      </dgm:t>
    </dgm:pt>
    <dgm:pt modelId="{2CBAF28B-CB05-42E7-A7E5-C3D45242D8A4}" type="pres">
      <dgm:prSet presAssocID="{EBDF46E8-55CF-4C93-8993-A47C9C2DF02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F9AF9F-31AE-4014-AE15-076787387846}" type="pres">
      <dgm:prSet presAssocID="{85B890CD-78BB-4614-B637-C24DB6F3161B}" presName="boxAndChildren" presStyleCnt="0"/>
      <dgm:spPr/>
      <dgm:t>
        <a:bodyPr/>
        <a:lstStyle/>
        <a:p>
          <a:endParaRPr lang="ru-RU"/>
        </a:p>
      </dgm:t>
    </dgm:pt>
    <dgm:pt modelId="{2DA0C9F6-5D18-42B5-8FC8-00523D188BFC}" type="pres">
      <dgm:prSet presAssocID="{85B890CD-78BB-4614-B637-C24DB6F3161B}" presName="parentTextBox" presStyleLbl="node1" presStyleIdx="0" presStyleCnt="1"/>
      <dgm:spPr/>
      <dgm:t>
        <a:bodyPr/>
        <a:lstStyle/>
        <a:p>
          <a:endParaRPr lang="ru-RU"/>
        </a:p>
      </dgm:t>
    </dgm:pt>
    <dgm:pt modelId="{C4E2ADD8-BFCE-470A-970C-3E84444E2F18}" type="pres">
      <dgm:prSet presAssocID="{85B890CD-78BB-4614-B637-C24DB6F3161B}" presName="entireBox" presStyleLbl="node1" presStyleIdx="0" presStyleCnt="1" custFlipVert="0" custScaleX="67480" custScaleY="25225" custLinFactNeighborX="14634" custLinFactNeighborY="-15479"/>
      <dgm:spPr/>
      <dgm:t>
        <a:bodyPr/>
        <a:lstStyle/>
        <a:p>
          <a:endParaRPr lang="ru-RU"/>
        </a:p>
      </dgm:t>
    </dgm:pt>
    <dgm:pt modelId="{00926DFD-BE03-480B-B1B8-79FC5B32EA7A}" type="pres">
      <dgm:prSet presAssocID="{85B890CD-78BB-4614-B637-C24DB6F3161B}" presName="descendantBox" presStyleCnt="0"/>
      <dgm:spPr/>
      <dgm:t>
        <a:bodyPr/>
        <a:lstStyle/>
        <a:p>
          <a:endParaRPr lang="ru-RU"/>
        </a:p>
      </dgm:t>
    </dgm:pt>
    <dgm:pt modelId="{29590B5E-A233-41D5-BFF4-40F7D549464D}" type="pres">
      <dgm:prSet presAssocID="{01E9E9D0-EE02-49B3-B65C-DE7D6EC63DA1}" presName="childTextBox" presStyleLbl="fgAccFollowNode1" presStyleIdx="0" presStyleCnt="3" custScaleY="137073" custLinFactNeighborX="-147" custLinFactNeighborY="125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BE7A27-EB5D-4DEE-8A6C-D3B229E7558A}" type="pres">
      <dgm:prSet presAssocID="{CB33582A-8A03-4586-ADDB-19F2489130EE}" presName="childTextBox" presStyleLbl="fgAccFollowNode1" presStyleIdx="1" presStyleCnt="3" custScaleY="137073" custLinFactNeighborX="-49" custLinFactNeighborY="125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DFB0C7-4264-4363-BDC1-C8C765948A9C}" type="pres">
      <dgm:prSet presAssocID="{1DC77499-26BB-4457-AA85-39EEE88EA41D}" presName="childTextBox" presStyleLbl="fgAccFollowNode1" presStyleIdx="2" presStyleCnt="3" custScaleY="137073" custLinFactNeighborX="49" custLinFactNeighborY="125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A04F52-DB0F-47B7-8342-B93A2B6049EC}" type="presOf" srcId="{85B890CD-78BB-4614-B637-C24DB6F3161B}" destId="{2DA0C9F6-5D18-42B5-8FC8-00523D188BFC}" srcOrd="0" destOrd="0" presId="urn:microsoft.com/office/officeart/2005/8/layout/process4"/>
    <dgm:cxn modelId="{9878155C-6DE9-4CB9-BD11-D051FBB91A04}" type="presOf" srcId="{85B890CD-78BB-4614-B637-C24DB6F3161B}" destId="{C4E2ADD8-BFCE-470A-970C-3E84444E2F18}" srcOrd="1" destOrd="0" presId="urn:microsoft.com/office/officeart/2005/8/layout/process4"/>
    <dgm:cxn modelId="{4375B90C-D79A-4340-AF27-8135C3954681}" srcId="{85B890CD-78BB-4614-B637-C24DB6F3161B}" destId="{1DC77499-26BB-4457-AA85-39EEE88EA41D}" srcOrd="2" destOrd="0" parTransId="{12BFF8F9-FDD3-4642-98AC-ABBF74277DB0}" sibTransId="{78F0650D-AC85-4BB2-A607-E5EC8CD06D09}"/>
    <dgm:cxn modelId="{DBCCABFF-62AB-484D-B35C-E2BF8988A58E}" srcId="{EBDF46E8-55CF-4C93-8993-A47C9C2DF02F}" destId="{85B890CD-78BB-4614-B637-C24DB6F3161B}" srcOrd="0" destOrd="0" parTransId="{32FB0A6B-6A5B-41DA-888C-1898880F8C42}" sibTransId="{E7B4A955-0352-43E3-8C38-21A5C595A5BC}"/>
    <dgm:cxn modelId="{890A5853-5723-44B9-BF07-10AAA7CF8D6E}" srcId="{85B890CD-78BB-4614-B637-C24DB6F3161B}" destId="{01E9E9D0-EE02-49B3-B65C-DE7D6EC63DA1}" srcOrd="0" destOrd="0" parTransId="{F198F90B-F30F-4EF9-8F48-46AB662D18DC}" sibTransId="{5BF50CE3-10DE-4A5B-8959-AB57AB532C7B}"/>
    <dgm:cxn modelId="{F12531AC-B653-4262-A539-5C081F896A13}" type="presOf" srcId="{EBDF46E8-55CF-4C93-8993-A47C9C2DF02F}" destId="{2CBAF28B-CB05-42E7-A7E5-C3D45242D8A4}" srcOrd="0" destOrd="0" presId="urn:microsoft.com/office/officeart/2005/8/layout/process4"/>
    <dgm:cxn modelId="{71A380E9-5272-4550-8064-06A47D178CBF}" type="presOf" srcId="{01E9E9D0-EE02-49B3-B65C-DE7D6EC63DA1}" destId="{29590B5E-A233-41D5-BFF4-40F7D549464D}" srcOrd="0" destOrd="0" presId="urn:microsoft.com/office/officeart/2005/8/layout/process4"/>
    <dgm:cxn modelId="{7A495820-9714-4E4D-B058-086A69CC363B}" srcId="{85B890CD-78BB-4614-B637-C24DB6F3161B}" destId="{CB33582A-8A03-4586-ADDB-19F2489130EE}" srcOrd="1" destOrd="0" parTransId="{B8993AB9-2E18-4BA6-8944-1911D2C7852D}" sibTransId="{2FAAC3AD-9163-43BF-899F-DBA600471B18}"/>
    <dgm:cxn modelId="{DE0ADE69-12EF-4A8C-B79E-B87687EDDCB3}" type="presOf" srcId="{CB33582A-8A03-4586-ADDB-19F2489130EE}" destId="{1FBE7A27-EB5D-4DEE-8A6C-D3B229E7558A}" srcOrd="0" destOrd="0" presId="urn:microsoft.com/office/officeart/2005/8/layout/process4"/>
    <dgm:cxn modelId="{04C8F696-9580-44D9-B8EF-5C56BA7384FF}" type="presOf" srcId="{1DC77499-26BB-4457-AA85-39EEE88EA41D}" destId="{85DFB0C7-4264-4363-BDC1-C8C765948A9C}" srcOrd="0" destOrd="0" presId="urn:microsoft.com/office/officeart/2005/8/layout/process4"/>
    <dgm:cxn modelId="{B8BD3590-8745-4450-A310-D111B530B83F}" type="presParOf" srcId="{2CBAF28B-CB05-42E7-A7E5-C3D45242D8A4}" destId="{7AF9AF9F-31AE-4014-AE15-076787387846}" srcOrd="0" destOrd="0" presId="urn:microsoft.com/office/officeart/2005/8/layout/process4"/>
    <dgm:cxn modelId="{9E3AAE01-ECE3-4E72-A5C9-186F493046F0}" type="presParOf" srcId="{7AF9AF9F-31AE-4014-AE15-076787387846}" destId="{2DA0C9F6-5D18-42B5-8FC8-00523D188BFC}" srcOrd="0" destOrd="0" presId="urn:microsoft.com/office/officeart/2005/8/layout/process4"/>
    <dgm:cxn modelId="{4699F6F1-050B-4C56-A5A1-EBA1A4CFC72E}" type="presParOf" srcId="{7AF9AF9F-31AE-4014-AE15-076787387846}" destId="{C4E2ADD8-BFCE-470A-970C-3E84444E2F18}" srcOrd="1" destOrd="0" presId="urn:microsoft.com/office/officeart/2005/8/layout/process4"/>
    <dgm:cxn modelId="{0F38F93E-2F22-4874-9260-71B15FC8E0E5}" type="presParOf" srcId="{7AF9AF9F-31AE-4014-AE15-076787387846}" destId="{00926DFD-BE03-480B-B1B8-79FC5B32EA7A}" srcOrd="2" destOrd="0" presId="urn:microsoft.com/office/officeart/2005/8/layout/process4"/>
    <dgm:cxn modelId="{782BB086-14A5-4047-BD6C-83BA6FC16F6C}" type="presParOf" srcId="{00926DFD-BE03-480B-B1B8-79FC5B32EA7A}" destId="{29590B5E-A233-41D5-BFF4-40F7D549464D}" srcOrd="0" destOrd="0" presId="urn:microsoft.com/office/officeart/2005/8/layout/process4"/>
    <dgm:cxn modelId="{5CB6612F-D50D-4681-8216-A2A505D43E79}" type="presParOf" srcId="{00926DFD-BE03-480B-B1B8-79FC5B32EA7A}" destId="{1FBE7A27-EB5D-4DEE-8A6C-D3B229E7558A}" srcOrd="1" destOrd="0" presId="urn:microsoft.com/office/officeart/2005/8/layout/process4"/>
    <dgm:cxn modelId="{E446A2DD-56B1-4574-BFD9-A46A5FD6A358}" type="presParOf" srcId="{00926DFD-BE03-480B-B1B8-79FC5B32EA7A}" destId="{85DFB0C7-4264-4363-BDC1-C8C765948A9C}" srcOrd="2" destOrd="0" presId="urn:microsoft.com/office/officeart/2005/8/layout/process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EBDF46E8-55CF-4C93-8993-A47C9C2DF02F}" type="doc">
      <dgm:prSet loTypeId="urn:microsoft.com/office/officeart/2005/8/layout/process4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1E9E9D0-EE02-49B3-B65C-DE7D6EC63DA1}">
      <dgm:prSet phldrT="[Текст]" custT="1"/>
      <dgm:spPr>
        <a:solidFill>
          <a:srgbClr val="99CCFF">
            <a:alpha val="89804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Цель:</a:t>
          </a:r>
        </a:p>
        <a:p>
          <a:r>
            <a:rPr lang="ru-RU" sz="1400" b="0" dirty="0" smtClean="0">
              <a:solidFill>
                <a:srgbClr val="002060"/>
              </a:solidFill>
            </a:rPr>
            <a:t>сохранение биологического разнообразия и генофонда животного мира Карачаево-Черкесской Республики</a:t>
          </a:r>
        </a:p>
      </dgm:t>
    </dgm:pt>
    <dgm:pt modelId="{F198F90B-F30F-4EF9-8F48-46AB662D18DC}" type="parTrans" cxnId="{890A5853-5723-44B9-BF07-10AAA7CF8D6E}">
      <dgm:prSet/>
      <dgm:spPr/>
      <dgm:t>
        <a:bodyPr/>
        <a:lstStyle/>
        <a:p>
          <a:endParaRPr lang="ru-RU" b="1"/>
        </a:p>
      </dgm:t>
    </dgm:pt>
    <dgm:pt modelId="{5BF50CE3-10DE-4A5B-8959-AB57AB532C7B}" type="sibTrans" cxnId="{890A5853-5723-44B9-BF07-10AAA7CF8D6E}">
      <dgm:prSet/>
      <dgm:spPr/>
      <dgm:t>
        <a:bodyPr/>
        <a:lstStyle/>
        <a:p>
          <a:endParaRPr lang="ru-RU" b="1"/>
        </a:p>
      </dgm:t>
    </dgm:pt>
    <dgm:pt modelId="{CB33582A-8A03-4586-ADDB-19F2489130EE}">
      <dgm:prSet phldrT="[Текст]" custT="1"/>
      <dgm:spPr>
        <a:solidFill>
          <a:srgbClr val="FFCCFF">
            <a:alpha val="89804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Задачи:</a:t>
          </a:r>
        </a:p>
        <a:p>
          <a:r>
            <a:rPr lang="ru-RU" sz="1200" b="0" dirty="0" smtClean="0">
              <a:solidFill>
                <a:srgbClr val="002060"/>
              </a:solidFill>
            </a:rPr>
            <a:t>сохранение, воспроизводство и устойчивое использование охотничьих ресурсов, увеличение численности охотничьих животных и повышение продуктивности охотничьих угодий;</a:t>
          </a:r>
        </a:p>
        <a:p>
          <a:r>
            <a:rPr lang="ru-RU" sz="1200" b="0" dirty="0" smtClean="0">
              <a:solidFill>
                <a:srgbClr val="002060"/>
              </a:solidFill>
            </a:rPr>
            <a:t>создание научно-обоснованной системы, направленной на решение задач в области охоты и сохранения охотничьих ресурсов;</a:t>
          </a:r>
        </a:p>
        <a:p>
          <a:r>
            <a:rPr lang="ru-RU" sz="1200" b="0" dirty="0" smtClean="0">
              <a:solidFill>
                <a:srgbClr val="002060"/>
              </a:solidFill>
            </a:rPr>
            <a:t>снижение уровня браконьерства;</a:t>
          </a:r>
        </a:p>
        <a:p>
          <a:r>
            <a:rPr lang="ru-RU" sz="1200" b="0" dirty="0" smtClean="0">
              <a:solidFill>
                <a:srgbClr val="002060"/>
              </a:solidFill>
            </a:rPr>
            <a:t>повышение экологической культуры населения в сфере сохранения биологического разнообразия объектов животного мира;</a:t>
          </a:r>
        </a:p>
        <a:p>
          <a:r>
            <a:rPr lang="ru-RU" sz="1200" b="0" dirty="0" smtClean="0">
              <a:solidFill>
                <a:srgbClr val="002060"/>
              </a:solidFill>
            </a:rPr>
            <a:t>привлечение инвестиций в развитие охотничьего хозяйства Карачаево-Черкесской Республики</a:t>
          </a:r>
        </a:p>
      </dgm:t>
    </dgm:pt>
    <dgm:pt modelId="{2FAAC3AD-9163-43BF-899F-DBA600471B18}" type="sibTrans" cxnId="{7A495820-9714-4E4D-B058-086A69CC363B}">
      <dgm:prSet/>
      <dgm:spPr/>
      <dgm:t>
        <a:bodyPr/>
        <a:lstStyle/>
        <a:p>
          <a:endParaRPr lang="ru-RU" b="1"/>
        </a:p>
      </dgm:t>
    </dgm:pt>
    <dgm:pt modelId="{B8993AB9-2E18-4BA6-8944-1911D2C7852D}" type="parTrans" cxnId="{7A495820-9714-4E4D-B058-086A69CC363B}">
      <dgm:prSet/>
      <dgm:spPr/>
      <dgm:t>
        <a:bodyPr/>
        <a:lstStyle/>
        <a:p>
          <a:endParaRPr lang="ru-RU" b="1"/>
        </a:p>
      </dgm:t>
    </dgm:pt>
    <dgm:pt modelId="{85B890CD-78BB-4614-B637-C24DB6F3161B}">
      <dgm:prSet phldrT="[Текст]" custT="1"/>
      <dgm:spPr>
        <a:solidFill>
          <a:srgbClr val="CCFFCC"/>
        </a:solidFill>
      </dgm:spPr>
      <dgm:t>
        <a:bodyPr anchor="t" anchorCtr="0"/>
        <a:lstStyle/>
        <a:p>
          <a:r>
            <a:rPr lang="ru-RU" sz="1800" b="1" i="0" u="none" dirty="0" smtClean="0">
              <a:solidFill>
                <a:srgbClr val="002060"/>
              </a:solidFill>
            </a:rPr>
            <a:t>Государственная программа</a:t>
          </a:r>
        </a:p>
        <a:p>
          <a:r>
            <a:rPr lang="ru-RU" sz="1800" b="1" i="0" u="none" dirty="0" smtClean="0">
              <a:solidFill>
                <a:srgbClr val="002060"/>
              </a:solidFill>
            </a:rPr>
            <a:t> «Животный мир Карачаево-Черкесской Республики </a:t>
          </a:r>
        </a:p>
        <a:p>
          <a:r>
            <a:rPr lang="ru-RU" sz="1800" b="1" i="0" u="none" dirty="0" smtClean="0">
              <a:solidFill>
                <a:srgbClr val="002060"/>
              </a:solidFill>
            </a:rPr>
            <a:t>на 2014-2018 годы» </a:t>
          </a:r>
        </a:p>
        <a:p>
          <a:r>
            <a:rPr lang="ru-RU" sz="1800" b="1" i="0" u="none" dirty="0" smtClean="0">
              <a:solidFill>
                <a:srgbClr val="002060"/>
              </a:solidFill>
            </a:rPr>
            <a:t>15 043,5 </a:t>
          </a:r>
          <a:r>
            <a:rPr lang="ru-RU" sz="1800" b="1" i="0" u="none" dirty="0" err="1" smtClean="0">
              <a:solidFill>
                <a:srgbClr val="002060"/>
              </a:solidFill>
            </a:rPr>
            <a:t>тыс.руб</a:t>
          </a:r>
          <a:endParaRPr lang="ru-RU" sz="1800" b="1" i="0" u="none" dirty="0" smtClean="0">
            <a:solidFill>
              <a:srgbClr val="002060"/>
            </a:solidFill>
          </a:endParaRPr>
        </a:p>
      </dgm:t>
    </dgm:pt>
    <dgm:pt modelId="{E7B4A955-0352-43E3-8C38-21A5C595A5BC}" type="sibTrans" cxnId="{DBCCABFF-62AB-484D-B35C-E2BF8988A58E}">
      <dgm:prSet/>
      <dgm:spPr/>
      <dgm:t>
        <a:bodyPr/>
        <a:lstStyle/>
        <a:p>
          <a:endParaRPr lang="ru-RU" b="1"/>
        </a:p>
      </dgm:t>
    </dgm:pt>
    <dgm:pt modelId="{32FB0A6B-6A5B-41DA-888C-1898880F8C42}" type="parTrans" cxnId="{DBCCABFF-62AB-484D-B35C-E2BF8988A58E}">
      <dgm:prSet/>
      <dgm:spPr/>
      <dgm:t>
        <a:bodyPr/>
        <a:lstStyle/>
        <a:p>
          <a:endParaRPr lang="ru-RU" b="1"/>
        </a:p>
      </dgm:t>
    </dgm:pt>
    <dgm:pt modelId="{35D71273-6660-4B6A-8131-027CC1C68E84}">
      <dgm:prSet custT="1"/>
      <dgm:spPr>
        <a:solidFill>
          <a:srgbClr val="FFFFCC">
            <a:alpha val="89804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Ожидаемый результат:</a:t>
          </a:r>
        </a:p>
        <a:p>
          <a:r>
            <a:rPr lang="ru-RU" sz="1200" b="0" dirty="0" smtClean="0">
              <a:solidFill>
                <a:srgbClr val="002060"/>
              </a:solidFill>
            </a:rPr>
            <a:t>Освобождение до 20 процентов территории от общей площади охотничьих угодий, предоставленных в пользование охотничьими ресурсами юридическим лицам и индивидуальным предпринимателям ;</a:t>
          </a:r>
        </a:p>
        <a:p>
          <a:r>
            <a:rPr lang="ru-RU" sz="1200" b="0" dirty="0" smtClean="0">
              <a:solidFill>
                <a:srgbClr val="002060"/>
              </a:solidFill>
            </a:rPr>
            <a:t>снижение уровня браконьерства и иных нарушений в сфере охраны и использования объектов животного мира и водных биологических ресурсов;</a:t>
          </a:r>
        </a:p>
        <a:p>
          <a:r>
            <a:rPr lang="ru-RU" sz="1200" b="0" dirty="0" smtClean="0">
              <a:solidFill>
                <a:srgbClr val="002060"/>
              </a:solidFill>
            </a:rPr>
            <a:t>увеличение популяции благородного оленя, косули и дикого кабана на территории Карачаево-Черкесской Республики после наложения трехлетнего запрета на охоту</a:t>
          </a:r>
        </a:p>
      </dgm:t>
    </dgm:pt>
    <dgm:pt modelId="{BCCA473B-9327-4AAF-BB57-22022751D779}" type="sibTrans" cxnId="{1ECD94E1-7F52-415E-8FD5-7900406F1435}">
      <dgm:prSet/>
      <dgm:spPr/>
      <dgm:t>
        <a:bodyPr/>
        <a:lstStyle/>
        <a:p>
          <a:endParaRPr lang="ru-RU"/>
        </a:p>
      </dgm:t>
    </dgm:pt>
    <dgm:pt modelId="{D425AF5E-5DDF-4A24-B8F0-D92E6FDE7F6B}" type="parTrans" cxnId="{1ECD94E1-7F52-415E-8FD5-7900406F1435}">
      <dgm:prSet/>
      <dgm:spPr/>
      <dgm:t>
        <a:bodyPr/>
        <a:lstStyle/>
        <a:p>
          <a:endParaRPr lang="ru-RU"/>
        </a:p>
      </dgm:t>
    </dgm:pt>
    <dgm:pt modelId="{2CBAF28B-CB05-42E7-A7E5-C3D45242D8A4}" type="pres">
      <dgm:prSet presAssocID="{EBDF46E8-55CF-4C93-8993-A47C9C2DF02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F9AF9F-31AE-4014-AE15-076787387846}" type="pres">
      <dgm:prSet presAssocID="{85B890CD-78BB-4614-B637-C24DB6F3161B}" presName="boxAndChildren" presStyleCnt="0"/>
      <dgm:spPr/>
      <dgm:t>
        <a:bodyPr/>
        <a:lstStyle/>
        <a:p>
          <a:endParaRPr lang="ru-RU"/>
        </a:p>
      </dgm:t>
    </dgm:pt>
    <dgm:pt modelId="{2DA0C9F6-5D18-42B5-8FC8-00523D188BFC}" type="pres">
      <dgm:prSet presAssocID="{85B890CD-78BB-4614-B637-C24DB6F3161B}" presName="parentTextBox" presStyleLbl="node1" presStyleIdx="0" presStyleCnt="1"/>
      <dgm:spPr/>
      <dgm:t>
        <a:bodyPr/>
        <a:lstStyle/>
        <a:p>
          <a:endParaRPr lang="ru-RU"/>
        </a:p>
      </dgm:t>
    </dgm:pt>
    <dgm:pt modelId="{C4E2ADD8-BFCE-470A-970C-3E84444E2F18}" type="pres">
      <dgm:prSet presAssocID="{85B890CD-78BB-4614-B637-C24DB6F3161B}" presName="entireBox" presStyleLbl="node1" presStyleIdx="0" presStyleCnt="1" custFlipVert="0" custScaleX="67480" custScaleY="25225" custLinFactNeighborX="15447" custLinFactNeighborY="-14428"/>
      <dgm:spPr/>
      <dgm:t>
        <a:bodyPr/>
        <a:lstStyle/>
        <a:p>
          <a:endParaRPr lang="ru-RU"/>
        </a:p>
      </dgm:t>
    </dgm:pt>
    <dgm:pt modelId="{00926DFD-BE03-480B-B1B8-79FC5B32EA7A}" type="pres">
      <dgm:prSet presAssocID="{85B890CD-78BB-4614-B637-C24DB6F3161B}" presName="descendantBox" presStyleCnt="0"/>
      <dgm:spPr/>
      <dgm:t>
        <a:bodyPr/>
        <a:lstStyle/>
        <a:p>
          <a:endParaRPr lang="ru-RU"/>
        </a:p>
      </dgm:t>
    </dgm:pt>
    <dgm:pt modelId="{29590B5E-A233-41D5-BFF4-40F7D549464D}" type="pres">
      <dgm:prSet presAssocID="{01E9E9D0-EE02-49B3-B65C-DE7D6EC63DA1}" presName="childTextBox" presStyleLbl="fgAccFollowNode1" presStyleIdx="0" presStyleCnt="3" custScaleY="137073" custLinFactNeighborX="-147" custLinFactNeighborY="125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BE7A27-EB5D-4DEE-8A6C-D3B229E7558A}" type="pres">
      <dgm:prSet presAssocID="{CB33582A-8A03-4586-ADDB-19F2489130EE}" presName="childTextBox" presStyleLbl="fgAccFollowNode1" presStyleIdx="1" presStyleCnt="3" custScaleY="137073" custLinFactNeighborX="-49" custLinFactNeighborY="125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1A76E5-F989-4D15-BB7E-1717F68CF504}" type="pres">
      <dgm:prSet presAssocID="{35D71273-6660-4B6A-8131-027CC1C68E84}" presName="childTextBox" presStyleLbl="fgAccFollowNode1" presStyleIdx="2" presStyleCnt="3" custScaleY="137428" custLinFactNeighborX="-2393" custLinFactNeighborY="127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249645-2168-47A5-948D-817A54E2AE44}" type="presOf" srcId="{85B890CD-78BB-4614-B637-C24DB6F3161B}" destId="{2DA0C9F6-5D18-42B5-8FC8-00523D188BFC}" srcOrd="0" destOrd="0" presId="urn:microsoft.com/office/officeart/2005/8/layout/process4"/>
    <dgm:cxn modelId="{DBCCABFF-62AB-484D-B35C-E2BF8988A58E}" srcId="{EBDF46E8-55CF-4C93-8993-A47C9C2DF02F}" destId="{85B890CD-78BB-4614-B637-C24DB6F3161B}" srcOrd="0" destOrd="0" parTransId="{32FB0A6B-6A5B-41DA-888C-1898880F8C42}" sibTransId="{E7B4A955-0352-43E3-8C38-21A5C595A5BC}"/>
    <dgm:cxn modelId="{4F3346EB-8B9B-4E05-88A7-7BCF6DE9CDF0}" type="presOf" srcId="{01E9E9D0-EE02-49B3-B65C-DE7D6EC63DA1}" destId="{29590B5E-A233-41D5-BFF4-40F7D549464D}" srcOrd="0" destOrd="0" presId="urn:microsoft.com/office/officeart/2005/8/layout/process4"/>
    <dgm:cxn modelId="{890A5853-5723-44B9-BF07-10AAA7CF8D6E}" srcId="{85B890CD-78BB-4614-B637-C24DB6F3161B}" destId="{01E9E9D0-EE02-49B3-B65C-DE7D6EC63DA1}" srcOrd="0" destOrd="0" parTransId="{F198F90B-F30F-4EF9-8F48-46AB662D18DC}" sibTransId="{5BF50CE3-10DE-4A5B-8959-AB57AB532C7B}"/>
    <dgm:cxn modelId="{A4068169-D454-49E7-9C6F-F382A421D71B}" type="presOf" srcId="{EBDF46E8-55CF-4C93-8993-A47C9C2DF02F}" destId="{2CBAF28B-CB05-42E7-A7E5-C3D45242D8A4}" srcOrd="0" destOrd="0" presId="urn:microsoft.com/office/officeart/2005/8/layout/process4"/>
    <dgm:cxn modelId="{7A495820-9714-4E4D-B058-086A69CC363B}" srcId="{85B890CD-78BB-4614-B637-C24DB6F3161B}" destId="{CB33582A-8A03-4586-ADDB-19F2489130EE}" srcOrd="1" destOrd="0" parTransId="{B8993AB9-2E18-4BA6-8944-1911D2C7852D}" sibTransId="{2FAAC3AD-9163-43BF-899F-DBA600471B18}"/>
    <dgm:cxn modelId="{9B919B0F-20E7-4C55-B44F-675136B9DD47}" type="presOf" srcId="{85B890CD-78BB-4614-B637-C24DB6F3161B}" destId="{C4E2ADD8-BFCE-470A-970C-3E84444E2F18}" srcOrd="1" destOrd="0" presId="urn:microsoft.com/office/officeart/2005/8/layout/process4"/>
    <dgm:cxn modelId="{1ECD94E1-7F52-415E-8FD5-7900406F1435}" srcId="{85B890CD-78BB-4614-B637-C24DB6F3161B}" destId="{35D71273-6660-4B6A-8131-027CC1C68E84}" srcOrd="2" destOrd="0" parTransId="{D425AF5E-5DDF-4A24-B8F0-D92E6FDE7F6B}" sibTransId="{BCCA473B-9327-4AAF-BB57-22022751D779}"/>
    <dgm:cxn modelId="{CC81EF7E-9732-4A99-ADC5-A764DFF046AE}" type="presOf" srcId="{35D71273-6660-4B6A-8131-027CC1C68E84}" destId="{481A76E5-F989-4D15-BB7E-1717F68CF504}" srcOrd="0" destOrd="0" presId="urn:microsoft.com/office/officeart/2005/8/layout/process4"/>
    <dgm:cxn modelId="{AA6138B4-DE05-4F89-916A-431413D79640}" type="presOf" srcId="{CB33582A-8A03-4586-ADDB-19F2489130EE}" destId="{1FBE7A27-EB5D-4DEE-8A6C-D3B229E7558A}" srcOrd="0" destOrd="0" presId="urn:microsoft.com/office/officeart/2005/8/layout/process4"/>
    <dgm:cxn modelId="{DF263D7F-9A57-4429-A8FA-9AED33AE514D}" type="presParOf" srcId="{2CBAF28B-CB05-42E7-A7E5-C3D45242D8A4}" destId="{7AF9AF9F-31AE-4014-AE15-076787387846}" srcOrd="0" destOrd="0" presId="urn:microsoft.com/office/officeart/2005/8/layout/process4"/>
    <dgm:cxn modelId="{2AB43B83-2514-4078-BB9C-D0C6482E2268}" type="presParOf" srcId="{7AF9AF9F-31AE-4014-AE15-076787387846}" destId="{2DA0C9F6-5D18-42B5-8FC8-00523D188BFC}" srcOrd="0" destOrd="0" presId="urn:microsoft.com/office/officeart/2005/8/layout/process4"/>
    <dgm:cxn modelId="{FF3B5310-4344-4DEC-AB02-E26C0355608A}" type="presParOf" srcId="{7AF9AF9F-31AE-4014-AE15-076787387846}" destId="{C4E2ADD8-BFCE-470A-970C-3E84444E2F18}" srcOrd="1" destOrd="0" presId="urn:microsoft.com/office/officeart/2005/8/layout/process4"/>
    <dgm:cxn modelId="{A07B7885-A1A3-42C7-ADA9-5049F7906832}" type="presParOf" srcId="{7AF9AF9F-31AE-4014-AE15-076787387846}" destId="{00926DFD-BE03-480B-B1B8-79FC5B32EA7A}" srcOrd="2" destOrd="0" presId="urn:microsoft.com/office/officeart/2005/8/layout/process4"/>
    <dgm:cxn modelId="{2EF6D8FD-13C4-45B5-B77B-76E9C294E58A}" type="presParOf" srcId="{00926DFD-BE03-480B-B1B8-79FC5B32EA7A}" destId="{29590B5E-A233-41D5-BFF4-40F7D549464D}" srcOrd="0" destOrd="0" presId="urn:microsoft.com/office/officeart/2005/8/layout/process4"/>
    <dgm:cxn modelId="{D93C18F3-7253-4539-9146-EA1496A17A91}" type="presParOf" srcId="{00926DFD-BE03-480B-B1B8-79FC5B32EA7A}" destId="{1FBE7A27-EB5D-4DEE-8A6C-D3B229E7558A}" srcOrd="1" destOrd="0" presId="urn:microsoft.com/office/officeart/2005/8/layout/process4"/>
    <dgm:cxn modelId="{CDF5139D-1686-4EBD-97BB-215199E1A114}" type="presParOf" srcId="{00926DFD-BE03-480B-B1B8-79FC5B32EA7A}" destId="{481A76E5-F989-4D15-BB7E-1717F68CF504}" srcOrd="2" destOrd="0" presId="urn:microsoft.com/office/officeart/2005/8/layout/process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EBDF46E8-55CF-4C93-8993-A47C9C2DF02F}" type="doc">
      <dgm:prSet loTypeId="urn:microsoft.com/office/officeart/2005/8/layout/process4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1E9E9D0-EE02-49B3-B65C-DE7D6EC63DA1}">
      <dgm:prSet phldrT="[Текст]" custT="1"/>
      <dgm:spPr>
        <a:solidFill>
          <a:srgbClr val="99CCFF">
            <a:alpha val="89804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Цель:</a:t>
          </a:r>
        </a:p>
        <a:p>
          <a:r>
            <a:rPr lang="ru-RU" sz="1200" b="0" dirty="0" smtClean="0">
              <a:solidFill>
                <a:srgbClr val="002060"/>
              </a:solidFill>
            </a:rPr>
            <a:t>повышение эффективности охраны, защиты и воспроизводства лесов;</a:t>
          </a:r>
        </a:p>
        <a:p>
          <a:r>
            <a:rPr lang="ru-RU" sz="1200" b="0" dirty="0" smtClean="0">
              <a:solidFill>
                <a:srgbClr val="002060"/>
              </a:solidFill>
            </a:rPr>
            <a:t>обеспечение стабильного удовлетворения общественных потребностей в ресурсах и полезных свойствах леса при гарантированном сохранении ресурсно-экологического потенциала и глобальных функций лесов на территории Карачаево-Черкесской Республики</a:t>
          </a:r>
        </a:p>
      </dgm:t>
    </dgm:pt>
    <dgm:pt modelId="{F198F90B-F30F-4EF9-8F48-46AB662D18DC}" type="parTrans" cxnId="{890A5853-5723-44B9-BF07-10AAA7CF8D6E}">
      <dgm:prSet/>
      <dgm:spPr/>
      <dgm:t>
        <a:bodyPr/>
        <a:lstStyle/>
        <a:p>
          <a:endParaRPr lang="ru-RU" b="1"/>
        </a:p>
      </dgm:t>
    </dgm:pt>
    <dgm:pt modelId="{5BF50CE3-10DE-4A5B-8959-AB57AB532C7B}" type="sibTrans" cxnId="{890A5853-5723-44B9-BF07-10AAA7CF8D6E}">
      <dgm:prSet/>
      <dgm:spPr/>
      <dgm:t>
        <a:bodyPr/>
        <a:lstStyle/>
        <a:p>
          <a:endParaRPr lang="ru-RU" b="1"/>
        </a:p>
      </dgm:t>
    </dgm:pt>
    <dgm:pt modelId="{CB33582A-8A03-4586-ADDB-19F2489130EE}">
      <dgm:prSet phldrT="[Текст]" custT="1"/>
      <dgm:spPr>
        <a:solidFill>
          <a:srgbClr val="FFCCFF">
            <a:alpha val="89804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Задачи:</a:t>
          </a:r>
        </a:p>
        <a:p>
          <a:r>
            <a:rPr lang="ru-RU" sz="1200" b="0" dirty="0" smtClean="0">
              <a:solidFill>
                <a:srgbClr val="002060"/>
              </a:solidFill>
            </a:rPr>
            <a:t>сокращение потерь лесного хозяйства от пожаров и усиление эффективности государственного пожарного надзора в лесах;</a:t>
          </a:r>
        </a:p>
        <a:p>
          <a:r>
            <a:rPr lang="ru-RU" sz="1200" b="0" dirty="0" smtClean="0">
              <a:solidFill>
                <a:srgbClr val="002060"/>
              </a:solidFill>
            </a:rPr>
            <a:t>повышение продуктивности и качества лесов;</a:t>
          </a:r>
        </a:p>
        <a:p>
          <a:r>
            <a:rPr lang="ru-RU" sz="1200" b="0" dirty="0" smtClean="0">
              <a:solidFill>
                <a:srgbClr val="002060"/>
              </a:solidFill>
            </a:rPr>
            <a:t>обеспечение баланса выбытия и восстановления лесов, создание условий для рационального и интенсивного использования лесов при сохранении их экологических функций и биологического разнообразия, а также повышение эффективности контроля за использованием и воспроизводством лесов;</a:t>
          </a:r>
        </a:p>
        <a:p>
          <a:r>
            <a:rPr lang="ru-RU" sz="1200" b="0" dirty="0" smtClean="0">
              <a:solidFill>
                <a:srgbClr val="002060"/>
              </a:solidFill>
            </a:rPr>
            <a:t>сокращение объемов незаконных рубок в лесах</a:t>
          </a:r>
        </a:p>
      </dgm:t>
    </dgm:pt>
    <dgm:pt modelId="{2FAAC3AD-9163-43BF-899F-DBA600471B18}" type="sibTrans" cxnId="{7A495820-9714-4E4D-B058-086A69CC363B}">
      <dgm:prSet/>
      <dgm:spPr/>
      <dgm:t>
        <a:bodyPr/>
        <a:lstStyle/>
        <a:p>
          <a:endParaRPr lang="ru-RU" b="1"/>
        </a:p>
      </dgm:t>
    </dgm:pt>
    <dgm:pt modelId="{B8993AB9-2E18-4BA6-8944-1911D2C7852D}" type="parTrans" cxnId="{7A495820-9714-4E4D-B058-086A69CC363B}">
      <dgm:prSet/>
      <dgm:spPr/>
      <dgm:t>
        <a:bodyPr/>
        <a:lstStyle/>
        <a:p>
          <a:endParaRPr lang="ru-RU" b="1"/>
        </a:p>
      </dgm:t>
    </dgm:pt>
    <dgm:pt modelId="{85B890CD-78BB-4614-B637-C24DB6F3161B}">
      <dgm:prSet phldrT="[Текст]" custT="1"/>
      <dgm:spPr>
        <a:solidFill>
          <a:srgbClr val="CCFFCC"/>
        </a:solidFill>
      </dgm:spPr>
      <dgm:t>
        <a:bodyPr anchor="t" anchorCtr="0"/>
        <a:lstStyle/>
        <a:p>
          <a:r>
            <a:rPr lang="ru-RU" sz="1800" b="1" i="0" u="none" dirty="0" smtClean="0">
              <a:solidFill>
                <a:srgbClr val="002060"/>
              </a:solidFill>
            </a:rPr>
            <a:t>Государственная программа </a:t>
          </a:r>
        </a:p>
        <a:p>
          <a:r>
            <a:rPr lang="ru-RU" sz="1800" b="1" i="0" u="none" dirty="0" smtClean="0">
              <a:solidFill>
                <a:srgbClr val="002060"/>
              </a:solidFill>
            </a:rPr>
            <a:t>«Развитие лесного хозяйства Карачаево-Черкесской Республики </a:t>
          </a:r>
        </a:p>
        <a:p>
          <a:r>
            <a:rPr lang="ru-RU" sz="1800" b="1" i="0" u="none" dirty="0" smtClean="0">
              <a:solidFill>
                <a:srgbClr val="002060"/>
              </a:solidFill>
            </a:rPr>
            <a:t>на 2014-2020 годы» </a:t>
          </a:r>
        </a:p>
        <a:p>
          <a:r>
            <a:rPr lang="ru-RU" sz="1800" b="1" i="0" u="none" dirty="0" smtClean="0">
              <a:solidFill>
                <a:srgbClr val="002060"/>
              </a:solidFill>
            </a:rPr>
            <a:t> 88 272,8 </a:t>
          </a:r>
          <a:r>
            <a:rPr lang="ru-RU" sz="1800" b="1" i="0" u="none" dirty="0" err="1" smtClean="0">
              <a:solidFill>
                <a:srgbClr val="002060"/>
              </a:solidFill>
            </a:rPr>
            <a:t>тыс.руб</a:t>
          </a:r>
          <a:endParaRPr lang="ru-RU" sz="1800" b="1" i="0" u="none" dirty="0" smtClean="0">
            <a:solidFill>
              <a:srgbClr val="002060"/>
            </a:solidFill>
          </a:endParaRPr>
        </a:p>
      </dgm:t>
    </dgm:pt>
    <dgm:pt modelId="{E7B4A955-0352-43E3-8C38-21A5C595A5BC}" type="sibTrans" cxnId="{DBCCABFF-62AB-484D-B35C-E2BF8988A58E}">
      <dgm:prSet/>
      <dgm:spPr/>
      <dgm:t>
        <a:bodyPr/>
        <a:lstStyle/>
        <a:p>
          <a:endParaRPr lang="ru-RU" b="1"/>
        </a:p>
      </dgm:t>
    </dgm:pt>
    <dgm:pt modelId="{32FB0A6B-6A5B-41DA-888C-1898880F8C42}" type="parTrans" cxnId="{DBCCABFF-62AB-484D-B35C-E2BF8988A58E}">
      <dgm:prSet/>
      <dgm:spPr/>
      <dgm:t>
        <a:bodyPr/>
        <a:lstStyle/>
        <a:p>
          <a:endParaRPr lang="ru-RU" b="1"/>
        </a:p>
      </dgm:t>
    </dgm:pt>
    <dgm:pt modelId="{80E3F592-C1E2-4F83-B19D-A2D73046C8A3}">
      <dgm:prSet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Ожидаемый результат:</a:t>
          </a:r>
        </a:p>
        <a:p>
          <a:r>
            <a:rPr lang="ru-RU" sz="1200" b="0" dirty="0" smtClean="0">
              <a:solidFill>
                <a:srgbClr val="002060"/>
              </a:solidFill>
            </a:rPr>
            <a:t>создание эффективной системы профилактики, обнаружения и тушения лесных пожаров ;</a:t>
          </a:r>
        </a:p>
        <a:p>
          <a:r>
            <a:rPr lang="ru-RU" sz="1200" b="0" dirty="0" smtClean="0">
              <a:solidFill>
                <a:srgbClr val="002060"/>
              </a:solidFill>
            </a:rPr>
            <a:t>улучшение санитарно-гигиенической и экологической обстановки от воздействия лесных пожаров, вредных организмов, других неблагоприятных факторов ;</a:t>
          </a:r>
        </a:p>
        <a:p>
          <a:r>
            <a:rPr lang="ru-RU" sz="1200" b="0" dirty="0" smtClean="0">
              <a:solidFill>
                <a:srgbClr val="002060"/>
              </a:solidFill>
            </a:rPr>
            <a:t>внедрение интенсивного воспроизводства лесов посредством создания постоянной лесосеменной базы, лесного </a:t>
          </a:r>
          <a:r>
            <a:rPr lang="ru-RU" sz="1200" b="0" dirty="0" err="1" smtClean="0">
              <a:solidFill>
                <a:srgbClr val="002060"/>
              </a:solidFill>
            </a:rPr>
            <a:t>селекционно</a:t>
          </a:r>
          <a:r>
            <a:rPr lang="ru-RU" sz="1200" b="0" dirty="0" smtClean="0">
              <a:solidFill>
                <a:srgbClr val="002060"/>
              </a:solidFill>
            </a:rPr>
            <a:t> -семеноводческого центра или лесного питомника по выращиванию посадочного материала;</a:t>
          </a:r>
        </a:p>
        <a:p>
          <a:r>
            <a:rPr lang="ru-RU" sz="1200" b="0" dirty="0" smtClean="0">
              <a:solidFill>
                <a:srgbClr val="002060"/>
              </a:solidFill>
            </a:rPr>
            <a:t>внедрение прогрессивных технологий, обеспечивающих максимальное сохранение лесной среды и биологического разнообразия лесов</a:t>
          </a:r>
        </a:p>
      </dgm:t>
    </dgm:pt>
    <dgm:pt modelId="{76FC1005-254B-466C-9FB7-39C756E22F74}" type="sibTrans" cxnId="{1A2010A8-2B27-41D1-98C8-845D37806727}">
      <dgm:prSet/>
      <dgm:spPr/>
      <dgm:t>
        <a:bodyPr/>
        <a:lstStyle/>
        <a:p>
          <a:endParaRPr lang="ru-RU"/>
        </a:p>
      </dgm:t>
    </dgm:pt>
    <dgm:pt modelId="{3AA644C2-928E-45D0-A177-AC76409EAE04}" type="parTrans" cxnId="{1A2010A8-2B27-41D1-98C8-845D37806727}">
      <dgm:prSet/>
      <dgm:spPr/>
      <dgm:t>
        <a:bodyPr/>
        <a:lstStyle/>
        <a:p>
          <a:endParaRPr lang="ru-RU"/>
        </a:p>
      </dgm:t>
    </dgm:pt>
    <dgm:pt modelId="{2CBAF28B-CB05-42E7-A7E5-C3D45242D8A4}" type="pres">
      <dgm:prSet presAssocID="{EBDF46E8-55CF-4C93-8993-A47C9C2DF02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F9AF9F-31AE-4014-AE15-076787387846}" type="pres">
      <dgm:prSet presAssocID="{85B890CD-78BB-4614-B637-C24DB6F3161B}" presName="boxAndChildren" presStyleCnt="0"/>
      <dgm:spPr/>
      <dgm:t>
        <a:bodyPr/>
        <a:lstStyle/>
        <a:p>
          <a:endParaRPr lang="ru-RU"/>
        </a:p>
      </dgm:t>
    </dgm:pt>
    <dgm:pt modelId="{2DA0C9F6-5D18-42B5-8FC8-00523D188BFC}" type="pres">
      <dgm:prSet presAssocID="{85B890CD-78BB-4614-B637-C24DB6F3161B}" presName="parentTextBox" presStyleLbl="node1" presStyleIdx="0" presStyleCnt="1"/>
      <dgm:spPr/>
      <dgm:t>
        <a:bodyPr/>
        <a:lstStyle/>
        <a:p>
          <a:endParaRPr lang="ru-RU"/>
        </a:p>
      </dgm:t>
    </dgm:pt>
    <dgm:pt modelId="{C4E2ADD8-BFCE-470A-970C-3E84444E2F18}" type="pres">
      <dgm:prSet presAssocID="{85B890CD-78BB-4614-B637-C24DB6F3161B}" presName="entireBox" presStyleLbl="node1" presStyleIdx="0" presStyleCnt="1" custFlipVert="0" custScaleX="67480" custScaleY="25225" custLinFactNeighborX="15447" custLinFactNeighborY="-14428"/>
      <dgm:spPr/>
      <dgm:t>
        <a:bodyPr/>
        <a:lstStyle/>
        <a:p>
          <a:endParaRPr lang="ru-RU"/>
        </a:p>
      </dgm:t>
    </dgm:pt>
    <dgm:pt modelId="{00926DFD-BE03-480B-B1B8-79FC5B32EA7A}" type="pres">
      <dgm:prSet presAssocID="{85B890CD-78BB-4614-B637-C24DB6F3161B}" presName="descendantBox" presStyleCnt="0"/>
      <dgm:spPr/>
      <dgm:t>
        <a:bodyPr/>
        <a:lstStyle/>
        <a:p>
          <a:endParaRPr lang="ru-RU"/>
        </a:p>
      </dgm:t>
    </dgm:pt>
    <dgm:pt modelId="{29590B5E-A233-41D5-BFF4-40F7D549464D}" type="pres">
      <dgm:prSet presAssocID="{01E9E9D0-EE02-49B3-B65C-DE7D6EC63DA1}" presName="childTextBox" presStyleLbl="fgAccFollowNode1" presStyleIdx="0" presStyleCnt="3" custScaleY="137073" custLinFactNeighborX="-147" custLinFactNeighborY="125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BE7A27-EB5D-4DEE-8A6C-D3B229E7558A}" type="pres">
      <dgm:prSet presAssocID="{CB33582A-8A03-4586-ADDB-19F2489130EE}" presName="childTextBox" presStyleLbl="fgAccFollowNode1" presStyleIdx="1" presStyleCnt="3" custScaleY="137073" custLinFactNeighborX="-2490" custLinFactNeighborY="126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301456-F790-47F9-964F-3F6F470C35BE}" type="pres">
      <dgm:prSet presAssocID="{80E3F592-C1E2-4F83-B19D-A2D73046C8A3}" presName="childTextBox" presStyleLbl="fgAccFollowNode1" presStyleIdx="2" presStyleCnt="3" custScaleY="134871" custLinFactNeighborX="-2393" custLinFactNeighborY="114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615725-4CFA-4320-A399-C7D786029F45}" type="presOf" srcId="{80E3F592-C1E2-4F83-B19D-A2D73046C8A3}" destId="{10301456-F790-47F9-964F-3F6F470C35BE}" srcOrd="0" destOrd="0" presId="urn:microsoft.com/office/officeart/2005/8/layout/process4"/>
    <dgm:cxn modelId="{DBCCABFF-62AB-484D-B35C-E2BF8988A58E}" srcId="{EBDF46E8-55CF-4C93-8993-A47C9C2DF02F}" destId="{85B890CD-78BB-4614-B637-C24DB6F3161B}" srcOrd="0" destOrd="0" parTransId="{32FB0A6B-6A5B-41DA-888C-1898880F8C42}" sibTransId="{E7B4A955-0352-43E3-8C38-21A5C595A5BC}"/>
    <dgm:cxn modelId="{890A5853-5723-44B9-BF07-10AAA7CF8D6E}" srcId="{85B890CD-78BB-4614-B637-C24DB6F3161B}" destId="{01E9E9D0-EE02-49B3-B65C-DE7D6EC63DA1}" srcOrd="0" destOrd="0" parTransId="{F198F90B-F30F-4EF9-8F48-46AB662D18DC}" sibTransId="{5BF50CE3-10DE-4A5B-8959-AB57AB532C7B}"/>
    <dgm:cxn modelId="{1A2010A8-2B27-41D1-98C8-845D37806727}" srcId="{85B890CD-78BB-4614-B637-C24DB6F3161B}" destId="{80E3F592-C1E2-4F83-B19D-A2D73046C8A3}" srcOrd="2" destOrd="0" parTransId="{3AA644C2-928E-45D0-A177-AC76409EAE04}" sibTransId="{76FC1005-254B-466C-9FB7-39C756E22F74}"/>
    <dgm:cxn modelId="{68EB0BE7-0429-4109-9DB2-5EA9A09EF006}" type="presOf" srcId="{EBDF46E8-55CF-4C93-8993-A47C9C2DF02F}" destId="{2CBAF28B-CB05-42E7-A7E5-C3D45242D8A4}" srcOrd="0" destOrd="0" presId="urn:microsoft.com/office/officeart/2005/8/layout/process4"/>
    <dgm:cxn modelId="{654E7DF9-0A02-4262-9233-284400B036A4}" type="presOf" srcId="{85B890CD-78BB-4614-B637-C24DB6F3161B}" destId="{2DA0C9F6-5D18-42B5-8FC8-00523D188BFC}" srcOrd="0" destOrd="0" presId="urn:microsoft.com/office/officeart/2005/8/layout/process4"/>
    <dgm:cxn modelId="{455753B6-8478-4E44-8DEF-FE523340A1B3}" type="presOf" srcId="{01E9E9D0-EE02-49B3-B65C-DE7D6EC63DA1}" destId="{29590B5E-A233-41D5-BFF4-40F7D549464D}" srcOrd="0" destOrd="0" presId="urn:microsoft.com/office/officeart/2005/8/layout/process4"/>
    <dgm:cxn modelId="{DFF8E824-B07A-46C2-BABB-0D0584B06D7C}" type="presOf" srcId="{CB33582A-8A03-4586-ADDB-19F2489130EE}" destId="{1FBE7A27-EB5D-4DEE-8A6C-D3B229E7558A}" srcOrd="0" destOrd="0" presId="urn:microsoft.com/office/officeart/2005/8/layout/process4"/>
    <dgm:cxn modelId="{7A495820-9714-4E4D-B058-086A69CC363B}" srcId="{85B890CD-78BB-4614-B637-C24DB6F3161B}" destId="{CB33582A-8A03-4586-ADDB-19F2489130EE}" srcOrd="1" destOrd="0" parTransId="{B8993AB9-2E18-4BA6-8944-1911D2C7852D}" sibTransId="{2FAAC3AD-9163-43BF-899F-DBA600471B18}"/>
    <dgm:cxn modelId="{8487F084-16E2-4B26-8BB6-B19135555E77}" type="presOf" srcId="{85B890CD-78BB-4614-B637-C24DB6F3161B}" destId="{C4E2ADD8-BFCE-470A-970C-3E84444E2F18}" srcOrd="1" destOrd="0" presId="urn:microsoft.com/office/officeart/2005/8/layout/process4"/>
    <dgm:cxn modelId="{69A510DA-5149-4AED-9AE4-EA7FB53110DC}" type="presParOf" srcId="{2CBAF28B-CB05-42E7-A7E5-C3D45242D8A4}" destId="{7AF9AF9F-31AE-4014-AE15-076787387846}" srcOrd="0" destOrd="0" presId="urn:microsoft.com/office/officeart/2005/8/layout/process4"/>
    <dgm:cxn modelId="{B86536F0-4099-426F-A380-7212BE92A6BB}" type="presParOf" srcId="{7AF9AF9F-31AE-4014-AE15-076787387846}" destId="{2DA0C9F6-5D18-42B5-8FC8-00523D188BFC}" srcOrd="0" destOrd="0" presId="urn:microsoft.com/office/officeart/2005/8/layout/process4"/>
    <dgm:cxn modelId="{88D55BB1-5192-4FAB-B6B6-52E3E7856DFD}" type="presParOf" srcId="{7AF9AF9F-31AE-4014-AE15-076787387846}" destId="{C4E2ADD8-BFCE-470A-970C-3E84444E2F18}" srcOrd="1" destOrd="0" presId="urn:microsoft.com/office/officeart/2005/8/layout/process4"/>
    <dgm:cxn modelId="{6E32C847-6135-4ACA-8FA5-BD722E705661}" type="presParOf" srcId="{7AF9AF9F-31AE-4014-AE15-076787387846}" destId="{00926DFD-BE03-480B-B1B8-79FC5B32EA7A}" srcOrd="2" destOrd="0" presId="urn:microsoft.com/office/officeart/2005/8/layout/process4"/>
    <dgm:cxn modelId="{E0FFF00E-EEF7-4977-B715-3C23D7AFE63B}" type="presParOf" srcId="{00926DFD-BE03-480B-B1B8-79FC5B32EA7A}" destId="{29590B5E-A233-41D5-BFF4-40F7D549464D}" srcOrd="0" destOrd="0" presId="urn:microsoft.com/office/officeart/2005/8/layout/process4"/>
    <dgm:cxn modelId="{0574C180-7A16-4520-9985-D4322D8A6F21}" type="presParOf" srcId="{00926DFD-BE03-480B-B1B8-79FC5B32EA7A}" destId="{1FBE7A27-EB5D-4DEE-8A6C-D3B229E7558A}" srcOrd="1" destOrd="0" presId="urn:microsoft.com/office/officeart/2005/8/layout/process4"/>
    <dgm:cxn modelId="{74AFEB8F-F7B8-4995-BC08-69F4F1EC1DAA}" type="presParOf" srcId="{00926DFD-BE03-480B-B1B8-79FC5B32EA7A}" destId="{10301456-F790-47F9-964F-3F6F470C35BE}" srcOrd="2" destOrd="0" presId="urn:microsoft.com/office/officeart/2005/8/layout/process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EBDF46E8-55CF-4C93-8993-A47C9C2DF02F}" type="doc">
      <dgm:prSet loTypeId="urn:microsoft.com/office/officeart/2005/8/layout/process4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1E9E9D0-EE02-49B3-B65C-DE7D6EC63DA1}">
      <dgm:prSet phldrT="[Текст]" custT="1"/>
      <dgm:spPr>
        <a:solidFill>
          <a:srgbClr val="CCFFCC">
            <a:alpha val="89804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Цель:</a:t>
          </a:r>
        </a:p>
        <a:p>
          <a:r>
            <a:rPr lang="ru-RU" sz="1200" b="0" dirty="0" smtClean="0">
              <a:solidFill>
                <a:srgbClr val="002060"/>
              </a:solidFill>
            </a:rPr>
            <a:t>создание условий, затрудняющих возможность коррупционного поведения, и обеспечивающих снижение уровня коррупции в Карачаево-Черкесской Республике;</a:t>
          </a:r>
        </a:p>
        <a:p>
          <a:r>
            <a:rPr lang="ru-RU" sz="1200" b="0" dirty="0" smtClean="0">
              <a:solidFill>
                <a:srgbClr val="002060"/>
              </a:solidFill>
            </a:rPr>
            <a:t>обеспечение безопасности граждан на территории Карачаево-Черкесской Республики</a:t>
          </a:r>
        </a:p>
      </dgm:t>
    </dgm:pt>
    <dgm:pt modelId="{F198F90B-F30F-4EF9-8F48-46AB662D18DC}" type="parTrans" cxnId="{890A5853-5723-44B9-BF07-10AAA7CF8D6E}">
      <dgm:prSet/>
      <dgm:spPr/>
      <dgm:t>
        <a:bodyPr/>
        <a:lstStyle/>
        <a:p>
          <a:endParaRPr lang="ru-RU" b="1"/>
        </a:p>
      </dgm:t>
    </dgm:pt>
    <dgm:pt modelId="{5BF50CE3-10DE-4A5B-8959-AB57AB532C7B}" type="sibTrans" cxnId="{890A5853-5723-44B9-BF07-10AAA7CF8D6E}">
      <dgm:prSet/>
      <dgm:spPr/>
      <dgm:t>
        <a:bodyPr/>
        <a:lstStyle/>
        <a:p>
          <a:endParaRPr lang="ru-RU" b="1"/>
        </a:p>
      </dgm:t>
    </dgm:pt>
    <dgm:pt modelId="{CB33582A-8A03-4586-ADDB-19F2489130EE}">
      <dgm:prSet phldrT="[Текст]" custT="1"/>
      <dgm:spPr>
        <a:solidFill>
          <a:srgbClr val="FFCCCC">
            <a:alpha val="89804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Задачи:</a:t>
          </a:r>
        </a:p>
        <a:p>
          <a:r>
            <a:rPr lang="ru-RU" sz="1200" b="0" dirty="0" smtClean="0">
              <a:solidFill>
                <a:srgbClr val="002060"/>
              </a:solidFill>
            </a:rPr>
            <a:t>организация исполнения правовых актов и управленческих решений в области противодействия коррупции;</a:t>
          </a:r>
        </a:p>
        <a:p>
          <a:r>
            <a:rPr lang="ru-RU" sz="1200" b="0" dirty="0" smtClean="0">
              <a:solidFill>
                <a:srgbClr val="002060"/>
              </a:solidFill>
            </a:rPr>
            <a:t>повышение эффективности инструментов и механизмов противодействия коррупции, в том числе правовых и организационных;</a:t>
          </a:r>
        </a:p>
        <a:p>
          <a:r>
            <a:rPr lang="ru-RU" sz="1200" b="0" dirty="0" smtClean="0">
              <a:solidFill>
                <a:srgbClr val="002060"/>
              </a:solidFill>
            </a:rPr>
            <a:t> обеспечение объективной оценки состояния коррупции и противодействия коррупции посредством проведения мониторинга общественного мнения</a:t>
          </a:r>
        </a:p>
      </dgm:t>
    </dgm:pt>
    <dgm:pt modelId="{2FAAC3AD-9163-43BF-899F-DBA600471B18}" type="sibTrans" cxnId="{7A495820-9714-4E4D-B058-086A69CC363B}">
      <dgm:prSet/>
      <dgm:spPr/>
      <dgm:t>
        <a:bodyPr/>
        <a:lstStyle/>
        <a:p>
          <a:endParaRPr lang="ru-RU" b="1"/>
        </a:p>
      </dgm:t>
    </dgm:pt>
    <dgm:pt modelId="{B8993AB9-2E18-4BA6-8944-1911D2C7852D}" type="parTrans" cxnId="{7A495820-9714-4E4D-B058-086A69CC363B}">
      <dgm:prSet/>
      <dgm:spPr/>
      <dgm:t>
        <a:bodyPr/>
        <a:lstStyle/>
        <a:p>
          <a:endParaRPr lang="ru-RU" b="1"/>
        </a:p>
      </dgm:t>
    </dgm:pt>
    <dgm:pt modelId="{85B890CD-78BB-4614-B637-C24DB6F3161B}">
      <dgm:prSet phldrT="[Текст]" custT="1"/>
      <dgm:spPr>
        <a:solidFill>
          <a:srgbClr val="CCECFF"/>
        </a:solidFill>
      </dgm:spPr>
      <dgm:t>
        <a:bodyPr anchor="t" anchorCtr="0"/>
        <a:lstStyle/>
        <a:p>
          <a:r>
            <a:rPr lang="ru-RU" sz="1800" b="1" i="0" u="none" dirty="0" smtClean="0">
              <a:solidFill>
                <a:srgbClr val="002060"/>
              </a:solidFill>
            </a:rPr>
            <a:t>Государственная программа «Противодействие коррупции и профилактика правонарушений в  Карачаево-Черкесской Республике</a:t>
          </a:r>
        </a:p>
        <a:p>
          <a:r>
            <a:rPr lang="ru-RU" sz="1800" b="1" i="0" u="none" dirty="0" smtClean="0">
              <a:solidFill>
                <a:srgbClr val="002060"/>
              </a:solidFill>
            </a:rPr>
            <a:t> на 2014-2017 годы»</a:t>
          </a:r>
        </a:p>
        <a:p>
          <a:r>
            <a:rPr lang="ru-RU" sz="1800" b="1" i="0" u="none" dirty="0" smtClean="0">
              <a:solidFill>
                <a:srgbClr val="002060"/>
              </a:solidFill>
            </a:rPr>
            <a:t> 2 160,0 тыс. </a:t>
          </a:r>
          <a:r>
            <a:rPr lang="ru-RU" sz="1800" b="1" i="0" u="none" dirty="0" err="1" smtClean="0">
              <a:solidFill>
                <a:srgbClr val="002060"/>
              </a:solidFill>
            </a:rPr>
            <a:t>руб</a:t>
          </a:r>
          <a:endParaRPr lang="ru-RU" sz="1800" b="1" i="0" u="none" dirty="0" smtClean="0">
            <a:solidFill>
              <a:srgbClr val="002060"/>
            </a:solidFill>
          </a:endParaRPr>
        </a:p>
      </dgm:t>
    </dgm:pt>
    <dgm:pt modelId="{E7B4A955-0352-43E3-8C38-21A5C595A5BC}" type="sibTrans" cxnId="{DBCCABFF-62AB-484D-B35C-E2BF8988A58E}">
      <dgm:prSet/>
      <dgm:spPr/>
      <dgm:t>
        <a:bodyPr/>
        <a:lstStyle/>
        <a:p>
          <a:endParaRPr lang="ru-RU" b="1"/>
        </a:p>
      </dgm:t>
    </dgm:pt>
    <dgm:pt modelId="{32FB0A6B-6A5B-41DA-888C-1898880F8C42}" type="parTrans" cxnId="{DBCCABFF-62AB-484D-B35C-E2BF8988A58E}">
      <dgm:prSet/>
      <dgm:spPr/>
      <dgm:t>
        <a:bodyPr/>
        <a:lstStyle/>
        <a:p>
          <a:endParaRPr lang="ru-RU" b="1"/>
        </a:p>
      </dgm:t>
    </dgm:pt>
    <dgm:pt modelId="{80E3F592-C1E2-4F83-B19D-A2D73046C8A3}">
      <dgm:prSet custT="1"/>
      <dgm:spPr>
        <a:solidFill>
          <a:srgbClr val="FFFFCC">
            <a:alpha val="90000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Ожидаемый результат:</a:t>
          </a:r>
        </a:p>
        <a:p>
          <a:r>
            <a:rPr lang="ru-RU" sz="1200" b="0" dirty="0" smtClean="0">
              <a:solidFill>
                <a:srgbClr val="002060"/>
              </a:solidFill>
            </a:rPr>
            <a:t>сокращение к 2017 году общего количества зарегистрированных преступлений на 5%, снижение уровня рецидивной и "бытовой" преступности на 30%, оздоровление обстановки в общественных местах, обеспечение нормативного правового регулирования профилактики правонарушений и повышение уровня доверия населения к правоохранительным органам республики</a:t>
          </a:r>
        </a:p>
      </dgm:t>
    </dgm:pt>
    <dgm:pt modelId="{76FC1005-254B-466C-9FB7-39C756E22F74}" type="sibTrans" cxnId="{1A2010A8-2B27-41D1-98C8-845D37806727}">
      <dgm:prSet/>
      <dgm:spPr/>
      <dgm:t>
        <a:bodyPr/>
        <a:lstStyle/>
        <a:p>
          <a:endParaRPr lang="ru-RU"/>
        </a:p>
      </dgm:t>
    </dgm:pt>
    <dgm:pt modelId="{3AA644C2-928E-45D0-A177-AC76409EAE04}" type="parTrans" cxnId="{1A2010A8-2B27-41D1-98C8-845D37806727}">
      <dgm:prSet/>
      <dgm:spPr/>
      <dgm:t>
        <a:bodyPr/>
        <a:lstStyle/>
        <a:p>
          <a:endParaRPr lang="ru-RU"/>
        </a:p>
      </dgm:t>
    </dgm:pt>
    <dgm:pt modelId="{2CBAF28B-CB05-42E7-A7E5-C3D45242D8A4}" type="pres">
      <dgm:prSet presAssocID="{EBDF46E8-55CF-4C93-8993-A47C9C2DF02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F9AF9F-31AE-4014-AE15-076787387846}" type="pres">
      <dgm:prSet presAssocID="{85B890CD-78BB-4614-B637-C24DB6F3161B}" presName="boxAndChildren" presStyleCnt="0"/>
      <dgm:spPr/>
      <dgm:t>
        <a:bodyPr/>
        <a:lstStyle/>
        <a:p>
          <a:endParaRPr lang="ru-RU"/>
        </a:p>
      </dgm:t>
    </dgm:pt>
    <dgm:pt modelId="{2DA0C9F6-5D18-42B5-8FC8-00523D188BFC}" type="pres">
      <dgm:prSet presAssocID="{85B890CD-78BB-4614-B637-C24DB6F3161B}" presName="parentTextBox" presStyleLbl="node1" presStyleIdx="0" presStyleCnt="1"/>
      <dgm:spPr/>
      <dgm:t>
        <a:bodyPr/>
        <a:lstStyle/>
        <a:p>
          <a:endParaRPr lang="ru-RU"/>
        </a:p>
      </dgm:t>
    </dgm:pt>
    <dgm:pt modelId="{C4E2ADD8-BFCE-470A-970C-3E84444E2F18}" type="pres">
      <dgm:prSet presAssocID="{85B890CD-78BB-4614-B637-C24DB6F3161B}" presName="entireBox" presStyleLbl="node1" presStyleIdx="0" presStyleCnt="1" custFlipVert="0" custScaleX="65853" custScaleY="27327" custLinFactNeighborX="16260" custLinFactNeighborY="-14918"/>
      <dgm:spPr/>
      <dgm:t>
        <a:bodyPr/>
        <a:lstStyle/>
        <a:p>
          <a:endParaRPr lang="ru-RU"/>
        </a:p>
      </dgm:t>
    </dgm:pt>
    <dgm:pt modelId="{00926DFD-BE03-480B-B1B8-79FC5B32EA7A}" type="pres">
      <dgm:prSet presAssocID="{85B890CD-78BB-4614-B637-C24DB6F3161B}" presName="descendantBox" presStyleCnt="0"/>
      <dgm:spPr/>
      <dgm:t>
        <a:bodyPr/>
        <a:lstStyle/>
        <a:p>
          <a:endParaRPr lang="ru-RU"/>
        </a:p>
      </dgm:t>
    </dgm:pt>
    <dgm:pt modelId="{29590B5E-A233-41D5-BFF4-40F7D549464D}" type="pres">
      <dgm:prSet presAssocID="{01E9E9D0-EE02-49B3-B65C-DE7D6EC63DA1}" presName="childTextBox" presStyleLbl="fgAccFollowNode1" presStyleIdx="0" presStyleCnt="3" custScaleY="137073" custLinFactNeighborX="-147" custLinFactNeighborY="125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BE7A27-EB5D-4DEE-8A6C-D3B229E7558A}" type="pres">
      <dgm:prSet presAssocID="{CB33582A-8A03-4586-ADDB-19F2489130EE}" presName="childTextBox" presStyleLbl="fgAccFollowNode1" presStyleIdx="1" presStyleCnt="3" custScaleY="137073" custLinFactNeighborX="-49" custLinFactNeighborY="13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301456-F790-47F9-964F-3F6F470C35BE}" type="pres">
      <dgm:prSet presAssocID="{80E3F592-C1E2-4F83-B19D-A2D73046C8A3}" presName="childTextBox" presStyleLbl="fgAccFollowNode1" presStyleIdx="2" presStyleCnt="3" custScaleY="137384" custLinFactNeighborX="-2393" custLinFactNeighborY="13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495820-9714-4E4D-B058-086A69CC363B}" srcId="{85B890CD-78BB-4614-B637-C24DB6F3161B}" destId="{CB33582A-8A03-4586-ADDB-19F2489130EE}" srcOrd="1" destOrd="0" parTransId="{B8993AB9-2E18-4BA6-8944-1911D2C7852D}" sibTransId="{2FAAC3AD-9163-43BF-899F-DBA600471B18}"/>
    <dgm:cxn modelId="{DBCCABFF-62AB-484D-B35C-E2BF8988A58E}" srcId="{EBDF46E8-55CF-4C93-8993-A47C9C2DF02F}" destId="{85B890CD-78BB-4614-B637-C24DB6F3161B}" srcOrd="0" destOrd="0" parTransId="{32FB0A6B-6A5B-41DA-888C-1898880F8C42}" sibTransId="{E7B4A955-0352-43E3-8C38-21A5C595A5BC}"/>
    <dgm:cxn modelId="{47CEE3E3-D28D-46D0-BD7C-CF823B7033EF}" type="presOf" srcId="{EBDF46E8-55CF-4C93-8993-A47C9C2DF02F}" destId="{2CBAF28B-CB05-42E7-A7E5-C3D45242D8A4}" srcOrd="0" destOrd="0" presId="urn:microsoft.com/office/officeart/2005/8/layout/process4"/>
    <dgm:cxn modelId="{7C732B08-B4F6-4093-B8E4-1EF931353372}" type="presOf" srcId="{85B890CD-78BB-4614-B637-C24DB6F3161B}" destId="{C4E2ADD8-BFCE-470A-970C-3E84444E2F18}" srcOrd="1" destOrd="0" presId="urn:microsoft.com/office/officeart/2005/8/layout/process4"/>
    <dgm:cxn modelId="{1A2010A8-2B27-41D1-98C8-845D37806727}" srcId="{85B890CD-78BB-4614-B637-C24DB6F3161B}" destId="{80E3F592-C1E2-4F83-B19D-A2D73046C8A3}" srcOrd="2" destOrd="0" parTransId="{3AA644C2-928E-45D0-A177-AC76409EAE04}" sibTransId="{76FC1005-254B-466C-9FB7-39C756E22F74}"/>
    <dgm:cxn modelId="{2E8D1E4D-F47B-4CE9-8C5E-BEB68A47A389}" type="presOf" srcId="{85B890CD-78BB-4614-B637-C24DB6F3161B}" destId="{2DA0C9F6-5D18-42B5-8FC8-00523D188BFC}" srcOrd="0" destOrd="0" presId="urn:microsoft.com/office/officeart/2005/8/layout/process4"/>
    <dgm:cxn modelId="{0D149F90-8FF3-49D2-84F0-848391410319}" type="presOf" srcId="{CB33582A-8A03-4586-ADDB-19F2489130EE}" destId="{1FBE7A27-EB5D-4DEE-8A6C-D3B229E7558A}" srcOrd="0" destOrd="0" presId="urn:microsoft.com/office/officeart/2005/8/layout/process4"/>
    <dgm:cxn modelId="{890A5853-5723-44B9-BF07-10AAA7CF8D6E}" srcId="{85B890CD-78BB-4614-B637-C24DB6F3161B}" destId="{01E9E9D0-EE02-49B3-B65C-DE7D6EC63DA1}" srcOrd="0" destOrd="0" parTransId="{F198F90B-F30F-4EF9-8F48-46AB662D18DC}" sibTransId="{5BF50CE3-10DE-4A5B-8959-AB57AB532C7B}"/>
    <dgm:cxn modelId="{8A6E906D-2B3E-4A01-B0ED-8D1AF9F44652}" type="presOf" srcId="{80E3F592-C1E2-4F83-B19D-A2D73046C8A3}" destId="{10301456-F790-47F9-964F-3F6F470C35BE}" srcOrd="0" destOrd="0" presId="urn:microsoft.com/office/officeart/2005/8/layout/process4"/>
    <dgm:cxn modelId="{9FA7B2CB-2CAB-491E-8D21-9C9106BE9A4C}" type="presOf" srcId="{01E9E9D0-EE02-49B3-B65C-DE7D6EC63DA1}" destId="{29590B5E-A233-41D5-BFF4-40F7D549464D}" srcOrd="0" destOrd="0" presId="urn:microsoft.com/office/officeart/2005/8/layout/process4"/>
    <dgm:cxn modelId="{47BE131B-0E06-4D69-A7FE-3E0D19DD9514}" type="presParOf" srcId="{2CBAF28B-CB05-42E7-A7E5-C3D45242D8A4}" destId="{7AF9AF9F-31AE-4014-AE15-076787387846}" srcOrd="0" destOrd="0" presId="urn:microsoft.com/office/officeart/2005/8/layout/process4"/>
    <dgm:cxn modelId="{FEEDAF6D-BDE1-4713-A627-12E76895FFEE}" type="presParOf" srcId="{7AF9AF9F-31AE-4014-AE15-076787387846}" destId="{2DA0C9F6-5D18-42B5-8FC8-00523D188BFC}" srcOrd="0" destOrd="0" presId="urn:microsoft.com/office/officeart/2005/8/layout/process4"/>
    <dgm:cxn modelId="{7CA8E622-B9B2-4ABB-9E25-C4B16F9164E4}" type="presParOf" srcId="{7AF9AF9F-31AE-4014-AE15-076787387846}" destId="{C4E2ADD8-BFCE-470A-970C-3E84444E2F18}" srcOrd="1" destOrd="0" presId="urn:microsoft.com/office/officeart/2005/8/layout/process4"/>
    <dgm:cxn modelId="{9E84D916-A855-43C9-A437-3A50D71DF2B5}" type="presParOf" srcId="{7AF9AF9F-31AE-4014-AE15-076787387846}" destId="{00926DFD-BE03-480B-B1B8-79FC5B32EA7A}" srcOrd="2" destOrd="0" presId="urn:microsoft.com/office/officeart/2005/8/layout/process4"/>
    <dgm:cxn modelId="{316B56B6-7286-4416-9528-05CBD53DE021}" type="presParOf" srcId="{00926DFD-BE03-480B-B1B8-79FC5B32EA7A}" destId="{29590B5E-A233-41D5-BFF4-40F7D549464D}" srcOrd="0" destOrd="0" presId="urn:microsoft.com/office/officeart/2005/8/layout/process4"/>
    <dgm:cxn modelId="{6D421DB3-32D4-4173-9D1C-9F1C0F515990}" type="presParOf" srcId="{00926DFD-BE03-480B-B1B8-79FC5B32EA7A}" destId="{1FBE7A27-EB5D-4DEE-8A6C-D3B229E7558A}" srcOrd="1" destOrd="0" presId="urn:microsoft.com/office/officeart/2005/8/layout/process4"/>
    <dgm:cxn modelId="{546E5517-E3E5-405A-B5B0-062E2E574F2C}" type="presParOf" srcId="{00926DFD-BE03-480B-B1B8-79FC5B32EA7A}" destId="{10301456-F790-47F9-964F-3F6F470C35BE}" srcOrd="2" destOrd="0" presId="urn:microsoft.com/office/officeart/2005/8/layout/process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EBDF46E8-55CF-4C93-8993-A47C9C2DF02F}" type="doc">
      <dgm:prSet loTypeId="urn:microsoft.com/office/officeart/2005/8/layout/process4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1E9E9D0-EE02-49B3-B65C-DE7D6EC63DA1}">
      <dgm:prSet phldrT="[Текст]" custT="1"/>
      <dgm:spPr>
        <a:solidFill>
          <a:srgbClr val="CCFFCC">
            <a:alpha val="89804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Цель:</a:t>
          </a:r>
        </a:p>
        <a:p>
          <a:r>
            <a:rPr lang="ru-RU" sz="1200" b="0" dirty="0" smtClean="0">
              <a:solidFill>
                <a:srgbClr val="002060"/>
              </a:solidFill>
            </a:rPr>
            <a:t>обеспечение комплексной безопасности;</a:t>
          </a:r>
        </a:p>
        <a:p>
          <a:r>
            <a:rPr lang="ru-RU" sz="1200" b="0" dirty="0" smtClean="0">
              <a:solidFill>
                <a:srgbClr val="002060"/>
              </a:solidFill>
            </a:rPr>
            <a:t>минимизация социального, экономического и экологического ущерба, наносимого населению, экономике и природной среде Карачаево-Черкесской Республики от чрезвычайных ситуаций природного и техногенного характера, пожаров, происшествий на водных объектах, биологической и химической опасности</a:t>
          </a:r>
        </a:p>
      </dgm:t>
    </dgm:pt>
    <dgm:pt modelId="{F198F90B-F30F-4EF9-8F48-46AB662D18DC}" type="parTrans" cxnId="{890A5853-5723-44B9-BF07-10AAA7CF8D6E}">
      <dgm:prSet/>
      <dgm:spPr/>
      <dgm:t>
        <a:bodyPr/>
        <a:lstStyle/>
        <a:p>
          <a:endParaRPr lang="ru-RU" b="1"/>
        </a:p>
      </dgm:t>
    </dgm:pt>
    <dgm:pt modelId="{5BF50CE3-10DE-4A5B-8959-AB57AB532C7B}" type="sibTrans" cxnId="{890A5853-5723-44B9-BF07-10AAA7CF8D6E}">
      <dgm:prSet/>
      <dgm:spPr/>
      <dgm:t>
        <a:bodyPr/>
        <a:lstStyle/>
        <a:p>
          <a:endParaRPr lang="ru-RU" b="1"/>
        </a:p>
      </dgm:t>
    </dgm:pt>
    <dgm:pt modelId="{CB33582A-8A03-4586-ADDB-19F2489130EE}">
      <dgm:prSet phldrT="[Текст]" custT="1"/>
      <dgm:spPr>
        <a:solidFill>
          <a:srgbClr val="FFCC66">
            <a:alpha val="89804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Задачи:</a:t>
          </a:r>
        </a:p>
        <a:p>
          <a:r>
            <a:rPr lang="ru-RU" sz="1200" b="0" dirty="0" smtClean="0">
              <a:solidFill>
                <a:srgbClr val="002060"/>
              </a:solidFill>
            </a:rPr>
            <a:t>обеспечение эффективного предупреждения и ликвидации чрезвычайных ситуаций природного и техногенного характера, пожаров, происшествий на водных объектах;</a:t>
          </a:r>
        </a:p>
        <a:p>
          <a:r>
            <a:rPr lang="ru-RU" sz="1200" b="0" dirty="0" smtClean="0">
              <a:solidFill>
                <a:srgbClr val="002060"/>
              </a:solidFill>
            </a:rPr>
            <a:t>обеспечение и поддержание высокой готовности сил и средств систем гражданской обороны, защиты населения и территорий от чрезвычайных ситуаций природного и техногенного характера, обеспечения пожарной безопасности и безопасности людей на водных объектах;</a:t>
          </a:r>
        </a:p>
        <a:p>
          <a:r>
            <a:rPr lang="ru-RU" sz="1200" b="0" dirty="0" smtClean="0">
              <a:solidFill>
                <a:srgbClr val="002060"/>
              </a:solidFill>
            </a:rPr>
            <a:t>обеспечение средствами индивидуальной защиты различных групп населения Карачаево-Черкесской Республики;</a:t>
          </a:r>
        </a:p>
      </dgm:t>
    </dgm:pt>
    <dgm:pt modelId="{2FAAC3AD-9163-43BF-899F-DBA600471B18}" type="sibTrans" cxnId="{7A495820-9714-4E4D-B058-086A69CC363B}">
      <dgm:prSet/>
      <dgm:spPr/>
      <dgm:t>
        <a:bodyPr/>
        <a:lstStyle/>
        <a:p>
          <a:endParaRPr lang="ru-RU" b="1"/>
        </a:p>
      </dgm:t>
    </dgm:pt>
    <dgm:pt modelId="{B8993AB9-2E18-4BA6-8944-1911D2C7852D}" type="parTrans" cxnId="{7A495820-9714-4E4D-B058-086A69CC363B}">
      <dgm:prSet/>
      <dgm:spPr/>
      <dgm:t>
        <a:bodyPr/>
        <a:lstStyle/>
        <a:p>
          <a:endParaRPr lang="ru-RU" b="1"/>
        </a:p>
      </dgm:t>
    </dgm:pt>
    <dgm:pt modelId="{85B890CD-78BB-4614-B637-C24DB6F3161B}">
      <dgm:prSet phldrT="[Текст]" custT="1"/>
      <dgm:spPr>
        <a:solidFill>
          <a:srgbClr val="99CCFF"/>
        </a:solidFill>
      </dgm:spPr>
      <dgm:t>
        <a:bodyPr anchor="t" anchorCtr="0"/>
        <a:lstStyle/>
        <a:p>
          <a:r>
            <a:rPr lang="ru-RU" sz="1800" b="1" i="0" u="none" dirty="0" smtClean="0">
              <a:solidFill>
                <a:srgbClr val="002060"/>
              </a:solidFill>
            </a:rPr>
            <a:t>Государственная программа «Обеспечение мероприятий гражданской обороны, защиты населения и территорий от чрезвычайных ситуаций, пожарной безопасности и безопасности людей на водных объектах Карачаево-Черкесской Республики на 2014-2017 годы» 36 961,3 тыс. </a:t>
          </a:r>
          <a:r>
            <a:rPr lang="ru-RU" sz="1800" b="1" i="0" u="none" dirty="0" err="1" smtClean="0">
              <a:solidFill>
                <a:srgbClr val="002060"/>
              </a:solidFill>
            </a:rPr>
            <a:t>руб</a:t>
          </a:r>
          <a:endParaRPr lang="ru-RU" sz="1800" b="1" i="0" u="none" dirty="0" smtClean="0">
            <a:solidFill>
              <a:srgbClr val="002060"/>
            </a:solidFill>
          </a:endParaRPr>
        </a:p>
      </dgm:t>
    </dgm:pt>
    <dgm:pt modelId="{E7B4A955-0352-43E3-8C38-21A5C595A5BC}" type="sibTrans" cxnId="{DBCCABFF-62AB-484D-B35C-E2BF8988A58E}">
      <dgm:prSet/>
      <dgm:spPr/>
      <dgm:t>
        <a:bodyPr/>
        <a:lstStyle/>
        <a:p>
          <a:endParaRPr lang="ru-RU" b="1"/>
        </a:p>
      </dgm:t>
    </dgm:pt>
    <dgm:pt modelId="{32FB0A6B-6A5B-41DA-888C-1898880F8C42}" type="parTrans" cxnId="{DBCCABFF-62AB-484D-B35C-E2BF8988A58E}">
      <dgm:prSet/>
      <dgm:spPr/>
      <dgm:t>
        <a:bodyPr/>
        <a:lstStyle/>
        <a:p>
          <a:endParaRPr lang="ru-RU" b="1"/>
        </a:p>
      </dgm:t>
    </dgm:pt>
    <dgm:pt modelId="{80E3F592-C1E2-4F83-B19D-A2D73046C8A3}">
      <dgm:prSet custT="1"/>
      <dgm:spPr>
        <a:solidFill>
          <a:srgbClr val="B381D9">
            <a:alpha val="90000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Ожидаемый результат:</a:t>
          </a:r>
        </a:p>
        <a:p>
          <a:r>
            <a:rPr lang="ru-RU" sz="1200" b="0" dirty="0" smtClean="0">
              <a:solidFill>
                <a:srgbClr val="002060"/>
              </a:solidFill>
            </a:rPr>
            <a:t>повышение уровня защищенности населения и территории от опасностей и угроз мирного и военного времени;</a:t>
          </a:r>
        </a:p>
        <a:p>
          <a:r>
            <a:rPr lang="ru-RU" sz="1200" b="0" dirty="0" smtClean="0">
              <a:solidFill>
                <a:srgbClr val="002060"/>
              </a:solidFill>
            </a:rPr>
            <a:t>повышение эффективности деятельности органов управления и сил гражданской обороны;</a:t>
          </a:r>
        </a:p>
        <a:p>
          <a:r>
            <a:rPr lang="ru-RU" sz="1200" b="0" dirty="0" smtClean="0">
              <a:solidFill>
                <a:srgbClr val="002060"/>
              </a:solidFill>
            </a:rPr>
            <a:t>повышение уровня реагирования сил и средств ТП РСЧС КЧР в чрезвычайных ситуациях;</a:t>
          </a:r>
        </a:p>
        <a:p>
          <a:r>
            <a:rPr lang="ru-RU" sz="1200" b="0" dirty="0" smtClean="0">
              <a:solidFill>
                <a:srgbClr val="002060"/>
              </a:solidFill>
            </a:rPr>
            <a:t>укрепление материально-технической базы подведомственных учреждений</a:t>
          </a:r>
        </a:p>
      </dgm:t>
    </dgm:pt>
    <dgm:pt modelId="{76FC1005-254B-466C-9FB7-39C756E22F74}" type="sibTrans" cxnId="{1A2010A8-2B27-41D1-98C8-845D37806727}">
      <dgm:prSet/>
      <dgm:spPr/>
      <dgm:t>
        <a:bodyPr/>
        <a:lstStyle/>
        <a:p>
          <a:endParaRPr lang="ru-RU"/>
        </a:p>
      </dgm:t>
    </dgm:pt>
    <dgm:pt modelId="{3AA644C2-928E-45D0-A177-AC76409EAE04}" type="parTrans" cxnId="{1A2010A8-2B27-41D1-98C8-845D37806727}">
      <dgm:prSet/>
      <dgm:spPr/>
      <dgm:t>
        <a:bodyPr/>
        <a:lstStyle/>
        <a:p>
          <a:endParaRPr lang="ru-RU"/>
        </a:p>
      </dgm:t>
    </dgm:pt>
    <dgm:pt modelId="{2CBAF28B-CB05-42E7-A7E5-C3D45242D8A4}" type="pres">
      <dgm:prSet presAssocID="{EBDF46E8-55CF-4C93-8993-A47C9C2DF02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F9AF9F-31AE-4014-AE15-076787387846}" type="pres">
      <dgm:prSet presAssocID="{85B890CD-78BB-4614-B637-C24DB6F3161B}" presName="boxAndChildren" presStyleCnt="0"/>
      <dgm:spPr/>
      <dgm:t>
        <a:bodyPr/>
        <a:lstStyle/>
        <a:p>
          <a:endParaRPr lang="ru-RU"/>
        </a:p>
      </dgm:t>
    </dgm:pt>
    <dgm:pt modelId="{2DA0C9F6-5D18-42B5-8FC8-00523D188BFC}" type="pres">
      <dgm:prSet presAssocID="{85B890CD-78BB-4614-B637-C24DB6F3161B}" presName="parentTextBox" presStyleLbl="node1" presStyleIdx="0" presStyleCnt="1"/>
      <dgm:spPr/>
      <dgm:t>
        <a:bodyPr/>
        <a:lstStyle/>
        <a:p>
          <a:endParaRPr lang="ru-RU"/>
        </a:p>
      </dgm:t>
    </dgm:pt>
    <dgm:pt modelId="{C4E2ADD8-BFCE-470A-970C-3E84444E2F18}" type="pres">
      <dgm:prSet presAssocID="{85B890CD-78BB-4614-B637-C24DB6F3161B}" presName="entireBox" presStyleLbl="node1" presStyleIdx="0" presStyleCnt="1" custFlipVert="0" custScaleX="67480" custScaleY="27327" custLinFactNeighborX="15447" custLinFactNeighborY="-14428"/>
      <dgm:spPr/>
      <dgm:t>
        <a:bodyPr/>
        <a:lstStyle/>
        <a:p>
          <a:endParaRPr lang="ru-RU"/>
        </a:p>
      </dgm:t>
    </dgm:pt>
    <dgm:pt modelId="{00926DFD-BE03-480B-B1B8-79FC5B32EA7A}" type="pres">
      <dgm:prSet presAssocID="{85B890CD-78BB-4614-B637-C24DB6F3161B}" presName="descendantBox" presStyleCnt="0"/>
      <dgm:spPr/>
      <dgm:t>
        <a:bodyPr/>
        <a:lstStyle/>
        <a:p>
          <a:endParaRPr lang="ru-RU"/>
        </a:p>
      </dgm:t>
    </dgm:pt>
    <dgm:pt modelId="{29590B5E-A233-41D5-BFF4-40F7D549464D}" type="pres">
      <dgm:prSet presAssocID="{01E9E9D0-EE02-49B3-B65C-DE7D6EC63DA1}" presName="childTextBox" presStyleLbl="fgAccFollowNode1" presStyleIdx="0" presStyleCnt="3" custScaleY="137073" custLinFactNeighborX="-147" custLinFactNeighborY="125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BE7A27-EB5D-4DEE-8A6C-D3B229E7558A}" type="pres">
      <dgm:prSet presAssocID="{CB33582A-8A03-4586-ADDB-19F2489130EE}" presName="childTextBox" presStyleLbl="fgAccFollowNode1" presStyleIdx="1" presStyleCnt="3" custScaleY="137073" custLinFactNeighborX="-2490" custLinFactNeighborY="126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301456-F790-47F9-964F-3F6F470C35BE}" type="pres">
      <dgm:prSet presAssocID="{80E3F592-C1E2-4F83-B19D-A2D73046C8A3}" presName="childTextBox" presStyleLbl="fgAccFollowNode1" presStyleIdx="2" presStyleCnt="3" custScaleY="138205" custLinFactNeighborX="-2393" custLinFactNeighborY="13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495820-9714-4E4D-B058-086A69CC363B}" srcId="{85B890CD-78BB-4614-B637-C24DB6F3161B}" destId="{CB33582A-8A03-4586-ADDB-19F2489130EE}" srcOrd="1" destOrd="0" parTransId="{B8993AB9-2E18-4BA6-8944-1911D2C7852D}" sibTransId="{2FAAC3AD-9163-43BF-899F-DBA600471B18}"/>
    <dgm:cxn modelId="{DBCCABFF-62AB-484D-B35C-E2BF8988A58E}" srcId="{EBDF46E8-55CF-4C93-8993-A47C9C2DF02F}" destId="{85B890CD-78BB-4614-B637-C24DB6F3161B}" srcOrd="0" destOrd="0" parTransId="{32FB0A6B-6A5B-41DA-888C-1898880F8C42}" sibTransId="{E7B4A955-0352-43E3-8C38-21A5C595A5BC}"/>
    <dgm:cxn modelId="{E1D97B97-887F-4492-BDBA-70BD7A6EEE4B}" type="presOf" srcId="{80E3F592-C1E2-4F83-B19D-A2D73046C8A3}" destId="{10301456-F790-47F9-964F-3F6F470C35BE}" srcOrd="0" destOrd="0" presId="urn:microsoft.com/office/officeart/2005/8/layout/process4"/>
    <dgm:cxn modelId="{8D951DA7-E545-477E-8AC9-F49926252BFF}" type="presOf" srcId="{85B890CD-78BB-4614-B637-C24DB6F3161B}" destId="{2DA0C9F6-5D18-42B5-8FC8-00523D188BFC}" srcOrd="0" destOrd="0" presId="urn:microsoft.com/office/officeart/2005/8/layout/process4"/>
    <dgm:cxn modelId="{1A2010A8-2B27-41D1-98C8-845D37806727}" srcId="{85B890CD-78BB-4614-B637-C24DB6F3161B}" destId="{80E3F592-C1E2-4F83-B19D-A2D73046C8A3}" srcOrd="2" destOrd="0" parTransId="{3AA644C2-928E-45D0-A177-AC76409EAE04}" sibTransId="{76FC1005-254B-466C-9FB7-39C756E22F74}"/>
    <dgm:cxn modelId="{876C6ED6-A8C8-45B0-9911-51015FA9CFE5}" type="presOf" srcId="{01E9E9D0-EE02-49B3-B65C-DE7D6EC63DA1}" destId="{29590B5E-A233-41D5-BFF4-40F7D549464D}" srcOrd="0" destOrd="0" presId="urn:microsoft.com/office/officeart/2005/8/layout/process4"/>
    <dgm:cxn modelId="{5451E716-6FED-41EA-9771-D6D13AE4F27B}" type="presOf" srcId="{EBDF46E8-55CF-4C93-8993-A47C9C2DF02F}" destId="{2CBAF28B-CB05-42E7-A7E5-C3D45242D8A4}" srcOrd="0" destOrd="0" presId="urn:microsoft.com/office/officeart/2005/8/layout/process4"/>
    <dgm:cxn modelId="{890A5853-5723-44B9-BF07-10AAA7CF8D6E}" srcId="{85B890CD-78BB-4614-B637-C24DB6F3161B}" destId="{01E9E9D0-EE02-49B3-B65C-DE7D6EC63DA1}" srcOrd="0" destOrd="0" parTransId="{F198F90B-F30F-4EF9-8F48-46AB662D18DC}" sibTransId="{5BF50CE3-10DE-4A5B-8959-AB57AB532C7B}"/>
    <dgm:cxn modelId="{DD14AA0F-157E-492B-930D-226629170D8D}" type="presOf" srcId="{85B890CD-78BB-4614-B637-C24DB6F3161B}" destId="{C4E2ADD8-BFCE-470A-970C-3E84444E2F18}" srcOrd="1" destOrd="0" presId="urn:microsoft.com/office/officeart/2005/8/layout/process4"/>
    <dgm:cxn modelId="{C0133F3A-9191-46F5-9EE3-957924AD3FDF}" type="presOf" srcId="{CB33582A-8A03-4586-ADDB-19F2489130EE}" destId="{1FBE7A27-EB5D-4DEE-8A6C-D3B229E7558A}" srcOrd="0" destOrd="0" presId="urn:microsoft.com/office/officeart/2005/8/layout/process4"/>
    <dgm:cxn modelId="{A6EDDA23-C6AC-4E7A-9E70-8F2B82D259D7}" type="presParOf" srcId="{2CBAF28B-CB05-42E7-A7E5-C3D45242D8A4}" destId="{7AF9AF9F-31AE-4014-AE15-076787387846}" srcOrd="0" destOrd="0" presId="urn:microsoft.com/office/officeart/2005/8/layout/process4"/>
    <dgm:cxn modelId="{35F77F23-1DE0-44ED-ACDE-596D3EBF781D}" type="presParOf" srcId="{7AF9AF9F-31AE-4014-AE15-076787387846}" destId="{2DA0C9F6-5D18-42B5-8FC8-00523D188BFC}" srcOrd="0" destOrd="0" presId="urn:microsoft.com/office/officeart/2005/8/layout/process4"/>
    <dgm:cxn modelId="{04042629-639F-4C4B-9110-FC46CB8BC767}" type="presParOf" srcId="{7AF9AF9F-31AE-4014-AE15-076787387846}" destId="{C4E2ADD8-BFCE-470A-970C-3E84444E2F18}" srcOrd="1" destOrd="0" presId="urn:microsoft.com/office/officeart/2005/8/layout/process4"/>
    <dgm:cxn modelId="{8BFAC5F3-0F0D-4231-AF57-6A2BFA2B159C}" type="presParOf" srcId="{7AF9AF9F-31AE-4014-AE15-076787387846}" destId="{00926DFD-BE03-480B-B1B8-79FC5B32EA7A}" srcOrd="2" destOrd="0" presId="urn:microsoft.com/office/officeart/2005/8/layout/process4"/>
    <dgm:cxn modelId="{FC01B1FF-A17A-4C78-8B3E-3F08980F90EB}" type="presParOf" srcId="{00926DFD-BE03-480B-B1B8-79FC5B32EA7A}" destId="{29590B5E-A233-41D5-BFF4-40F7D549464D}" srcOrd="0" destOrd="0" presId="urn:microsoft.com/office/officeart/2005/8/layout/process4"/>
    <dgm:cxn modelId="{C370A732-661F-4EAB-A6B0-1E0C6C35059F}" type="presParOf" srcId="{00926DFD-BE03-480B-B1B8-79FC5B32EA7A}" destId="{1FBE7A27-EB5D-4DEE-8A6C-D3B229E7558A}" srcOrd="1" destOrd="0" presId="urn:microsoft.com/office/officeart/2005/8/layout/process4"/>
    <dgm:cxn modelId="{A9236CF4-8734-4106-A650-A1B8E7E431B3}" type="presParOf" srcId="{00926DFD-BE03-480B-B1B8-79FC5B32EA7A}" destId="{10301456-F790-47F9-964F-3F6F470C35BE}" srcOrd="2" destOrd="0" presId="urn:microsoft.com/office/officeart/2005/8/layout/process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473AFA-718F-4ED5-923A-A6F9C9168D89}" type="doc">
      <dgm:prSet loTypeId="urn:microsoft.com/office/officeart/2005/8/layout/hierarchy1" loCatId="hierarchy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69AB584-7E68-4807-B2FA-AE47BC9B3B30}">
      <dgm:prSet phldrT="[Текст]" custT="1"/>
      <dgm:spPr>
        <a:solidFill>
          <a:srgbClr val="CCCCFF">
            <a:alpha val="89804"/>
          </a:srgbClr>
        </a:solidFill>
      </dgm:spPr>
      <dgm:t>
        <a:bodyPr/>
        <a:lstStyle/>
        <a:p>
          <a:pPr rtl="0"/>
          <a:r>
            <a:rPr kumimoji="0" lang="ru-RU" sz="2400" b="1" i="1" u="none" strike="noStrike" cap="none" normalizeH="0" baseline="0" dirty="0" smtClean="0">
              <a:ln/>
              <a:solidFill>
                <a:srgbClr val="800000"/>
              </a:solidFill>
              <a:effectLst/>
              <a:latin typeface="Arial" charset="0"/>
              <a:cs typeface="Arial" charset="0"/>
            </a:rPr>
            <a:t>Источники доходов бюджета</a:t>
          </a:r>
          <a:endParaRPr lang="ru-RU" sz="2400" dirty="0">
            <a:solidFill>
              <a:srgbClr val="800000"/>
            </a:solidFill>
          </a:endParaRPr>
        </a:p>
      </dgm:t>
    </dgm:pt>
    <dgm:pt modelId="{C61028CA-E96B-4F8C-9A51-061F9EB420E4}" type="parTrans" cxnId="{422A4B53-F2FD-42D3-ADE3-1D0C1001C21F}">
      <dgm:prSet/>
      <dgm:spPr/>
      <dgm:t>
        <a:bodyPr/>
        <a:lstStyle/>
        <a:p>
          <a:endParaRPr lang="ru-RU"/>
        </a:p>
      </dgm:t>
    </dgm:pt>
    <dgm:pt modelId="{2EB9FE45-932B-48B8-B9C8-1BE00E077D4B}" type="sibTrans" cxnId="{422A4B53-F2FD-42D3-ADE3-1D0C1001C21F}">
      <dgm:prSet/>
      <dgm:spPr/>
      <dgm:t>
        <a:bodyPr/>
        <a:lstStyle/>
        <a:p>
          <a:endParaRPr lang="ru-RU"/>
        </a:p>
      </dgm:t>
    </dgm:pt>
    <dgm:pt modelId="{37D1DF51-29B2-431F-A3A4-34A96900D548}">
      <dgm:prSet phldrT="[Текст]" custT="1"/>
      <dgm:spPr>
        <a:solidFill>
          <a:srgbClr val="FFCC99">
            <a:alpha val="90000"/>
          </a:srgbClr>
        </a:solidFill>
      </dgm:spPr>
      <dgm:t>
        <a:bodyPr/>
        <a:lstStyle/>
        <a:p>
          <a:pPr rtl="0"/>
          <a:r>
            <a:rPr kumimoji="0" lang="ru-RU" sz="1800" b="1" i="1" u="none" strike="noStrike" cap="none" normalizeH="0" baseline="0" dirty="0" smtClean="0">
              <a:ln/>
              <a:solidFill>
                <a:srgbClr val="293C8F"/>
              </a:solidFill>
              <a:effectLst/>
              <a:latin typeface="Arial" charset="0"/>
              <a:cs typeface="Arial" charset="0"/>
            </a:rPr>
            <a:t>Налоговые доходы</a:t>
          </a:r>
          <a:endParaRPr lang="ru-RU" sz="1800" dirty="0">
            <a:solidFill>
              <a:srgbClr val="293C8F"/>
            </a:solidFill>
          </a:endParaRPr>
        </a:p>
      </dgm:t>
    </dgm:pt>
    <dgm:pt modelId="{17D2BB01-92CC-4CFF-BC86-529C49E3C6AE}" type="parTrans" cxnId="{7E9B7EE8-AFF9-44CA-BE47-5C01B73619E6}">
      <dgm:prSet/>
      <dgm:spPr/>
      <dgm:t>
        <a:bodyPr/>
        <a:lstStyle/>
        <a:p>
          <a:endParaRPr lang="ru-RU"/>
        </a:p>
      </dgm:t>
    </dgm:pt>
    <dgm:pt modelId="{0EB360F0-E020-4639-94CC-E8DE66CE4203}" type="sibTrans" cxnId="{7E9B7EE8-AFF9-44CA-BE47-5C01B73619E6}">
      <dgm:prSet/>
      <dgm:spPr/>
      <dgm:t>
        <a:bodyPr/>
        <a:lstStyle/>
        <a:p>
          <a:endParaRPr lang="ru-RU"/>
        </a:p>
      </dgm:t>
    </dgm:pt>
    <dgm:pt modelId="{16528704-2154-4797-A6FB-61110B14B5F8}">
      <dgm:prSet custT="1"/>
      <dgm:spPr>
        <a:solidFill>
          <a:srgbClr val="FFCC99">
            <a:alpha val="89804"/>
          </a:srgbClr>
        </a:solidFill>
      </dgm:spPr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400" b="1" i="1" u="none" strike="noStrike" cap="none" normalizeH="0" baseline="0" dirty="0" smtClean="0">
              <a:ln/>
              <a:solidFill>
                <a:srgbClr val="293C8F"/>
              </a:solidFill>
              <a:effectLst/>
              <a:latin typeface="Arial" charset="0"/>
              <a:cs typeface="Arial" charset="0"/>
            </a:rPr>
            <a:t>Налоги на прибыль (доходы) 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400" b="1" i="1" u="none" strike="noStrike" cap="none" normalizeH="0" baseline="0" dirty="0" smtClean="0">
              <a:ln/>
              <a:solidFill>
                <a:srgbClr val="293C8F"/>
              </a:solidFill>
              <a:effectLst/>
              <a:latin typeface="Arial" charset="0"/>
              <a:cs typeface="Arial" charset="0"/>
            </a:rPr>
            <a:t>Налоги на товары (работы, услуги),реализуемые на территории РФ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400" b="1" i="1" u="none" strike="noStrike" cap="none" normalizeH="0" baseline="0" dirty="0" smtClean="0">
              <a:ln/>
              <a:solidFill>
                <a:srgbClr val="293C8F"/>
              </a:solidFill>
              <a:effectLst/>
              <a:latin typeface="Arial" charset="0"/>
              <a:cs typeface="Arial" charset="0"/>
            </a:rPr>
            <a:t> Налоги на совокупный доход 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400" b="1" i="1" u="none" strike="noStrike" cap="none" normalizeH="0" baseline="0" dirty="0" smtClean="0">
              <a:ln/>
              <a:solidFill>
                <a:srgbClr val="293C8F"/>
              </a:solidFill>
              <a:effectLst/>
              <a:latin typeface="Arial" charset="0"/>
              <a:cs typeface="Arial" charset="0"/>
            </a:rPr>
            <a:t>Налоги на имущество 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400" b="1" i="1" u="none" strike="noStrike" cap="none" normalizeH="0" baseline="0" dirty="0" smtClean="0">
              <a:ln/>
              <a:solidFill>
                <a:srgbClr val="293C8F"/>
              </a:solidFill>
              <a:effectLst/>
              <a:latin typeface="Arial" charset="0"/>
              <a:cs typeface="Arial" charset="0"/>
            </a:rPr>
            <a:t>Налоги, сборы и регулярные платежи  за пользование природными 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400" b="1" i="1" u="none" strike="noStrike" cap="none" normalizeH="0" baseline="0" dirty="0" smtClean="0">
              <a:ln/>
              <a:solidFill>
                <a:srgbClr val="293C8F"/>
              </a:solidFill>
              <a:effectLst/>
              <a:latin typeface="Arial" charset="0"/>
              <a:cs typeface="Arial" charset="0"/>
            </a:rPr>
            <a:t>Ресурсами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400" b="1" i="1" u="none" strike="noStrike" cap="none" normalizeH="0" baseline="0" dirty="0" smtClean="0">
              <a:ln/>
              <a:solidFill>
                <a:srgbClr val="293C8F"/>
              </a:solidFill>
              <a:effectLst/>
              <a:latin typeface="Arial" charset="0"/>
              <a:cs typeface="Arial" charset="0"/>
            </a:rPr>
            <a:t>Государственная пошлина 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400" b="1" i="1" u="none" strike="noStrike" cap="none" normalizeH="0" baseline="0" dirty="0" smtClean="0">
              <a:ln/>
              <a:solidFill>
                <a:srgbClr val="293C8F"/>
              </a:solidFill>
              <a:effectLst/>
              <a:latin typeface="Arial" charset="0"/>
              <a:cs typeface="Arial" charset="0"/>
            </a:rPr>
            <a:t>Задолженность и перерасчеты 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400" b="1" i="1" u="none" strike="noStrike" cap="none" normalizeH="0" baseline="0" dirty="0" smtClean="0">
              <a:ln/>
              <a:solidFill>
                <a:srgbClr val="293C8F"/>
              </a:solidFill>
              <a:effectLst/>
              <a:latin typeface="Arial" charset="0"/>
              <a:cs typeface="Arial" charset="0"/>
            </a:rPr>
            <a:t>по отмененным налогам,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400" b="1" i="1" u="none" strike="noStrike" cap="none" normalizeH="0" baseline="0" dirty="0" smtClean="0">
              <a:ln/>
              <a:solidFill>
                <a:srgbClr val="293C8F"/>
              </a:solidFill>
              <a:effectLst/>
              <a:latin typeface="Arial" charset="0"/>
              <a:cs typeface="Arial" charset="0"/>
            </a:rPr>
            <a:t> сборам и иным 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400" b="1" i="1" u="none" strike="noStrike" cap="none" normalizeH="0" baseline="0" dirty="0" smtClean="0">
              <a:ln/>
              <a:solidFill>
                <a:srgbClr val="293C8F"/>
              </a:solidFill>
              <a:effectLst/>
              <a:latin typeface="Arial" charset="0"/>
              <a:cs typeface="Arial" charset="0"/>
            </a:rPr>
            <a:t>обязательным платежам</a:t>
          </a:r>
          <a:endParaRPr lang="ru-RU" sz="1400" dirty="0">
            <a:solidFill>
              <a:srgbClr val="293C8F"/>
            </a:solidFill>
          </a:endParaRPr>
        </a:p>
      </dgm:t>
    </dgm:pt>
    <dgm:pt modelId="{3C3212A8-E8D0-4463-9772-11E2045F0913}" type="parTrans" cxnId="{13F27183-79FC-41CA-964A-FA355924F8DC}">
      <dgm:prSet/>
      <dgm:spPr/>
      <dgm:t>
        <a:bodyPr/>
        <a:lstStyle/>
        <a:p>
          <a:endParaRPr lang="ru-RU"/>
        </a:p>
      </dgm:t>
    </dgm:pt>
    <dgm:pt modelId="{85E3049B-2F4A-40CB-9B85-8C33CA197BE9}" type="sibTrans" cxnId="{13F27183-79FC-41CA-964A-FA355924F8DC}">
      <dgm:prSet/>
      <dgm:spPr/>
      <dgm:t>
        <a:bodyPr/>
        <a:lstStyle/>
        <a:p>
          <a:endParaRPr lang="ru-RU"/>
        </a:p>
      </dgm:t>
    </dgm:pt>
    <dgm:pt modelId="{C3206437-5016-4E9B-9D9E-79A86A765E30}">
      <dgm:prSet phldrT="[Текст]" custT="1"/>
      <dgm:spPr>
        <a:solidFill>
          <a:srgbClr val="CCFFCC">
            <a:alpha val="90000"/>
          </a:srgbClr>
        </a:solidFill>
      </dgm:spPr>
      <dgm:t>
        <a:bodyPr/>
        <a:lstStyle/>
        <a:p>
          <a:r>
            <a:rPr lang="ru-RU" sz="1800" b="1" i="1" dirty="0" smtClean="0">
              <a:solidFill>
                <a:srgbClr val="293C8F"/>
              </a:solidFill>
              <a:latin typeface="Arial" pitchFamily="34" charset="0"/>
              <a:cs typeface="Arial" pitchFamily="34" charset="0"/>
            </a:rPr>
            <a:t>Безвозмездные поступления</a:t>
          </a:r>
          <a:endParaRPr lang="ru-RU" sz="1800" b="1" i="1" dirty="0">
            <a:solidFill>
              <a:srgbClr val="293C8F"/>
            </a:solidFill>
            <a:latin typeface="Arial" pitchFamily="34" charset="0"/>
            <a:cs typeface="Arial" pitchFamily="34" charset="0"/>
          </a:endParaRPr>
        </a:p>
      </dgm:t>
    </dgm:pt>
    <dgm:pt modelId="{A37A5270-5204-4C6F-A6C4-039B50F511F2}" type="parTrans" cxnId="{AF8C7BE5-6821-4108-AF6E-CF10ADEB8AF2}">
      <dgm:prSet/>
      <dgm:spPr/>
      <dgm:t>
        <a:bodyPr/>
        <a:lstStyle/>
        <a:p>
          <a:endParaRPr lang="ru-RU"/>
        </a:p>
      </dgm:t>
    </dgm:pt>
    <dgm:pt modelId="{98C3C98D-0D30-49D7-9236-5D6E9AFCA2DE}" type="sibTrans" cxnId="{AF8C7BE5-6821-4108-AF6E-CF10ADEB8AF2}">
      <dgm:prSet/>
      <dgm:spPr/>
      <dgm:t>
        <a:bodyPr/>
        <a:lstStyle/>
        <a:p>
          <a:endParaRPr lang="ru-RU"/>
        </a:p>
      </dgm:t>
    </dgm:pt>
    <dgm:pt modelId="{30A6F76A-9458-4001-9B23-343A101D95F2}">
      <dgm:prSet custT="1"/>
      <dgm:spPr>
        <a:solidFill>
          <a:srgbClr val="CCFFCC">
            <a:alpha val="89804"/>
          </a:srgbClr>
        </a:solidFill>
      </dgm:spPr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r>
            <a:rPr lang="ru-RU" sz="2000" b="0" i="1" dirty="0" smtClean="0">
              <a:solidFill>
                <a:srgbClr val="293C8F"/>
              </a:solidFill>
              <a:latin typeface="Arial" pitchFamily="34" charset="0"/>
              <a:cs typeface="Arial" pitchFamily="34" charset="0"/>
            </a:rPr>
            <a:t>Безвозмездные поступления от других бюджетов бюджетной системы</a:t>
          </a:r>
          <a:endParaRPr lang="ru-RU" sz="2000" b="0" i="1" dirty="0">
            <a:solidFill>
              <a:srgbClr val="293C8F"/>
            </a:solidFill>
            <a:latin typeface="Arial" pitchFamily="34" charset="0"/>
            <a:cs typeface="Arial" pitchFamily="34" charset="0"/>
          </a:endParaRPr>
        </a:p>
      </dgm:t>
    </dgm:pt>
    <dgm:pt modelId="{0CCCCEF0-C379-4759-9F6B-43A0DFCB7F4F}" type="parTrans" cxnId="{7B4EA2C2-EC18-489C-8ED3-1433F9C2B394}">
      <dgm:prSet/>
      <dgm:spPr/>
      <dgm:t>
        <a:bodyPr/>
        <a:lstStyle/>
        <a:p>
          <a:endParaRPr lang="ru-RU"/>
        </a:p>
      </dgm:t>
    </dgm:pt>
    <dgm:pt modelId="{17CD2C66-61C9-48D0-9EFC-9F21000D699D}" type="sibTrans" cxnId="{7B4EA2C2-EC18-489C-8ED3-1433F9C2B394}">
      <dgm:prSet/>
      <dgm:spPr/>
      <dgm:t>
        <a:bodyPr/>
        <a:lstStyle/>
        <a:p>
          <a:endParaRPr lang="ru-RU"/>
        </a:p>
      </dgm:t>
    </dgm:pt>
    <dgm:pt modelId="{B7E8DE75-37B0-4DAC-8E4A-7BB1B591B5A8}">
      <dgm:prSet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pPr rtl="0"/>
          <a:r>
            <a:rPr kumimoji="0" lang="ru-RU" sz="18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Arial" charset="0"/>
              <a:cs typeface="Arial" charset="0"/>
            </a:rPr>
            <a:t>Неналоговые доходы</a:t>
          </a:r>
          <a:endParaRPr lang="ru-RU" sz="1800" dirty="0">
            <a:solidFill>
              <a:srgbClr val="002060"/>
            </a:solidFill>
          </a:endParaRPr>
        </a:p>
      </dgm:t>
    </dgm:pt>
    <dgm:pt modelId="{5D4FA193-C143-4D96-8CD9-F10AA8A5EA41}" type="parTrans" cxnId="{6C435E06-ED57-45BE-9608-348CBB8CA40A}">
      <dgm:prSet/>
      <dgm:spPr/>
      <dgm:t>
        <a:bodyPr/>
        <a:lstStyle/>
        <a:p>
          <a:endParaRPr lang="ru-RU"/>
        </a:p>
      </dgm:t>
    </dgm:pt>
    <dgm:pt modelId="{6EB1FD85-08DD-465E-9629-95AAA18892C0}" type="sibTrans" cxnId="{6C435E06-ED57-45BE-9608-348CBB8CA40A}">
      <dgm:prSet/>
      <dgm:spPr/>
      <dgm:t>
        <a:bodyPr/>
        <a:lstStyle/>
        <a:p>
          <a:endParaRPr lang="ru-RU"/>
        </a:p>
      </dgm:t>
    </dgm:pt>
    <dgm:pt modelId="{A6E933F8-D036-4F45-92A5-941B5FDF138F}">
      <dgm:prSet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1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Arial" charset="0"/>
              <a:cs typeface="Arial" charset="0"/>
            </a:rPr>
            <a:t>Доходы 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1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Arial" charset="0"/>
              <a:cs typeface="Arial" charset="0"/>
            </a:rPr>
            <a:t>от использования имущества, 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1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Arial" charset="0"/>
              <a:cs typeface="Arial" charset="0"/>
            </a:rPr>
            <a:t>находящегося в государственной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1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Arial" charset="0"/>
              <a:cs typeface="Arial" charset="0"/>
            </a:rPr>
            <a:t> и муниципальной собственности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1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Arial" charset="0"/>
              <a:cs typeface="Arial" charset="0"/>
            </a:rPr>
            <a:t>Платежи при пользовании 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1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Arial" charset="0"/>
              <a:cs typeface="Arial" charset="0"/>
            </a:rPr>
            <a:t>природными ресурсами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1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Arial" charset="0"/>
              <a:cs typeface="Arial" charset="0"/>
            </a:rPr>
            <a:t>Доходы от оказания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1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Arial" charset="0"/>
              <a:cs typeface="Arial" charset="0"/>
            </a:rPr>
            <a:t> платных услуг (работ) и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1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Arial" charset="0"/>
              <a:cs typeface="Arial" charset="0"/>
            </a:rPr>
            <a:t> компенсации затрат государства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1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Arial" charset="0"/>
              <a:cs typeface="Arial" charset="0"/>
            </a:rPr>
            <a:t>Доходы от продажи материальных и 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1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Arial" charset="0"/>
              <a:cs typeface="Arial" charset="0"/>
            </a:rPr>
            <a:t>нематериальных активов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1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Arial" charset="0"/>
              <a:cs typeface="Arial" charset="0"/>
            </a:rPr>
            <a:t>Административные платежи и сборы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1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Arial" charset="0"/>
              <a:cs typeface="Arial" charset="0"/>
            </a:rPr>
            <a:t>Штрафы, санкции,  возмещение ущерба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1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Arial" charset="0"/>
              <a:cs typeface="Arial" charset="0"/>
            </a:rPr>
            <a:t>Прочие неналоговые доходы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1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Arial" charset="0"/>
              <a:cs typeface="Arial" charset="0"/>
            </a:rPr>
            <a:t>Поступления (перечисления) по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1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Arial" charset="0"/>
              <a:cs typeface="Arial" charset="0"/>
            </a:rPr>
            <a:t> урегулированию расчетов 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1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Arial" charset="0"/>
              <a:cs typeface="Arial" charset="0"/>
            </a:rPr>
            <a:t>между бюджетами 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1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Arial" charset="0"/>
              <a:cs typeface="Arial" charset="0"/>
            </a:rPr>
            <a:t>бюджетной системы РФ</a:t>
          </a:r>
          <a:endParaRPr lang="ru-RU" sz="1100" b="1" dirty="0">
            <a:solidFill>
              <a:srgbClr val="002060"/>
            </a:solidFill>
          </a:endParaRPr>
        </a:p>
      </dgm:t>
    </dgm:pt>
    <dgm:pt modelId="{A7E5D0C5-B387-4672-BAF4-3F47448E2646}" type="parTrans" cxnId="{BFF14AC0-CED1-4666-9BB6-205DE9C73BAD}">
      <dgm:prSet/>
      <dgm:spPr/>
      <dgm:t>
        <a:bodyPr/>
        <a:lstStyle/>
        <a:p>
          <a:endParaRPr lang="ru-RU"/>
        </a:p>
      </dgm:t>
    </dgm:pt>
    <dgm:pt modelId="{0BD3BADA-B6A0-4732-BB5B-17121F760356}" type="sibTrans" cxnId="{BFF14AC0-CED1-4666-9BB6-205DE9C73BAD}">
      <dgm:prSet/>
      <dgm:spPr/>
      <dgm:t>
        <a:bodyPr/>
        <a:lstStyle/>
        <a:p>
          <a:endParaRPr lang="ru-RU"/>
        </a:p>
      </dgm:t>
    </dgm:pt>
    <dgm:pt modelId="{C56033BA-3434-4521-8EC6-809518DB4384}" type="pres">
      <dgm:prSet presAssocID="{86473AFA-718F-4ED5-923A-A6F9C9168D8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AEDB812-C3C9-4592-8CAD-74EA66CFA325}" type="pres">
      <dgm:prSet presAssocID="{869AB584-7E68-4807-B2FA-AE47BC9B3B30}" presName="hierRoot1" presStyleCnt="0"/>
      <dgm:spPr/>
    </dgm:pt>
    <dgm:pt modelId="{2D4C2D9A-B704-4C85-8561-63292AAEA965}" type="pres">
      <dgm:prSet presAssocID="{869AB584-7E68-4807-B2FA-AE47BC9B3B30}" presName="composite" presStyleCnt="0"/>
      <dgm:spPr/>
    </dgm:pt>
    <dgm:pt modelId="{04BA209F-C0A8-4E70-9912-EE849908903C}" type="pres">
      <dgm:prSet presAssocID="{869AB584-7E68-4807-B2FA-AE47BC9B3B30}" presName="background" presStyleLbl="node0" presStyleIdx="0" presStyleCnt="1"/>
      <dgm:spPr/>
    </dgm:pt>
    <dgm:pt modelId="{354D56EA-1CE7-4B1D-98BB-3B319C49A0CA}" type="pres">
      <dgm:prSet presAssocID="{869AB584-7E68-4807-B2FA-AE47BC9B3B30}" presName="text" presStyleLbl="fgAcc0" presStyleIdx="0" presStyleCnt="1" custScaleX="810810" custLinFactNeighborX="-9768" custLinFactNeighborY="-52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3BEEFB-E506-4B9B-9E4F-06AD141D2358}" type="pres">
      <dgm:prSet presAssocID="{869AB584-7E68-4807-B2FA-AE47BC9B3B30}" presName="hierChild2" presStyleCnt="0"/>
      <dgm:spPr/>
    </dgm:pt>
    <dgm:pt modelId="{8E03DEDE-51E1-4EEF-B224-E20204921C28}" type="pres">
      <dgm:prSet presAssocID="{17D2BB01-92CC-4CFF-BC86-529C49E3C6AE}" presName="Name10" presStyleLbl="parChTrans1D2" presStyleIdx="0" presStyleCnt="3"/>
      <dgm:spPr/>
      <dgm:t>
        <a:bodyPr/>
        <a:lstStyle/>
        <a:p>
          <a:endParaRPr lang="ru-RU"/>
        </a:p>
      </dgm:t>
    </dgm:pt>
    <dgm:pt modelId="{7D5C456F-7B24-4D71-ADC4-4EFC07ECA26C}" type="pres">
      <dgm:prSet presAssocID="{37D1DF51-29B2-431F-A3A4-34A96900D548}" presName="hierRoot2" presStyleCnt="0"/>
      <dgm:spPr/>
    </dgm:pt>
    <dgm:pt modelId="{15E4A4C3-C656-4141-BD3F-73A838208A23}" type="pres">
      <dgm:prSet presAssocID="{37D1DF51-29B2-431F-A3A4-34A96900D548}" presName="composite2" presStyleCnt="0"/>
      <dgm:spPr/>
    </dgm:pt>
    <dgm:pt modelId="{159C9A88-FA72-4927-BFF2-13C30079E1A0}" type="pres">
      <dgm:prSet presAssocID="{37D1DF51-29B2-431F-A3A4-34A96900D548}" presName="background2" presStyleLbl="node2" presStyleIdx="0" presStyleCnt="3"/>
      <dgm:spPr/>
    </dgm:pt>
    <dgm:pt modelId="{621CDA35-3B5D-4B23-AD6E-8E6B1F77BEF6}" type="pres">
      <dgm:prSet presAssocID="{37D1DF51-29B2-431F-A3A4-34A96900D548}" presName="text2" presStyleLbl="fgAcc2" presStyleIdx="0" presStyleCnt="3" custScaleX="3794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1D5331-5E1D-4897-B6E8-173ECB754520}" type="pres">
      <dgm:prSet presAssocID="{37D1DF51-29B2-431F-A3A4-34A96900D548}" presName="hierChild3" presStyleCnt="0"/>
      <dgm:spPr/>
    </dgm:pt>
    <dgm:pt modelId="{5FE0605D-F7FC-42C0-ACC4-A0B7864DEF95}" type="pres">
      <dgm:prSet presAssocID="{3C3212A8-E8D0-4463-9772-11E2045F0913}" presName="Name17" presStyleLbl="parChTrans1D3" presStyleIdx="0" presStyleCnt="3"/>
      <dgm:spPr/>
      <dgm:t>
        <a:bodyPr/>
        <a:lstStyle/>
        <a:p>
          <a:endParaRPr lang="ru-RU"/>
        </a:p>
      </dgm:t>
    </dgm:pt>
    <dgm:pt modelId="{97D1CDA7-8132-44C8-89E7-81A3FB3E855E}" type="pres">
      <dgm:prSet presAssocID="{16528704-2154-4797-A6FB-61110B14B5F8}" presName="hierRoot3" presStyleCnt="0"/>
      <dgm:spPr/>
    </dgm:pt>
    <dgm:pt modelId="{17FCEA87-9C8A-4AAF-942B-9204E3DEC688}" type="pres">
      <dgm:prSet presAssocID="{16528704-2154-4797-A6FB-61110B14B5F8}" presName="composite3" presStyleCnt="0"/>
      <dgm:spPr/>
    </dgm:pt>
    <dgm:pt modelId="{6A60C2BD-739A-4241-8BCC-19426FCFFC44}" type="pres">
      <dgm:prSet presAssocID="{16528704-2154-4797-A6FB-61110B14B5F8}" presName="background3" presStyleLbl="node3" presStyleIdx="0" presStyleCnt="3"/>
      <dgm:spPr/>
    </dgm:pt>
    <dgm:pt modelId="{14CF1ACB-8064-4871-AA18-53ED754B494C}" type="pres">
      <dgm:prSet presAssocID="{16528704-2154-4797-A6FB-61110B14B5F8}" presName="text3" presStyleLbl="fgAcc3" presStyleIdx="0" presStyleCnt="3" custScaleX="442483" custScaleY="1066668" custLinFactNeighborX="5430" custLinFactNeighborY="-139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F0B484-789F-43EA-BFB7-77C2BDD46408}" type="pres">
      <dgm:prSet presAssocID="{16528704-2154-4797-A6FB-61110B14B5F8}" presName="hierChild4" presStyleCnt="0"/>
      <dgm:spPr/>
    </dgm:pt>
    <dgm:pt modelId="{D71E9839-C078-4E30-9288-B5DDE6501B07}" type="pres">
      <dgm:prSet presAssocID="{5D4FA193-C143-4D96-8CD9-F10AA8A5EA41}" presName="Name10" presStyleLbl="parChTrans1D2" presStyleIdx="1" presStyleCnt="3"/>
      <dgm:spPr/>
      <dgm:t>
        <a:bodyPr/>
        <a:lstStyle/>
        <a:p>
          <a:endParaRPr lang="ru-RU"/>
        </a:p>
      </dgm:t>
    </dgm:pt>
    <dgm:pt modelId="{CFB6BA5E-858A-4CF4-B21E-94AD0412D7F7}" type="pres">
      <dgm:prSet presAssocID="{B7E8DE75-37B0-4DAC-8E4A-7BB1B591B5A8}" presName="hierRoot2" presStyleCnt="0"/>
      <dgm:spPr/>
    </dgm:pt>
    <dgm:pt modelId="{960BDC8A-B844-44E5-B4A2-6F3169C37278}" type="pres">
      <dgm:prSet presAssocID="{B7E8DE75-37B0-4DAC-8E4A-7BB1B591B5A8}" presName="composite2" presStyleCnt="0"/>
      <dgm:spPr/>
    </dgm:pt>
    <dgm:pt modelId="{40E05902-EAF1-4233-B639-1DF162B13063}" type="pres">
      <dgm:prSet presAssocID="{B7E8DE75-37B0-4DAC-8E4A-7BB1B591B5A8}" presName="background2" presStyleLbl="node2" presStyleIdx="1" presStyleCnt="3"/>
      <dgm:spPr/>
    </dgm:pt>
    <dgm:pt modelId="{515F295B-35B7-4032-99EF-530602687287}" type="pres">
      <dgm:prSet presAssocID="{B7E8DE75-37B0-4DAC-8E4A-7BB1B591B5A8}" presName="text2" presStyleLbl="fgAcc2" presStyleIdx="1" presStyleCnt="3" custScaleX="3764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9E4C46-717F-4621-907E-02EF2F7FF54B}" type="pres">
      <dgm:prSet presAssocID="{B7E8DE75-37B0-4DAC-8E4A-7BB1B591B5A8}" presName="hierChild3" presStyleCnt="0"/>
      <dgm:spPr/>
    </dgm:pt>
    <dgm:pt modelId="{770488F3-CE4D-4E31-9343-15592F047A33}" type="pres">
      <dgm:prSet presAssocID="{A7E5D0C5-B387-4672-BAF4-3F47448E2646}" presName="Name17" presStyleLbl="parChTrans1D3" presStyleIdx="1" presStyleCnt="3"/>
      <dgm:spPr/>
      <dgm:t>
        <a:bodyPr/>
        <a:lstStyle/>
        <a:p>
          <a:endParaRPr lang="ru-RU"/>
        </a:p>
      </dgm:t>
    </dgm:pt>
    <dgm:pt modelId="{B0536DB9-956E-4D03-A891-960B4B0F4DBC}" type="pres">
      <dgm:prSet presAssocID="{A6E933F8-D036-4F45-92A5-941B5FDF138F}" presName="hierRoot3" presStyleCnt="0"/>
      <dgm:spPr/>
    </dgm:pt>
    <dgm:pt modelId="{E5AF40B3-8885-4BBB-9B31-813FD40E1B88}" type="pres">
      <dgm:prSet presAssocID="{A6E933F8-D036-4F45-92A5-941B5FDF138F}" presName="composite3" presStyleCnt="0"/>
      <dgm:spPr/>
    </dgm:pt>
    <dgm:pt modelId="{FC29495A-363A-4FD6-B554-0DBE23784CAF}" type="pres">
      <dgm:prSet presAssocID="{A6E933F8-D036-4F45-92A5-941B5FDF138F}" presName="background3" presStyleLbl="node3" presStyleIdx="1" presStyleCnt="3"/>
      <dgm:spPr/>
    </dgm:pt>
    <dgm:pt modelId="{8DFDEB4E-E24C-49DE-913D-86D0E721141A}" type="pres">
      <dgm:prSet presAssocID="{A6E933F8-D036-4F45-92A5-941B5FDF138F}" presName="text3" presStyleLbl="fgAcc3" presStyleIdx="1" presStyleCnt="3" custScaleX="411192" custScaleY="1067724" custLinFactNeighborX="-3563" custLinFactNeighborY="-261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F8E0C1-413F-4A88-8974-AFA2D7607B60}" type="pres">
      <dgm:prSet presAssocID="{A6E933F8-D036-4F45-92A5-941B5FDF138F}" presName="hierChild4" presStyleCnt="0"/>
      <dgm:spPr/>
    </dgm:pt>
    <dgm:pt modelId="{B4F7F9E9-C83C-43C3-A3FB-FF13304A825C}" type="pres">
      <dgm:prSet presAssocID="{A37A5270-5204-4C6F-A6C4-039B50F511F2}" presName="Name10" presStyleLbl="parChTrans1D2" presStyleIdx="2" presStyleCnt="3"/>
      <dgm:spPr/>
      <dgm:t>
        <a:bodyPr/>
        <a:lstStyle/>
        <a:p>
          <a:endParaRPr lang="ru-RU"/>
        </a:p>
      </dgm:t>
    </dgm:pt>
    <dgm:pt modelId="{577F717C-A6EA-4FB4-BB54-EA8E0F0444F9}" type="pres">
      <dgm:prSet presAssocID="{C3206437-5016-4E9B-9D9E-79A86A765E30}" presName="hierRoot2" presStyleCnt="0"/>
      <dgm:spPr/>
    </dgm:pt>
    <dgm:pt modelId="{96895AC6-75B0-45F0-AFD9-043C44FBAE21}" type="pres">
      <dgm:prSet presAssocID="{C3206437-5016-4E9B-9D9E-79A86A765E30}" presName="composite2" presStyleCnt="0"/>
      <dgm:spPr/>
    </dgm:pt>
    <dgm:pt modelId="{5ACF43D4-9C51-441D-9B9E-BAB3C52BB13E}" type="pres">
      <dgm:prSet presAssocID="{C3206437-5016-4E9B-9D9E-79A86A765E30}" presName="background2" presStyleLbl="node2" presStyleIdx="2" presStyleCnt="3"/>
      <dgm:spPr/>
    </dgm:pt>
    <dgm:pt modelId="{5AB17FEB-56B8-46F2-9FFC-F0DBE05125E7}" type="pres">
      <dgm:prSet presAssocID="{C3206437-5016-4E9B-9D9E-79A86A765E30}" presName="text2" presStyleLbl="fgAcc2" presStyleIdx="2" presStyleCnt="3" custScaleX="3259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3A1111-0EBF-4BA9-9523-57D83BC5F941}" type="pres">
      <dgm:prSet presAssocID="{C3206437-5016-4E9B-9D9E-79A86A765E30}" presName="hierChild3" presStyleCnt="0"/>
      <dgm:spPr/>
    </dgm:pt>
    <dgm:pt modelId="{DEFD2416-89D7-4BAF-B61F-4C6F14B0B325}" type="pres">
      <dgm:prSet presAssocID="{0CCCCEF0-C379-4759-9F6B-43A0DFCB7F4F}" presName="Name17" presStyleLbl="parChTrans1D3" presStyleIdx="2" presStyleCnt="3"/>
      <dgm:spPr/>
      <dgm:t>
        <a:bodyPr/>
        <a:lstStyle/>
        <a:p>
          <a:endParaRPr lang="ru-RU"/>
        </a:p>
      </dgm:t>
    </dgm:pt>
    <dgm:pt modelId="{3725CDB3-F265-4FFD-9DF7-B01FD09A19FB}" type="pres">
      <dgm:prSet presAssocID="{30A6F76A-9458-4001-9B23-343A101D95F2}" presName="hierRoot3" presStyleCnt="0"/>
      <dgm:spPr/>
    </dgm:pt>
    <dgm:pt modelId="{49F18A16-3FA9-46C3-B8E4-BBD06A80B88F}" type="pres">
      <dgm:prSet presAssocID="{30A6F76A-9458-4001-9B23-343A101D95F2}" presName="composite3" presStyleCnt="0"/>
      <dgm:spPr/>
    </dgm:pt>
    <dgm:pt modelId="{A7C119B9-5D67-4E48-86AF-545B11BFCA75}" type="pres">
      <dgm:prSet presAssocID="{30A6F76A-9458-4001-9B23-343A101D95F2}" presName="background3" presStyleLbl="node3" presStyleIdx="2" presStyleCnt="3"/>
      <dgm:spPr/>
    </dgm:pt>
    <dgm:pt modelId="{80211F5A-65AE-4436-B6F4-869D78EA08BE}" type="pres">
      <dgm:prSet presAssocID="{30A6F76A-9458-4001-9B23-343A101D95F2}" presName="text3" presStyleLbl="fgAcc3" presStyleIdx="2" presStyleCnt="3" custScaleX="411192" custScaleY="1067724" custLinFactNeighborX="-4198" custLinFactNeighborY="-129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BD7E38-75BA-4BC1-93F5-C68FBAC9DE8A}" type="pres">
      <dgm:prSet presAssocID="{30A6F76A-9458-4001-9B23-343A101D95F2}" presName="hierChild4" presStyleCnt="0"/>
      <dgm:spPr/>
    </dgm:pt>
  </dgm:ptLst>
  <dgm:cxnLst>
    <dgm:cxn modelId="{957792C9-3D06-49FE-AEED-8FB317BD201B}" type="presOf" srcId="{A37A5270-5204-4C6F-A6C4-039B50F511F2}" destId="{B4F7F9E9-C83C-43C3-A3FB-FF13304A825C}" srcOrd="0" destOrd="0" presId="urn:microsoft.com/office/officeart/2005/8/layout/hierarchy1"/>
    <dgm:cxn modelId="{13F27183-79FC-41CA-964A-FA355924F8DC}" srcId="{37D1DF51-29B2-431F-A3A4-34A96900D548}" destId="{16528704-2154-4797-A6FB-61110B14B5F8}" srcOrd="0" destOrd="0" parTransId="{3C3212A8-E8D0-4463-9772-11E2045F0913}" sibTransId="{85E3049B-2F4A-40CB-9B85-8C33CA197BE9}"/>
    <dgm:cxn modelId="{7E9B7EE8-AFF9-44CA-BE47-5C01B73619E6}" srcId="{869AB584-7E68-4807-B2FA-AE47BC9B3B30}" destId="{37D1DF51-29B2-431F-A3A4-34A96900D548}" srcOrd="0" destOrd="0" parTransId="{17D2BB01-92CC-4CFF-BC86-529C49E3C6AE}" sibTransId="{0EB360F0-E020-4639-94CC-E8DE66CE4203}"/>
    <dgm:cxn modelId="{6C435E06-ED57-45BE-9608-348CBB8CA40A}" srcId="{869AB584-7E68-4807-B2FA-AE47BC9B3B30}" destId="{B7E8DE75-37B0-4DAC-8E4A-7BB1B591B5A8}" srcOrd="1" destOrd="0" parTransId="{5D4FA193-C143-4D96-8CD9-F10AA8A5EA41}" sibTransId="{6EB1FD85-08DD-465E-9629-95AAA18892C0}"/>
    <dgm:cxn modelId="{E700F006-8471-4977-8FD6-17B97F6B14E1}" type="presOf" srcId="{86473AFA-718F-4ED5-923A-A6F9C9168D89}" destId="{C56033BA-3434-4521-8EC6-809518DB4384}" srcOrd="0" destOrd="0" presId="urn:microsoft.com/office/officeart/2005/8/layout/hierarchy1"/>
    <dgm:cxn modelId="{25C62178-93BE-4457-97A2-7A0C804016C0}" type="presOf" srcId="{17D2BB01-92CC-4CFF-BC86-529C49E3C6AE}" destId="{8E03DEDE-51E1-4EEF-B224-E20204921C28}" srcOrd="0" destOrd="0" presId="urn:microsoft.com/office/officeart/2005/8/layout/hierarchy1"/>
    <dgm:cxn modelId="{237A1B0C-FD89-4AE7-AE67-50E0C6892AC1}" type="presOf" srcId="{A7E5D0C5-B387-4672-BAF4-3F47448E2646}" destId="{770488F3-CE4D-4E31-9343-15592F047A33}" srcOrd="0" destOrd="0" presId="urn:microsoft.com/office/officeart/2005/8/layout/hierarchy1"/>
    <dgm:cxn modelId="{422A4B53-F2FD-42D3-ADE3-1D0C1001C21F}" srcId="{86473AFA-718F-4ED5-923A-A6F9C9168D89}" destId="{869AB584-7E68-4807-B2FA-AE47BC9B3B30}" srcOrd="0" destOrd="0" parTransId="{C61028CA-E96B-4F8C-9A51-061F9EB420E4}" sibTransId="{2EB9FE45-932B-48B8-B9C8-1BE00E077D4B}"/>
    <dgm:cxn modelId="{F6276996-F8FB-497B-97DF-8EF01E43D7E6}" type="presOf" srcId="{3C3212A8-E8D0-4463-9772-11E2045F0913}" destId="{5FE0605D-F7FC-42C0-ACC4-A0B7864DEF95}" srcOrd="0" destOrd="0" presId="urn:microsoft.com/office/officeart/2005/8/layout/hierarchy1"/>
    <dgm:cxn modelId="{A7EC8DFB-3B3A-4424-826E-D44F45DC4F5A}" type="presOf" srcId="{C3206437-5016-4E9B-9D9E-79A86A765E30}" destId="{5AB17FEB-56B8-46F2-9FFC-F0DBE05125E7}" srcOrd="0" destOrd="0" presId="urn:microsoft.com/office/officeart/2005/8/layout/hierarchy1"/>
    <dgm:cxn modelId="{ADDA918F-2BE5-4289-A80F-422E6CD79E65}" type="presOf" srcId="{B7E8DE75-37B0-4DAC-8E4A-7BB1B591B5A8}" destId="{515F295B-35B7-4032-99EF-530602687287}" srcOrd="0" destOrd="0" presId="urn:microsoft.com/office/officeart/2005/8/layout/hierarchy1"/>
    <dgm:cxn modelId="{20BF8B90-D222-425D-894D-4C1E5A7B1FC2}" type="presOf" srcId="{869AB584-7E68-4807-B2FA-AE47BC9B3B30}" destId="{354D56EA-1CE7-4B1D-98BB-3B319C49A0CA}" srcOrd="0" destOrd="0" presId="urn:microsoft.com/office/officeart/2005/8/layout/hierarchy1"/>
    <dgm:cxn modelId="{FCC176D9-9199-41F9-9239-F5FED556B411}" type="presOf" srcId="{A6E933F8-D036-4F45-92A5-941B5FDF138F}" destId="{8DFDEB4E-E24C-49DE-913D-86D0E721141A}" srcOrd="0" destOrd="0" presId="urn:microsoft.com/office/officeart/2005/8/layout/hierarchy1"/>
    <dgm:cxn modelId="{838CC9CF-DC31-459F-AF10-C0B976071B73}" type="presOf" srcId="{37D1DF51-29B2-431F-A3A4-34A96900D548}" destId="{621CDA35-3B5D-4B23-AD6E-8E6B1F77BEF6}" srcOrd="0" destOrd="0" presId="urn:microsoft.com/office/officeart/2005/8/layout/hierarchy1"/>
    <dgm:cxn modelId="{AF8C7BE5-6821-4108-AF6E-CF10ADEB8AF2}" srcId="{869AB584-7E68-4807-B2FA-AE47BC9B3B30}" destId="{C3206437-5016-4E9B-9D9E-79A86A765E30}" srcOrd="2" destOrd="0" parTransId="{A37A5270-5204-4C6F-A6C4-039B50F511F2}" sibTransId="{98C3C98D-0D30-49D7-9236-5D6E9AFCA2DE}"/>
    <dgm:cxn modelId="{7B4EA2C2-EC18-489C-8ED3-1433F9C2B394}" srcId="{C3206437-5016-4E9B-9D9E-79A86A765E30}" destId="{30A6F76A-9458-4001-9B23-343A101D95F2}" srcOrd="0" destOrd="0" parTransId="{0CCCCEF0-C379-4759-9F6B-43A0DFCB7F4F}" sibTransId="{17CD2C66-61C9-48D0-9EFC-9F21000D699D}"/>
    <dgm:cxn modelId="{45E93E86-BD14-4159-BA2A-FD6894F6CD16}" type="presOf" srcId="{5D4FA193-C143-4D96-8CD9-F10AA8A5EA41}" destId="{D71E9839-C078-4E30-9288-B5DDE6501B07}" srcOrd="0" destOrd="0" presId="urn:microsoft.com/office/officeart/2005/8/layout/hierarchy1"/>
    <dgm:cxn modelId="{E8DBCC19-72F9-4940-A18E-31DAAEE1A47F}" type="presOf" srcId="{16528704-2154-4797-A6FB-61110B14B5F8}" destId="{14CF1ACB-8064-4871-AA18-53ED754B494C}" srcOrd="0" destOrd="0" presId="urn:microsoft.com/office/officeart/2005/8/layout/hierarchy1"/>
    <dgm:cxn modelId="{BFF14AC0-CED1-4666-9BB6-205DE9C73BAD}" srcId="{B7E8DE75-37B0-4DAC-8E4A-7BB1B591B5A8}" destId="{A6E933F8-D036-4F45-92A5-941B5FDF138F}" srcOrd="0" destOrd="0" parTransId="{A7E5D0C5-B387-4672-BAF4-3F47448E2646}" sibTransId="{0BD3BADA-B6A0-4732-BB5B-17121F760356}"/>
    <dgm:cxn modelId="{FFED05B7-F34B-4089-9BBC-0401D244BC59}" type="presOf" srcId="{0CCCCEF0-C379-4759-9F6B-43A0DFCB7F4F}" destId="{DEFD2416-89D7-4BAF-B61F-4C6F14B0B325}" srcOrd="0" destOrd="0" presId="urn:microsoft.com/office/officeart/2005/8/layout/hierarchy1"/>
    <dgm:cxn modelId="{B2C160A1-85F9-47F7-9957-AD2ABD5E0DAD}" type="presOf" srcId="{30A6F76A-9458-4001-9B23-343A101D95F2}" destId="{80211F5A-65AE-4436-B6F4-869D78EA08BE}" srcOrd="0" destOrd="0" presId="urn:microsoft.com/office/officeart/2005/8/layout/hierarchy1"/>
    <dgm:cxn modelId="{8E9E579E-5381-4E45-ABA0-874FFF43451C}" type="presParOf" srcId="{C56033BA-3434-4521-8EC6-809518DB4384}" destId="{CAEDB812-C3C9-4592-8CAD-74EA66CFA325}" srcOrd="0" destOrd="0" presId="urn:microsoft.com/office/officeart/2005/8/layout/hierarchy1"/>
    <dgm:cxn modelId="{AB7340E3-A78C-44E4-98DA-35B1E0BEA25A}" type="presParOf" srcId="{CAEDB812-C3C9-4592-8CAD-74EA66CFA325}" destId="{2D4C2D9A-B704-4C85-8561-63292AAEA965}" srcOrd="0" destOrd="0" presId="urn:microsoft.com/office/officeart/2005/8/layout/hierarchy1"/>
    <dgm:cxn modelId="{BFD62980-3798-4EB0-B88B-7E9D1413586F}" type="presParOf" srcId="{2D4C2D9A-B704-4C85-8561-63292AAEA965}" destId="{04BA209F-C0A8-4E70-9912-EE849908903C}" srcOrd="0" destOrd="0" presId="urn:microsoft.com/office/officeart/2005/8/layout/hierarchy1"/>
    <dgm:cxn modelId="{FEC8F4C2-F6A5-4C1B-B5D9-76784E9D9BBD}" type="presParOf" srcId="{2D4C2D9A-B704-4C85-8561-63292AAEA965}" destId="{354D56EA-1CE7-4B1D-98BB-3B319C49A0CA}" srcOrd="1" destOrd="0" presId="urn:microsoft.com/office/officeart/2005/8/layout/hierarchy1"/>
    <dgm:cxn modelId="{6B4F51A9-5FA4-40A5-983A-3D13704C6E15}" type="presParOf" srcId="{CAEDB812-C3C9-4592-8CAD-74EA66CFA325}" destId="{D33BEEFB-E506-4B9B-9E4F-06AD141D2358}" srcOrd="1" destOrd="0" presId="urn:microsoft.com/office/officeart/2005/8/layout/hierarchy1"/>
    <dgm:cxn modelId="{53935507-E6AB-4169-8B8A-C7454EA62D29}" type="presParOf" srcId="{D33BEEFB-E506-4B9B-9E4F-06AD141D2358}" destId="{8E03DEDE-51E1-4EEF-B224-E20204921C28}" srcOrd="0" destOrd="0" presId="urn:microsoft.com/office/officeart/2005/8/layout/hierarchy1"/>
    <dgm:cxn modelId="{1A3BC879-E32E-4344-87BF-79B2D990DD97}" type="presParOf" srcId="{D33BEEFB-E506-4B9B-9E4F-06AD141D2358}" destId="{7D5C456F-7B24-4D71-ADC4-4EFC07ECA26C}" srcOrd="1" destOrd="0" presId="urn:microsoft.com/office/officeart/2005/8/layout/hierarchy1"/>
    <dgm:cxn modelId="{D9E17C35-C220-41C9-9C8D-857ED242C10D}" type="presParOf" srcId="{7D5C456F-7B24-4D71-ADC4-4EFC07ECA26C}" destId="{15E4A4C3-C656-4141-BD3F-73A838208A23}" srcOrd="0" destOrd="0" presId="urn:microsoft.com/office/officeart/2005/8/layout/hierarchy1"/>
    <dgm:cxn modelId="{305CAE64-31B6-4709-9611-0EFDAB722A23}" type="presParOf" srcId="{15E4A4C3-C656-4141-BD3F-73A838208A23}" destId="{159C9A88-FA72-4927-BFF2-13C30079E1A0}" srcOrd="0" destOrd="0" presId="urn:microsoft.com/office/officeart/2005/8/layout/hierarchy1"/>
    <dgm:cxn modelId="{C751D7FF-A8C6-4712-B8B9-FE66DC90E6F5}" type="presParOf" srcId="{15E4A4C3-C656-4141-BD3F-73A838208A23}" destId="{621CDA35-3B5D-4B23-AD6E-8E6B1F77BEF6}" srcOrd="1" destOrd="0" presId="urn:microsoft.com/office/officeart/2005/8/layout/hierarchy1"/>
    <dgm:cxn modelId="{D6BA0D4E-0C15-4397-85BB-6EA0DC5C5B2B}" type="presParOf" srcId="{7D5C456F-7B24-4D71-ADC4-4EFC07ECA26C}" destId="{031D5331-5E1D-4897-B6E8-173ECB754520}" srcOrd="1" destOrd="0" presId="urn:microsoft.com/office/officeart/2005/8/layout/hierarchy1"/>
    <dgm:cxn modelId="{51D6B4F0-0FE4-4C7C-85F0-7AD2B41C9725}" type="presParOf" srcId="{031D5331-5E1D-4897-B6E8-173ECB754520}" destId="{5FE0605D-F7FC-42C0-ACC4-A0B7864DEF95}" srcOrd="0" destOrd="0" presId="urn:microsoft.com/office/officeart/2005/8/layout/hierarchy1"/>
    <dgm:cxn modelId="{C5537621-AB91-4CDD-A011-65D5FBEEC940}" type="presParOf" srcId="{031D5331-5E1D-4897-B6E8-173ECB754520}" destId="{97D1CDA7-8132-44C8-89E7-81A3FB3E855E}" srcOrd="1" destOrd="0" presId="urn:microsoft.com/office/officeart/2005/8/layout/hierarchy1"/>
    <dgm:cxn modelId="{985F559A-12E7-40E4-B916-9072A3C57587}" type="presParOf" srcId="{97D1CDA7-8132-44C8-89E7-81A3FB3E855E}" destId="{17FCEA87-9C8A-4AAF-942B-9204E3DEC688}" srcOrd="0" destOrd="0" presId="urn:microsoft.com/office/officeart/2005/8/layout/hierarchy1"/>
    <dgm:cxn modelId="{9222A425-E164-49B5-9F94-74F99CF80452}" type="presParOf" srcId="{17FCEA87-9C8A-4AAF-942B-9204E3DEC688}" destId="{6A60C2BD-739A-4241-8BCC-19426FCFFC44}" srcOrd="0" destOrd="0" presId="urn:microsoft.com/office/officeart/2005/8/layout/hierarchy1"/>
    <dgm:cxn modelId="{6FEBB1A2-7F33-4D55-B9F8-76D944B3BA63}" type="presParOf" srcId="{17FCEA87-9C8A-4AAF-942B-9204E3DEC688}" destId="{14CF1ACB-8064-4871-AA18-53ED754B494C}" srcOrd="1" destOrd="0" presId="urn:microsoft.com/office/officeart/2005/8/layout/hierarchy1"/>
    <dgm:cxn modelId="{5B3C08D8-3040-41BB-A70D-1F7BB0FECC1F}" type="presParOf" srcId="{97D1CDA7-8132-44C8-89E7-81A3FB3E855E}" destId="{94F0B484-789F-43EA-BFB7-77C2BDD46408}" srcOrd="1" destOrd="0" presId="urn:microsoft.com/office/officeart/2005/8/layout/hierarchy1"/>
    <dgm:cxn modelId="{6A43A89B-D3E9-451D-97FA-924DC018A9AB}" type="presParOf" srcId="{D33BEEFB-E506-4B9B-9E4F-06AD141D2358}" destId="{D71E9839-C078-4E30-9288-B5DDE6501B07}" srcOrd="2" destOrd="0" presId="urn:microsoft.com/office/officeart/2005/8/layout/hierarchy1"/>
    <dgm:cxn modelId="{3F1B9183-8B43-4572-802C-BE64B32FF116}" type="presParOf" srcId="{D33BEEFB-E506-4B9B-9E4F-06AD141D2358}" destId="{CFB6BA5E-858A-4CF4-B21E-94AD0412D7F7}" srcOrd="3" destOrd="0" presId="urn:microsoft.com/office/officeart/2005/8/layout/hierarchy1"/>
    <dgm:cxn modelId="{0698376C-D92D-4237-895D-D454CE0E73BD}" type="presParOf" srcId="{CFB6BA5E-858A-4CF4-B21E-94AD0412D7F7}" destId="{960BDC8A-B844-44E5-B4A2-6F3169C37278}" srcOrd="0" destOrd="0" presId="urn:microsoft.com/office/officeart/2005/8/layout/hierarchy1"/>
    <dgm:cxn modelId="{0CCA8102-2DBC-4760-992F-BDF470C528B2}" type="presParOf" srcId="{960BDC8A-B844-44E5-B4A2-6F3169C37278}" destId="{40E05902-EAF1-4233-B639-1DF162B13063}" srcOrd="0" destOrd="0" presId="urn:microsoft.com/office/officeart/2005/8/layout/hierarchy1"/>
    <dgm:cxn modelId="{1581B509-D067-4E4D-8D8F-59FAE9ADA91D}" type="presParOf" srcId="{960BDC8A-B844-44E5-B4A2-6F3169C37278}" destId="{515F295B-35B7-4032-99EF-530602687287}" srcOrd="1" destOrd="0" presId="urn:microsoft.com/office/officeart/2005/8/layout/hierarchy1"/>
    <dgm:cxn modelId="{2828A0BC-6793-423A-AF30-E47702726FDB}" type="presParOf" srcId="{CFB6BA5E-858A-4CF4-B21E-94AD0412D7F7}" destId="{309E4C46-717F-4621-907E-02EF2F7FF54B}" srcOrd="1" destOrd="0" presId="urn:microsoft.com/office/officeart/2005/8/layout/hierarchy1"/>
    <dgm:cxn modelId="{509A653D-07C6-41E3-B807-B32ECBA998D5}" type="presParOf" srcId="{309E4C46-717F-4621-907E-02EF2F7FF54B}" destId="{770488F3-CE4D-4E31-9343-15592F047A33}" srcOrd="0" destOrd="0" presId="urn:microsoft.com/office/officeart/2005/8/layout/hierarchy1"/>
    <dgm:cxn modelId="{EABAC7DF-BBD4-46F3-A2E5-CE5648DCD807}" type="presParOf" srcId="{309E4C46-717F-4621-907E-02EF2F7FF54B}" destId="{B0536DB9-956E-4D03-A891-960B4B0F4DBC}" srcOrd="1" destOrd="0" presId="urn:microsoft.com/office/officeart/2005/8/layout/hierarchy1"/>
    <dgm:cxn modelId="{5156E9C4-D6A0-4460-B3C4-9906F57DD6C0}" type="presParOf" srcId="{B0536DB9-956E-4D03-A891-960B4B0F4DBC}" destId="{E5AF40B3-8885-4BBB-9B31-813FD40E1B88}" srcOrd="0" destOrd="0" presId="urn:microsoft.com/office/officeart/2005/8/layout/hierarchy1"/>
    <dgm:cxn modelId="{97B6E9E5-F43F-41B1-8723-2B40CE3E4870}" type="presParOf" srcId="{E5AF40B3-8885-4BBB-9B31-813FD40E1B88}" destId="{FC29495A-363A-4FD6-B554-0DBE23784CAF}" srcOrd="0" destOrd="0" presId="urn:microsoft.com/office/officeart/2005/8/layout/hierarchy1"/>
    <dgm:cxn modelId="{0209E098-5710-4048-8C8B-2F079FE47327}" type="presParOf" srcId="{E5AF40B3-8885-4BBB-9B31-813FD40E1B88}" destId="{8DFDEB4E-E24C-49DE-913D-86D0E721141A}" srcOrd="1" destOrd="0" presId="urn:microsoft.com/office/officeart/2005/8/layout/hierarchy1"/>
    <dgm:cxn modelId="{EB2FDABD-D8AF-43E4-BF64-D3B0B1D87A0E}" type="presParOf" srcId="{B0536DB9-956E-4D03-A891-960B4B0F4DBC}" destId="{99F8E0C1-413F-4A88-8974-AFA2D7607B60}" srcOrd="1" destOrd="0" presId="urn:microsoft.com/office/officeart/2005/8/layout/hierarchy1"/>
    <dgm:cxn modelId="{3159D73F-1CAD-43EF-8F4C-95262152744C}" type="presParOf" srcId="{D33BEEFB-E506-4B9B-9E4F-06AD141D2358}" destId="{B4F7F9E9-C83C-43C3-A3FB-FF13304A825C}" srcOrd="4" destOrd="0" presId="urn:microsoft.com/office/officeart/2005/8/layout/hierarchy1"/>
    <dgm:cxn modelId="{F6820154-60A1-4479-8C9F-25998CE141DB}" type="presParOf" srcId="{D33BEEFB-E506-4B9B-9E4F-06AD141D2358}" destId="{577F717C-A6EA-4FB4-BB54-EA8E0F0444F9}" srcOrd="5" destOrd="0" presId="urn:microsoft.com/office/officeart/2005/8/layout/hierarchy1"/>
    <dgm:cxn modelId="{2153D8F9-F319-4235-A176-0F7B5D840928}" type="presParOf" srcId="{577F717C-A6EA-4FB4-BB54-EA8E0F0444F9}" destId="{96895AC6-75B0-45F0-AFD9-043C44FBAE21}" srcOrd="0" destOrd="0" presId="urn:microsoft.com/office/officeart/2005/8/layout/hierarchy1"/>
    <dgm:cxn modelId="{016D74DC-6C74-4AEC-91F5-26AA779CDF3E}" type="presParOf" srcId="{96895AC6-75B0-45F0-AFD9-043C44FBAE21}" destId="{5ACF43D4-9C51-441D-9B9E-BAB3C52BB13E}" srcOrd="0" destOrd="0" presId="urn:microsoft.com/office/officeart/2005/8/layout/hierarchy1"/>
    <dgm:cxn modelId="{148C5C9D-568D-4D94-9774-DDFC1DECAB6B}" type="presParOf" srcId="{96895AC6-75B0-45F0-AFD9-043C44FBAE21}" destId="{5AB17FEB-56B8-46F2-9FFC-F0DBE05125E7}" srcOrd="1" destOrd="0" presId="urn:microsoft.com/office/officeart/2005/8/layout/hierarchy1"/>
    <dgm:cxn modelId="{F6EA2261-B56A-45D7-B27D-780ABFACAC0B}" type="presParOf" srcId="{577F717C-A6EA-4FB4-BB54-EA8E0F0444F9}" destId="{D63A1111-0EBF-4BA9-9523-57D83BC5F941}" srcOrd="1" destOrd="0" presId="urn:microsoft.com/office/officeart/2005/8/layout/hierarchy1"/>
    <dgm:cxn modelId="{C30CCB76-D43E-4DD1-A157-06BAE2508487}" type="presParOf" srcId="{D63A1111-0EBF-4BA9-9523-57D83BC5F941}" destId="{DEFD2416-89D7-4BAF-B61F-4C6F14B0B325}" srcOrd="0" destOrd="0" presId="urn:microsoft.com/office/officeart/2005/8/layout/hierarchy1"/>
    <dgm:cxn modelId="{88A91CA8-E522-41A4-B5E0-2BBA66527E57}" type="presParOf" srcId="{D63A1111-0EBF-4BA9-9523-57D83BC5F941}" destId="{3725CDB3-F265-4FFD-9DF7-B01FD09A19FB}" srcOrd="1" destOrd="0" presId="urn:microsoft.com/office/officeart/2005/8/layout/hierarchy1"/>
    <dgm:cxn modelId="{5DE26E17-FC24-4D23-AE79-87B3E0589E96}" type="presParOf" srcId="{3725CDB3-F265-4FFD-9DF7-B01FD09A19FB}" destId="{49F18A16-3FA9-46C3-B8E4-BBD06A80B88F}" srcOrd="0" destOrd="0" presId="urn:microsoft.com/office/officeart/2005/8/layout/hierarchy1"/>
    <dgm:cxn modelId="{DA36B852-1DE4-4325-9B3F-678B8540964B}" type="presParOf" srcId="{49F18A16-3FA9-46C3-B8E4-BBD06A80B88F}" destId="{A7C119B9-5D67-4E48-86AF-545B11BFCA75}" srcOrd="0" destOrd="0" presId="urn:microsoft.com/office/officeart/2005/8/layout/hierarchy1"/>
    <dgm:cxn modelId="{6DD2815E-E34A-49C0-9D2F-72D00033883F}" type="presParOf" srcId="{49F18A16-3FA9-46C3-B8E4-BBD06A80B88F}" destId="{80211F5A-65AE-4436-B6F4-869D78EA08BE}" srcOrd="1" destOrd="0" presId="urn:microsoft.com/office/officeart/2005/8/layout/hierarchy1"/>
    <dgm:cxn modelId="{82EF2D72-012F-44A2-8DEE-9308563CF274}" type="presParOf" srcId="{3725CDB3-F265-4FFD-9DF7-B01FD09A19FB}" destId="{00BD7E38-75BA-4BC1-93F5-C68FBAC9DE8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1205C9-8798-46E2-B4F3-6C708EA1F4F2}" type="doc">
      <dgm:prSet loTypeId="urn:microsoft.com/office/officeart/2005/8/layout/cycle8" loCatId="cycle" qsTypeId="urn:microsoft.com/office/officeart/2005/8/quickstyle/3d3" qsCatId="3D" csTypeId="urn:microsoft.com/office/officeart/2005/8/colors/colorful1" csCatId="colorful" phldr="1"/>
      <dgm:spPr/>
    </dgm:pt>
    <dgm:pt modelId="{AFA902DC-9287-4AEA-B71F-B1D4C84B0DAB}">
      <dgm:prSet phldrT="[Текст]" custT="1"/>
      <dgm:spPr/>
      <dgm:t>
        <a:bodyPr/>
        <a:lstStyle/>
        <a:p>
          <a:r>
            <a:rPr lang="ru-RU" sz="1200" b="0" i="0" u="none" dirty="0" smtClean="0"/>
            <a:t>Платежи от государственных  унитарных предприятий </a:t>
          </a:r>
        </a:p>
        <a:p>
          <a:r>
            <a:rPr lang="ru-RU" sz="1800" b="1" i="1" u="none" dirty="0" smtClean="0"/>
            <a:t>2,0</a:t>
          </a:r>
          <a:endParaRPr lang="ru-RU" sz="1800" b="1" i="1" dirty="0"/>
        </a:p>
      </dgm:t>
    </dgm:pt>
    <dgm:pt modelId="{C36357DF-774C-4733-8F38-04BE9EC94FFF}" type="parTrans" cxnId="{9BFF5225-1A72-4E31-8F3C-AB1F1685CAED}">
      <dgm:prSet/>
      <dgm:spPr/>
      <dgm:t>
        <a:bodyPr/>
        <a:lstStyle/>
        <a:p>
          <a:endParaRPr lang="ru-RU"/>
        </a:p>
      </dgm:t>
    </dgm:pt>
    <dgm:pt modelId="{452D1A63-12C6-4991-B1A9-9404092AAC38}" type="sibTrans" cxnId="{9BFF5225-1A72-4E31-8F3C-AB1F1685CAED}">
      <dgm:prSet/>
      <dgm:spPr/>
      <dgm:t>
        <a:bodyPr/>
        <a:lstStyle/>
        <a:p>
          <a:endParaRPr lang="ru-RU"/>
        </a:p>
      </dgm:t>
    </dgm:pt>
    <dgm:pt modelId="{887BDA0B-0415-48AF-85CB-92F61493E8F8}">
      <dgm:prSet phldrT="[Текст]" custT="1"/>
      <dgm:spPr/>
      <dgm:t>
        <a:bodyPr/>
        <a:lstStyle/>
        <a:p>
          <a:r>
            <a:rPr lang="ru-RU" sz="1200" b="0" i="0" u="none" dirty="0" smtClean="0"/>
            <a:t>Прочие доходы от использования имущества и прав, находящегося в государственной   собственности  </a:t>
          </a:r>
        </a:p>
        <a:p>
          <a:r>
            <a:rPr lang="ru-RU" sz="1800" b="1" i="1" u="none" dirty="0" smtClean="0"/>
            <a:t>5 ,5</a:t>
          </a:r>
          <a:endParaRPr lang="ru-RU" sz="1800" b="1" i="1" dirty="0"/>
        </a:p>
      </dgm:t>
    </dgm:pt>
    <dgm:pt modelId="{AC2CDD69-C3AE-42BB-AF8C-D65B7D26B278}" type="parTrans" cxnId="{51DD1FDE-C147-49FA-9412-BBDD3DA2DA00}">
      <dgm:prSet/>
      <dgm:spPr/>
      <dgm:t>
        <a:bodyPr/>
        <a:lstStyle/>
        <a:p>
          <a:endParaRPr lang="ru-RU"/>
        </a:p>
      </dgm:t>
    </dgm:pt>
    <dgm:pt modelId="{67044ECD-D7E2-4163-B2E1-51A09A6DC232}" type="sibTrans" cxnId="{51DD1FDE-C147-49FA-9412-BBDD3DA2DA00}">
      <dgm:prSet/>
      <dgm:spPr/>
      <dgm:t>
        <a:bodyPr/>
        <a:lstStyle/>
        <a:p>
          <a:endParaRPr lang="ru-RU"/>
        </a:p>
      </dgm:t>
    </dgm:pt>
    <dgm:pt modelId="{5A729128-0A67-43B2-B401-70A0C7E61491}">
      <dgm:prSet custT="1"/>
      <dgm:spPr/>
      <dgm:t>
        <a:bodyPr anchor="ctr" anchorCtr="1"/>
        <a:lstStyle/>
        <a:p>
          <a:endParaRPr lang="ru-RU" sz="1200" b="0" i="0" u="none" dirty="0" smtClean="0"/>
        </a:p>
        <a:p>
          <a:endParaRPr lang="ru-RU" sz="1200" b="0" i="0" u="none" dirty="0" smtClean="0"/>
        </a:p>
        <a:p>
          <a:r>
            <a:rPr lang="ru-RU" sz="1200" b="0" i="0" u="none" dirty="0" smtClean="0"/>
            <a:t>Доходы </a:t>
          </a:r>
        </a:p>
        <a:p>
          <a:r>
            <a:rPr lang="ru-RU" sz="1200" b="0" i="0" u="none" dirty="0" smtClean="0"/>
            <a:t>от сдачи в аренду имущества, находящегося в оперативном управлении органов гос. власти </a:t>
          </a:r>
          <a:r>
            <a:rPr lang="ru-RU" sz="1800" b="1" i="0" u="none" dirty="0" smtClean="0"/>
            <a:t>0,</a:t>
          </a:r>
          <a:r>
            <a:rPr lang="ru-RU" sz="1800" b="1" i="1" u="none" dirty="0" smtClean="0"/>
            <a:t>2</a:t>
          </a:r>
          <a:endParaRPr lang="ru-RU" sz="1800" b="1" i="1" dirty="0"/>
        </a:p>
      </dgm:t>
    </dgm:pt>
    <dgm:pt modelId="{A97671B9-558C-4E29-B220-FDD1BC695B42}" type="parTrans" cxnId="{8669FD1F-1F55-4A1A-8251-7088E9B9A469}">
      <dgm:prSet/>
      <dgm:spPr/>
      <dgm:t>
        <a:bodyPr/>
        <a:lstStyle/>
        <a:p>
          <a:endParaRPr lang="ru-RU"/>
        </a:p>
      </dgm:t>
    </dgm:pt>
    <dgm:pt modelId="{EF14E450-B6A0-4D07-972C-46D70DFB8584}" type="sibTrans" cxnId="{8669FD1F-1F55-4A1A-8251-7088E9B9A469}">
      <dgm:prSet/>
      <dgm:spPr/>
      <dgm:t>
        <a:bodyPr/>
        <a:lstStyle/>
        <a:p>
          <a:endParaRPr lang="ru-RU"/>
        </a:p>
      </dgm:t>
    </dgm:pt>
    <dgm:pt modelId="{9CC3103E-B3F8-4D17-808E-65570781B901}">
      <dgm:prSet custT="1"/>
      <dgm:spPr/>
      <dgm:t>
        <a:bodyPr/>
        <a:lstStyle/>
        <a:p>
          <a:r>
            <a:rPr lang="ru-RU" sz="1200" b="0" i="0" u="none" dirty="0" smtClean="0"/>
            <a:t>Доходы, получаемые в виде  арендной платы за земли после разграничения государственной  собственности на  землю </a:t>
          </a:r>
        </a:p>
        <a:p>
          <a:r>
            <a:rPr lang="ru-RU" sz="1800" b="1" i="1" u="none" dirty="0" smtClean="0"/>
            <a:t>3,0</a:t>
          </a:r>
          <a:endParaRPr lang="ru-RU" sz="1800" b="1" i="1" dirty="0"/>
        </a:p>
      </dgm:t>
    </dgm:pt>
    <dgm:pt modelId="{A3BA4A27-4C8B-4881-90E1-2286664F6767}" type="parTrans" cxnId="{05BBBDF2-C36C-43A4-B215-EC8CA83817BB}">
      <dgm:prSet/>
      <dgm:spPr/>
      <dgm:t>
        <a:bodyPr/>
        <a:lstStyle/>
        <a:p>
          <a:endParaRPr lang="ru-RU"/>
        </a:p>
      </dgm:t>
    </dgm:pt>
    <dgm:pt modelId="{C3834AF9-6F95-4BCA-BACB-E94B80F687A7}" type="sibTrans" cxnId="{05BBBDF2-C36C-43A4-B215-EC8CA83817BB}">
      <dgm:prSet/>
      <dgm:spPr/>
      <dgm:t>
        <a:bodyPr/>
        <a:lstStyle/>
        <a:p>
          <a:endParaRPr lang="ru-RU"/>
        </a:p>
      </dgm:t>
    </dgm:pt>
    <dgm:pt modelId="{82138E1E-9B7C-4176-A90C-67DFAD42A02A}">
      <dgm:prSet custT="1"/>
      <dgm:spPr/>
      <dgm:t>
        <a:bodyPr/>
        <a:lstStyle/>
        <a:p>
          <a:r>
            <a:rPr lang="ru-RU" sz="1400" b="0" i="0" u="none" dirty="0" smtClean="0"/>
            <a:t>Проценты, полученные от  предоставления бюджетных кредитов внутри страны </a:t>
          </a:r>
          <a:r>
            <a:rPr lang="ru-RU" sz="1800" b="1" i="0" u="none" dirty="0" smtClean="0"/>
            <a:t>1,0</a:t>
          </a:r>
          <a:endParaRPr lang="ru-RU" sz="1800" b="1" i="1" dirty="0"/>
        </a:p>
      </dgm:t>
    </dgm:pt>
    <dgm:pt modelId="{4AF6564C-578B-495C-977D-1E41C9DCF260}" type="parTrans" cxnId="{E48EFC15-AD16-4DE6-8CBF-02D53725CF16}">
      <dgm:prSet/>
      <dgm:spPr/>
      <dgm:t>
        <a:bodyPr/>
        <a:lstStyle/>
        <a:p>
          <a:endParaRPr lang="ru-RU"/>
        </a:p>
      </dgm:t>
    </dgm:pt>
    <dgm:pt modelId="{DDDB2950-771F-48E4-BCA4-DCEEF4BF6751}" type="sibTrans" cxnId="{E48EFC15-AD16-4DE6-8CBF-02D53725CF16}">
      <dgm:prSet/>
      <dgm:spPr/>
      <dgm:t>
        <a:bodyPr/>
        <a:lstStyle/>
        <a:p>
          <a:endParaRPr lang="ru-RU"/>
        </a:p>
      </dgm:t>
    </dgm:pt>
    <dgm:pt modelId="{BC975FE4-4F30-41BF-BB31-9E4C026CF161}" type="pres">
      <dgm:prSet presAssocID="{A41205C9-8798-46E2-B4F3-6C708EA1F4F2}" presName="compositeShape" presStyleCnt="0">
        <dgm:presLayoutVars>
          <dgm:chMax val="7"/>
          <dgm:dir/>
          <dgm:resizeHandles val="exact"/>
        </dgm:presLayoutVars>
      </dgm:prSet>
      <dgm:spPr/>
    </dgm:pt>
    <dgm:pt modelId="{7EFE120D-267A-492F-8F17-13405F6F99D0}" type="pres">
      <dgm:prSet presAssocID="{A41205C9-8798-46E2-B4F3-6C708EA1F4F2}" presName="wedge1" presStyleLbl="node1" presStyleIdx="0" presStyleCnt="5"/>
      <dgm:spPr/>
      <dgm:t>
        <a:bodyPr/>
        <a:lstStyle/>
        <a:p>
          <a:endParaRPr lang="ru-RU"/>
        </a:p>
      </dgm:t>
    </dgm:pt>
    <dgm:pt modelId="{67A19B16-2480-42CB-9157-31C3DDA66B32}" type="pres">
      <dgm:prSet presAssocID="{A41205C9-8798-46E2-B4F3-6C708EA1F4F2}" presName="dummy1a" presStyleCnt="0"/>
      <dgm:spPr/>
    </dgm:pt>
    <dgm:pt modelId="{C65475A3-2E62-4E1E-8A80-55EEAB80017C}" type="pres">
      <dgm:prSet presAssocID="{A41205C9-8798-46E2-B4F3-6C708EA1F4F2}" presName="dummy1b" presStyleCnt="0"/>
      <dgm:spPr/>
    </dgm:pt>
    <dgm:pt modelId="{A2646EB8-7D5F-484B-B535-BD6ED74A8D95}" type="pres">
      <dgm:prSet presAssocID="{A41205C9-8798-46E2-B4F3-6C708EA1F4F2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45EBB3-A86D-4E2D-B7CF-849BA1D2731F}" type="pres">
      <dgm:prSet presAssocID="{A41205C9-8798-46E2-B4F3-6C708EA1F4F2}" presName="wedge2" presStyleLbl="node1" presStyleIdx="1" presStyleCnt="5"/>
      <dgm:spPr/>
      <dgm:t>
        <a:bodyPr/>
        <a:lstStyle/>
        <a:p>
          <a:endParaRPr lang="ru-RU"/>
        </a:p>
      </dgm:t>
    </dgm:pt>
    <dgm:pt modelId="{B0A29224-C4D2-46EC-B731-1BF85F3D5BDA}" type="pres">
      <dgm:prSet presAssocID="{A41205C9-8798-46E2-B4F3-6C708EA1F4F2}" presName="dummy2a" presStyleCnt="0"/>
      <dgm:spPr/>
    </dgm:pt>
    <dgm:pt modelId="{1177008D-0704-44FD-B33B-3BA647A2FAFF}" type="pres">
      <dgm:prSet presAssocID="{A41205C9-8798-46E2-B4F3-6C708EA1F4F2}" presName="dummy2b" presStyleCnt="0"/>
      <dgm:spPr/>
    </dgm:pt>
    <dgm:pt modelId="{32C08537-7605-4458-9BC4-692B1BE1DE0B}" type="pres">
      <dgm:prSet presAssocID="{A41205C9-8798-46E2-B4F3-6C708EA1F4F2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680241-2A6E-4232-AE95-3359F2852BCD}" type="pres">
      <dgm:prSet presAssocID="{A41205C9-8798-46E2-B4F3-6C708EA1F4F2}" presName="wedge3" presStyleLbl="node1" presStyleIdx="2" presStyleCnt="5" custLinFactNeighborX="144" custLinFactNeighborY="-1264"/>
      <dgm:spPr/>
      <dgm:t>
        <a:bodyPr/>
        <a:lstStyle/>
        <a:p>
          <a:endParaRPr lang="ru-RU"/>
        </a:p>
      </dgm:t>
    </dgm:pt>
    <dgm:pt modelId="{98D21473-A477-4062-B0E6-AD767D1BFEB6}" type="pres">
      <dgm:prSet presAssocID="{A41205C9-8798-46E2-B4F3-6C708EA1F4F2}" presName="dummy3a" presStyleCnt="0"/>
      <dgm:spPr/>
    </dgm:pt>
    <dgm:pt modelId="{19D3EA68-BD28-40DD-9C5D-9B8980EAEC4E}" type="pres">
      <dgm:prSet presAssocID="{A41205C9-8798-46E2-B4F3-6C708EA1F4F2}" presName="dummy3b" presStyleCnt="0"/>
      <dgm:spPr/>
    </dgm:pt>
    <dgm:pt modelId="{4F6E1A96-16DF-4878-A422-B752D20CDA09}" type="pres">
      <dgm:prSet presAssocID="{A41205C9-8798-46E2-B4F3-6C708EA1F4F2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7556CD-DFC4-4E14-893F-54B8F4770631}" type="pres">
      <dgm:prSet presAssocID="{A41205C9-8798-46E2-B4F3-6C708EA1F4F2}" presName="wedge4" presStyleLbl="node1" presStyleIdx="3" presStyleCnt="5"/>
      <dgm:spPr/>
      <dgm:t>
        <a:bodyPr/>
        <a:lstStyle/>
        <a:p>
          <a:endParaRPr lang="ru-RU"/>
        </a:p>
      </dgm:t>
    </dgm:pt>
    <dgm:pt modelId="{14DCE737-EA15-4B66-8300-8219AF06F3AE}" type="pres">
      <dgm:prSet presAssocID="{A41205C9-8798-46E2-B4F3-6C708EA1F4F2}" presName="dummy4a" presStyleCnt="0"/>
      <dgm:spPr/>
    </dgm:pt>
    <dgm:pt modelId="{FA48FFB7-D48E-4805-AA28-1F4840450A93}" type="pres">
      <dgm:prSet presAssocID="{A41205C9-8798-46E2-B4F3-6C708EA1F4F2}" presName="dummy4b" presStyleCnt="0"/>
      <dgm:spPr/>
    </dgm:pt>
    <dgm:pt modelId="{1F775D2B-60F7-4CAC-8D6A-D8AC20FC24E8}" type="pres">
      <dgm:prSet presAssocID="{A41205C9-8798-46E2-B4F3-6C708EA1F4F2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434698-FFC8-45DF-A81C-3EE1784A26DD}" type="pres">
      <dgm:prSet presAssocID="{A41205C9-8798-46E2-B4F3-6C708EA1F4F2}" presName="wedge5" presStyleLbl="node1" presStyleIdx="4" presStyleCnt="5"/>
      <dgm:spPr/>
      <dgm:t>
        <a:bodyPr/>
        <a:lstStyle/>
        <a:p>
          <a:endParaRPr lang="ru-RU"/>
        </a:p>
      </dgm:t>
    </dgm:pt>
    <dgm:pt modelId="{B2E8948C-2CAF-4500-865C-05DB2D5451B1}" type="pres">
      <dgm:prSet presAssocID="{A41205C9-8798-46E2-B4F3-6C708EA1F4F2}" presName="dummy5a" presStyleCnt="0"/>
      <dgm:spPr/>
    </dgm:pt>
    <dgm:pt modelId="{9617789A-5617-4A4C-829E-A3B9A8A55ADC}" type="pres">
      <dgm:prSet presAssocID="{A41205C9-8798-46E2-B4F3-6C708EA1F4F2}" presName="dummy5b" presStyleCnt="0"/>
      <dgm:spPr/>
    </dgm:pt>
    <dgm:pt modelId="{8242F20F-4041-4F7A-9030-BE9891278100}" type="pres">
      <dgm:prSet presAssocID="{A41205C9-8798-46E2-B4F3-6C708EA1F4F2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81E3CA-2B2A-4C4F-AFB4-8C4368EF1E35}" type="pres">
      <dgm:prSet presAssocID="{C3834AF9-6F95-4BCA-BACB-E94B80F687A7}" presName="arrowWedge1" presStyleLbl="fgSibTrans2D1" presStyleIdx="0" presStyleCnt="5" custLinFactNeighborX="417" custLinFactNeighborY="-2377"/>
      <dgm:spPr/>
    </dgm:pt>
    <dgm:pt modelId="{9284CD15-6E3F-4C24-9688-40E4B6551B7D}" type="pres">
      <dgm:prSet presAssocID="{EF14E450-B6A0-4D07-972C-46D70DFB8584}" presName="arrowWedge2" presStyleLbl="fgSibTrans2D1" presStyleIdx="1" presStyleCnt="5" custLinFactNeighborX="2293" custLinFactNeighborY="1026"/>
      <dgm:spPr/>
    </dgm:pt>
    <dgm:pt modelId="{2A69FFD0-239D-40B4-BB6B-0581FDFB4EB8}" type="pres">
      <dgm:prSet presAssocID="{DDDB2950-771F-48E4-BCA4-DCEEF4BF6751}" presName="arrowWedge3" presStyleLbl="fgSibTrans2D1" presStyleIdx="2" presStyleCnt="5" custScaleX="97083" custScaleY="100390" custLinFactNeighborX="1663" custLinFactNeighborY="406"/>
      <dgm:spPr/>
    </dgm:pt>
    <dgm:pt modelId="{1DB7D5B1-3277-4C95-87FD-B6E99C8DA26C}" type="pres">
      <dgm:prSet presAssocID="{452D1A63-12C6-4991-B1A9-9404092AAC38}" presName="arrowWedge4" presStyleLbl="fgSibTrans2D1" presStyleIdx="3" presStyleCnt="5"/>
      <dgm:spPr/>
    </dgm:pt>
    <dgm:pt modelId="{D34C4E36-A827-4011-89C0-20739318DB9C}" type="pres">
      <dgm:prSet presAssocID="{67044ECD-D7E2-4163-B2E1-51A09A6DC232}" presName="arrowWedge5" presStyleLbl="fgSibTrans2D1" presStyleIdx="4" presStyleCnt="5" custLinFactNeighborX="260" custLinFactNeighborY="-1053"/>
      <dgm:spPr/>
    </dgm:pt>
  </dgm:ptLst>
  <dgm:cxnLst>
    <dgm:cxn modelId="{80C62C95-759F-4333-9028-AC00DD1CC9D6}" type="presOf" srcId="{A41205C9-8798-46E2-B4F3-6C708EA1F4F2}" destId="{BC975FE4-4F30-41BF-BB31-9E4C026CF161}" srcOrd="0" destOrd="0" presId="urn:microsoft.com/office/officeart/2005/8/layout/cycle8"/>
    <dgm:cxn modelId="{4E7B7313-C0DA-4394-B877-249230875E00}" type="presOf" srcId="{5A729128-0A67-43B2-B401-70A0C7E61491}" destId="{6E45EBB3-A86D-4E2D-B7CF-849BA1D2731F}" srcOrd="0" destOrd="0" presId="urn:microsoft.com/office/officeart/2005/8/layout/cycle8"/>
    <dgm:cxn modelId="{51DD1FDE-C147-49FA-9412-BBDD3DA2DA00}" srcId="{A41205C9-8798-46E2-B4F3-6C708EA1F4F2}" destId="{887BDA0B-0415-48AF-85CB-92F61493E8F8}" srcOrd="4" destOrd="0" parTransId="{AC2CDD69-C3AE-42BB-AF8C-D65B7D26B278}" sibTransId="{67044ECD-D7E2-4163-B2E1-51A09A6DC232}"/>
    <dgm:cxn modelId="{05BBBDF2-C36C-43A4-B215-EC8CA83817BB}" srcId="{A41205C9-8798-46E2-B4F3-6C708EA1F4F2}" destId="{9CC3103E-B3F8-4D17-808E-65570781B901}" srcOrd="0" destOrd="0" parTransId="{A3BA4A27-4C8B-4881-90E1-2286664F6767}" sibTransId="{C3834AF9-6F95-4BCA-BACB-E94B80F687A7}"/>
    <dgm:cxn modelId="{E5B9D6F3-5107-465B-B7C4-282F325F54E3}" type="presOf" srcId="{82138E1E-9B7C-4176-A90C-67DFAD42A02A}" destId="{4F6E1A96-16DF-4878-A422-B752D20CDA09}" srcOrd="1" destOrd="0" presId="urn:microsoft.com/office/officeart/2005/8/layout/cycle8"/>
    <dgm:cxn modelId="{2D4C7FF4-E9BD-44D8-8552-B2D6DA45BBFD}" type="presOf" srcId="{AFA902DC-9287-4AEA-B71F-B1D4C84B0DAB}" destId="{3A7556CD-DFC4-4E14-893F-54B8F4770631}" srcOrd="0" destOrd="0" presId="urn:microsoft.com/office/officeart/2005/8/layout/cycle8"/>
    <dgm:cxn modelId="{66E7B63F-C2EF-44E9-9CAF-89076A00F9DF}" type="presOf" srcId="{887BDA0B-0415-48AF-85CB-92F61493E8F8}" destId="{53434698-FFC8-45DF-A81C-3EE1784A26DD}" srcOrd="0" destOrd="0" presId="urn:microsoft.com/office/officeart/2005/8/layout/cycle8"/>
    <dgm:cxn modelId="{AFB87EFB-E5D6-416C-83BA-029CBC4FF95C}" type="presOf" srcId="{AFA902DC-9287-4AEA-B71F-B1D4C84B0DAB}" destId="{1F775D2B-60F7-4CAC-8D6A-D8AC20FC24E8}" srcOrd="1" destOrd="0" presId="urn:microsoft.com/office/officeart/2005/8/layout/cycle8"/>
    <dgm:cxn modelId="{E48EFC15-AD16-4DE6-8CBF-02D53725CF16}" srcId="{A41205C9-8798-46E2-B4F3-6C708EA1F4F2}" destId="{82138E1E-9B7C-4176-A90C-67DFAD42A02A}" srcOrd="2" destOrd="0" parTransId="{4AF6564C-578B-495C-977D-1E41C9DCF260}" sibTransId="{DDDB2950-771F-48E4-BCA4-DCEEF4BF6751}"/>
    <dgm:cxn modelId="{95FC9DDE-9FBF-4431-89FE-8500608B68F9}" type="presOf" srcId="{9CC3103E-B3F8-4D17-808E-65570781B901}" destId="{A2646EB8-7D5F-484B-B535-BD6ED74A8D95}" srcOrd="1" destOrd="0" presId="urn:microsoft.com/office/officeart/2005/8/layout/cycle8"/>
    <dgm:cxn modelId="{AF11979C-DD91-416B-8ED2-94923F6451F1}" type="presOf" srcId="{82138E1E-9B7C-4176-A90C-67DFAD42A02A}" destId="{07680241-2A6E-4232-AE95-3359F2852BCD}" srcOrd="0" destOrd="0" presId="urn:microsoft.com/office/officeart/2005/8/layout/cycle8"/>
    <dgm:cxn modelId="{8669FD1F-1F55-4A1A-8251-7088E9B9A469}" srcId="{A41205C9-8798-46E2-B4F3-6C708EA1F4F2}" destId="{5A729128-0A67-43B2-B401-70A0C7E61491}" srcOrd="1" destOrd="0" parTransId="{A97671B9-558C-4E29-B220-FDD1BC695B42}" sibTransId="{EF14E450-B6A0-4D07-972C-46D70DFB8584}"/>
    <dgm:cxn modelId="{1B7A0778-3CE1-49DE-8F1E-575AE96A7282}" type="presOf" srcId="{9CC3103E-B3F8-4D17-808E-65570781B901}" destId="{7EFE120D-267A-492F-8F17-13405F6F99D0}" srcOrd="0" destOrd="0" presId="urn:microsoft.com/office/officeart/2005/8/layout/cycle8"/>
    <dgm:cxn modelId="{9BFF5225-1A72-4E31-8F3C-AB1F1685CAED}" srcId="{A41205C9-8798-46E2-B4F3-6C708EA1F4F2}" destId="{AFA902DC-9287-4AEA-B71F-B1D4C84B0DAB}" srcOrd="3" destOrd="0" parTransId="{C36357DF-774C-4733-8F38-04BE9EC94FFF}" sibTransId="{452D1A63-12C6-4991-B1A9-9404092AAC38}"/>
    <dgm:cxn modelId="{62F130AC-2498-4B8B-9AB8-EBCD2921872C}" type="presOf" srcId="{887BDA0B-0415-48AF-85CB-92F61493E8F8}" destId="{8242F20F-4041-4F7A-9030-BE9891278100}" srcOrd="1" destOrd="0" presId="urn:microsoft.com/office/officeart/2005/8/layout/cycle8"/>
    <dgm:cxn modelId="{3D1A509B-8182-480B-BE8A-F852EA671350}" type="presOf" srcId="{5A729128-0A67-43B2-B401-70A0C7E61491}" destId="{32C08537-7605-4458-9BC4-692B1BE1DE0B}" srcOrd="1" destOrd="0" presId="urn:microsoft.com/office/officeart/2005/8/layout/cycle8"/>
    <dgm:cxn modelId="{75E5DCE0-14F7-4FA0-9B27-3A90A21390EB}" type="presParOf" srcId="{BC975FE4-4F30-41BF-BB31-9E4C026CF161}" destId="{7EFE120D-267A-492F-8F17-13405F6F99D0}" srcOrd="0" destOrd="0" presId="urn:microsoft.com/office/officeart/2005/8/layout/cycle8"/>
    <dgm:cxn modelId="{129FCC93-099D-4C9B-A684-E81615831AF9}" type="presParOf" srcId="{BC975FE4-4F30-41BF-BB31-9E4C026CF161}" destId="{67A19B16-2480-42CB-9157-31C3DDA66B32}" srcOrd="1" destOrd="0" presId="urn:microsoft.com/office/officeart/2005/8/layout/cycle8"/>
    <dgm:cxn modelId="{56FE2637-6002-4463-ADA8-49A91F020331}" type="presParOf" srcId="{BC975FE4-4F30-41BF-BB31-9E4C026CF161}" destId="{C65475A3-2E62-4E1E-8A80-55EEAB80017C}" srcOrd="2" destOrd="0" presId="urn:microsoft.com/office/officeart/2005/8/layout/cycle8"/>
    <dgm:cxn modelId="{BCB01932-B3CA-4785-9DA6-F4DF6FC18477}" type="presParOf" srcId="{BC975FE4-4F30-41BF-BB31-9E4C026CF161}" destId="{A2646EB8-7D5F-484B-B535-BD6ED74A8D95}" srcOrd="3" destOrd="0" presId="urn:microsoft.com/office/officeart/2005/8/layout/cycle8"/>
    <dgm:cxn modelId="{73DD192A-5C2F-4BB4-A6E5-8A96087A86E9}" type="presParOf" srcId="{BC975FE4-4F30-41BF-BB31-9E4C026CF161}" destId="{6E45EBB3-A86D-4E2D-B7CF-849BA1D2731F}" srcOrd="4" destOrd="0" presId="urn:microsoft.com/office/officeart/2005/8/layout/cycle8"/>
    <dgm:cxn modelId="{DA89AE84-6CD6-4003-9142-E8A46D8C8808}" type="presParOf" srcId="{BC975FE4-4F30-41BF-BB31-9E4C026CF161}" destId="{B0A29224-C4D2-46EC-B731-1BF85F3D5BDA}" srcOrd="5" destOrd="0" presId="urn:microsoft.com/office/officeart/2005/8/layout/cycle8"/>
    <dgm:cxn modelId="{83DA567C-58CC-445B-8BD5-9C26711AE160}" type="presParOf" srcId="{BC975FE4-4F30-41BF-BB31-9E4C026CF161}" destId="{1177008D-0704-44FD-B33B-3BA647A2FAFF}" srcOrd="6" destOrd="0" presId="urn:microsoft.com/office/officeart/2005/8/layout/cycle8"/>
    <dgm:cxn modelId="{7D56BCA4-1B5E-4100-9E38-661D1DA53A92}" type="presParOf" srcId="{BC975FE4-4F30-41BF-BB31-9E4C026CF161}" destId="{32C08537-7605-4458-9BC4-692B1BE1DE0B}" srcOrd="7" destOrd="0" presId="urn:microsoft.com/office/officeart/2005/8/layout/cycle8"/>
    <dgm:cxn modelId="{18C9CFAC-53E8-41F9-93E0-AA67E7679DE7}" type="presParOf" srcId="{BC975FE4-4F30-41BF-BB31-9E4C026CF161}" destId="{07680241-2A6E-4232-AE95-3359F2852BCD}" srcOrd="8" destOrd="0" presId="urn:microsoft.com/office/officeart/2005/8/layout/cycle8"/>
    <dgm:cxn modelId="{4738A019-2D65-4EF0-BB4F-A6506B53C0B9}" type="presParOf" srcId="{BC975FE4-4F30-41BF-BB31-9E4C026CF161}" destId="{98D21473-A477-4062-B0E6-AD767D1BFEB6}" srcOrd="9" destOrd="0" presId="urn:microsoft.com/office/officeart/2005/8/layout/cycle8"/>
    <dgm:cxn modelId="{6A142EF8-9AF0-446F-945E-F76350EFDA54}" type="presParOf" srcId="{BC975FE4-4F30-41BF-BB31-9E4C026CF161}" destId="{19D3EA68-BD28-40DD-9C5D-9B8980EAEC4E}" srcOrd="10" destOrd="0" presId="urn:microsoft.com/office/officeart/2005/8/layout/cycle8"/>
    <dgm:cxn modelId="{40976FDF-5308-434E-AD6A-535268C71BCB}" type="presParOf" srcId="{BC975FE4-4F30-41BF-BB31-9E4C026CF161}" destId="{4F6E1A96-16DF-4878-A422-B752D20CDA09}" srcOrd="11" destOrd="0" presId="urn:microsoft.com/office/officeart/2005/8/layout/cycle8"/>
    <dgm:cxn modelId="{08E89476-3479-4797-9459-3A19ED4AA381}" type="presParOf" srcId="{BC975FE4-4F30-41BF-BB31-9E4C026CF161}" destId="{3A7556CD-DFC4-4E14-893F-54B8F4770631}" srcOrd="12" destOrd="0" presId="urn:microsoft.com/office/officeart/2005/8/layout/cycle8"/>
    <dgm:cxn modelId="{0B39D0CB-7D91-40B8-82A2-C74AB925BAEF}" type="presParOf" srcId="{BC975FE4-4F30-41BF-BB31-9E4C026CF161}" destId="{14DCE737-EA15-4B66-8300-8219AF06F3AE}" srcOrd="13" destOrd="0" presId="urn:microsoft.com/office/officeart/2005/8/layout/cycle8"/>
    <dgm:cxn modelId="{3F0A1D6C-1AF6-4414-8AAA-2CC5C1504273}" type="presParOf" srcId="{BC975FE4-4F30-41BF-BB31-9E4C026CF161}" destId="{FA48FFB7-D48E-4805-AA28-1F4840450A93}" srcOrd="14" destOrd="0" presId="urn:microsoft.com/office/officeart/2005/8/layout/cycle8"/>
    <dgm:cxn modelId="{F4F09C07-4ECA-452D-A130-6C3E4EAB9D5F}" type="presParOf" srcId="{BC975FE4-4F30-41BF-BB31-9E4C026CF161}" destId="{1F775D2B-60F7-4CAC-8D6A-D8AC20FC24E8}" srcOrd="15" destOrd="0" presId="urn:microsoft.com/office/officeart/2005/8/layout/cycle8"/>
    <dgm:cxn modelId="{C3637804-3933-49C2-A93E-B39ABF74FFC8}" type="presParOf" srcId="{BC975FE4-4F30-41BF-BB31-9E4C026CF161}" destId="{53434698-FFC8-45DF-A81C-3EE1784A26DD}" srcOrd="16" destOrd="0" presId="urn:microsoft.com/office/officeart/2005/8/layout/cycle8"/>
    <dgm:cxn modelId="{2E51A880-E6A2-49ED-8DD2-0D7AB0E378A0}" type="presParOf" srcId="{BC975FE4-4F30-41BF-BB31-9E4C026CF161}" destId="{B2E8948C-2CAF-4500-865C-05DB2D5451B1}" srcOrd="17" destOrd="0" presId="urn:microsoft.com/office/officeart/2005/8/layout/cycle8"/>
    <dgm:cxn modelId="{D92CFA1E-A4B5-4F9D-AE84-64737B6F6D4E}" type="presParOf" srcId="{BC975FE4-4F30-41BF-BB31-9E4C026CF161}" destId="{9617789A-5617-4A4C-829E-A3B9A8A55ADC}" srcOrd="18" destOrd="0" presId="urn:microsoft.com/office/officeart/2005/8/layout/cycle8"/>
    <dgm:cxn modelId="{D86814DB-F4C4-42D6-B0F6-2F703470F2E3}" type="presParOf" srcId="{BC975FE4-4F30-41BF-BB31-9E4C026CF161}" destId="{8242F20F-4041-4F7A-9030-BE9891278100}" srcOrd="19" destOrd="0" presId="urn:microsoft.com/office/officeart/2005/8/layout/cycle8"/>
    <dgm:cxn modelId="{F7930D15-78A7-419A-A5DD-323CCF3B501E}" type="presParOf" srcId="{BC975FE4-4F30-41BF-BB31-9E4C026CF161}" destId="{9981E3CA-2B2A-4C4F-AFB4-8C4368EF1E35}" srcOrd="20" destOrd="0" presId="urn:microsoft.com/office/officeart/2005/8/layout/cycle8"/>
    <dgm:cxn modelId="{D35896A8-6EA7-4644-A9E9-F2D3F03E1C1C}" type="presParOf" srcId="{BC975FE4-4F30-41BF-BB31-9E4C026CF161}" destId="{9284CD15-6E3F-4C24-9688-40E4B6551B7D}" srcOrd="21" destOrd="0" presId="urn:microsoft.com/office/officeart/2005/8/layout/cycle8"/>
    <dgm:cxn modelId="{2C492915-724F-4CEF-A595-2AA052B627FB}" type="presParOf" srcId="{BC975FE4-4F30-41BF-BB31-9E4C026CF161}" destId="{2A69FFD0-239D-40B4-BB6B-0581FDFB4EB8}" srcOrd="22" destOrd="0" presId="urn:microsoft.com/office/officeart/2005/8/layout/cycle8"/>
    <dgm:cxn modelId="{70C820EE-7809-47CA-BD3D-1721B358CCEC}" type="presParOf" srcId="{BC975FE4-4F30-41BF-BB31-9E4C026CF161}" destId="{1DB7D5B1-3277-4C95-87FD-B6E99C8DA26C}" srcOrd="23" destOrd="0" presId="urn:microsoft.com/office/officeart/2005/8/layout/cycle8"/>
    <dgm:cxn modelId="{C03F193E-1B6A-4B48-8873-4A0820B2A0E2}" type="presParOf" srcId="{BC975FE4-4F30-41BF-BB31-9E4C026CF161}" destId="{D34C4E36-A827-4011-89C0-20739318DB9C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5224936-6A20-4520-8637-08F1C8108405}" type="doc">
      <dgm:prSet loTypeId="urn:microsoft.com/office/officeart/2005/8/layout/list1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B4793F3-8D14-4C42-B714-ED3356327BB5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600" b="0" i="0" u="none" dirty="0" smtClean="0">
              <a:solidFill>
                <a:srgbClr val="293C8F"/>
              </a:solidFill>
            </a:rPr>
            <a:t>Образование	                                                                                                      </a:t>
          </a:r>
          <a:r>
            <a:rPr lang="ru-RU" sz="1600" b="1" i="0" u="none" dirty="0" smtClean="0">
              <a:solidFill>
                <a:srgbClr val="293C8F"/>
              </a:solidFill>
            </a:rPr>
            <a:t>3 438 933,8</a:t>
          </a:r>
          <a:endParaRPr lang="ru-RU" sz="1600" b="1" dirty="0">
            <a:solidFill>
              <a:srgbClr val="293C8F"/>
            </a:solidFill>
          </a:endParaRPr>
        </a:p>
      </dgm:t>
    </dgm:pt>
    <dgm:pt modelId="{70130607-744D-4AD8-9B59-9067C1F915E4}" type="parTrans" cxnId="{F57C8183-77CA-47A8-BCC5-77C97BA245C0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097DCE1E-B5F7-47C0-A5DB-0BDCEB659EDB}" type="sibTrans" cxnId="{F57C8183-77CA-47A8-BCC5-77C97BA245C0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B9588267-CB51-4218-9A37-EB944936F4CC}">
      <dgm:prSet phldrT="[Текст]" custT="1"/>
      <dgm:spPr>
        <a:solidFill>
          <a:srgbClr val="CCFFFF"/>
        </a:solidFill>
      </dgm:spPr>
      <dgm:t>
        <a:bodyPr/>
        <a:lstStyle/>
        <a:p>
          <a:r>
            <a:rPr lang="ru-RU" sz="1600" b="0" i="0" u="none" dirty="0" smtClean="0">
              <a:solidFill>
                <a:srgbClr val="293C8F"/>
              </a:solidFill>
            </a:rPr>
            <a:t>Обслуживание государственного и муниципального долга</a:t>
          </a:r>
          <a:r>
            <a:rPr lang="ru-RU" sz="1800" b="0" i="0" u="none" dirty="0" smtClean="0">
              <a:solidFill>
                <a:srgbClr val="293C8F"/>
              </a:solidFill>
            </a:rPr>
            <a:t>	               </a:t>
          </a:r>
          <a:r>
            <a:rPr lang="ru-RU" sz="1800" b="1" i="0" u="none" dirty="0" smtClean="0">
              <a:solidFill>
                <a:srgbClr val="293C8F"/>
              </a:solidFill>
            </a:rPr>
            <a:t>410 077,2</a:t>
          </a:r>
          <a:endParaRPr lang="ru-RU" sz="1800" b="1" dirty="0">
            <a:solidFill>
              <a:srgbClr val="293C8F"/>
            </a:solidFill>
          </a:endParaRPr>
        </a:p>
      </dgm:t>
    </dgm:pt>
    <dgm:pt modelId="{3FD6DD95-18EB-41A1-A81B-F7699208BD6A}" type="parTrans" cxnId="{E61B87C3-E139-4543-A315-B224FB8CAB24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78E2DB35-3F75-4A84-8C01-F173A648A374}" type="sibTrans" cxnId="{E61B87C3-E139-4543-A315-B224FB8CAB24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1073382E-65F3-4890-AD60-4A5526F474D7}">
      <dgm:prSet phldrT="[Текст]" custT="1"/>
      <dgm:spPr/>
      <dgm:t>
        <a:bodyPr/>
        <a:lstStyle/>
        <a:p>
          <a:r>
            <a:rPr lang="ru-RU" sz="1600" b="0" i="0" u="none" dirty="0" smtClean="0">
              <a:solidFill>
                <a:srgbClr val="293C8F"/>
              </a:solidFill>
            </a:rPr>
            <a:t>Межбюджетные трансферты бюджетам субъектов РФ и МО</a:t>
          </a:r>
          <a:r>
            <a:rPr lang="ru-RU" sz="1800" b="0" i="0" u="none" dirty="0" smtClean="0">
              <a:solidFill>
                <a:srgbClr val="293C8F"/>
              </a:solidFill>
            </a:rPr>
            <a:t>          </a:t>
          </a:r>
          <a:r>
            <a:rPr lang="ru-RU" sz="1800" b="1" i="0" u="none" dirty="0" smtClean="0">
              <a:solidFill>
                <a:srgbClr val="293C8F"/>
              </a:solidFill>
            </a:rPr>
            <a:t>1 071 520,2</a:t>
          </a:r>
          <a:endParaRPr lang="ru-RU" sz="1800" b="1" dirty="0">
            <a:solidFill>
              <a:srgbClr val="293C8F"/>
            </a:solidFill>
          </a:endParaRPr>
        </a:p>
      </dgm:t>
    </dgm:pt>
    <dgm:pt modelId="{66E7D6BF-BF3A-4A7C-9FA7-E04C2614D73E}" type="parTrans" cxnId="{3F39C63D-E6A5-4A43-B048-F9306E09609F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89204962-A136-4C91-B434-0C301AAFA9F3}" type="sibTrans" cxnId="{3F39C63D-E6A5-4A43-B048-F9306E09609F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0361D111-B1E4-4281-A04E-BB6010B4B7DB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600" b="0" i="0" u="none" dirty="0" smtClean="0">
              <a:solidFill>
                <a:srgbClr val="293C8F"/>
              </a:solidFill>
            </a:rPr>
            <a:t>Средства массовой информации	                                                           </a:t>
          </a:r>
          <a:r>
            <a:rPr lang="ru-RU" sz="1600" b="1" i="0" u="none" dirty="0" smtClean="0">
              <a:solidFill>
                <a:srgbClr val="293C8F"/>
              </a:solidFill>
            </a:rPr>
            <a:t>55 593,1</a:t>
          </a:r>
          <a:endParaRPr lang="ru-RU" sz="1600" b="1" dirty="0">
            <a:solidFill>
              <a:srgbClr val="293C8F"/>
            </a:solidFill>
          </a:endParaRPr>
        </a:p>
      </dgm:t>
    </dgm:pt>
    <dgm:pt modelId="{72E905D9-B264-40AA-96F9-A0C7D71E13D9}" type="parTrans" cxnId="{2BBD81DF-0D69-4DC3-B055-787C5EE6A2AF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0F9A1B28-1407-4946-BB93-0BCB7E9DA91E}" type="sibTrans" cxnId="{2BBD81DF-0D69-4DC3-B055-787C5EE6A2AF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83B06D87-F51A-4FDF-AD19-37DAC5C9BF09}">
      <dgm:prSet custT="1"/>
      <dgm:spPr>
        <a:solidFill>
          <a:srgbClr val="FF9999"/>
        </a:solidFill>
      </dgm:spPr>
      <dgm:t>
        <a:bodyPr/>
        <a:lstStyle/>
        <a:p>
          <a:r>
            <a:rPr lang="ru-RU" sz="1800" b="0" i="0" u="none" dirty="0" smtClean="0">
              <a:solidFill>
                <a:srgbClr val="293C8F"/>
              </a:solidFill>
            </a:rPr>
            <a:t>Физическая культура и спорт	                                                              </a:t>
          </a:r>
          <a:r>
            <a:rPr lang="ru-RU" sz="1800" b="1" i="0" u="none" dirty="0" smtClean="0">
              <a:solidFill>
                <a:srgbClr val="293C8F"/>
              </a:solidFill>
            </a:rPr>
            <a:t>53 966,2</a:t>
          </a:r>
          <a:endParaRPr lang="ru-RU" sz="1800" b="1" dirty="0">
            <a:solidFill>
              <a:srgbClr val="293C8F"/>
            </a:solidFill>
          </a:endParaRPr>
        </a:p>
      </dgm:t>
    </dgm:pt>
    <dgm:pt modelId="{BFDD4356-CCA0-4C9A-A19C-54DE760A14BC}" type="parTrans" cxnId="{AB8F1924-FCC7-4690-B12E-08565BA63410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E7F46B4B-45B3-4CC3-8C44-BEAAC525E39C}" type="sibTrans" cxnId="{AB8F1924-FCC7-4690-B12E-08565BA63410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193AC56E-E2C9-4134-9B44-AF41C670BB91}">
      <dgm:prSet custT="1"/>
      <dgm:spPr>
        <a:solidFill>
          <a:srgbClr val="CCFFFF"/>
        </a:solidFill>
      </dgm:spPr>
      <dgm:t>
        <a:bodyPr/>
        <a:lstStyle/>
        <a:p>
          <a:r>
            <a:rPr lang="ru-RU" sz="1800" b="0" i="0" u="none" dirty="0" smtClean="0">
              <a:solidFill>
                <a:srgbClr val="293C8F"/>
              </a:solidFill>
            </a:rPr>
            <a:t>Социальная политика	                                                                       </a:t>
          </a:r>
          <a:r>
            <a:rPr lang="ru-RU" sz="1600" b="1" i="0" u="none" dirty="0" smtClean="0">
              <a:solidFill>
                <a:srgbClr val="293C8F"/>
              </a:solidFill>
            </a:rPr>
            <a:t>2 569 755,0</a:t>
          </a:r>
          <a:endParaRPr lang="ru-RU" sz="1600" b="1" dirty="0">
            <a:solidFill>
              <a:srgbClr val="293C8F"/>
            </a:solidFill>
          </a:endParaRPr>
        </a:p>
      </dgm:t>
    </dgm:pt>
    <dgm:pt modelId="{C535088C-5139-4FD9-BED4-3FFE2FA00A17}" type="parTrans" cxnId="{2D31EABA-F7BA-4279-A764-26AB8A847FD4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B3E7CD85-07FA-4174-B9E3-271E65C399AF}" type="sibTrans" cxnId="{2D31EABA-F7BA-4279-A764-26AB8A847FD4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594BD35A-0D83-42D6-BCE3-6F81435F60DE}">
      <dgm:prSet custT="1"/>
      <dgm:spPr>
        <a:solidFill>
          <a:srgbClr val="CCFFCC"/>
        </a:solidFill>
      </dgm:spPr>
      <dgm:t>
        <a:bodyPr/>
        <a:lstStyle/>
        <a:p>
          <a:r>
            <a:rPr lang="ru-RU" sz="1800" b="0" i="0" u="none" dirty="0" smtClean="0">
              <a:solidFill>
                <a:srgbClr val="293C8F"/>
              </a:solidFill>
            </a:rPr>
            <a:t>Культура, кинематография	                                                         </a:t>
          </a:r>
          <a:r>
            <a:rPr lang="ru-RU" sz="1800" b="1" i="0" u="none" dirty="0" smtClean="0">
              <a:solidFill>
                <a:srgbClr val="293C8F"/>
              </a:solidFill>
            </a:rPr>
            <a:t>191 584,7</a:t>
          </a:r>
          <a:endParaRPr lang="ru-RU" sz="1800" b="1" dirty="0">
            <a:solidFill>
              <a:srgbClr val="293C8F"/>
            </a:solidFill>
          </a:endParaRPr>
        </a:p>
      </dgm:t>
    </dgm:pt>
    <dgm:pt modelId="{DE6C2BFA-70CF-4633-99DB-5CE383FD4654}" type="parTrans" cxnId="{9314CABB-D5A1-47CE-A815-13F21FE1990D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FF4377E8-0716-402B-9F41-8F6F9B45F103}" type="sibTrans" cxnId="{9314CABB-D5A1-47CE-A815-13F21FE1990D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4C0D0B95-DCEF-4A64-B996-BDC35DA98964}">
      <dgm:prSet custT="1"/>
      <dgm:spPr>
        <a:solidFill>
          <a:srgbClr val="CCCCFF"/>
        </a:solidFill>
      </dgm:spPr>
      <dgm:t>
        <a:bodyPr/>
        <a:lstStyle/>
        <a:p>
          <a:r>
            <a:rPr lang="ru-RU" sz="1800" b="0" i="0" u="none" dirty="0" smtClean="0">
              <a:solidFill>
                <a:srgbClr val="293C8F"/>
              </a:solidFill>
            </a:rPr>
            <a:t>Охрана окружающей среды	                                                         </a:t>
          </a:r>
          <a:r>
            <a:rPr lang="ru-RU" sz="1800" b="1" i="0" u="none" dirty="0" smtClean="0">
              <a:solidFill>
                <a:srgbClr val="293C8F"/>
              </a:solidFill>
            </a:rPr>
            <a:t>34 110,9</a:t>
          </a:r>
          <a:endParaRPr lang="ru-RU" sz="1800" b="1" dirty="0">
            <a:solidFill>
              <a:srgbClr val="293C8F"/>
            </a:solidFill>
          </a:endParaRPr>
        </a:p>
      </dgm:t>
    </dgm:pt>
    <dgm:pt modelId="{D1AABA66-662B-4B2D-9F22-BE292B53E530}" type="parTrans" cxnId="{7B0242D3-0F81-41F1-80B8-9F5175C70EA0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ECB3CF78-3E40-497F-B925-7B1E2C484175}" type="sibTrans" cxnId="{7B0242D3-0F81-41F1-80B8-9F5175C70EA0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1F53E9CE-A344-460E-A237-357D0F8CBDAD}">
      <dgm:prSet custT="1"/>
      <dgm:spPr>
        <a:solidFill>
          <a:srgbClr val="FF9999"/>
        </a:solidFill>
      </dgm:spPr>
      <dgm:t>
        <a:bodyPr/>
        <a:lstStyle/>
        <a:p>
          <a:r>
            <a:rPr lang="ru-RU" sz="1600" b="0" i="0" u="none" dirty="0" smtClean="0">
              <a:solidFill>
                <a:srgbClr val="293C8F"/>
              </a:solidFill>
            </a:rPr>
            <a:t>Общегосударственные вопросы</a:t>
          </a:r>
          <a:r>
            <a:rPr lang="ru-RU" sz="1600" b="1" i="0" u="none" dirty="0" smtClean="0">
              <a:solidFill>
                <a:srgbClr val="293C8F"/>
              </a:solidFill>
            </a:rPr>
            <a:t>	</a:t>
          </a:r>
          <a:r>
            <a:rPr lang="ru-RU" sz="1600" b="0" i="0" u="none" dirty="0" smtClean="0">
              <a:solidFill>
                <a:srgbClr val="293C8F"/>
              </a:solidFill>
            </a:rPr>
            <a:t>                                                       </a:t>
          </a:r>
          <a:r>
            <a:rPr lang="ru-RU" sz="1600" b="1" i="0" u="none" dirty="0" smtClean="0">
              <a:solidFill>
                <a:srgbClr val="293C8F"/>
              </a:solidFill>
            </a:rPr>
            <a:t>744 908,6</a:t>
          </a:r>
          <a:endParaRPr lang="ru-RU" sz="1600" b="1" dirty="0">
            <a:solidFill>
              <a:srgbClr val="293C8F"/>
            </a:solidFill>
          </a:endParaRPr>
        </a:p>
      </dgm:t>
    </dgm:pt>
    <dgm:pt modelId="{A7DF1626-1735-4FBD-91F4-A3B77C21669D}" type="parTrans" cxnId="{8DE10995-8CB1-429B-A1AA-2A984FDA62E0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F608B286-7A75-4B51-BE15-D9A0FA9820CD}" type="sibTrans" cxnId="{8DE10995-8CB1-429B-A1AA-2A984FDA62E0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C2585D50-723C-454A-9E37-8AF61D348F6A}">
      <dgm:prSet custT="1"/>
      <dgm:spPr>
        <a:solidFill>
          <a:srgbClr val="FF9999"/>
        </a:solidFill>
      </dgm:spPr>
      <dgm:t>
        <a:bodyPr/>
        <a:lstStyle/>
        <a:p>
          <a:r>
            <a:rPr lang="ru-RU" sz="1800" b="0" i="0" u="none" dirty="0" smtClean="0">
              <a:solidFill>
                <a:srgbClr val="293C8F"/>
              </a:solidFill>
            </a:rPr>
            <a:t>Жилищно-коммунальное хозяйство	                                           </a:t>
          </a:r>
          <a:r>
            <a:rPr lang="ru-RU" sz="1800" b="1" i="0" u="none" dirty="0" smtClean="0">
              <a:solidFill>
                <a:srgbClr val="293C8F"/>
              </a:solidFill>
            </a:rPr>
            <a:t>358 252,3</a:t>
          </a:r>
          <a:endParaRPr lang="ru-RU" sz="1800" b="1" dirty="0">
            <a:solidFill>
              <a:srgbClr val="293C8F"/>
            </a:solidFill>
          </a:endParaRPr>
        </a:p>
      </dgm:t>
    </dgm:pt>
    <dgm:pt modelId="{9210FD75-79FF-4003-AE5A-57AFA71AA566}" type="parTrans" cxnId="{F7B7E3E5-239D-432C-8E33-EB2F675CA4F3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E84A9700-1C63-472D-ADFE-C1C268633A43}" type="sibTrans" cxnId="{F7B7E3E5-239D-432C-8E33-EB2F675CA4F3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2227BDD0-1908-402A-BDFE-45D1E611DF94}">
      <dgm:prSet custT="1"/>
      <dgm:spPr/>
      <dgm:t>
        <a:bodyPr/>
        <a:lstStyle/>
        <a:p>
          <a:r>
            <a:rPr lang="ru-RU" sz="1600" b="0" i="0" u="none" dirty="0" smtClean="0">
              <a:solidFill>
                <a:srgbClr val="293C8F"/>
              </a:solidFill>
            </a:rPr>
            <a:t>Национальная</a:t>
          </a:r>
          <a:r>
            <a:rPr lang="ru-RU" sz="1800" b="0" i="0" u="none" dirty="0" smtClean="0">
              <a:solidFill>
                <a:srgbClr val="293C8F"/>
              </a:solidFill>
            </a:rPr>
            <a:t> экономика	                                                  </a:t>
          </a:r>
          <a:r>
            <a:rPr lang="ru-RU" sz="1800" b="1" i="0" u="none" dirty="0" smtClean="0">
              <a:solidFill>
                <a:srgbClr val="293C8F"/>
              </a:solidFill>
            </a:rPr>
            <a:t>1 903 377,1</a:t>
          </a:r>
          <a:endParaRPr lang="ru-RU" sz="1800" b="1" dirty="0">
            <a:solidFill>
              <a:srgbClr val="293C8F"/>
            </a:solidFill>
          </a:endParaRPr>
        </a:p>
      </dgm:t>
    </dgm:pt>
    <dgm:pt modelId="{444B5598-4377-4320-BE84-9F6B1C96755F}" type="parTrans" cxnId="{DD37723B-8BAE-4C71-948C-218ADB201F3D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F3FC5CD5-2D54-4D25-AE2A-9FBC5856EB8A}" type="sibTrans" cxnId="{DD37723B-8BAE-4C71-948C-218ADB201F3D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D1D1CF69-6E5A-489A-89D4-AC2895C68F4C}">
      <dgm:prSet custT="1"/>
      <dgm:spPr>
        <a:solidFill>
          <a:srgbClr val="FFFF99"/>
        </a:solidFill>
      </dgm:spPr>
      <dgm:t>
        <a:bodyPr/>
        <a:lstStyle/>
        <a:p>
          <a:r>
            <a:rPr lang="ru-RU" sz="1600" b="0" i="0" u="none" dirty="0" smtClean="0">
              <a:solidFill>
                <a:srgbClr val="293C8F"/>
              </a:solidFill>
            </a:rPr>
            <a:t>Национальная безопасность и правоохранительная деятельность	      </a:t>
          </a:r>
          <a:r>
            <a:rPr lang="ru-RU" sz="1600" b="1" i="0" u="none" dirty="0" smtClean="0">
              <a:solidFill>
                <a:srgbClr val="293C8F"/>
              </a:solidFill>
            </a:rPr>
            <a:t>54 826,1</a:t>
          </a:r>
          <a:endParaRPr lang="ru-RU" sz="1600" b="1" i="0" dirty="0">
            <a:solidFill>
              <a:srgbClr val="293C8F"/>
            </a:solidFill>
          </a:endParaRPr>
        </a:p>
      </dgm:t>
    </dgm:pt>
    <dgm:pt modelId="{AEDA1C69-F8C1-4E7A-844C-F0FC1C179A9E}" type="parTrans" cxnId="{826F5BD4-9686-4DE2-9E9F-B875FD7A6A21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A03032E9-2896-47B6-B629-C4C3E9790C0C}" type="sibTrans" cxnId="{826F5BD4-9686-4DE2-9E9F-B875FD7A6A21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3A03DE35-156B-4073-84D6-75436334B5FF}">
      <dgm:prSet custT="1"/>
      <dgm:spPr>
        <a:solidFill>
          <a:srgbClr val="CCFFCC"/>
        </a:solidFill>
      </dgm:spPr>
      <dgm:t>
        <a:bodyPr/>
        <a:lstStyle/>
        <a:p>
          <a:r>
            <a:rPr lang="ru-RU" sz="1600" b="0" i="0" u="none" dirty="0" smtClean="0">
              <a:solidFill>
                <a:srgbClr val="293C8F"/>
              </a:solidFill>
            </a:rPr>
            <a:t>Национальная оборона	                                                                        </a:t>
          </a:r>
          <a:r>
            <a:rPr lang="ru-RU" sz="1600" b="1" i="0" u="none" dirty="0" smtClean="0">
              <a:solidFill>
                <a:srgbClr val="293C8F"/>
              </a:solidFill>
            </a:rPr>
            <a:t>9 738,5 </a:t>
          </a:r>
          <a:endParaRPr lang="ru-RU" sz="1600" b="1" dirty="0">
            <a:solidFill>
              <a:srgbClr val="293C8F"/>
            </a:solidFill>
          </a:endParaRPr>
        </a:p>
      </dgm:t>
    </dgm:pt>
    <dgm:pt modelId="{3C1CFDB6-561D-485C-8966-99B100868546}" type="parTrans" cxnId="{B0D11FD6-90EB-43DD-ABE3-C618D564DA93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BC71AE5C-D26D-47B0-B5FA-FA026AF40383}" type="sibTrans" cxnId="{B0D11FD6-90EB-43DD-ABE3-C618D564DA93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EFE09C78-2375-4E8F-B072-2040E7090CE9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600" b="1" i="0" u="none" dirty="0" smtClean="0">
              <a:solidFill>
                <a:srgbClr val="293C8F"/>
              </a:solidFill>
            </a:rPr>
            <a:t>ВСЕГО</a:t>
          </a:r>
          <a:r>
            <a:rPr lang="ru-RU" sz="1600" b="0" i="0" u="none" dirty="0" smtClean="0">
              <a:solidFill>
                <a:srgbClr val="293C8F"/>
              </a:solidFill>
            </a:rPr>
            <a:t>	                                                                                                  </a:t>
          </a:r>
          <a:r>
            <a:rPr lang="ru-RU" sz="1600" b="1" i="0" u="none" dirty="0" smtClean="0">
              <a:solidFill>
                <a:srgbClr val="293C8F"/>
              </a:solidFill>
            </a:rPr>
            <a:t>13 382 005,9</a:t>
          </a:r>
          <a:endParaRPr lang="ru-RU" sz="1600" b="1" dirty="0">
            <a:solidFill>
              <a:srgbClr val="293C8F"/>
            </a:solidFill>
          </a:endParaRPr>
        </a:p>
      </dgm:t>
    </dgm:pt>
    <dgm:pt modelId="{928C0AA3-E54E-4ED1-8A6A-53482C26685B}" type="parTrans" cxnId="{14AF64E6-33F6-4FA5-AEA7-600ED97EAE9F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38B57B5E-7082-4E54-ADBE-C93E65E2BEF5}" type="sibTrans" cxnId="{14AF64E6-33F6-4FA5-AEA7-600ED97EAE9F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DE9689AE-28C8-42BC-AC7F-5D574D126C1E}">
      <dgm:prSet custT="1"/>
      <dgm:spPr/>
      <dgm:t>
        <a:bodyPr/>
        <a:lstStyle/>
        <a:p>
          <a:r>
            <a:rPr lang="ru-RU" sz="1600" b="0" i="0" u="none" dirty="0" smtClean="0">
              <a:solidFill>
                <a:srgbClr val="293C8F"/>
              </a:solidFill>
            </a:rPr>
            <a:t>Здравоохранение	                                                                                     </a:t>
          </a:r>
          <a:r>
            <a:rPr lang="ru-RU" sz="1600" b="1" i="0" u="none" dirty="0" smtClean="0">
              <a:solidFill>
                <a:srgbClr val="293C8F"/>
              </a:solidFill>
            </a:rPr>
            <a:t>2 485 362,2</a:t>
          </a:r>
          <a:endParaRPr lang="ru-RU" sz="1600" b="1" dirty="0">
            <a:solidFill>
              <a:srgbClr val="293C8F"/>
            </a:solidFill>
          </a:endParaRPr>
        </a:p>
      </dgm:t>
    </dgm:pt>
    <dgm:pt modelId="{B3941265-C38B-4AC0-A43B-6119E048377E}" type="sibTrans" cxnId="{D030B79C-F4FF-4CF8-A898-1E01F3CB3104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7FE0CDC0-4258-4BB9-8348-A2CE3E0D6D22}" type="parTrans" cxnId="{D030B79C-F4FF-4CF8-A898-1E01F3CB3104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AC800AD9-91BE-4720-BE16-230E37CD22B2}" type="pres">
      <dgm:prSet presAssocID="{25224936-6A20-4520-8637-08F1C810840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A055AD-C3DA-4962-B3CC-6A065DAF3B6A}" type="pres">
      <dgm:prSet presAssocID="{1F53E9CE-A344-460E-A237-357D0F8CBDAD}" presName="parentLin" presStyleCnt="0"/>
      <dgm:spPr/>
    </dgm:pt>
    <dgm:pt modelId="{7818EE1A-428E-4466-AE24-D5F4F6C31EC3}" type="pres">
      <dgm:prSet presAssocID="{1F53E9CE-A344-460E-A237-357D0F8CBDAD}" presName="parentLeftMargin" presStyleLbl="node1" presStyleIdx="0" presStyleCnt="15"/>
      <dgm:spPr/>
      <dgm:t>
        <a:bodyPr/>
        <a:lstStyle/>
        <a:p>
          <a:endParaRPr lang="ru-RU"/>
        </a:p>
      </dgm:t>
    </dgm:pt>
    <dgm:pt modelId="{779658EF-5F98-4C11-B8DC-FC61CB2043D3}" type="pres">
      <dgm:prSet presAssocID="{1F53E9CE-A344-460E-A237-357D0F8CBDAD}" presName="parentText" presStyleLbl="node1" presStyleIdx="0" presStyleCnt="15" custScaleX="127855" custScaleY="1524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C6BBDF-9EE1-482B-B373-14A7E5EA4425}" type="pres">
      <dgm:prSet presAssocID="{1F53E9CE-A344-460E-A237-357D0F8CBDAD}" presName="negativeSpace" presStyleCnt="0"/>
      <dgm:spPr/>
    </dgm:pt>
    <dgm:pt modelId="{3E8B7B75-17D3-4E04-8DAF-6C5756E539E7}" type="pres">
      <dgm:prSet presAssocID="{1F53E9CE-A344-460E-A237-357D0F8CBDAD}" presName="childText" presStyleLbl="conFgAcc1" presStyleIdx="0" presStyleCnt="15">
        <dgm:presLayoutVars>
          <dgm:bulletEnabled val="1"/>
        </dgm:presLayoutVars>
      </dgm:prSet>
      <dgm:spPr/>
    </dgm:pt>
    <dgm:pt modelId="{91DBDB64-9F82-49C3-87FD-C4A1A37850E7}" type="pres">
      <dgm:prSet presAssocID="{F608B286-7A75-4B51-BE15-D9A0FA9820CD}" presName="spaceBetweenRectangles" presStyleCnt="0"/>
      <dgm:spPr/>
    </dgm:pt>
    <dgm:pt modelId="{2FFF0C9E-C967-4D09-9B85-B644780E0E2A}" type="pres">
      <dgm:prSet presAssocID="{3A03DE35-156B-4073-84D6-75436334B5FF}" presName="parentLin" presStyleCnt="0"/>
      <dgm:spPr/>
    </dgm:pt>
    <dgm:pt modelId="{3CE2E47B-CEA6-4750-B824-06FE8E341D23}" type="pres">
      <dgm:prSet presAssocID="{3A03DE35-156B-4073-84D6-75436334B5FF}" presName="parentLeftMargin" presStyleLbl="node1" presStyleIdx="0" presStyleCnt="15"/>
      <dgm:spPr/>
      <dgm:t>
        <a:bodyPr/>
        <a:lstStyle/>
        <a:p>
          <a:endParaRPr lang="ru-RU"/>
        </a:p>
      </dgm:t>
    </dgm:pt>
    <dgm:pt modelId="{63FCCECD-E7DE-47B4-A720-60FFD9AE1C4B}" type="pres">
      <dgm:prSet presAssocID="{3A03DE35-156B-4073-84D6-75436334B5FF}" presName="parentText" presStyleLbl="node1" presStyleIdx="1" presStyleCnt="15" custScaleX="127869" custScaleY="152439" custLinFactNeighborX="-4880" custLinFactNeighborY="10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ECEBC1-1210-4790-A419-7AB87699E636}" type="pres">
      <dgm:prSet presAssocID="{3A03DE35-156B-4073-84D6-75436334B5FF}" presName="negativeSpace" presStyleCnt="0"/>
      <dgm:spPr/>
    </dgm:pt>
    <dgm:pt modelId="{58945788-E3F4-4744-A4B3-0EEDD18B0F70}" type="pres">
      <dgm:prSet presAssocID="{3A03DE35-156B-4073-84D6-75436334B5FF}" presName="childText" presStyleLbl="conFgAcc1" presStyleIdx="1" presStyleCnt="15">
        <dgm:presLayoutVars>
          <dgm:bulletEnabled val="1"/>
        </dgm:presLayoutVars>
      </dgm:prSet>
      <dgm:spPr/>
    </dgm:pt>
    <dgm:pt modelId="{140D7068-772D-4965-B8D0-24C182479407}" type="pres">
      <dgm:prSet presAssocID="{BC71AE5C-D26D-47B0-B5FA-FA026AF40383}" presName="spaceBetweenRectangles" presStyleCnt="0"/>
      <dgm:spPr/>
    </dgm:pt>
    <dgm:pt modelId="{1609E74A-D239-432C-882B-A6B324FC17A6}" type="pres">
      <dgm:prSet presAssocID="{D1D1CF69-6E5A-489A-89D4-AC2895C68F4C}" presName="parentLin" presStyleCnt="0"/>
      <dgm:spPr/>
    </dgm:pt>
    <dgm:pt modelId="{D29A5C0C-24BC-4601-BA50-E02E0A3FD7FD}" type="pres">
      <dgm:prSet presAssocID="{D1D1CF69-6E5A-489A-89D4-AC2895C68F4C}" presName="parentLeftMargin" presStyleLbl="node1" presStyleIdx="1" presStyleCnt="15"/>
      <dgm:spPr/>
      <dgm:t>
        <a:bodyPr/>
        <a:lstStyle/>
        <a:p>
          <a:endParaRPr lang="ru-RU"/>
        </a:p>
      </dgm:t>
    </dgm:pt>
    <dgm:pt modelId="{32EB38DE-B504-48C3-A9F3-5C28A20CCD4E}" type="pres">
      <dgm:prSet presAssocID="{D1D1CF69-6E5A-489A-89D4-AC2895C68F4C}" presName="parentText" presStyleLbl="node1" presStyleIdx="2" presStyleCnt="15" custScaleX="133610" custScaleY="1524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43EBAE-FCF6-49A2-B9CA-789C862CF6F1}" type="pres">
      <dgm:prSet presAssocID="{D1D1CF69-6E5A-489A-89D4-AC2895C68F4C}" presName="negativeSpace" presStyleCnt="0"/>
      <dgm:spPr/>
    </dgm:pt>
    <dgm:pt modelId="{9449C964-1946-4B41-8DD9-377303D34711}" type="pres">
      <dgm:prSet presAssocID="{D1D1CF69-6E5A-489A-89D4-AC2895C68F4C}" presName="childText" presStyleLbl="conFgAcc1" presStyleIdx="2" presStyleCnt="15">
        <dgm:presLayoutVars>
          <dgm:bulletEnabled val="1"/>
        </dgm:presLayoutVars>
      </dgm:prSet>
      <dgm:spPr/>
    </dgm:pt>
    <dgm:pt modelId="{5649A895-0B4D-421D-BF4B-C14F8CDB376A}" type="pres">
      <dgm:prSet presAssocID="{A03032E9-2896-47B6-B629-C4C3E9790C0C}" presName="spaceBetweenRectangles" presStyleCnt="0"/>
      <dgm:spPr/>
    </dgm:pt>
    <dgm:pt modelId="{E0FCB993-2907-4A31-B036-0B69E1BEFF04}" type="pres">
      <dgm:prSet presAssocID="{2227BDD0-1908-402A-BDFE-45D1E611DF94}" presName="parentLin" presStyleCnt="0"/>
      <dgm:spPr/>
    </dgm:pt>
    <dgm:pt modelId="{9D7F0CD1-8A60-4BE4-B663-429C1D6E0F72}" type="pres">
      <dgm:prSet presAssocID="{2227BDD0-1908-402A-BDFE-45D1E611DF94}" presName="parentLeftMargin" presStyleLbl="node1" presStyleIdx="2" presStyleCnt="15"/>
      <dgm:spPr/>
      <dgm:t>
        <a:bodyPr/>
        <a:lstStyle/>
        <a:p>
          <a:endParaRPr lang="ru-RU"/>
        </a:p>
      </dgm:t>
    </dgm:pt>
    <dgm:pt modelId="{FD5B1961-48FB-4566-9BA0-033A9234F743}" type="pres">
      <dgm:prSet presAssocID="{2227BDD0-1908-402A-BDFE-45D1E611DF94}" presName="parentText" presStyleLbl="node1" presStyleIdx="3" presStyleCnt="15" custScaleX="133100" custScaleY="1331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DDC124-B44A-4A91-8E8F-8F394D0C1588}" type="pres">
      <dgm:prSet presAssocID="{2227BDD0-1908-402A-BDFE-45D1E611DF94}" presName="negativeSpace" presStyleCnt="0"/>
      <dgm:spPr/>
    </dgm:pt>
    <dgm:pt modelId="{D3A3BD4B-DE0D-4C37-B895-79EC65232344}" type="pres">
      <dgm:prSet presAssocID="{2227BDD0-1908-402A-BDFE-45D1E611DF94}" presName="childText" presStyleLbl="conFgAcc1" presStyleIdx="3" presStyleCnt="15">
        <dgm:presLayoutVars>
          <dgm:bulletEnabled val="1"/>
        </dgm:presLayoutVars>
      </dgm:prSet>
      <dgm:spPr/>
    </dgm:pt>
    <dgm:pt modelId="{1EEAC505-5102-4CA5-9483-0F189FB9300C}" type="pres">
      <dgm:prSet presAssocID="{F3FC5CD5-2D54-4D25-AE2A-9FBC5856EB8A}" presName="spaceBetweenRectangles" presStyleCnt="0"/>
      <dgm:spPr/>
    </dgm:pt>
    <dgm:pt modelId="{D8010B87-116E-4E3A-A7F4-76B8C4060EEB}" type="pres">
      <dgm:prSet presAssocID="{C2585D50-723C-454A-9E37-8AF61D348F6A}" presName="parentLin" presStyleCnt="0"/>
      <dgm:spPr/>
    </dgm:pt>
    <dgm:pt modelId="{12B818DB-02DE-469A-B0C4-ECCEC3D4CCEA}" type="pres">
      <dgm:prSet presAssocID="{C2585D50-723C-454A-9E37-8AF61D348F6A}" presName="parentLeftMargin" presStyleLbl="node1" presStyleIdx="3" presStyleCnt="15"/>
      <dgm:spPr/>
      <dgm:t>
        <a:bodyPr/>
        <a:lstStyle/>
        <a:p>
          <a:endParaRPr lang="ru-RU"/>
        </a:p>
      </dgm:t>
    </dgm:pt>
    <dgm:pt modelId="{94C01AFB-0274-4704-8349-2EB4A37A4DD4}" type="pres">
      <dgm:prSet presAssocID="{C2585D50-723C-454A-9E37-8AF61D348F6A}" presName="parentText" presStyleLbl="node1" presStyleIdx="4" presStyleCnt="15" custScaleX="133100" custScaleY="1331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C2B4FB-FC63-4144-954D-DA053E94373E}" type="pres">
      <dgm:prSet presAssocID="{C2585D50-723C-454A-9E37-8AF61D348F6A}" presName="negativeSpace" presStyleCnt="0"/>
      <dgm:spPr/>
    </dgm:pt>
    <dgm:pt modelId="{20F1D93F-78C5-4E31-800A-BFA533012C3C}" type="pres">
      <dgm:prSet presAssocID="{C2585D50-723C-454A-9E37-8AF61D348F6A}" presName="childText" presStyleLbl="conFgAcc1" presStyleIdx="4" presStyleCnt="15">
        <dgm:presLayoutVars>
          <dgm:bulletEnabled val="1"/>
        </dgm:presLayoutVars>
      </dgm:prSet>
      <dgm:spPr/>
    </dgm:pt>
    <dgm:pt modelId="{ABEF3409-B3C4-4EF4-ACB1-E19F50748F07}" type="pres">
      <dgm:prSet presAssocID="{E84A9700-1C63-472D-ADFE-C1C268633A43}" presName="spaceBetweenRectangles" presStyleCnt="0"/>
      <dgm:spPr/>
    </dgm:pt>
    <dgm:pt modelId="{0890A2D6-6DE3-4CE2-9FB7-07207112D686}" type="pres">
      <dgm:prSet presAssocID="{4C0D0B95-DCEF-4A64-B996-BDC35DA98964}" presName="parentLin" presStyleCnt="0"/>
      <dgm:spPr/>
    </dgm:pt>
    <dgm:pt modelId="{A1531064-96DB-48E5-9411-AC8F1D1EF567}" type="pres">
      <dgm:prSet presAssocID="{4C0D0B95-DCEF-4A64-B996-BDC35DA98964}" presName="parentLeftMargin" presStyleLbl="node1" presStyleIdx="4" presStyleCnt="15"/>
      <dgm:spPr/>
      <dgm:t>
        <a:bodyPr/>
        <a:lstStyle/>
        <a:p>
          <a:endParaRPr lang="ru-RU"/>
        </a:p>
      </dgm:t>
    </dgm:pt>
    <dgm:pt modelId="{A21F8D99-787A-41DD-80EB-E51FE7CE3FC1}" type="pres">
      <dgm:prSet presAssocID="{4C0D0B95-DCEF-4A64-B996-BDC35DA98964}" presName="parentText" presStyleLbl="node1" presStyleIdx="5" presStyleCnt="15" custScaleX="133100" custScaleY="1331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F671B0-07CF-4B27-BB8E-E712C73AFB5D}" type="pres">
      <dgm:prSet presAssocID="{4C0D0B95-DCEF-4A64-B996-BDC35DA98964}" presName="negativeSpace" presStyleCnt="0"/>
      <dgm:spPr/>
    </dgm:pt>
    <dgm:pt modelId="{0D70B285-FF20-4F1A-98C7-0A86095EC65F}" type="pres">
      <dgm:prSet presAssocID="{4C0D0B95-DCEF-4A64-B996-BDC35DA98964}" presName="childText" presStyleLbl="conFgAcc1" presStyleIdx="5" presStyleCnt="15">
        <dgm:presLayoutVars>
          <dgm:bulletEnabled val="1"/>
        </dgm:presLayoutVars>
      </dgm:prSet>
      <dgm:spPr/>
    </dgm:pt>
    <dgm:pt modelId="{5D099F74-BF88-4429-A47D-79508FC94E89}" type="pres">
      <dgm:prSet presAssocID="{ECB3CF78-3E40-497F-B925-7B1E2C484175}" presName="spaceBetweenRectangles" presStyleCnt="0"/>
      <dgm:spPr/>
    </dgm:pt>
    <dgm:pt modelId="{5BB250B5-EB61-4ABD-AB60-3B2FDD787B66}" type="pres">
      <dgm:prSet presAssocID="{0B4793F3-8D14-4C42-B714-ED3356327BB5}" presName="parentLin" presStyleCnt="0"/>
      <dgm:spPr/>
    </dgm:pt>
    <dgm:pt modelId="{5B6AA9F0-61E9-45D9-A90E-C5328D2987BA}" type="pres">
      <dgm:prSet presAssocID="{0B4793F3-8D14-4C42-B714-ED3356327BB5}" presName="parentLeftMargin" presStyleLbl="node1" presStyleIdx="5" presStyleCnt="15"/>
      <dgm:spPr/>
      <dgm:t>
        <a:bodyPr/>
        <a:lstStyle/>
        <a:p>
          <a:endParaRPr lang="ru-RU"/>
        </a:p>
      </dgm:t>
    </dgm:pt>
    <dgm:pt modelId="{8D483C3F-B6D3-42D6-801F-2B76337EB707}" type="pres">
      <dgm:prSet presAssocID="{0B4793F3-8D14-4C42-B714-ED3356327BB5}" presName="parentText" presStyleLbl="node1" presStyleIdx="6" presStyleCnt="15" custScaleX="133100" custScaleY="1331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2E3882-B521-46E7-89C2-86977C6C655F}" type="pres">
      <dgm:prSet presAssocID="{0B4793F3-8D14-4C42-B714-ED3356327BB5}" presName="negativeSpace" presStyleCnt="0"/>
      <dgm:spPr/>
    </dgm:pt>
    <dgm:pt modelId="{5685EA51-A0C8-423D-981A-74FA085538F0}" type="pres">
      <dgm:prSet presAssocID="{0B4793F3-8D14-4C42-B714-ED3356327BB5}" presName="childText" presStyleLbl="conFgAcc1" presStyleIdx="6" presStyleCnt="15">
        <dgm:presLayoutVars>
          <dgm:bulletEnabled val="1"/>
        </dgm:presLayoutVars>
      </dgm:prSet>
      <dgm:spPr/>
    </dgm:pt>
    <dgm:pt modelId="{EDA86C8C-969D-49D3-8274-5DBC3E3417DE}" type="pres">
      <dgm:prSet presAssocID="{097DCE1E-B5F7-47C0-A5DB-0BDCEB659EDB}" presName="spaceBetweenRectangles" presStyleCnt="0"/>
      <dgm:spPr/>
    </dgm:pt>
    <dgm:pt modelId="{3152F6BF-33C6-4785-83FE-B46D11ACF453}" type="pres">
      <dgm:prSet presAssocID="{594BD35A-0D83-42D6-BCE3-6F81435F60DE}" presName="parentLin" presStyleCnt="0"/>
      <dgm:spPr/>
    </dgm:pt>
    <dgm:pt modelId="{70A9A16B-7F8B-4EE7-BFA1-53A2FBEA509D}" type="pres">
      <dgm:prSet presAssocID="{594BD35A-0D83-42D6-BCE3-6F81435F60DE}" presName="parentLeftMargin" presStyleLbl="node1" presStyleIdx="6" presStyleCnt="15"/>
      <dgm:spPr/>
      <dgm:t>
        <a:bodyPr/>
        <a:lstStyle/>
        <a:p>
          <a:endParaRPr lang="ru-RU"/>
        </a:p>
      </dgm:t>
    </dgm:pt>
    <dgm:pt modelId="{8E9A9AD0-C961-43CF-BDC4-616B6F0BFA6E}" type="pres">
      <dgm:prSet presAssocID="{594BD35A-0D83-42D6-BCE3-6F81435F60DE}" presName="parentText" presStyleLbl="node1" presStyleIdx="7" presStyleCnt="15" custScaleX="133100" custScaleY="1331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E36075-F598-4AE2-A888-F8F6FE2D4A7F}" type="pres">
      <dgm:prSet presAssocID="{594BD35A-0D83-42D6-BCE3-6F81435F60DE}" presName="negativeSpace" presStyleCnt="0"/>
      <dgm:spPr/>
    </dgm:pt>
    <dgm:pt modelId="{BD701B33-D881-4C2C-89EC-0B2687D37E54}" type="pres">
      <dgm:prSet presAssocID="{594BD35A-0D83-42D6-BCE3-6F81435F60DE}" presName="childText" presStyleLbl="conFgAcc1" presStyleIdx="7" presStyleCnt="15">
        <dgm:presLayoutVars>
          <dgm:bulletEnabled val="1"/>
        </dgm:presLayoutVars>
      </dgm:prSet>
      <dgm:spPr/>
    </dgm:pt>
    <dgm:pt modelId="{62CAA3A5-7D35-4F9E-93FF-1547B594A660}" type="pres">
      <dgm:prSet presAssocID="{FF4377E8-0716-402B-9F41-8F6F9B45F103}" presName="spaceBetweenRectangles" presStyleCnt="0"/>
      <dgm:spPr/>
    </dgm:pt>
    <dgm:pt modelId="{979C6075-2727-4D2B-A9F0-2CEB38B93E53}" type="pres">
      <dgm:prSet presAssocID="{DE9689AE-28C8-42BC-AC7F-5D574D126C1E}" presName="parentLin" presStyleCnt="0"/>
      <dgm:spPr/>
    </dgm:pt>
    <dgm:pt modelId="{C200F0FD-A4B9-408B-856E-3FD51A1311C7}" type="pres">
      <dgm:prSet presAssocID="{DE9689AE-28C8-42BC-AC7F-5D574D126C1E}" presName="parentLeftMargin" presStyleLbl="node1" presStyleIdx="7" presStyleCnt="15"/>
      <dgm:spPr/>
      <dgm:t>
        <a:bodyPr/>
        <a:lstStyle/>
        <a:p>
          <a:endParaRPr lang="ru-RU"/>
        </a:p>
      </dgm:t>
    </dgm:pt>
    <dgm:pt modelId="{144E7028-327C-4648-89D4-7F46748EC5D8}" type="pres">
      <dgm:prSet presAssocID="{DE9689AE-28C8-42BC-AC7F-5D574D126C1E}" presName="parentText" presStyleLbl="node1" presStyleIdx="8" presStyleCnt="15" custScaleX="133100" custScaleY="1331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A00F35-2E1D-4C73-BFF9-89C47197A97D}" type="pres">
      <dgm:prSet presAssocID="{DE9689AE-28C8-42BC-AC7F-5D574D126C1E}" presName="negativeSpace" presStyleCnt="0"/>
      <dgm:spPr/>
    </dgm:pt>
    <dgm:pt modelId="{C57A3732-58BC-4A81-966B-E6D0EF3A6942}" type="pres">
      <dgm:prSet presAssocID="{DE9689AE-28C8-42BC-AC7F-5D574D126C1E}" presName="childText" presStyleLbl="conFgAcc1" presStyleIdx="8" presStyleCnt="15">
        <dgm:presLayoutVars>
          <dgm:bulletEnabled val="1"/>
        </dgm:presLayoutVars>
      </dgm:prSet>
      <dgm:spPr/>
    </dgm:pt>
    <dgm:pt modelId="{1805C5C9-C18E-4F7C-8B8A-86C948BD81E3}" type="pres">
      <dgm:prSet presAssocID="{B3941265-C38B-4AC0-A43B-6119E048377E}" presName="spaceBetweenRectangles" presStyleCnt="0"/>
      <dgm:spPr/>
    </dgm:pt>
    <dgm:pt modelId="{53D3CFFE-1A29-45B8-AB30-09D5EC9AE00D}" type="pres">
      <dgm:prSet presAssocID="{193AC56E-E2C9-4134-9B44-AF41C670BB91}" presName="parentLin" presStyleCnt="0"/>
      <dgm:spPr/>
    </dgm:pt>
    <dgm:pt modelId="{A0863C03-C6AC-4FD4-9EB5-A11C6E42AFEC}" type="pres">
      <dgm:prSet presAssocID="{193AC56E-E2C9-4134-9B44-AF41C670BB91}" presName="parentLeftMargin" presStyleLbl="node1" presStyleIdx="8" presStyleCnt="15"/>
      <dgm:spPr/>
      <dgm:t>
        <a:bodyPr/>
        <a:lstStyle/>
        <a:p>
          <a:endParaRPr lang="ru-RU"/>
        </a:p>
      </dgm:t>
    </dgm:pt>
    <dgm:pt modelId="{29A340F8-C497-4DC8-8434-152107426E5A}" type="pres">
      <dgm:prSet presAssocID="{193AC56E-E2C9-4134-9B44-AF41C670BB91}" presName="parentText" presStyleLbl="node1" presStyleIdx="9" presStyleCnt="15" custScaleX="133100" custScaleY="1331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A554A8-D7FD-4116-91F1-921FC6DE9DE0}" type="pres">
      <dgm:prSet presAssocID="{193AC56E-E2C9-4134-9B44-AF41C670BB91}" presName="negativeSpace" presStyleCnt="0"/>
      <dgm:spPr/>
    </dgm:pt>
    <dgm:pt modelId="{42A91D15-EA9E-44C4-8D20-C6DF33A83738}" type="pres">
      <dgm:prSet presAssocID="{193AC56E-E2C9-4134-9B44-AF41C670BB91}" presName="childText" presStyleLbl="conFgAcc1" presStyleIdx="9" presStyleCnt="15">
        <dgm:presLayoutVars>
          <dgm:bulletEnabled val="1"/>
        </dgm:presLayoutVars>
      </dgm:prSet>
      <dgm:spPr/>
    </dgm:pt>
    <dgm:pt modelId="{8AF97B4E-BE62-4677-A7B8-1802BC4630F8}" type="pres">
      <dgm:prSet presAssocID="{B3E7CD85-07FA-4174-B9E3-271E65C399AF}" presName="spaceBetweenRectangles" presStyleCnt="0"/>
      <dgm:spPr/>
    </dgm:pt>
    <dgm:pt modelId="{A8BB85AA-3779-47D3-A5BD-67EC52E61C1D}" type="pres">
      <dgm:prSet presAssocID="{83B06D87-F51A-4FDF-AD19-37DAC5C9BF09}" presName="parentLin" presStyleCnt="0"/>
      <dgm:spPr/>
    </dgm:pt>
    <dgm:pt modelId="{EF2E7D45-BF10-438C-9175-C08BFC3FB39F}" type="pres">
      <dgm:prSet presAssocID="{83B06D87-F51A-4FDF-AD19-37DAC5C9BF09}" presName="parentLeftMargin" presStyleLbl="node1" presStyleIdx="9" presStyleCnt="15"/>
      <dgm:spPr/>
      <dgm:t>
        <a:bodyPr/>
        <a:lstStyle/>
        <a:p>
          <a:endParaRPr lang="ru-RU"/>
        </a:p>
      </dgm:t>
    </dgm:pt>
    <dgm:pt modelId="{FE592EC5-CF0C-4522-9CFC-F3B53D039405}" type="pres">
      <dgm:prSet presAssocID="{83B06D87-F51A-4FDF-AD19-37DAC5C9BF09}" presName="parentText" presStyleLbl="node1" presStyleIdx="10" presStyleCnt="15" custScaleX="133347" custScaleY="1324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33EAEF-D179-4F4D-AC4E-7D636F66DDF9}" type="pres">
      <dgm:prSet presAssocID="{83B06D87-F51A-4FDF-AD19-37DAC5C9BF09}" presName="negativeSpace" presStyleCnt="0"/>
      <dgm:spPr/>
    </dgm:pt>
    <dgm:pt modelId="{ACF2B13A-E8F2-45C5-BE26-693EB41896D0}" type="pres">
      <dgm:prSet presAssocID="{83B06D87-F51A-4FDF-AD19-37DAC5C9BF09}" presName="childText" presStyleLbl="conFgAcc1" presStyleIdx="10" presStyleCnt="15">
        <dgm:presLayoutVars>
          <dgm:bulletEnabled val="1"/>
        </dgm:presLayoutVars>
      </dgm:prSet>
      <dgm:spPr/>
    </dgm:pt>
    <dgm:pt modelId="{F0B8A247-C0A6-4547-AB45-974B16AF7B78}" type="pres">
      <dgm:prSet presAssocID="{E7F46B4B-45B3-4CC3-8C44-BEAAC525E39C}" presName="spaceBetweenRectangles" presStyleCnt="0"/>
      <dgm:spPr/>
    </dgm:pt>
    <dgm:pt modelId="{1F48A84A-0F6E-4673-B2A4-EAB6945E4D56}" type="pres">
      <dgm:prSet presAssocID="{0361D111-B1E4-4281-A04E-BB6010B4B7DB}" presName="parentLin" presStyleCnt="0"/>
      <dgm:spPr/>
    </dgm:pt>
    <dgm:pt modelId="{442F64BD-0ACE-4F5E-83F8-12390960F567}" type="pres">
      <dgm:prSet presAssocID="{0361D111-B1E4-4281-A04E-BB6010B4B7DB}" presName="parentLeftMargin" presStyleLbl="node1" presStyleIdx="10" presStyleCnt="15"/>
      <dgm:spPr/>
      <dgm:t>
        <a:bodyPr/>
        <a:lstStyle/>
        <a:p>
          <a:endParaRPr lang="ru-RU"/>
        </a:p>
      </dgm:t>
    </dgm:pt>
    <dgm:pt modelId="{F5F2162D-3604-418D-9103-B0898C37782F}" type="pres">
      <dgm:prSet presAssocID="{0361D111-B1E4-4281-A04E-BB6010B4B7DB}" presName="parentText" presStyleLbl="node1" presStyleIdx="11" presStyleCnt="15" custScaleX="133100" custScaleY="1331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D3D4F5-5DA9-417A-85D4-C0EFA0B94A8C}" type="pres">
      <dgm:prSet presAssocID="{0361D111-B1E4-4281-A04E-BB6010B4B7DB}" presName="negativeSpace" presStyleCnt="0"/>
      <dgm:spPr/>
    </dgm:pt>
    <dgm:pt modelId="{098FD1A0-576D-48EE-B9F8-5FCDAD9F7165}" type="pres">
      <dgm:prSet presAssocID="{0361D111-B1E4-4281-A04E-BB6010B4B7DB}" presName="childText" presStyleLbl="conFgAcc1" presStyleIdx="11" presStyleCnt="15">
        <dgm:presLayoutVars>
          <dgm:bulletEnabled val="1"/>
        </dgm:presLayoutVars>
      </dgm:prSet>
      <dgm:spPr/>
    </dgm:pt>
    <dgm:pt modelId="{F22FAF88-A5CD-4431-9E8C-7A00E903DFE1}" type="pres">
      <dgm:prSet presAssocID="{0F9A1B28-1407-4946-BB93-0BCB7E9DA91E}" presName="spaceBetweenRectangles" presStyleCnt="0"/>
      <dgm:spPr/>
    </dgm:pt>
    <dgm:pt modelId="{5CD72A86-5C9A-41BD-A30F-C0D4EF2AE6C5}" type="pres">
      <dgm:prSet presAssocID="{B9588267-CB51-4218-9A37-EB944936F4CC}" presName="parentLin" presStyleCnt="0"/>
      <dgm:spPr/>
    </dgm:pt>
    <dgm:pt modelId="{144596A2-4AE8-430D-8A87-00C9AEA3DC1D}" type="pres">
      <dgm:prSet presAssocID="{B9588267-CB51-4218-9A37-EB944936F4CC}" presName="parentLeftMargin" presStyleLbl="node1" presStyleIdx="11" presStyleCnt="15"/>
      <dgm:spPr/>
      <dgm:t>
        <a:bodyPr/>
        <a:lstStyle/>
        <a:p>
          <a:endParaRPr lang="ru-RU"/>
        </a:p>
      </dgm:t>
    </dgm:pt>
    <dgm:pt modelId="{45D16B38-A72E-42D7-BC33-FFAE2BFF7E3F}" type="pres">
      <dgm:prSet presAssocID="{B9588267-CB51-4218-9A37-EB944936F4CC}" presName="parentText" presStyleLbl="node1" presStyleIdx="12" presStyleCnt="15" custScaleX="133100" custScaleY="1331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7E672B-E575-4E0F-95E6-C71A1824B1FD}" type="pres">
      <dgm:prSet presAssocID="{B9588267-CB51-4218-9A37-EB944936F4CC}" presName="negativeSpace" presStyleCnt="0"/>
      <dgm:spPr/>
    </dgm:pt>
    <dgm:pt modelId="{79C62884-861F-46A4-A906-B486E0125060}" type="pres">
      <dgm:prSet presAssocID="{B9588267-CB51-4218-9A37-EB944936F4CC}" presName="childText" presStyleLbl="conFgAcc1" presStyleIdx="12" presStyleCnt="15">
        <dgm:presLayoutVars>
          <dgm:bulletEnabled val="1"/>
        </dgm:presLayoutVars>
      </dgm:prSet>
      <dgm:spPr/>
    </dgm:pt>
    <dgm:pt modelId="{CCA6C120-4355-4B65-976C-2DD84CA7B074}" type="pres">
      <dgm:prSet presAssocID="{78E2DB35-3F75-4A84-8C01-F173A648A374}" presName="spaceBetweenRectangles" presStyleCnt="0"/>
      <dgm:spPr/>
    </dgm:pt>
    <dgm:pt modelId="{DB61AE48-792D-4C5D-A07D-BF0FD551F0AE}" type="pres">
      <dgm:prSet presAssocID="{1073382E-65F3-4890-AD60-4A5526F474D7}" presName="parentLin" presStyleCnt="0"/>
      <dgm:spPr/>
    </dgm:pt>
    <dgm:pt modelId="{61A5836F-3E6F-4811-94CE-909BBAB04250}" type="pres">
      <dgm:prSet presAssocID="{1073382E-65F3-4890-AD60-4A5526F474D7}" presName="parentLeftMargin" presStyleLbl="node1" presStyleIdx="12" presStyleCnt="15"/>
      <dgm:spPr/>
      <dgm:t>
        <a:bodyPr/>
        <a:lstStyle/>
        <a:p>
          <a:endParaRPr lang="ru-RU"/>
        </a:p>
      </dgm:t>
    </dgm:pt>
    <dgm:pt modelId="{3A5F5441-4009-471F-95DF-59911BB656F3}" type="pres">
      <dgm:prSet presAssocID="{1073382E-65F3-4890-AD60-4A5526F474D7}" presName="parentText" presStyleLbl="node1" presStyleIdx="13" presStyleCnt="15" custScaleX="133100" custScaleY="1331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9232A1-7830-43CB-AC27-A7C27BB72849}" type="pres">
      <dgm:prSet presAssocID="{1073382E-65F3-4890-AD60-4A5526F474D7}" presName="negativeSpace" presStyleCnt="0"/>
      <dgm:spPr/>
    </dgm:pt>
    <dgm:pt modelId="{6CACB960-E090-4C5B-A0C9-E4518BEFC0C6}" type="pres">
      <dgm:prSet presAssocID="{1073382E-65F3-4890-AD60-4A5526F474D7}" presName="childText" presStyleLbl="conFgAcc1" presStyleIdx="13" presStyleCnt="15">
        <dgm:presLayoutVars>
          <dgm:bulletEnabled val="1"/>
        </dgm:presLayoutVars>
      </dgm:prSet>
      <dgm:spPr/>
    </dgm:pt>
    <dgm:pt modelId="{B56CFCE9-2C91-4B70-8982-57C0748CDC2C}" type="pres">
      <dgm:prSet presAssocID="{89204962-A136-4C91-B434-0C301AAFA9F3}" presName="spaceBetweenRectangles" presStyleCnt="0"/>
      <dgm:spPr/>
    </dgm:pt>
    <dgm:pt modelId="{A072E862-2CA4-44B1-AB68-76986CDECCC3}" type="pres">
      <dgm:prSet presAssocID="{EFE09C78-2375-4E8F-B072-2040E7090CE9}" presName="parentLin" presStyleCnt="0"/>
      <dgm:spPr/>
    </dgm:pt>
    <dgm:pt modelId="{6CEB6AFC-3CC4-42C7-80EB-DD927CE28B92}" type="pres">
      <dgm:prSet presAssocID="{EFE09C78-2375-4E8F-B072-2040E7090CE9}" presName="parentLeftMargin" presStyleLbl="node1" presStyleIdx="13" presStyleCnt="15"/>
      <dgm:spPr/>
      <dgm:t>
        <a:bodyPr/>
        <a:lstStyle/>
        <a:p>
          <a:endParaRPr lang="ru-RU"/>
        </a:p>
      </dgm:t>
    </dgm:pt>
    <dgm:pt modelId="{5F71C25F-9C34-47F6-8DFF-1DECB3D0A194}" type="pres">
      <dgm:prSet presAssocID="{EFE09C78-2375-4E8F-B072-2040E7090CE9}" presName="parentText" presStyleLbl="node1" presStyleIdx="14" presStyleCnt="15" custScaleX="133100" custScaleY="1331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5FF1D1-1CAB-41AB-B7B0-B2FA48BAD943}" type="pres">
      <dgm:prSet presAssocID="{EFE09C78-2375-4E8F-B072-2040E7090CE9}" presName="negativeSpace" presStyleCnt="0"/>
      <dgm:spPr/>
    </dgm:pt>
    <dgm:pt modelId="{10EBC1BE-ADB7-4FAD-8A5B-4B374F4B47F3}" type="pres">
      <dgm:prSet presAssocID="{EFE09C78-2375-4E8F-B072-2040E7090CE9}" presName="childText" presStyleLbl="conFgAcc1" presStyleIdx="14" presStyleCnt="15">
        <dgm:presLayoutVars>
          <dgm:bulletEnabled val="1"/>
        </dgm:presLayoutVars>
      </dgm:prSet>
      <dgm:spPr/>
    </dgm:pt>
  </dgm:ptLst>
  <dgm:cxnLst>
    <dgm:cxn modelId="{CD873A00-345E-4C38-AF9F-D7E5086B0A47}" type="presOf" srcId="{3A03DE35-156B-4073-84D6-75436334B5FF}" destId="{63FCCECD-E7DE-47B4-A720-60FFD9AE1C4B}" srcOrd="1" destOrd="0" presId="urn:microsoft.com/office/officeart/2005/8/layout/list1"/>
    <dgm:cxn modelId="{D030B79C-F4FF-4CF8-A898-1E01F3CB3104}" srcId="{25224936-6A20-4520-8637-08F1C8108405}" destId="{DE9689AE-28C8-42BC-AC7F-5D574D126C1E}" srcOrd="8" destOrd="0" parTransId="{7FE0CDC0-4258-4BB9-8348-A2CE3E0D6D22}" sibTransId="{B3941265-C38B-4AC0-A43B-6119E048377E}"/>
    <dgm:cxn modelId="{931FC8DE-08EE-411C-945C-3B5D8BF60E06}" type="presOf" srcId="{1073382E-65F3-4890-AD60-4A5526F474D7}" destId="{61A5836F-3E6F-4811-94CE-909BBAB04250}" srcOrd="0" destOrd="0" presId="urn:microsoft.com/office/officeart/2005/8/layout/list1"/>
    <dgm:cxn modelId="{21E724B2-BF2B-43FF-8823-1649AE6D4DA4}" type="presOf" srcId="{3A03DE35-156B-4073-84D6-75436334B5FF}" destId="{3CE2E47B-CEA6-4750-B824-06FE8E341D23}" srcOrd="0" destOrd="0" presId="urn:microsoft.com/office/officeart/2005/8/layout/list1"/>
    <dgm:cxn modelId="{041ACA4E-180E-4B58-AEE1-D93B799EE744}" type="presOf" srcId="{EFE09C78-2375-4E8F-B072-2040E7090CE9}" destId="{6CEB6AFC-3CC4-42C7-80EB-DD927CE28B92}" srcOrd="0" destOrd="0" presId="urn:microsoft.com/office/officeart/2005/8/layout/list1"/>
    <dgm:cxn modelId="{E61B87C3-E139-4543-A315-B224FB8CAB24}" srcId="{25224936-6A20-4520-8637-08F1C8108405}" destId="{B9588267-CB51-4218-9A37-EB944936F4CC}" srcOrd="12" destOrd="0" parTransId="{3FD6DD95-18EB-41A1-A81B-F7699208BD6A}" sibTransId="{78E2DB35-3F75-4A84-8C01-F173A648A374}"/>
    <dgm:cxn modelId="{E9DE6BB4-12BB-4164-9D96-EB03F369E309}" type="presOf" srcId="{0361D111-B1E4-4281-A04E-BB6010B4B7DB}" destId="{F5F2162D-3604-418D-9103-B0898C37782F}" srcOrd="1" destOrd="0" presId="urn:microsoft.com/office/officeart/2005/8/layout/list1"/>
    <dgm:cxn modelId="{ED130E91-60BC-431C-BD0A-F567FC40B3FD}" type="presOf" srcId="{EFE09C78-2375-4E8F-B072-2040E7090CE9}" destId="{5F71C25F-9C34-47F6-8DFF-1DECB3D0A194}" srcOrd="1" destOrd="0" presId="urn:microsoft.com/office/officeart/2005/8/layout/list1"/>
    <dgm:cxn modelId="{9EBBD9F6-A4E7-4A33-A335-E75DEAC7557D}" type="presOf" srcId="{4C0D0B95-DCEF-4A64-B996-BDC35DA98964}" destId="{A21F8D99-787A-41DD-80EB-E51FE7CE3FC1}" srcOrd="1" destOrd="0" presId="urn:microsoft.com/office/officeart/2005/8/layout/list1"/>
    <dgm:cxn modelId="{3F39C63D-E6A5-4A43-B048-F9306E09609F}" srcId="{25224936-6A20-4520-8637-08F1C8108405}" destId="{1073382E-65F3-4890-AD60-4A5526F474D7}" srcOrd="13" destOrd="0" parTransId="{66E7D6BF-BF3A-4A7C-9FA7-E04C2614D73E}" sibTransId="{89204962-A136-4C91-B434-0C301AAFA9F3}"/>
    <dgm:cxn modelId="{3B116E8F-D040-4134-B418-8C7EE3DA6F3D}" type="presOf" srcId="{594BD35A-0D83-42D6-BCE3-6F81435F60DE}" destId="{8E9A9AD0-C961-43CF-BDC4-616B6F0BFA6E}" srcOrd="1" destOrd="0" presId="urn:microsoft.com/office/officeart/2005/8/layout/list1"/>
    <dgm:cxn modelId="{14AF64E6-33F6-4FA5-AEA7-600ED97EAE9F}" srcId="{25224936-6A20-4520-8637-08F1C8108405}" destId="{EFE09C78-2375-4E8F-B072-2040E7090CE9}" srcOrd="14" destOrd="0" parTransId="{928C0AA3-E54E-4ED1-8A6A-53482C26685B}" sibTransId="{38B57B5E-7082-4E54-ADBE-C93E65E2BEF5}"/>
    <dgm:cxn modelId="{53930BEF-B3B5-4444-952B-7E318AC382C1}" type="presOf" srcId="{0B4793F3-8D14-4C42-B714-ED3356327BB5}" destId="{5B6AA9F0-61E9-45D9-A90E-C5328D2987BA}" srcOrd="0" destOrd="0" presId="urn:microsoft.com/office/officeart/2005/8/layout/list1"/>
    <dgm:cxn modelId="{8DE10995-8CB1-429B-A1AA-2A984FDA62E0}" srcId="{25224936-6A20-4520-8637-08F1C8108405}" destId="{1F53E9CE-A344-460E-A237-357D0F8CBDAD}" srcOrd="0" destOrd="0" parTransId="{A7DF1626-1735-4FBD-91F4-A3B77C21669D}" sibTransId="{F608B286-7A75-4B51-BE15-D9A0FA9820CD}"/>
    <dgm:cxn modelId="{9314CABB-D5A1-47CE-A815-13F21FE1990D}" srcId="{25224936-6A20-4520-8637-08F1C8108405}" destId="{594BD35A-0D83-42D6-BCE3-6F81435F60DE}" srcOrd="7" destOrd="0" parTransId="{DE6C2BFA-70CF-4633-99DB-5CE383FD4654}" sibTransId="{FF4377E8-0716-402B-9F41-8F6F9B45F103}"/>
    <dgm:cxn modelId="{7D38FDE4-2468-485D-BB8F-08280437A086}" type="presOf" srcId="{D1D1CF69-6E5A-489A-89D4-AC2895C68F4C}" destId="{32EB38DE-B504-48C3-A9F3-5C28A20CCD4E}" srcOrd="1" destOrd="0" presId="urn:microsoft.com/office/officeart/2005/8/layout/list1"/>
    <dgm:cxn modelId="{2D31EABA-F7BA-4279-A764-26AB8A847FD4}" srcId="{25224936-6A20-4520-8637-08F1C8108405}" destId="{193AC56E-E2C9-4134-9B44-AF41C670BB91}" srcOrd="9" destOrd="0" parTransId="{C535088C-5139-4FD9-BED4-3FFE2FA00A17}" sibTransId="{B3E7CD85-07FA-4174-B9E3-271E65C399AF}"/>
    <dgm:cxn modelId="{F7B7E3E5-239D-432C-8E33-EB2F675CA4F3}" srcId="{25224936-6A20-4520-8637-08F1C8108405}" destId="{C2585D50-723C-454A-9E37-8AF61D348F6A}" srcOrd="4" destOrd="0" parTransId="{9210FD75-79FF-4003-AE5A-57AFA71AA566}" sibTransId="{E84A9700-1C63-472D-ADFE-C1C268633A43}"/>
    <dgm:cxn modelId="{689FCD3F-D5DE-4676-BE5D-1298112CFECE}" type="presOf" srcId="{B9588267-CB51-4218-9A37-EB944936F4CC}" destId="{144596A2-4AE8-430D-8A87-00C9AEA3DC1D}" srcOrd="0" destOrd="0" presId="urn:microsoft.com/office/officeart/2005/8/layout/list1"/>
    <dgm:cxn modelId="{D378EDB0-40DC-4236-B226-2F21608426B2}" type="presOf" srcId="{193AC56E-E2C9-4134-9B44-AF41C670BB91}" destId="{29A340F8-C497-4DC8-8434-152107426E5A}" srcOrd="1" destOrd="0" presId="urn:microsoft.com/office/officeart/2005/8/layout/list1"/>
    <dgm:cxn modelId="{0C6B3F61-EFE1-4579-BCCF-A0E1F843E72D}" type="presOf" srcId="{2227BDD0-1908-402A-BDFE-45D1E611DF94}" destId="{FD5B1961-48FB-4566-9BA0-033A9234F743}" srcOrd="1" destOrd="0" presId="urn:microsoft.com/office/officeart/2005/8/layout/list1"/>
    <dgm:cxn modelId="{95018E3C-79C7-43DE-BD3E-F36A3C4F6F08}" type="presOf" srcId="{DE9689AE-28C8-42BC-AC7F-5D574D126C1E}" destId="{C200F0FD-A4B9-408B-856E-3FD51A1311C7}" srcOrd="0" destOrd="0" presId="urn:microsoft.com/office/officeart/2005/8/layout/list1"/>
    <dgm:cxn modelId="{1E6BFB67-0049-4610-9A14-9E57D3246C36}" type="presOf" srcId="{1F53E9CE-A344-460E-A237-357D0F8CBDAD}" destId="{7818EE1A-428E-4466-AE24-D5F4F6C31EC3}" srcOrd="0" destOrd="0" presId="urn:microsoft.com/office/officeart/2005/8/layout/list1"/>
    <dgm:cxn modelId="{61BF74C9-B2C0-48E4-B4CE-1E74007DE846}" type="presOf" srcId="{2227BDD0-1908-402A-BDFE-45D1E611DF94}" destId="{9D7F0CD1-8A60-4BE4-B663-429C1D6E0F72}" srcOrd="0" destOrd="0" presId="urn:microsoft.com/office/officeart/2005/8/layout/list1"/>
    <dgm:cxn modelId="{5DAAA35B-45DC-46F4-BE6D-362139B633C5}" type="presOf" srcId="{193AC56E-E2C9-4134-9B44-AF41C670BB91}" destId="{A0863C03-C6AC-4FD4-9EB5-A11C6E42AFEC}" srcOrd="0" destOrd="0" presId="urn:microsoft.com/office/officeart/2005/8/layout/list1"/>
    <dgm:cxn modelId="{4BB28E7A-31EB-4CD9-9E1C-F240C95C09FD}" type="presOf" srcId="{D1D1CF69-6E5A-489A-89D4-AC2895C68F4C}" destId="{D29A5C0C-24BC-4601-BA50-E02E0A3FD7FD}" srcOrd="0" destOrd="0" presId="urn:microsoft.com/office/officeart/2005/8/layout/list1"/>
    <dgm:cxn modelId="{B7EF6014-F82C-4153-B5D5-6E78B1A67E79}" type="presOf" srcId="{C2585D50-723C-454A-9E37-8AF61D348F6A}" destId="{94C01AFB-0274-4704-8349-2EB4A37A4DD4}" srcOrd="1" destOrd="0" presId="urn:microsoft.com/office/officeart/2005/8/layout/list1"/>
    <dgm:cxn modelId="{8F99610A-59CF-472C-A958-BD2EDF5880B1}" type="presOf" srcId="{0361D111-B1E4-4281-A04E-BB6010B4B7DB}" destId="{442F64BD-0ACE-4F5E-83F8-12390960F567}" srcOrd="0" destOrd="0" presId="urn:microsoft.com/office/officeart/2005/8/layout/list1"/>
    <dgm:cxn modelId="{DD37723B-8BAE-4C71-948C-218ADB201F3D}" srcId="{25224936-6A20-4520-8637-08F1C8108405}" destId="{2227BDD0-1908-402A-BDFE-45D1E611DF94}" srcOrd="3" destOrd="0" parTransId="{444B5598-4377-4320-BE84-9F6B1C96755F}" sibTransId="{F3FC5CD5-2D54-4D25-AE2A-9FBC5856EB8A}"/>
    <dgm:cxn modelId="{646996B7-CAB7-482D-85F2-71ECB7196861}" type="presOf" srcId="{4C0D0B95-DCEF-4A64-B996-BDC35DA98964}" destId="{A1531064-96DB-48E5-9411-AC8F1D1EF567}" srcOrd="0" destOrd="0" presId="urn:microsoft.com/office/officeart/2005/8/layout/list1"/>
    <dgm:cxn modelId="{529526AB-32EA-4148-A5C5-899402A1AF2D}" type="presOf" srcId="{C2585D50-723C-454A-9E37-8AF61D348F6A}" destId="{12B818DB-02DE-469A-B0C4-ECCEC3D4CCEA}" srcOrd="0" destOrd="0" presId="urn:microsoft.com/office/officeart/2005/8/layout/list1"/>
    <dgm:cxn modelId="{826F5BD4-9686-4DE2-9E9F-B875FD7A6A21}" srcId="{25224936-6A20-4520-8637-08F1C8108405}" destId="{D1D1CF69-6E5A-489A-89D4-AC2895C68F4C}" srcOrd="2" destOrd="0" parTransId="{AEDA1C69-F8C1-4E7A-844C-F0FC1C179A9E}" sibTransId="{A03032E9-2896-47B6-B629-C4C3E9790C0C}"/>
    <dgm:cxn modelId="{AA31FB68-4F0F-409F-9605-991C9C395DB3}" type="presOf" srcId="{DE9689AE-28C8-42BC-AC7F-5D574D126C1E}" destId="{144E7028-327C-4648-89D4-7F46748EC5D8}" srcOrd="1" destOrd="0" presId="urn:microsoft.com/office/officeart/2005/8/layout/list1"/>
    <dgm:cxn modelId="{A9525D51-511D-478A-B61E-FF9AB226FE67}" type="presOf" srcId="{83B06D87-F51A-4FDF-AD19-37DAC5C9BF09}" destId="{FE592EC5-CF0C-4522-9CFC-F3B53D039405}" srcOrd="1" destOrd="0" presId="urn:microsoft.com/office/officeart/2005/8/layout/list1"/>
    <dgm:cxn modelId="{B40EE0BE-6F97-47C3-8F25-52DE807E7251}" type="presOf" srcId="{25224936-6A20-4520-8637-08F1C8108405}" destId="{AC800AD9-91BE-4720-BE16-230E37CD22B2}" srcOrd="0" destOrd="0" presId="urn:microsoft.com/office/officeart/2005/8/layout/list1"/>
    <dgm:cxn modelId="{F09CDB9F-730C-4601-AFFE-880A62DCA83C}" type="presOf" srcId="{83B06D87-F51A-4FDF-AD19-37DAC5C9BF09}" destId="{EF2E7D45-BF10-438C-9175-C08BFC3FB39F}" srcOrd="0" destOrd="0" presId="urn:microsoft.com/office/officeart/2005/8/layout/list1"/>
    <dgm:cxn modelId="{7B0242D3-0F81-41F1-80B8-9F5175C70EA0}" srcId="{25224936-6A20-4520-8637-08F1C8108405}" destId="{4C0D0B95-DCEF-4A64-B996-BDC35DA98964}" srcOrd="5" destOrd="0" parTransId="{D1AABA66-662B-4B2D-9F22-BE292B53E530}" sibTransId="{ECB3CF78-3E40-497F-B925-7B1E2C484175}"/>
    <dgm:cxn modelId="{F57C8183-77CA-47A8-BCC5-77C97BA245C0}" srcId="{25224936-6A20-4520-8637-08F1C8108405}" destId="{0B4793F3-8D14-4C42-B714-ED3356327BB5}" srcOrd="6" destOrd="0" parTransId="{70130607-744D-4AD8-9B59-9067C1F915E4}" sibTransId="{097DCE1E-B5F7-47C0-A5DB-0BDCEB659EDB}"/>
    <dgm:cxn modelId="{AE7FDA9A-76CF-473E-9663-10A822B008D5}" type="presOf" srcId="{1073382E-65F3-4890-AD60-4A5526F474D7}" destId="{3A5F5441-4009-471F-95DF-59911BB656F3}" srcOrd="1" destOrd="0" presId="urn:microsoft.com/office/officeart/2005/8/layout/list1"/>
    <dgm:cxn modelId="{4CE043D3-0349-4C72-B4C7-6384AD2AF024}" type="presOf" srcId="{1F53E9CE-A344-460E-A237-357D0F8CBDAD}" destId="{779658EF-5F98-4C11-B8DC-FC61CB2043D3}" srcOrd="1" destOrd="0" presId="urn:microsoft.com/office/officeart/2005/8/layout/list1"/>
    <dgm:cxn modelId="{AB8F1924-FCC7-4690-B12E-08565BA63410}" srcId="{25224936-6A20-4520-8637-08F1C8108405}" destId="{83B06D87-F51A-4FDF-AD19-37DAC5C9BF09}" srcOrd="10" destOrd="0" parTransId="{BFDD4356-CCA0-4C9A-A19C-54DE760A14BC}" sibTransId="{E7F46B4B-45B3-4CC3-8C44-BEAAC525E39C}"/>
    <dgm:cxn modelId="{2BBD81DF-0D69-4DC3-B055-787C5EE6A2AF}" srcId="{25224936-6A20-4520-8637-08F1C8108405}" destId="{0361D111-B1E4-4281-A04E-BB6010B4B7DB}" srcOrd="11" destOrd="0" parTransId="{72E905D9-B264-40AA-96F9-A0C7D71E13D9}" sibTransId="{0F9A1B28-1407-4946-BB93-0BCB7E9DA91E}"/>
    <dgm:cxn modelId="{DF953CC5-1259-4B43-B1C3-6BD6EACB423F}" type="presOf" srcId="{594BD35A-0D83-42D6-BCE3-6F81435F60DE}" destId="{70A9A16B-7F8B-4EE7-BFA1-53A2FBEA509D}" srcOrd="0" destOrd="0" presId="urn:microsoft.com/office/officeart/2005/8/layout/list1"/>
    <dgm:cxn modelId="{7BAD7B3A-FFBF-41B0-B0E4-9E0573AF8387}" type="presOf" srcId="{0B4793F3-8D14-4C42-B714-ED3356327BB5}" destId="{8D483C3F-B6D3-42D6-801F-2B76337EB707}" srcOrd="1" destOrd="0" presId="urn:microsoft.com/office/officeart/2005/8/layout/list1"/>
    <dgm:cxn modelId="{42254577-6E3A-4965-8565-A1F0641CE8E5}" type="presOf" srcId="{B9588267-CB51-4218-9A37-EB944936F4CC}" destId="{45D16B38-A72E-42D7-BC33-FFAE2BFF7E3F}" srcOrd="1" destOrd="0" presId="urn:microsoft.com/office/officeart/2005/8/layout/list1"/>
    <dgm:cxn modelId="{B0D11FD6-90EB-43DD-ABE3-C618D564DA93}" srcId="{25224936-6A20-4520-8637-08F1C8108405}" destId="{3A03DE35-156B-4073-84D6-75436334B5FF}" srcOrd="1" destOrd="0" parTransId="{3C1CFDB6-561D-485C-8966-99B100868546}" sibTransId="{BC71AE5C-D26D-47B0-B5FA-FA026AF40383}"/>
    <dgm:cxn modelId="{DB21BE1B-9AA4-4DC8-8720-A214C1983CF3}" type="presParOf" srcId="{AC800AD9-91BE-4720-BE16-230E37CD22B2}" destId="{5CA055AD-C3DA-4962-B3CC-6A065DAF3B6A}" srcOrd="0" destOrd="0" presId="urn:microsoft.com/office/officeart/2005/8/layout/list1"/>
    <dgm:cxn modelId="{8C6FFC62-8DEC-4C1F-862E-3A5DE5645045}" type="presParOf" srcId="{5CA055AD-C3DA-4962-B3CC-6A065DAF3B6A}" destId="{7818EE1A-428E-4466-AE24-D5F4F6C31EC3}" srcOrd="0" destOrd="0" presId="urn:microsoft.com/office/officeart/2005/8/layout/list1"/>
    <dgm:cxn modelId="{9C6E5D7E-5B63-4C32-9A6C-A0DDBB2646FF}" type="presParOf" srcId="{5CA055AD-C3DA-4962-B3CC-6A065DAF3B6A}" destId="{779658EF-5F98-4C11-B8DC-FC61CB2043D3}" srcOrd="1" destOrd="0" presId="urn:microsoft.com/office/officeart/2005/8/layout/list1"/>
    <dgm:cxn modelId="{6EF0F581-4C74-4A31-92D1-9DF5EB32F094}" type="presParOf" srcId="{AC800AD9-91BE-4720-BE16-230E37CD22B2}" destId="{81C6BBDF-9EE1-482B-B373-14A7E5EA4425}" srcOrd="1" destOrd="0" presId="urn:microsoft.com/office/officeart/2005/8/layout/list1"/>
    <dgm:cxn modelId="{8F34CCE9-9B1A-4898-9398-B37EEA1D1A4E}" type="presParOf" srcId="{AC800AD9-91BE-4720-BE16-230E37CD22B2}" destId="{3E8B7B75-17D3-4E04-8DAF-6C5756E539E7}" srcOrd="2" destOrd="0" presId="urn:microsoft.com/office/officeart/2005/8/layout/list1"/>
    <dgm:cxn modelId="{74DEB72E-78DB-48D3-A490-E93EE4A520B4}" type="presParOf" srcId="{AC800AD9-91BE-4720-BE16-230E37CD22B2}" destId="{91DBDB64-9F82-49C3-87FD-C4A1A37850E7}" srcOrd="3" destOrd="0" presId="urn:microsoft.com/office/officeart/2005/8/layout/list1"/>
    <dgm:cxn modelId="{D0DC5211-D65F-41CD-B50E-860DBE63B1C0}" type="presParOf" srcId="{AC800AD9-91BE-4720-BE16-230E37CD22B2}" destId="{2FFF0C9E-C967-4D09-9B85-B644780E0E2A}" srcOrd="4" destOrd="0" presId="urn:microsoft.com/office/officeart/2005/8/layout/list1"/>
    <dgm:cxn modelId="{AE9CE68E-F02D-47F4-8EE1-E3204C898B55}" type="presParOf" srcId="{2FFF0C9E-C967-4D09-9B85-B644780E0E2A}" destId="{3CE2E47B-CEA6-4750-B824-06FE8E341D23}" srcOrd="0" destOrd="0" presId="urn:microsoft.com/office/officeart/2005/8/layout/list1"/>
    <dgm:cxn modelId="{97F0F541-0C65-4CB0-8D39-58067238805A}" type="presParOf" srcId="{2FFF0C9E-C967-4D09-9B85-B644780E0E2A}" destId="{63FCCECD-E7DE-47B4-A720-60FFD9AE1C4B}" srcOrd="1" destOrd="0" presId="urn:microsoft.com/office/officeart/2005/8/layout/list1"/>
    <dgm:cxn modelId="{070A089A-449E-4DF8-8386-FAF912287EF2}" type="presParOf" srcId="{AC800AD9-91BE-4720-BE16-230E37CD22B2}" destId="{6EECEBC1-1210-4790-A419-7AB87699E636}" srcOrd="5" destOrd="0" presId="urn:microsoft.com/office/officeart/2005/8/layout/list1"/>
    <dgm:cxn modelId="{81814508-0FBD-4D3A-86A4-AC7C7FA9E76E}" type="presParOf" srcId="{AC800AD9-91BE-4720-BE16-230E37CD22B2}" destId="{58945788-E3F4-4744-A4B3-0EEDD18B0F70}" srcOrd="6" destOrd="0" presId="urn:microsoft.com/office/officeart/2005/8/layout/list1"/>
    <dgm:cxn modelId="{E3F49045-F208-4372-AA1F-B5A6AF649CF3}" type="presParOf" srcId="{AC800AD9-91BE-4720-BE16-230E37CD22B2}" destId="{140D7068-772D-4965-B8D0-24C182479407}" srcOrd="7" destOrd="0" presId="urn:microsoft.com/office/officeart/2005/8/layout/list1"/>
    <dgm:cxn modelId="{784BA2E1-9CDA-47AC-9972-C94C43F493EB}" type="presParOf" srcId="{AC800AD9-91BE-4720-BE16-230E37CD22B2}" destId="{1609E74A-D239-432C-882B-A6B324FC17A6}" srcOrd="8" destOrd="0" presId="urn:microsoft.com/office/officeart/2005/8/layout/list1"/>
    <dgm:cxn modelId="{C12E6470-5F0D-4217-9E5D-C0D67465291C}" type="presParOf" srcId="{1609E74A-D239-432C-882B-A6B324FC17A6}" destId="{D29A5C0C-24BC-4601-BA50-E02E0A3FD7FD}" srcOrd="0" destOrd="0" presId="urn:microsoft.com/office/officeart/2005/8/layout/list1"/>
    <dgm:cxn modelId="{074B48DB-D192-4A57-AABF-E79DD48D3C02}" type="presParOf" srcId="{1609E74A-D239-432C-882B-A6B324FC17A6}" destId="{32EB38DE-B504-48C3-A9F3-5C28A20CCD4E}" srcOrd="1" destOrd="0" presId="urn:microsoft.com/office/officeart/2005/8/layout/list1"/>
    <dgm:cxn modelId="{11130A76-D373-4A84-B211-49DCFE9BC074}" type="presParOf" srcId="{AC800AD9-91BE-4720-BE16-230E37CD22B2}" destId="{2243EBAE-FCF6-49A2-B9CA-789C862CF6F1}" srcOrd="9" destOrd="0" presId="urn:microsoft.com/office/officeart/2005/8/layout/list1"/>
    <dgm:cxn modelId="{B7910F33-005A-4A62-A508-1CE93EC85306}" type="presParOf" srcId="{AC800AD9-91BE-4720-BE16-230E37CD22B2}" destId="{9449C964-1946-4B41-8DD9-377303D34711}" srcOrd="10" destOrd="0" presId="urn:microsoft.com/office/officeart/2005/8/layout/list1"/>
    <dgm:cxn modelId="{01584916-B91B-4698-B825-AB72653B2FFF}" type="presParOf" srcId="{AC800AD9-91BE-4720-BE16-230E37CD22B2}" destId="{5649A895-0B4D-421D-BF4B-C14F8CDB376A}" srcOrd="11" destOrd="0" presId="urn:microsoft.com/office/officeart/2005/8/layout/list1"/>
    <dgm:cxn modelId="{2E8DB4B6-BB64-4EA2-9A21-741F63AEF533}" type="presParOf" srcId="{AC800AD9-91BE-4720-BE16-230E37CD22B2}" destId="{E0FCB993-2907-4A31-B036-0B69E1BEFF04}" srcOrd="12" destOrd="0" presId="urn:microsoft.com/office/officeart/2005/8/layout/list1"/>
    <dgm:cxn modelId="{50B246C8-0EAF-40A9-B033-6703688CCD53}" type="presParOf" srcId="{E0FCB993-2907-4A31-B036-0B69E1BEFF04}" destId="{9D7F0CD1-8A60-4BE4-B663-429C1D6E0F72}" srcOrd="0" destOrd="0" presId="urn:microsoft.com/office/officeart/2005/8/layout/list1"/>
    <dgm:cxn modelId="{6BD8B861-C3BD-4480-A371-6A65AE6AE24C}" type="presParOf" srcId="{E0FCB993-2907-4A31-B036-0B69E1BEFF04}" destId="{FD5B1961-48FB-4566-9BA0-033A9234F743}" srcOrd="1" destOrd="0" presId="urn:microsoft.com/office/officeart/2005/8/layout/list1"/>
    <dgm:cxn modelId="{5B52730B-DC23-4521-B424-456C591C2680}" type="presParOf" srcId="{AC800AD9-91BE-4720-BE16-230E37CD22B2}" destId="{89DDC124-B44A-4A91-8E8F-8F394D0C1588}" srcOrd="13" destOrd="0" presId="urn:microsoft.com/office/officeart/2005/8/layout/list1"/>
    <dgm:cxn modelId="{271DB41A-A4D7-4F8A-8987-8F726F102C2E}" type="presParOf" srcId="{AC800AD9-91BE-4720-BE16-230E37CD22B2}" destId="{D3A3BD4B-DE0D-4C37-B895-79EC65232344}" srcOrd="14" destOrd="0" presId="urn:microsoft.com/office/officeart/2005/8/layout/list1"/>
    <dgm:cxn modelId="{B1E1E83D-75A7-46CF-97CC-CF99CAB48B40}" type="presParOf" srcId="{AC800AD9-91BE-4720-BE16-230E37CD22B2}" destId="{1EEAC505-5102-4CA5-9483-0F189FB9300C}" srcOrd="15" destOrd="0" presId="urn:microsoft.com/office/officeart/2005/8/layout/list1"/>
    <dgm:cxn modelId="{15AB4067-6C67-449A-A174-C55474DC52D8}" type="presParOf" srcId="{AC800AD9-91BE-4720-BE16-230E37CD22B2}" destId="{D8010B87-116E-4E3A-A7F4-76B8C4060EEB}" srcOrd="16" destOrd="0" presId="urn:microsoft.com/office/officeart/2005/8/layout/list1"/>
    <dgm:cxn modelId="{0424CF94-6014-4256-9B29-793F0E141549}" type="presParOf" srcId="{D8010B87-116E-4E3A-A7F4-76B8C4060EEB}" destId="{12B818DB-02DE-469A-B0C4-ECCEC3D4CCEA}" srcOrd="0" destOrd="0" presId="urn:microsoft.com/office/officeart/2005/8/layout/list1"/>
    <dgm:cxn modelId="{0CCF7AA5-9E41-4BF5-8F55-8F85957FF10F}" type="presParOf" srcId="{D8010B87-116E-4E3A-A7F4-76B8C4060EEB}" destId="{94C01AFB-0274-4704-8349-2EB4A37A4DD4}" srcOrd="1" destOrd="0" presId="urn:microsoft.com/office/officeart/2005/8/layout/list1"/>
    <dgm:cxn modelId="{C55F262A-C54A-4DC8-93E7-4177717D82FE}" type="presParOf" srcId="{AC800AD9-91BE-4720-BE16-230E37CD22B2}" destId="{5BC2B4FB-FC63-4144-954D-DA053E94373E}" srcOrd="17" destOrd="0" presId="urn:microsoft.com/office/officeart/2005/8/layout/list1"/>
    <dgm:cxn modelId="{14120316-51FF-40A7-8DAB-9C98631E5B6A}" type="presParOf" srcId="{AC800AD9-91BE-4720-BE16-230E37CD22B2}" destId="{20F1D93F-78C5-4E31-800A-BFA533012C3C}" srcOrd="18" destOrd="0" presId="urn:microsoft.com/office/officeart/2005/8/layout/list1"/>
    <dgm:cxn modelId="{9661528E-64FD-4FE1-89A8-FC162242B633}" type="presParOf" srcId="{AC800AD9-91BE-4720-BE16-230E37CD22B2}" destId="{ABEF3409-B3C4-4EF4-ACB1-E19F50748F07}" srcOrd="19" destOrd="0" presId="urn:microsoft.com/office/officeart/2005/8/layout/list1"/>
    <dgm:cxn modelId="{071D6BD4-9259-4DDC-A38A-A65CF40A53B3}" type="presParOf" srcId="{AC800AD9-91BE-4720-BE16-230E37CD22B2}" destId="{0890A2D6-6DE3-4CE2-9FB7-07207112D686}" srcOrd="20" destOrd="0" presId="urn:microsoft.com/office/officeart/2005/8/layout/list1"/>
    <dgm:cxn modelId="{C75F7317-EAEF-43B4-A21E-9409F9CD0325}" type="presParOf" srcId="{0890A2D6-6DE3-4CE2-9FB7-07207112D686}" destId="{A1531064-96DB-48E5-9411-AC8F1D1EF567}" srcOrd="0" destOrd="0" presId="urn:microsoft.com/office/officeart/2005/8/layout/list1"/>
    <dgm:cxn modelId="{C05CAD1C-8192-439E-BFE4-77690BCA4882}" type="presParOf" srcId="{0890A2D6-6DE3-4CE2-9FB7-07207112D686}" destId="{A21F8D99-787A-41DD-80EB-E51FE7CE3FC1}" srcOrd="1" destOrd="0" presId="urn:microsoft.com/office/officeart/2005/8/layout/list1"/>
    <dgm:cxn modelId="{F755F683-1C5E-4B50-A240-9F3387D3D7BA}" type="presParOf" srcId="{AC800AD9-91BE-4720-BE16-230E37CD22B2}" destId="{E6F671B0-07CF-4B27-BB8E-E712C73AFB5D}" srcOrd="21" destOrd="0" presId="urn:microsoft.com/office/officeart/2005/8/layout/list1"/>
    <dgm:cxn modelId="{4A500E41-F888-4F4D-B8F0-1F65B5FB5A2D}" type="presParOf" srcId="{AC800AD9-91BE-4720-BE16-230E37CD22B2}" destId="{0D70B285-FF20-4F1A-98C7-0A86095EC65F}" srcOrd="22" destOrd="0" presId="urn:microsoft.com/office/officeart/2005/8/layout/list1"/>
    <dgm:cxn modelId="{6FF85472-C066-4A03-A7D4-8FEA0A385A5C}" type="presParOf" srcId="{AC800AD9-91BE-4720-BE16-230E37CD22B2}" destId="{5D099F74-BF88-4429-A47D-79508FC94E89}" srcOrd="23" destOrd="0" presId="urn:microsoft.com/office/officeart/2005/8/layout/list1"/>
    <dgm:cxn modelId="{A3215280-0F9F-4BBF-AE27-DF0037980258}" type="presParOf" srcId="{AC800AD9-91BE-4720-BE16-230E37CD22B2}" destId="{5BB250B5-EB61-4ABD-AB60-3B2FDD787B66}" srcOrd="24" destOrd="0" presId="urn:microsoft.com/office/officeart/2005/8/layout/list1"/>
    <dgm:cxn modelId="{AD7891FD-15E2-4F12-BDE7-BE22AD8D702C}" type="presParOf" srcId="{5BB250B5-EB61-4ABD-AB60-3B2FDD787B66}" destId="{5B6AA9F0-61E9-45D9-A90E-C5328D2987BA}" srcOrd="0" destOrd="0" presId="urn:microsoft.com/office/officeart/2005/8/layout/list1"/>
    <dgm:cxn modelId="{8C944713-1FD1-4DD5-95D9-80DA1D36C26E}" type="presParOf" srcId="{5BB250B5-EB61-4ABD-AB60-3B2FDD787B66}" destId="{8D483C3F-B6D3-42D6-801F-2B76337EB707}" srcOrd="1" destOrd="0" presId="urn:microsoft.com/office/officeart/2005/8/layout/list1"/>
    <dgm:cxn modelId="{83AF0DAB-4990-45F3-A47D-58F0BB44F66A}" type="presParOf" srcId="{AC800AD9-91BE-4720-BE16-230E37CD22B2}" destId="{BC2E3882-B521-46E7-89C2-86977C6C655F}" srcOrd="25" destOrd="0" presId="urn:microsoft.com/office/officeart/2005/8/layout/list1"/>
    <dgm:cxn modelId="{82B2D953-AC98-4C3E-B8C8-7FBC5B362C0E}" type="presParOf" srcId="{AC800AD9-91BE-4720-BE16-230E37CD22B2}" destId="{5685EA51-A0C8-423D-981A-74FA085538F0}" srcOrd="26" destOrd="0" presId="urn:microsoft.com/office/officeart/2005/8/layout/list1"/>
    <dgm:cxn modelId="{58AE7DD0-CFAC-4239-9FAF-5A0059E8B8DC}" type="presParOf" srcId="{AC800AD9-91BE-4720-BE16-230E37CD22B2}" destId="{EDA86C8C-969D-49D3-8274-5DBC3E3417DE}" srcOrd="27" destOrd="0" presId="urn:microsoft.com/office/officeart/2005/8/layout/list1"/>
    <dgm:cxn modelId="{0E14587A-50A1-4634-942F-C55DAD68B7C5}" type="presParOf" srcId="{AC800AD9-91BE-4720-BE16-230E37CD22B2}" destId="{3152F6BF-33C6-4785-83FE-B46D11ACF453}" srcOrd="28" destOrd="0" presId="urn:microsoft.com/office/officeart/2005/8/layout/list1"/>
    <dgm:cxn modelId="{01F5A1B1-F81E-4D45-A698-03DC2D398709}" type="presParOf" srcId="{3152F6BF-33C6-4785-83FE-B46D11ACF453}" destId="{70A9A16B-7F8B-4EE7-BFA1-53A2FBEA509D}" srcOrd="0" destOrd="0" presId="urn:microsoft.com/office/officeart/2005/8/layout/list1"/>
    <dgm:cxn modelId="{922F5D5F-6A78-46C9-A69A-B67EA06AFA2F}" type="presParOf" srcId="{3152F6BF-33C6-4785-83FE-B46D11ACF453}" destId="{8E9A9AD0-C961-43CF-BDC4-616B6F0BFA6E}" srcOrd="1" destOrd="0" presId="urn:microsoft.com/office/officeart/2005/8/layout/list1"/>
    <dgm:cxn modelId="{9E62FBFE-3D8A-45D8-969B-DCB6A554D6EA}" type="presParOf" srcId="{AC800AD9-91BE-4720-BE16-230E37CD22B2}" destId="{04E36075-F598-4AE2-A888-F8F6FE2D4A7F}" srcOrd="29" destOrd="0" presId="urn:microsoft.com/office/officeart/2005/8/layout/list1"/>
    <dgm:cxn modelId="{BBD79687-88EA-48B2-B717-D1A078D416BC}" type="presParOf" srcId="{AC800AD9-91BE-4720-BE16-230E37CD22B2}" destId="{BD701B33-D881-4C2C-89EC-0B2687D37E54}" srcOrd="30" destOrd="0" presId="urn:microsoft.com/office/officeart/2005/8/layout/list1"/>
    <dgm:cxn modelId="{DD76911D-053E-4F0A-9AC3-D8F5DE9481F5}" type="presParOf" srcId="{AC800AD9-91BE-4720-BE16-230E37CD22B2}" destId="{62CAA3A5-7D35-4F9E-93FF-1547B594A660}" srcOrd="31" destOrd="0" presId="urn:microsoft.com/office/officeart/2005/8/layout/list1"/>
    <dgm:cxn modelId="{2DA24717-708B-4F89-B2B1-9C11522980BF}" type="presParOf" srcId="{AC800AD9-91BE-4720-BE16-230E37CD22B2}" destId="{979C6075-2727-4D2B-A9F0-2CEB38B93E53}" srcOrd="32" destOrd="0" presId="urn:microsoft.com/office/officeart/2005/8/layout/list1"/>
    <dgm:cxn modelId="{58F62FA1-38E3-45C5-9D6E-2B5EB4B16B62}" type="presParOf" srcId="{979C6075-2727-4D2B-A9F0-2CEB38B93E53}" destId="{C200F0FD-A4B9-408B-856E-3FD51A1311C7}" srcOrd="0" destOrd="0" presId="urn:microsoft.com/office/officeart/2005/8/layout/list1"/>
    <dgm:cxn modelId="{C3E5F53C-D0F7-482F-BD41-7708EB84EECE}" type="presParOf" srcId="{979C6075-2727-4D2B-A9F0-2CEB38B93E53}" destId="{144E7028-327C-4648-89D4-7F46748EC5D8}" srcOrd="1" destOrd="0" presId="urn:microsoft.com/office/officeart/2005/8/layout/list1"/>
    <dgm:cxn modelId="{D6ED4E58-CA51-4177-A88A-68A2556EF487}" type="presParOf" srcId="{AC800AD9-91BE-4720-BE16-230E37CD22B2}" destId="{7FA00F35-2E1D-4C73-BFF9-89C47197A97D}" srcOrd="33" destOrd="0" presId="urn:microsoft.com/office/officeart/2005/8/layout/list1"/>
    <dgm:cxn modelId="{BC3AB770-8F38-4F50-BFCB-466601F7EA89}" type="presParOf" srcId="{AC800AD9-91BE-4720-BE16-230E37CD22B2}" destId="{C57A3732-58BC-4A81-966B-E6D0EF3A6942}" srcOrd="34" destOrd="0" presId="urn:microsoft.com/office/officeart/2005/8/layout/list1"/>
    <dgm:cxn modelId="{C78C1D59-C47E-431B-81E4-E10A12C82151}" type="presParOf" srcId="{AC800AD9-91BE-4720-BE16-230E37CD22B2}" destId="{1805C5C9-C18E-4F7C-8B8A-86C948BD81E3}" srcOrd="35" destOrd="0" presId="urn:microsoft.com/office/officeart/2005/8/layout/list1"/>
    <dgm:cxn modelId="{0C19DF5C-AF59-433A-9FFC-916F47F2BD79}" type="presParOf" srcId="{AC800AD9-91BE-4720-BE16-230E37CD22B2}" destId="{53D3CFFE-1A29-45B8-AB30-09D5EC9AE00D}" srcOrd="36" destOrd="0" presId="urn:microsoft.com/office/officeart/2005/8/layout/list1"/>
    <dgm:cxn modelId="{3D360041-0E0F-4A84-94AD-09B347FDDF63}" type="presParOf" srcId="{53D3CFFE-1A29-45B8-AB30-09D5EC9AE00D}" destId="{A0863C03-C6AC-4FD4-9EB5-A11C6E42AFEC}" srcOrd="0" destOrd="0" presId="urn:microsoft.com/office/officeart/2005/8/layout/list1"/>
    <dgm:cxn modelId="{19295D1E-BDC4-4778-B2D2-69B0FF6F7EA2}" type="presParOf" srcId="{53D3CFFE-1A29-45B8-AB30-09D5EC9AE00D}" destId="{29A340F8-C497-4DC8-8434-152107426E5A}" srcOrd="1" destOrd="0" presId="urn:microsoft.com/office/officeart/2005/8/layout/list1"/>
    <dgm:cxn modelId="{DA08262B-3851-4EA1-A380-3AB605AA1223}" type="presParOf" srcId="{AC800AD9-91BE-4720-BE16-230E37CD22B2}" destId="{0CA554A8-D7FD-4116-91F1-921FC6DE9DE0}" srcOrd="37" destOrd="0" presId="urn:microsoft.com/office/officeart/2005/8/layout/list1"/>
    <dgm:cxn modelId="{3FCB56F9-7741-4F81-85D3-D2AAD177631F}" type="presParOf" srcId="{AC800AD9-91BE-4720-BE16-230E37CD22B2}" destId="{42A91D15-EA9E-44C4-8D20-C6DF33A83738}" srcOrd="38" destOrd="0" presId="urn:microsoft.com/office/officeart/2005/8/layout/list1"/>
    <dgm:cxn modelId="{CC8403F8-EDED-46CB-A640-B987D3B6C7C9}" type="presParOf" srcId="{AC800AD9-91BE-4720-BE16-230E37CD22B2}" destId="{8AF97B4E-BE62-4677-A7B8-1802BC4630F8}" srcOrd="39" destOrd="0" presId="urn:microsoft.com/office/officeart/2005/8/layout/list1"/>
    <dgm:cxn modelId="{CFEDCCA7-5EE3-46C8-B399-B98A88C701E0}" type="presParOf" srcId="{AC800AD9-91BE-4720-BE16-230E37CD22B2}" destId="{A8BB85AA-3779-47D3-A5BD-67EC52E61C1D}" srcOrd="40" destOrd="0" presId="urn:microsoft.com/office/officeart/2005/8/layout/list1"/>
    <dgm:cxn modelId="{C1C1E67D-2A03-4D49-A0ED-33C42E2F055B}" type="presParOf" srcId="{A8BB85AA-3779-47D3-A5BD-67EC52E61C1D}" destId="{EF2E7D45-BF10-438C-9175-C08BFC3FB39F}" srcOrd="0" destOrd="0" presId="urn:microsoft.com/office/officeart/2005/8/layout/list1"/>
    <dgm:cxn modelId="{BC74F279-820F-4CCD-AB4F-B53CFA79DABA}" type="presParOf" srcId="{A8BB85AA-3779-47D3-A5BD-67EC52E61C1D}" destId="{FE592EC5-CF0C-4522-9CFC-F3B53D039405}" srcOrd="1" destOrd="0" presId="urn:microsoft.com/office/officeart/2005/8/layout/list1"/>
    <dgm:cxn modelId="{BCCD9A00-3739-4B7B-9D1F-8637128F6D16}" type="presParOf" srcId="{AC800AD9-91BE-4720-BE16-230E37CD22B2}" destId="{2433EAEF-D179-4F4D-AC4E-7D636F66DDF9}" srcOrd="41" destOrd="0" presId="urn:microsoft.com/office/officeart/2005/8/layout/list1"/>
    <dgm:cxn modelId="{5D29DAFA-30E7-4712-A9C9-14089C97AF11}" type="presParOf" srcId="{AC800AD9-91BE-4720-BE16-230E37CD22B2}" destId="{ACF2B13A-E8F2-45C5-BE26-693EB41896D0}" srcOrd="42" destOrd="0" presId="urn:microsoft.com/office/officeart/2005/8/layout/list1"/>
    <dgm:cxn modelId="{1696F5EF-687A-42E8-9E5D-7D856DC546D6}" type="presParOf" srcId="{AC800AD9-91BE-4720-BE16-230E37CD22B2}" destId="{F0B8A247-C0A6-4547-AB45-974B16AF7B78}" srcOrd="43" destOrd="0" presId="urn:microsoft.com/office/officeart/2005/8/layout/list1"/>
    <dgm:cxn modelId="{1193DB2F-E313-4436-921D-61AF6D7E431A}" type="presParOf" srcId="{AC800AD9-91BE-4720-BE16-230E37CD22B2}" destId="{1F48A84A-0F6E-4673-B2A4-EAB6945E4D56}" srcOrd="44" destOrd="0" presId="urn:microsoft.com/office/officeart/2005/8/layout/list1"/>
    <dgm:cxn modelId="{ABB40EB8-75FF-41AF-8301-BFEA6BC1C4CD}" type="presParOf" srcId="{1F48A84A-0F6E-4673-B2A4-EAB6945E4D56}" destId="{442F64BD-0ACE-4F5E-83F8-12390960F567}" srcOrd="0" destOrd="0" presId="urn:microsoft.com/office/officeart/2005/8/layout/list1"/>
    <dgm:cxn modelId="{980BA450-BE48-432B-B909-296B7E6058D2}" type="presParOf" srcId="{1F48A84A-0F6E-4673-B2A4-EAB6945E4D56}" destId="{F5F2162D-3604-418D-9103-B0898C37782F}" srcOrd="1" destOrd="0" presId="urn:microsoft.com/office/officeart/2005/8/layout/list1"/>
    <dgm:cxn modelId="{127F7E5B-C061-4CF5-A2DD-BDB1D2CA05DC}" type="presParOf" srcId="{AC800AD9-91BE-4720-BE16-230E37CD22B2}" destId="{FDD3D4F5-5DA9-417A-85D4-C0EFA0B94A8C}" srcOrd="45" destOrd="0" presId="urn:microsoft.com/office/officeart/2005/8/layout/list1"/>
    <dgm:cxn modelId="{B2958B5D-B6F4-44BE-AE47-401175FA8C4C}" type="presParOf" srcId="{AC800AD9-91BE-4720-BE16-230E37CD22B2}" destId="{098FD1A0-576D-48EE-B9F8-5FCDAD9F7165}" srcOrd="46" destOrd="0" presId="urn:microsoft.com/office/officeart/2005/8/layout/list1"/>
    <dgm:cxn modelId="{6843EBBE-788C-4B17-892D-CC0BA2F49BCA}" type="presParOf" srcId="{AC800AD9-91BE-4720-BE16-230E37CD22B2}" destId="{F22FAF88-A5CD-4431-9E8C-7A00E903DFE1}" srcOrd="47" destOrd="0" presId="urn:microsoft.com/office/officeart/2005/8/layout/list1"/>
    <dgm:cxn modelId="{9BF59764-FB6F-4C98-8017-A6A5ADD06190}" type="presParOf" srcId="{AC800AD9-91BE-4720-BE16-230E37CD22B2}" destId="{5CD72A86-5C9A-41BD-A30F-C0D4EF2AE6C5}" srcOrd="48" destOrd="0" presId="urn:microsoft.com/office/officeart/2005/8/layout/list1"/>
    <dgm:cxn modelId="{2735700D-2D27-46D2-9490-64E9CA4F6B9D}" type="presParOf" srcId="{5CD72A86-5C9A-41BD-A30F-C0D4EF2AE6C5}" destId="{144596A2-4AE8-430D-8A87-00C9AEA3DC1D}" srcOrd="0" destOrd="0" presId="urn:microsoft.com/office/officeart/2005/8/layout/list1"/>
    <dgm:cxn modelId="{3A2401E0-C5E6-4E04-AE4B-67373A85DA38}" type="presParOf" srcId="{5CD72A86-5C9A-41BD-A30F-C0D4EF2AE6C5}" destId="{45D16B38-A72E-42D7-BC33-FFAE2BFF7E3F}" srcOrd="1" destOrd="0" presId="urn:microsoft.com/office/officeart/2005/8/layout/list1"/>
    <dgm:cxn modelId="{30EF557D-1E8A-4093-8251-504EB3BE6898}" type="presParOf" srcId="{AC800AD9-91BE-4720-BE16-230E37CD22B2}" destId="{097E672B-E575-4E0F-95E6-C71A1824B1FD}" srcOrd="49" destOrd="0" presId="urn:microsoft.com/office/officeart/2005/8/layout/list1"/>
    <dgm:cxn modelId="{66436E54-72AF-4408-ADEF-6BD56F42DA7A}" type="presParOf" srcId="{AC800AD9-91BE-4720-BE16-230E37CD22B2}" destId="{79C62884-861F-46A4-A906-B486E0125060}" srcOrd="50" destOrd="0" presId="urn:microsoft.com/office/officeart/2005/8/layout/list1"/>
    <dgm:cxn modelId="{AA35EBE6-1AD9-4F87-8991-5EF77F954AC6}" type="presParOf" srcId="{AC800AD9-91BE-4720-BE16-230E37CD22B2}" destId="{CCA6C120-4355-4B65-976C-2DD84CA7B074}" srcOrd="51" destOrd="0" presId="urn:microsoft.com/office/officeart/2005/8/layout/list1"/>
    <dgm:cxn modelId="{3A348806-9ED4-45B6-804E-A164B68A53A5}" type="presParOf" srcId="{AC800AD9-91BE-4720-BE16-230E37CD22B2}" destId="{DB61AE48-792D-4C5D-A07D-BF0FD551F0AE}" srcOrd="52" destOrd="0" presId="urn:microsoft.com/office/officeart/2005/8/layout/list1"/>
    <dgm:cxn modelId="{C09A98F2-216F-44A8-B265-5152F2AB3BDA}" type="presParOf" srcId="{DB61AE48-792D-4C5D-A07D-BF0FD551F0AE}" destId="{61A5836F-3E6F-4811-94CE-909BBAB04250}" srcOrd="0" destOrd="0" presId="urn:microsoft.com/office/officeart/2005/8/layout/list1"/>
    <dgm:cxn modelId="{BFB5A3A1-C732-47D2-B072-D5BA3A539708}" type="presParOf" srcId="{DB61AE48-792D-4C5D-A07D-BF0FD551F0AE}" destId="{3A5F5441-4009-471F-95DF-59911BB656F3}" srcOrd="1" destOrd="0" presId="urn:microsoft.com/office/officeart/2005/8/layout/list1"/>
    <dgm:cxn modelId="{C2F2077C-FFC9-4D2D-AC45-272D5B1611C1}" type="presParOf" srcId="{AC800AD9-91BE-4720-BE16-230E37CD22B2}" destId="{E79232A1-7830-43CB-AC27-A7C27BB72849}" srcOrd="53" destOrd="0" presId="urn:microsoft.com/office/officeart/2005/8/layout/list1"/>
    <dgm:cxn modelId="{41DFB0C9-3AAA-4C2D-BED9-DD516EDD4275}" type="presParOf" srcId="{AC800AD9-91BE-4720-BE16-230E37CD22B2}" destId="{6CACB960-E090-4C5B-A0C9-E4518BEFC0C6}" srcOrd="54" destOrd="0" presId="urn:microsoft.com/office/officeart/2005/8/layout/list1"/>
    <dgm:cxn modelId="{38C39C29-9480-459A-BF1E-17C383EA88FF}" type="presParOf" srcId="{AC800AD9-91BE-4720-BE16-230E37CD22B2}" destId="{B56CFCE9-2C91-4B70-8982-57C0748CDC2C}" srcOrd="55" destOrd="0" presId="urn:microsoft.com/office/officeart/2005/8/layout/list1"/>
    <dgm:cxn modelId="{263650FD-78D1-48CC-B1C7-522FBC70E6DE}" type="presParOf" srcId="{AC800AD9-91BE-4720-BE16-230E37CD22B2}" destId="{A072E862-2CA4-44B1-AB68-76986CDECCC3}" srcOrd="56" destOrd="0" presId="urn:microsoft.com/office/officeart/2005/8/layout/list1"/>
    <dgm:cxn modelId="{BA28AA10-0F89-48C1-8E92-5325E28CEAD2}" type="presParOf" srcId="{A072E862-2CA4-44B1-AB68-76986CDECCC3}" destId="{6CEB6AFC-3CC4-42C7-80EB-DD927CE28B92}" srcOrd="0" destOrd="0" presId="urn:microsoft.com/office/officeart/2005/8/layout/list1"/>
    <dgm:cxn modelId="{1E891EE4-E34B-46DE-8EBD-DE2C1C8721B7}" type="presParOf" srcId="{A072E862-2CA4-44B1-AB68-76986CDECCC3}" destId="{5F71C25F-9C34-47F6-8DFF-1DECB3D0A194}" srcOrd="1" destOrd="0" presId="urn:microsoft.com/office/officeart/2005/8/layout/list1"/>
    <dgm:cxn modelId="{428DCED2-1ED0-402C-9EDB-51A02F6F429F}" type="presParOf" srcId="{AC800AD9-91BE-4720-BE16-230E37CD22B2}" destId="{EB5FF1D1-1CAB-41AB-B7B0-B2FA48BAD943}" srcOrd="57" destOrd="0" presId="urn:microsoft.com/office/officeart/2005/8/layout/list1"/>
    <dgm:cxn modelId="{DAF73DBA-A6E5-4AAC-B9FF-91A49B359ADB}" type="presParOf" srcId="{AC800AD9-91BE-4720-BE16-230E37CD22B2}" destId="{10EBC1BE-ADB7-4FAD-8A5B-4B374F4B47F3}" srcOrd="5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3C66514-E8C8-4EA4-B4E2-0CE53C5C834A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33CEE6B-552D-484F-9D18-A4B1ADF1663A}">
      <dgm:prSet phldrT="[Текст]" custT="1"/>
      <dgm:spPr/>
      <dgm:t>
        <a:bodyPr/>
        <a:lstStyle/>
        <a:p>
          <a:r>
            <a:rPr lang="ru-RU" sz="1350" b="0" i="0" u="none" dirty="0" smtClean="0">
              <a:solidFill>
                <a:srgbClr val="293C8F"/>
              </a:solidFill>
            </a:rPr>
            <a:t>Обеспечение деятельности финансовых, налоговых и таможенных органов и органов финансового (финансово-бюджетного) надзора </a:t>
          </a:r>
        </a:p>
        <a:p>
          <a:r>
            <a:rPr lang="ru-RU" sz="1400" b="1" i="0" u="none" dirty="0" smtClean="0">
              <a:solidFill>
                <a:srgbClr val="293C8F"/>
              </a:solidFill>
            </a:rPr>
            <a:t>64 466,5</a:t>
          </a:r>
          <a:endParaRPr lang="ru-RU" sz="1400" b="1" dirty="0">
            <a:solidFill>
              <a:srgbClr val="293C8F"/>
            </a:solidFill>
          </a:endParaRPr>
        </a:p>
      </dgm:t>
    </dgm:pt>
    <dgm:pt modelId="{531E0DCA-A7E8-4949-BEB1-8242E81A0FA1}" type="parTrans" cxnId="{96FDEA0C-9709-4DCB-8132-EFBCB12E277B}">
      <dgm:prSet/>
      <dgm:spPr/>
      <dgm:t>
        <a:bodyPr/>
        <a:lstStyle/>
        <a:p>
          <a:endParaRPr lang="ru-RU"/>
        </a:p>
      </dgm:t>
    </dgm:pt>
    <dgm:pt modelId="{C5BF1056-9764-4F78-B9DF-B21930BFF78A}" type="sibTrans" cxnId="{96FDEA0C-9709-4DCB-8132-EFBCB12E277B}">
      <dgm:prSet/>
      <dgm:spPr/>
      <dgm:t>
        <a:bodyPr/>
        <a:lstStyle/>
        <a:p>
          <a:endParaRPr lang="ru-RU"/>
        </a:p>
      </dgm:t>
    </dgm:pt>
    <dgm:pt modelId="{08C8EB69-45FF-4C52-AFEC-9811B04D0F40}">
      <dgm:prSet phldrT="[Текст]" custT="1"/>
      <dgm:spPr/>
      <dgm:t>
        <a:bodyPr/>
        <a:lstStyle/>
        <a:p>
          <a:r>
            <a:rPr lang="ru-RU" sz="1600" b="0" i="0" u="none" dirty="0" smtClean="0">
              <a:solidFill>
                <a:srgbClr val="293C8F"/>
              </a:solidFill>
            </a:rPr>
            <a:t>Фундаментальные исследования </a:t>
          </a:r>
        </a:p>
        <a:p>
          <a:r>
            <a:rPr lang="ru-RU" sz="1400" b="1" i="0" u="none" dirty="0" smtClean="0">
              <a:solidFill>
                <a:srgbClr val="293C8F"/>
              </a:solidFill>
            </a:rPr>
            <a:t>25 572,8</a:t>
          </a:r>
          <a:endParaRPr lang="ru-RU" sz="1400" b="1" dirty="0">
            <a:solidFill>
              <a:srgbClr val="293C8F"/>
            </a:solidFill>
          </a:endParaRPr>
        </a:p>
      </dgm:t>
    </dgm:pt>
    <dgm:pt modelId="{8C338CC6-E249-49AC-BE45-8F272C549178}" type="parTrans" cxnId="{582645B7-109B-4375-B931-9070FBC9E384}">
      <dgm:prSet/>
      <dgm:spPr/>
      <dgm:t>
        <a:bodyPr/>
        <a:lstStyle/>
        <a:p>
          <a:endParaRPr lang="ru-RU"/>
        </a:p>
      </dgm:t>
    </dgm:pt>
    <dgm:pt modelId="{1B556F14-391C-410A-ADA9-B4268261EB74}" type="sibTrans" cxnId="{582645B7-109B-4375-B931-9070FBC9E384}">
      <dgm:prSet/>
      <dgm:spPr/>
      <dgm:t>
        <a:bodyPr/>
        <a:lstStyle/>
        <a:p>
          <a:endParaRPr lang="ru-RU"/>
        </a:p>
      </dgm:t>
    </dgm:pt>
    <dgm:pt modelId="{6CAEE9D7-5F92-43DC-8C9C-0FB83D0C5E92}">
      <dgm:prSet phldrT="[Текст]" custT="1"/>
      <dgm:spPr/>
      <dgm:t>
        <a:bodyPr/>
        <a:lstStyle/>
        <a:p>
          <a:r>
            <a:rPr lang="ru-RU" sz="1800" b="0" i="0" u="none" dirty="0" smtClean="0">
              <a:solidFill>
                <a:srgbClr val="293C8F"/>
              </a:solidFill>
            </a:rPr>
            <a:t>Резервные фонды</a:t>
          </a:r>
        </a:p>
        <a:p>
          <a:r>
            <a:rPr lang="ru-RU" sz="1350" b="0" i="0" u="none" dirty="0" smtClean="0">
              <a:solidFill>
                <a:srgbClr val="293C8F"/>
              </a:solidFill>
            </a:rPr>
            <a:t> </a:t>
          </a:r>
          <a:r>
            <a:rPr lang="ru-RU" sz="1400" b="1" i="0" u="none" dirty="0" smtClean="0">
              <a:solidFill>
                <a:srgbClr val="293C8F"/>
              </a:solidFill>
            </a:rPr>
            <a:t>9 164,8</a:t>
          </a:r>
          <a:endParaRPr lang="ru-RU" sz="1400" b="1" dirty="0">
            <a:solidFill>
              <a:srgbClr val="293C8F"/>
            </a:solidFill>
          </a:endParaRPr>
        </a:p>
      </dgm:t>
    </dgm:pt>
    <dgm:pt modelId="{EE232F89-F3DC-49C9-A277-75B366810CCA}" type="parTrans" cxnId="{88B96B5E-0F91-4B4B-910F-78545BF3F382}">
      <dgm:prSet/>
      <dgm:spPr/>
      <dgm:t>
        <a:bodyPr/>
        <a:lstStyle/>
        <a:p>
          <a:endParaRPr lang="ru-RU"/>
        </a:p>
      </dgm:t>
    </dgm:pt>
    <dgm:pt modelId="{6C368192-294D-4C92-AC95-F206F6F7E492}" type="sibTrans" cxnId="{88B96B5E-0F91-4B4B-910F-78545BF3F382}">
      <dgm:prSet/>
      <dgm:spPr/>
      <dgm:t>
        <a:bodyPr/>
        <a:lstStyle/>
        <a:p>
          <a:endParaRPr lang="ru-RU"/>
        </a:p>
      </dgm:t>
    </dgm:pt>
    <dgm:pt modelId="{6B8929BD-90B0-4A7C-A60A-4E8D49745C97}">
      <dgm:prSet phldrT="[Текст]" custT="1"/>
      <dgm:spPr/>
      <dgm:t>
        <a:bodyPr/>
        <a:lstStyle/>
        <a:p>
          <a:r>
            <a:rPr lang="ru-RU" sz="1600" b="0" i="0" u="none" dirty="0" smtClean="0">
              <a:solidFill>
                <a:srgbClr val="293C8F"/>
              </a:solidFill>
            </a:rPr>
            <a:t>Другие общегосударственные вопросы </a:t>
          </a:r>
        </a:p>
        <a:p>
          <a:r>
            <a:rPr lang="ru-RU" sz="1400" b="1" i="0" u="none" dirty="0" smtClean="0">
              <a:solidFill>
                <a:srgbClr val="293C8F"/>
              </a:solidFill>
            </a:rPr>
            <a:t>376 679,0</a:t>
          </a:r>
          <a:endParaRPr lang="ru-RU" sz="1400" b="1" dirty="0">
            <a:solidFill>
              <a:srgbClr val="293C8F"/>
            </a:solidFill>
          </a:endParaRPr>
        </a:p>
      </dgm:t>
    </dgm:pt>
    <dgm:pt modelId="{B3AE75C5-13B7-4E1D-BB81-EDB925EA537C}" type="parTrans" cxnId="{C09E1D39-B8DE-4774-A1E3-7679BAB557F5}">
      <dgm:prSet/>
      <dgm:spPr/>
      <dgm:t>
        <a:bodyPr/>
        <a:lstStyle/>
        <a:p>
          <a:endParaRPr lang="ru-RU"/>
        </a:p>
      </dgm:t>
    </dgm:pt>
    <dgm:pt modelId="{0649D146-DF3F-4685-8BC4-DEF1DA41C82F}" type="sibTrans" cxnId="{C09E1D39-B8DE-4774-A1E3-7679BAB557F5}">
      <dgm:prSet/>
      <dgm:spPr/>
      <dgm:t>
        <a:bodyPr/>
        <a:lstStyle/>
        <a:p>
          <a:endParaRPr lang="ru-RU"/>
        </a:p>
      </dgm:t>
    </dgm:pt>
    <dgm:pt modelId="{EAEDD352-173F-4D75-B79B-066278D1DA06}">
      <dgm:prSet custT="1"/>
      <dgm:spPr/>
      <dgm:t>
        <a:bodyPr/>
        <a:lstStyle/>
        <a:p>
          <a:r>
            <a:rPr lang="ru-RU" sz="1800" b="0" i="0" u="none" dirty="0" smtClean="0">
              <a:solidFill>
                <a:srgbClr val="293C8F"/>
              </a:solidFill>
            </a:rPr>
            <a:t>Обеспечение проведения выборов и референдумов </a:t>
          </a:r>
        </a:p>
        <a:p>
          <a:r>
            <a:rPr lang="ru-RU" sz="1400" b="1" i="0" u="none" dirty="0" smtClean="0">
              <a:solidFill>
                <a:srgbClr val="293C8F"/>
              </a:solidFill>
            </a:rPr>
            <a:t>22 674,3</a:t>
          </a:r>
          <a:endParaRPr lang="ru-RU" sz="1400" b="1" dirty="0">
            <a:solidFill>
              <a:srgbClr val="293C8F"/>
            </a:solidFill>
          </a:endParaRPr>
        </a:p>
      </dgm:t>
    </dgm:pt>
    <dgm:pt modelId="{3CE94FCA-2129-4CA7-BB3C-659D36AB9ED5}" type="parTrans" cxnId="{73585D24-52C3-4C02-AC90-3D3DC278349A}">
      <dgm:prSet/>
      <dgm:spPr/>
      <dgm:t>
        <a:bodyPr/>
        <a:lstStyle/>
        <a:p>
          <a:endParaRPr lang="ru-RU"/>
        </a:p>
      </dgm:t>
    </dgm:pt>
    <dgm:pt modelId="{EC06A75A-52EE-4807-AE2C-6065787AB806}" type="sibTrans" cxnId="{73585D24-52C3-4C02-AC90-3D3DC278349A}">
      <dgm:prSet/>
      <dgm:spPr/>
      <dgm:t>
        <a:bodyPr/>
        <a:lstStyle/>
        <a:p>
          <a:endParaRPr lang="ru-RU"/>
        </a:p>
      </dgm:t>
    </dgm:pt>
    <dgm:pt modelId="{4446CFA5-6BB1-49B7-95BE-B69EB2CEBD94}">
      <dgm:prSet custT="1"/>
      <dgm:spPr/>
      <dgm:t>
        <a:bodyPr/>
        <a:lstStyle/>
        <a:p>
          <a:r>
            <a:rPr lang="ru-RU" sz="1800" b="0" i="0" u="none" dirty="0" smtClean="0">
              <a:solidFill>
                <a:srgbClr val="293C8F"/>
              </a:solidFill>
            </a:rPr>
            <a:t>Судебная система </a:t>
          </a:r>
        </a:p>
        <a:p>
          <a:r>
            <a:rPr lang="ru-RU" sz="1400" b="1" i="0" u="none" dirty="0" smtClean="0">
              <a:solidFill>
                <a:srgbClr val="293C8F"/>
              </a:solidFill>
            </a:rPr>
            <a:t>42 826,0</a:t>
          </a:r>
          <a:endParaRPr lang="ru-RU" sz="1400" b="1" dirty="0">
            <a:solidFill>
              <a:srgbClr val="293C8F"/>
            </a:solidFill>
          </a:endParaRPr>
        </a:p>
      </dgm:t>
    </dgm:pt>
    <dgm:pt modelId="{C7DC4CCA-F17C-4623-BE47-3AAE02EC3CA6}" type="parTrans" cxnId="{7C0E5855-7783-4702-820C-6A98A014841D}">
      <dgm:prSet/>
      <dgm:spPr/>
      <dgm:t>
        <a:bodyPr/>
        <a:lstStyle/>
        <a:p>
          <a:endParaRPr lang="ru-RU"/>
        </a:p>
      </dgm:t>
    </dgm:pt>
    <dgm:pt modelId="{6387AA5D-AF66-4386-A8D1-CEF514A209ED}" type="sibTrans" cxnId="{7C0E5855-7783-4702-820C-6A98A014841D}">
      <dgm:prSet/>
      <dgm:spPr/>
      <dgm:t>
        <a:bodyPr/>
        <a:lstStyle/>
        <a:p>
          <a:endParaRPr lang="ru-RU"/>
        </a:p>
      </dgm:t>
    </dgm:pt>
    <dgm:pt modelId="{FCCF28A6-2F32-4EA1-A037-951164017B63}">
      <dgm:prSet custT="1"/>
      <dgm:spPr/>
      <dgm:t>
        <a:bodyPr/>
        <a:lstStyle/>
        <a:p>
          <a:r>
            <a:rPr lang="ru-RU" sz="1350" b="0" i="0" u="none" dirty="0" smtClean="0">
              <a:solidFill>
                <a:srgbClr val="293C8F"/>
              </a:solidFill>
            </a:rPr>
            <a:t>Функционирование Правительства РФ, высших исполнительных органов государственной власти субъектов РФ, местных администраций  </a:t>
          </a:r>
        </a:p>
        <a:p>
          <a:r>
            <a:rPr lang="ru-RU" sz="1400" b="1" i="0" u="none" dirty="0" smtClean="0">
              <a:solidFill>
                <a:srgbClr val="293C8F"/>
              </a:solidFill>
            </a:rPr>
            <a:t>103 184,9</a:t>
          </a:r>
          <a:endParaRPr lang="ru-RU" sz="1400" b="1" dirty="0">
            <a:solidFill>
              <a:srgbClr val="293C8F"/>
            </a:solidFill>
          </a:endParaRPr>
        </a:p>
      </dgm:t>
    </dgm:pt>
    <dgm:pt modelId="{4C9C8189-D631-4B2C-96AA-70D24B7F4A46}" type="parTrans" cxnId="{61C988F5-3701-4464-B6A7-A7182DF51349}">
      <dgm:prSet/>
      <dgm:spPr/>
      <dgm:t>
        <a:bodyPr/>
        <a:lstStyle/>
        <a:p>
          <a:endParaRPr lang="ru-RU"/>
        </a:p>
      </dgm:t>
    </dgm:pt>
    <dgm:pt modelId="{A3370326-E047-45E8-94FE-827D89E79D8B}" type="sibTrans" cxnId="{61C988F5-3701-4464-B6A7-A7182DF51349}">
      <dgm:prSet/>
      <dgm:spPr/>
      <dgm:t>
        <a:bodyPr/>
        <a:lstStyle/>
        <a:p>
          <a:endParaRPr lang="ru-RU"/>
        </a:p>
      </dgm:t>
    </dgm:pt>
    <dgm:pt modelId="{728E31AF-8355-4453-9400-80808B6BC1C8}">
      <dgm:prSet custT="1"/>
      <dgm:spPr/>
      <dgm:t>
        <a:bodyPr/>
        <a:lstStyle/>
        <a:p>
          <a:r>
            <a:rPr lang="ru-RU" sz="1350" b="0" i="0" u="none" dirty="0" smtClean="0">
              <a:solidFill>
                <a:srgbClr val="293C8F"/>
              </a:solidFill>
            </a:rPr>
            <a:t>Функционирование законодательных  органов государственной власти и представительных органов муниципальных образований </a:t>
          </a:r>
        </a:p>
        <a:p>
          <a:r>
            <a:rPr lang="ru-RU" sz="1400" b="1" i="0" u="none" dirty="0" smtClean="0">
              <a:solidFill>
                <a:srgbClr val="293C8F"/>
              </a:solidFill>
            </a:rPr>
            <a:t>99 173,8</a:t>
          </a:r>
          <a:endParaRPr lang="ru-RU" sz="1400" b="1" dirty="0">
            <a:solidFill>
              <a:srgbClr val="293C8F"/>
            </a:solidFill>
          </a:endParaRPr>
        </a:p>
      </dgm:t>
    </dgm:pt>
    <dgm:pt modelId="{F47C39A7-EB1D-493C-B835-89C24DE31708}" type="parTrans" cxnId="{95AFC751-7CE9-4E9D-BCF2-E07347174E88}">
      <dgm:prSet/>
      <dgm:spPr/>
      <dgm:t>
        <a:bodyPr/>
        <a:lstStyle/>
        <a:p>
          <a:endParaRPr lang="ru-RU"/>
        </a:p>
      </dgm:t>
    </dgm:pt>
    <dgm:pt modelId="{39DB1FF4-BA71-4945-95A8-8D69BDD6A5F2}" type="sibTrans" cxnId="{95AFC751-7CE9-4E9D-BCF2-E07347174E88}">
      <dgm:prSet/>
      <dgm:spPr/>
      <dgm:t>
        <a:bodyPr/>
        <a:lstStyle/>
        <a:p>
          <a:endParaRPr lang="ru-RU"/>
        </a:p>
      </dgm:t>
    </dgm:pt>
    <dgm:pt modelId="{CB22CA4C-A8F3-49D9-BB89-AAFE21B868F5}">
      <dgm:prSet custT="1"/>
      <dgm:spPr/>
      <dgm:t>
        <a:bodyPr/>
        <a:lstStyle/>
        <a:p>
          <a:r>
            <a:rPr lang="ru-RU" sz="1350" b="0" i="0" u="none" dirty="0" smtClean="0">
              <a:solidFill>
                <a:srgbClr val="293C8F"/>
              </a:solidFill>
            </a:rPr>
            <a:t>Функционирование высшего должностного лица субъекта РФ и муниципального образования </a:t>
          </a:r>
        </a:p>
        <a:p>
          <a:r>
            <a:rPr lang="ru-RU" sz="1400" b="1" i="0" u="none" dirty="0" smtClean="0">
              <a:solidFill>
                <a:srgbClr val="293C8F"/>
              </a:solidFill>
            </a:rPr>
            <a:t>1 166,5</a:t>
          </a:r>
          <a:endParaRPr lang="ru-RU" sz="1400" b="1" dirty="0">
            <a:solidFill>
              <a:srgbClr val="293C8F"/>
            </a:solidFill>
          </a:endParaRPr>
        </a:p>
      </dgm:t>
    </dgm:pt>
    <dgm:pt modelId="{7F5C3A99-75A9-4536-A981-70AF32B63879}" type="parTrans" cxnId="{2B762F57-0560-4B15-9083-7A5B958B98D8}">
      <dgm:prSet/>
      <dgm:spPr/>
      <dgm:t>
        <a:bodyPr/>
        <a:lstStyle/>
        <a:p>
          <a:endParaRPr lang="ru-RU"/>
        </a:p>
      </dgm:t>
    </dgm:pt>
    <dgm:pt modelId="{7CDF1B23-B172-42AA-A1F0-A8CA003F4DCE}" type="sibTrans" cxnId="{2B762F57-0560-4B15-9083-7A5B958B98D8}">
      <dgm:prSet/>
      <dgm:spPr/>
      <dgm:t>
        <a:bodyPr/>
        <a:lstStyle/>
        <a:p>
          <a:endParaRPr lang="ru-RU"/>
        </a:p>
      </dgm:t>
    </dgm:pt>
    <dgm:pt modelId="{3BB6BB01-C6DB-41F8-8D39-80BB80E6643F}" type="pres">
      <dgm:prSet presAssocID="{F3C66514-E8C8-4EA4-B4E2-0CE53C5C834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9B98A8-6651-4A9F-AF87-6B07317B8538}" type="pres">
      <dgm:prSet presAssocID="{CB22CA4C-A8F3-49D9-BB89-AAFE21B868F5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8B745C-7AB6-4104-80B6-E51FAD8A0BDA}" type="pres">
      <dgm:prSet presAssocID="{7CDF1B23-B172-42AA-A1F0-A8CA003F4DCE}" presName="sibTrans" presStyleCnt="0"/>
      <dgm:spPr/>
    </dgm:pt>
    <dgm:pt modelId="{0A62FEBF-A587-42E9-9F69-73E2CDE2178B}" type="pres">
      <dgm:prSet presAssocID="{728E31AF-8355-4453-9400-80808B6BC1C8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5B72BA-06C9-4B43-A57D-74C2769CEFCA}" type="pres">
      <dgm:prSet presAssocID="{39DB1FF4-BA71-4945-95A8-8D69BDD6A5F2}" presName="sibTrans" presStyleCnt="0"/>
      <dgm:spPr/>
    </dgm:pt>
    <dgm:pt modelId="{39E9217C-E6CD-4108-AB9E-F78E4EDD079F}" type="pres">
      <dgm:prSet presAssocID="{FCCF28A6-2F32-4EA1-A037-951164017B63}" presName="node" presStyleLbl="node1" presStyleIdx="2" presStyleCnt="9" custLinFactNeighborX="4556" custLinFactNeighborY="20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33C246-DAB9-48D7-9D81-12A41AC85D18}" type="pres">
      <dgm:prSet presAssocID="{A3370326-E047-45E8-94FE-827D89E79D8B}" presName="sibTrans" presStyleCnt="0"/>
      <dgm:spPr/>
    </dgm:pt>
    <dgm:pt modelId="{08C77096-A5FB-40E4-BB28-45BA143C44C0}" type="pres">
      <dgm:prSet presAssocID="{4446CFA5-6BB1-49B7-95BE-B69EB2CEBD94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05C177-E43E-4619-8E50-0E150C44DE05}" type="pres">
      <dgm:prSet presAssocID="{6387AA5D-AF66-4386-A8D1-CEF514A209ED}" presName="sibTrans" presStyleCnt="0"/>
      <dgm:spPr/>
    </dgm:pt>
    <dgm:pt modelId="{511A6EB9-5DDF-496D-ACDA-35A3F84BE022}" type="pres">
      <dgm:prSet presAssocID="{E33CEE6B-552D-484F-9D18-A4B1ADF1663A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2FC05A-E8CB-47A4-A505-78B870236B34}" type="pres">
      <dgm:prSet presAssocID="{C5BF1056-9764-4F78-B9DF-B21930BFF78A}" presName="sibTrans" presStyleCnt="0"/>
      <dgm:spPr/>
    </dgm:pt>
    <dgm:pt modelId="{DA6BCF93-9387-4E7E-8B74-5170D2577A4D}" type="pres">
      <dgm:prSet presAssocID="{EAEDD352-173F-4D75-B79B-066278D1DA06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272A5A-F6E4-4A0D-8BF9-A72E4067FF28}" type="pres">
      <dgm:prSet presAssocID="{EC06A75A-52EE-4807-AE2C-6065787AB806}" presName="sibTrans" presStyleCnt="0"/>
      <dgm:spPr/>
    </dgm:pt>
    <dgm:pt modelId="{4AF5D15A-7AD8-48E7-8454-0EA3B02396FC}" type="pres">
      <dgm:prSet presAssocID="{08C8EB69-45FF-4C52-AFEC-9811B04D0F40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98AB23-DC0E-4337-AFC4-27C7CA1C634F}" type="pres">
      <dgm:prSet presAssocID="{1B556F14-391C-410A-ADA9-B4268261EB74}" presName="sibTrans" presStyleCnt="0"/>
      <dgm:spPr/>
    </dgm:pt>
    <dgm:pt modelId="{909CF3C4-9359-4676-9F25-9D155CFC42E4}" type="pres">
      <dgm:prSet presAssocID="{6CAEE9D7-5F92-43DC-8C9C-0FB83D0C5E92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E12B3A-69A7-4953-A60D-1865648E7147}" type="pres">
      <dgm:prSet presAssocID="{6C368192-294D-4C92-AC95-F206F6F7E492}" presName="sibTrans" presStyleCnt="0"/>
      <dgm:spPr/>
    </dgm:pt>
    <dgm:pt modelId="{C212B6E0-4A5A-49FD-A3F1-DD9B8F7F09EE}" type="pres">
      <dgm:prSet presAssocID="{6B8929BD-90B0-4A7C-A60A-4E8D49745C97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C632FA-FF75-488F-86B2-87A6DB838630}" type="presOf" srcId="{4446CFA5-6BB1-49B7-95BE-B69EB2CEBD94}" destId="{08C77096-A5FB-40E4-BB28-45BA143C44C0}" srcOrd="0" destOrd="0" presId="urn:microsoft.com/office/officeart/2005/8/layout/default"/>
    <dgm:cxn modelId="{61C988F5-3701-4464-B6A7-A7182DF51349}" srcId="{F3C66514-E8C8-4EA4-B4E2-0CE53C5C834A}" destId="{FCCF28A6-2F32-4EA1-A037-951164017B63}" srcOrd="2" destOrd="0" parTransId="{4C9C8189-D631-4B2C-96AA-70D24B7F4A46}" sibTransId="{A3370326-E047-45E8-94FE-827D89E79D8B}"/>
    <dgm:cxn modelId="{96FDEA0C-9709-4DCB-8132-EFBCB12E277B}" srcId="{F3C66514-E8C8-4EA4-B4E2-0CE53C5C834A}" destId="{E33CEE6B-552D-484F-9D18-A4B1ADF1663A}" srcOrd="4" destOrd="0" parTransId="{531E0DCA-A7E8-4949-BEB1-8242E81A0FA1}" sibTransId="{C5BF1056-9764-4F78-B9DF-B21930BFF78A}"/>
    <dgm:cxn modelId="{E16D539D-D4C7-4DD8-B304-9A34FD66CC07}" type="presOf" srcId="{F3C66514-E8C8-4EA4-B4E2-0CE53C5C834A}" destId="{3BB6BB01-C6DB-41F8-8D39-80BB80E6643F}" srcOrd="0" destOrd="0" presId="urn:microsoft.com/office/officeart/2005/8/layout/default"/>
    <dgm:cxn modelId="{A4EB0A89-175F-4477-B204-81DA74E0473E}" type="presOf" srcId="{6CAEE9D7-5F92-43DC-8C9C-0FB83D0C5E92}" destId="{909CF3C4-9359-4676-9F25-9D155CFC42E4}" srcOrd="0" destOrd="0" presId="urn:microsoft.com/office/officeart/2005/8/layout/default"/>
    <dgm:cxn modelId="{88B96B5E-0F91-4B4B-910F-78545BF3F382}" srcId="{F3C66514-E8C8-4EA4-B4E2-0CE53C5C834A}" destId="{6CAEE9D7-5F92-43DC-8C9C-0FB83D0C5E92}" srcOrd="7" destOrd="0" parTransId="{EE232F89-F3DC-49C9-A277-75B366810CCA}" sibTransId="{6C368192-294D-4C92-AC95-F206F6F7E492}"/>
    <dgm:cxn modelId="{7C0E5855-7783-4702-820C-6A98A014841D}" srcId="{F3C66514-E8C8-4EA4-B4E2-0CE53C5C834A}" destId="{4446CFA5-6BB1-49B7-95BE-B69EB2CEBD94}" srcOrd="3" destOrd="0" parTransId="{C7DC4CCA-F17C-4623-BE47-3AAE02EC3CA6}" sibTransId="{6387AA5D-AF66-4386-A8D1-CEF514A209ED}"/>
    <dgm:cxn modelId="{95AFC751-7CE9-4E9D-BCF2-E07347174E88}" srcId="{F3C66514-E8C8-4EA4-B4E2-0CE53C5C834A}" destId="{728E31AF-8355-4453-9400-80808B6BC1C8}" srcOrd="1" destOrd="0" parTransId="{F47C39A7-EB1D-493C-B835-89C24DE31708}" sibTransId="{39DB1FF4-BA71-4945-95A8-8D69BDD6A5F2}"/>
    <dgm:cxn modelId="{582645B7-109B-4375-B931-9070FBC9E384}" srcId="{F3C66514-E8C8-4EA4-B4E2-0CE53C5C834A}" destId="{08C8EB69-45FF-4C52-AFEC-9811B04D0F40}" srcOrd="6" destOrd="0" parTransId="{8C338CC6-E249-49AC-BE45-8F272C549178}" sibTransId="{1B556F14-391C-410A-ADA9-B4268261EB74}"/>
    <dgm:cxn modelId="{33B2E3A0-8B1F-47AD-8C48-CCD895D80EE4}" type="presOf" srcId="{FCCF28A6-2F32-4EA1-A037-951164017B63}" destId="{39E9217C-E6CD-4108-AB9E-F78E4EDD079F}" srcOrd="0" destOrd="0" presId="urn:microsoft.com/office/officeart/2005/8/layout/default"/>
    <dgm:cxn modelId="{FC69046F-513B-46EF-B066-DB71E7C1BFC8}" type="presOf" srcId="{08C8EB69-45FF-4C52-AFEC-9811B04D0F40}" destId="{4AF5D15A-7AD8-48E7-8454-0EA3B02396FC}" srcOrd="0" destOrd="0" presId="urn:microsoft.com/office/officeart/2005/8/layout/default"/>
    <dgm:cxn modelId="{73585D24-52C3-4C02-AC90-3D3DC278349A}" srcId="{F3C66514-E8C8-4EA4-B4E2-0CE53C5C834A}" destId="{EAEDD352-173F-4D75-B79B-066278D1DA06}" srcOrd="5" destOrd="0" parTransId="{3CE94FCA-2129-4CA7-BB3C-659D36AB9ED5}" sibTransId="{EC06A75A-52EE-4807-AE2C-6065787AB806}"/>
    <dgm:cxn modelId="{3A5CF1CF-DC2F-4A7C-AE26-1395BFC4F235}" type="presOf" srcId="{728E31AF-8355-4453-9400-80808B6BC1C8}" destId="{0A62FEBF-A587-42E9-9F69-73E2CDE2178B}" srcOrd="0" destOrd="0" presId="urn:microsoft.com/office/officeart/2005/8/layout/default"/>
    <dgm:cxn modelId="{0F235024-F569-410D-9D6A-E62190AE6D57}" type="presOf" srcId="{EAEDD352-173F-4D75-B79B-066278D1DA06}" destId="{DA6BCF93-9387-4E7E-8B74-5170D2577A4D}" srcOrd="0" destOrd="0" presId="urn:microsoft.com/office/officeart/2005/8/layout/default"/>
    <dgm:cxn modelId="{6E317D66-D65F-43F9-9C16-424ABBCFD3C5}" type="presOf" srcId="{CB22CA4C-A8F3-49D9-BB89-AAFE21B868F5}" destId="{D29B98A8-6651-4A9F-AF87-6B07317B8538}" srcOrd="0" destOrd="0" presId="urn:microsoft.com/office/officeart/2005/8/layout/default"/>
    <dgm:cxn modelId="{2B762F57-0560-4B15-9083-7A5B958B98D8}" srcId="{F3C66514-E8C8-4EA4-B4E2-0CE53C5C834A}" destId="{CB22CA4C-A8F3-49D9-BB89-AAFE21B868F5}" srcOrd="0" destOrd="0" parTransId="{7F5C3A99-75A9-4536-A981-70AF32B63879}" sibTransId="{7CDF1B23-B172-42AA-A1F0-A8CA003F4DCE}"/>
    <dgm:cxn modelId="{E2DED587-02BE-4D23-82F2-E41A1AD62407}" type="presOf" srcId="{E33CEE6B-552D-484F-9D18-A4B1ADF1663A}" destId="{511A6EB9-5DDF-496D-ACDA-35A3F84BE022}" srcOrd="0" destOrd="0" presId="urn:microsoft.com/office/officeart/2005/8/layout/default"/>
    <dgm:cxn modelId="{27256006-AF7F-4F38-8A4E-F7CEAE2DFF49}" type="presOf" srcId="{6B8929BD-90B0-4A7C-A60A-4E8D49745C97}" destId="{C212B6E0-4A5A-49FD-A3F1-DD9B8F7F09EE}" srcOrd="0" destOrd="0" presId="urn:microsoft.com/office/officeart/2005/8/layout/default"/>
    <dgm:cxn modelId="{C09E1D39-B8DE-4774-A1E3-7679BAB557F5}" srcId="{F3C66514-E8C8-4EA4-B4E2-0CE53C5C834A}" destId="{6B8929BD-90B0-4A7C-A60A-4E8D49745C97}" srcOrd="8" destOrd="0" parTransId="{B3AE75C5-13B7-4E1D-BB81-EDB925EA537C}" sibTransId="{0649D146-DF3F-4685-8BC4-DEF1DA41C82F}"/>
    <dgm:cxn modelId="{FCC50CB6-29F6-44BD-8E3C-0D230A3E91C4}" type="presParOf" srcId="{3BB6BB01-C6DB-41F8-8D39-80BB80E6643F}" destId="{D29B98A8-6651-4A9F-AF87-6B07317B8538}" srcOrd="0" destOrd="0" presId="urn:microsoft.com/office/officeart/2005/8/layout/default"/>
    <dgm:cxn modelId="{E67816DB-1A1D-480B-A051-C347CA85DE97}" type="presParOf" srcId="{3BB6BB01-C6DB-41F8-8D39-80BB80E6643F}" destId="{BF8B745C-7AB6-4104-80B6-E51FAD8A0BDA}" srcOrd="1" destOrd="0" presId="urn:microsoft.com/office/officeart/2005/8/layout/default"/>
    <dgm:cxn modelId="{40E34F8D-2D1B-4FE3-B845-C78C808D7BBA}" type="presParOf" srcId="{3BB6BB01-C6DB-41F8-8D39-80BB80E6643F}" destId="{0A62FEBF-A587-42E9-9F69-73E2CDE2178B}" srcOrd="2" destOrd="0" presId="urn:microsoft.com/office/officeart/2005/8/layout/default"/>
    <dgm:cxn modelId="{ECFDA3D9-DE43-4E3B-BF3D-0D6DC50932B4}" type="presParOf" srcId="{3BB6BB01-C6DB-41F8-8D39-80BB80E6643F}" destId="{8D5B72BA-06C9-4B43-A57D-74C2769CEFCA}" srcOrd="3" destOrd="0" presId="urn:microsoft.com/office/officeart/2005/8/layout/default"/>
    <dgm:cxn modelId="{0888A602-E7D2-4615-8313-35769999B4C8}" type="presParOf" srcId="{3BB6BB01-C6DB-41F8-8D39-80BB80E6643F}" destId="{39E9217C-E6CD-4108-AB9E-F78E4EDD079F}" srcOrd="4" destOrd="0" presId="urn:microsoft.com/office/officeart/2005/8/layout/default"/>
    <dgm:cxn modelId="{7F1C2C24-B2A5-4DB4-A8D3-D2776D2B26BE}" type="presParOf" srcId="{3BB6BB01-C6DB-41F8-8D39-80BB80E6643F}" destId="{9333C246-DAB9-48D7-9D81-12A41AC85D18}" srcOrd="5" destOrd="0" presId="urn:microsoft.com/office/officeart/2005/8/layout/default"/>
    <dgm:cxn modelId="{E485BC67-D7B1-4F86-91F6-70B663F54FAD}" type="presParOf" srcId="{3BB6BB01-C6DB-41F8-8D39-80BB80E6643F}" destId="{08C77096-A5FB-40E4-BB28-45BA143C44C0}" srcOrd="6" destOrd="0" presId="urn:microsoft.com/office/officeart/2005/8/layout/default"/>
    <dgm:cxn modelId="{7866E739-3296-4121-ADCE-522E43708B74}" type="presParOf" srcId="{3BB6BB01-C6DB-41F8-8D39-80BB80E6643F}" destId="{3605C177-E43E-4619-8E50-0E150C44DE05}" srcOrd="7" destOrd="0" presId="urn:microsoft.com/office/officeart/2005/8/layout/default"/>
    <dgm:cxn modelId="{644CD91A-8549-409A-8485-610855E53E47}" type="presParOf" srcId="{3BB6BB01-C6DB-41F8-8D39-80BB80E6643F}" destId="{511A6EB9-5DDF-496D-ACDA-35A3F84BE022}" srcOrd="8" destOrd="0" presId="urn:microsoft.com/office/officeart/2005/8/layout/default"/>
    <dgm:cxn modelId="{50054F55-A3F5-450B-BFD0-B19EDAE0B15F}" type="presParOf" srcId="{3BB6BB01-C6DB-41F8-8D39-80BB80E6643F}" destId="{EE2FC05A-E8CB-47A4-A505-78B870236B34}" srcOrd="9" destOrd="0" presId="urn:microsoft.com/office/officeart/2005/8/layout/default"/>
    <dgm:cxn modelId="{7274CB2A-8F95-40B6-B4CE-88B189B3261A}" type="presParOf" srcId="{3BB6BB01-C6DB-41F8-8D39-80BB80E6643F}" destId="{DA6BCF93-9387-4E7E-8B74-5170D2577A4D}" srcOrd="10" destOrd="0" presId="urn:microsoft.com/office/officeart/2005/8/layout/default"/>
    <dgm:cxn modelId="{B2387133-3368-461F-831B-9E27EF1BEE3E}" type="presParOf" srcId="{3BB6BB01-C6DB-41F8-8D39-80BB80E6643F}" destId="{4B272A5A-F6E4-4A0D-8BF9-A72E4067FF28}" srcOrd="11" destOrd="0" presId="urn:microsoft.com/office/officeart/2005/8/layout/default"/>
    <dgm:cxn modelId="{6CD93773-ECE2-4D70-B9C1-28B44011F222}" type="presParOf" srcId="{3BB6BB01-C6DB-41F8-8D39-80BB80E6643F}" destId="{4AF5D15A-7AD8-48E7-8454-0EA3B02396FC}" srcOrd="12" destOrd="0" presId="urn:microsoft.com/office/officeart/2005/8/layout/default"/>
    <dgm:cxn modelId="{31788132-6D28-4DD5-BFE7-21E521C53E71}" type="presParOf" srcId="{3BB6BB01-C6DB-41F8-8D39-80BB80E6643F}" destId="{0298AB23-DC0E-4337-AFC4-27C7CA1C634F}" srcOrd="13" destOrd="0" presId="urn:microsoft.com/office/officeart/2005/8/layout/default"/>
    <dgm:cxn modelId="{BB2C7999-AD0A-4A9F-8826-D99D51D8CB06}" type="presParOf" srcId="{3BB6BB01-C6DB-41F8-8D39-80BB80E6643F}" destId="{909CF3C4-9359-4676-9F25-9D155CFC42E4}" srcOrd="14" destOrd="0" presId="urn:microsoft.com/office/officeart/2005/8/layout/default"/>
    <dgm:cxn modelId="{04F0D2EB-B2A9-49BC-8DC5-6523E9C4E8F9}" type="presParOf" srcId="{3BB6BB01-C6DB-41F8-8D39-80BB80E6643F}" destId="{F0E12B3A-69A7-4953-A60D-1865648E7147}" srcOrd="15" destOrd="0" presId="urn:microsoft.com/office/officeart/2005/8/layout/default"/>
    <dgm:cxn modelId="{B9D02444-1FD1-4325-A791-7E3AB11D9003}" type="presParOf" srcId="{3BB6BB01-C6DB-41F8-8D39-80BB80E6643F}" destId="{C212B6E0-4A5A-49FD-A3F1-DD9B8F7F09EE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82FBA3E-C8AA-4CEF-A124-F69ED70003D1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6B712AD-78B5-4189-BA23-CD1205FE5FA9}">
      <dgm:prSet phldrT="[Текст]" custT="1"/>
      <dgm:spPr/>
      <dgm:t>
        <a:bodyPr/>
        <a:lstStyle/>
        <a:p>
          <a:r>
            <a:rPr lang="ru-RU" sz="2000" b="0" i="0" u="none" dirty="0" smtClean="0">
              <a:solidFill>
                <a:srgbClr val="293C8F"/>
              </a:solidFill>
            </a:rPr>
            <a:t>Дошкольное     образование	</a:t>
          </a:r>
          <a:r>
            <a:rPr lang="ru-RU" sz="1600" b="0" i="0" u="none" dirty="0" smtClean="0">
              <a:solidFill>
                <a:srgbClr val="293C8F"/>
              </a:solidFill>
            </a:rPr>
            <a:t> </a:t>
          </a:r>
        </a:p>
        <a:p>
          <a:r>
            <a:rPr lang="ru-RU" sz="1800" b="1" i="0" u="none" dirty="0" smtClean="0">
              <a:solidFill>
                <a:srgbClr val="293C8F"/>
              </a:solidFill>
            </a:rPr>
            <a:t>807 954,0</a:t>
          </a:r>
          <a:endParaRPr lang="ru-RU" sz="1800" b="1" dirty="0">
            <a:solidFill>
              <a:srgbClr val="293C8F"/>
            </a:solidFill>
          </a:endParaRPr>
        </a:p>
      </dgm:t>
    </dgm:pt>
    <dgm:pt modelId="{19469ED6-86D6-4D2E-9C73-795FFBF93017}" type="parTrans" cxnId="{48642774-823F-4757-8130-913A69A02BD1}">
      <dgm:prSet/>
      <dgm:spPr/>
      <dgm:t>
        <a:bodyPr/>
        <a:lstStyle/>
        <a:p>
          <a:endParaRPr lang="ru-RU"/>
        </a:p>
      </dgm:t>
    </dgm:pt>
    <dgm:pt modelId="{80685F8C-9714-4EA8-B394-C917E4D45A21}" type="sibTrans" cxnId="{48642774-823F-4757-8130-913A69A02BD1}">
      <dgm:prSet/>
      <dgm:spPr/>
      <dgm:t>
        <a:bodyPr/>
        <a:lstStyle/>
        <a:p>
          <a:endParaRPr lang="ru-RU"/>
        </a:p>
      </dgm:t>
    </dgm:pt>
    <dgm:pt modelId="{968B9901-DF09-4665-9814-7F494ABFD0B0}">
      <dgm:prSet phldrT="[Текст]" custT="1"/>
      <dgm:spPr/>
      <dgm:t>
        <a:bodyPr/>
        <a:lstStyle/>
        <a:p>
          <a:r>
            <a:rPr lang="ru-RU" sz="1600" b="0" i="0" u="none" dirty="0" smtClean="0">
              <a:solidFill>
                <a:srgbClr val="293C8F"/>
              </a:solidFill>
            </a:rPr>
            <a:t>Профессиональная подготовка, переподготовка и повышение квалификации</a:t>
          </a:r>
        </a:p>
        <a:p>
          <a:r>
            <a:rPr lang="ru-RU" sz="1800" b="1" i="0" u="none" dirty="0" smtClean="0">
              <a:solidFill>
                <a:srgbClr val="293C8F"/>
              </a:solidFill>
            </a:rPr>
            <a:t>25 187,2</a:t>
          </a:r>
          <a:endParaRPr lang="ru-RU" sz="1800" b="1" dirty="0">
            <a:solidFill>
              <a:srgbClr val="293C8F"/>
            </a:solidFill>
          </a:endParaRPr>
        </a:p>
      </dgm:t>
    </dgm:pt>
    <dgm:pt modelId="{F4E136B3-43B9-4B2F-A2BD-A5DB01C432B6}" type="parTrans" cxnId="{822D02E8-BA68-484C-8798-36C29E6CB95F}">
      <dgm:prSet/>
      <dgm:spPr/>
      <dgm:t>
        <a:bodyPr/>
        <a:lstStyle/>
        <a:p>
          <a:endParaRPr lang="ru-RU"/>
        </a:p>
      </dgm:t>
    </dgm:pt>
    <dgm:pt modelId="{40B92006-279F-4F12-B282-370BD744E4BD}" type="sibTrans" cxnId="{822D02E8-BA68-484C-8798-36C29E6CB95F}">
      <dgm:prSet/>
      <dgm:spPr/>
      <dgm:t>
        <a:bodyPr/>
        <a:lstStyle/>
        <a:p>
          <a:endParaRPr lang="ru-RU"/>
        </a:p>
      </dgm:t>
    </dgm:pt>
    <dgm:pt modelId="{A8219242-3595-4663-88C5-0587C8A76AC2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600" b="0" i="0" u="none" dirty="0" smtClean="0">
              <a:solidFill>
                <a:srgbClr val="293C8F"/>
              </a:solidFill>
            </a:rPr>
            <a:t>Высшее и послевузовское профессиональное</a:t>
          </a:r>
        </a:p>
        <a:p>
          <a:pPr>
            <a:spcAft>
              <a:spcPts val="0"/>
            </a:spcAft>
          </a:pPr>
          <a:r>
            <a:rPr lang="ru-RU" sz="1600" b="0" i="0" u="none" dirty="0" smtClean="0">
              <a:solidFill>
                <a:srgbClr val="293C8F"/>
              </a:solidFill>
            </a:rPr>
            <a:t>    образование	</a:t>
          </a:r>
        </a:p>
        <a:p>
          <a:pPr>
            <a:spcAft>
              <a:spcPct val="35000"/>
            </a:spcAft>
          </a:pPr>
          <a:r>
            <a:rPr lang="ru-RU" sz="1800" b="1" i="0" u="none" dirty="0" smtClean="0">
              <a:solidFill>
                <a:srgbClr val="293C8F"/>
              </a:solidFill>
            </a:rPr>
            <a:t>762,2</a:t>
          </a:r>
          <a:endParaRPr lang="ru-RU" sz="1800" b="1" dirty="0">
            <a:solidFill>
              <a:srgbClr val="293C8F"/>
            </a:solidFill>
          </a:endParaRPr>
        </a:p>
      </dgm:t>
    </dgm:pt>
    <dgm:pt modelId="{29957000-C728-4906-9FCC-0636374F6486}" type="parTrans" cxnId="{7BEB5B8E-E206-416E-A7EF-00E3D75375D9}">
      <dgm:prSet/>
      <dgm:spPr/>
      <dgm:t>
        <a:bodyPr/>
        <a:lstStyle/>
        <a:p>
          <a:endParaRPr lang="ru-RU"/>
        </a:p>
      </dgm:t>
    </dgm:pt>
    <dgm:pt modelId="{29616FFA-D1F1-4318-8437-4E0A7C4F72B0}" type="sibTrans" cxnId="{7BEB5B8E-E206-416E-A7EF-00E3D75375D9}">
      <dgm:prSet/>
      <dgm:spPr/>
      <dgm:t>
        <a:bodyPr/>
        <a:lstStyle/>
        <a:p>
          <a:endParaRPr lang="ru-RU"/>
        </a:p>
      </dgm:t>
    </dgm:pt>
    <dgm:pt modelId="{3EC38DE3-0F24-4641-A6A3-F27E885718CC}">
      <dgm:prSet phldrT="[Текст]" custT="1"/>
      <dgm:spPr/>
      <dgm:t>
        <a:bodyPr/>
        <a:lstStyle/>
        <a:p>
          <a:r>
            <a:rPr lang="ru-RU" sz="1800" b="0" i="0" u="none" dirty="0" smtClean="0">
              <a:solidFill>
                <a:srgbClr val="293C8F"/>
              </a:solidFill>
            </a:rPr>
            <a:t>Молодежная политика и оздоровление детей</a:t>
          </a:r>
        </a:p>
        <a:p>
          <a:r>
            <a:rPr lang="ru-RU" sz="1800" b="1" i="0" u="none" dirty="0" smtClean="0">
              <a:solidFill>
                <a:srgbClr val="293C8F"/>
              </a:solidFill>
            </a:rPr>
            <a:t>7 741,4</a:t>
          </a:r>
          <a:endParaRPr lang="ru-RU" sz="1800" b="1" dirty="0">
            <a:solidFill>
              <a:srgbClr val="293C8F"/>
            </a:solidFill>
          </a:endParaRPr>
        </a:p>
      </dgm:t>
    </dgm:pt>
    <dgm:pt modelId="{B3F1C59C-9719-47ED-B994-3C1EC5973EA3}" type="parTrans" cxnId="{0DC4DE7D-C68F-4DDD-9898-9164F1178638}">
      <dgm:prSet/>
      <dgm:spPr/>
      <dgm:t>
        <a:bodyPr/>
        <a:lstStyle/>
        <a:p>
          <a:endParaRPr lang="ru-RU"/>
        </a:p>
      </dgm:t>
    </dgm:pt>
    <dgm:pt modelId="{70B8139F-6FDC-4898-91EE-49DE9D108CB5}" type="sibTrans" cxnId="{0DC4DE7D-C68F-4DDD-9898-9164F1178638}">
      <dgm:prSet/>
      <dgm:spPr/>
      <dgm:t>
        <a:bodyPr/>
        <a:lstStyle/>
        <a:p>
          <a:endParaRPr lang="ru-RU"/>
        </a:p>
      </dgm:t>
    </dgm:pt>
    <dgm:pt modelId="{5E5DD376-8A96-44B2-B54A-D96E97A2B99B}">
      <dgm:prSet phldrT="[Текст]" custT="1"/>
      <dgm:spPr/>
      <dgm:t>
        <a:bodyPr/>
        <a:lstStyle/>
        <a:p>
          <a:r>
            <a:rPr lang="ru-RU" sz="1800" b="0" i="0" u="none" dirty="0" smtClean="0">
              <a:solidFill>
                <a:srgbClr val="293C8F"/>
              </a:solidFill>
            </a:rPr>
            <a:t>Другие вопросы в области образования</a:t>
          </a:r>
        </a:p>
        <a:p>
          <a:r>
            <a:rPr lang="ru-RU" sz="1600" b="1" i="0" u="none" dirty="0" smtClean="0">
              <a:solidFill>
                <a:srgbClr val="293C8F"/>
              </a:solidFill>
            </a:rPr>
            <a:t>104 438,2</a:t>
          </a:r>
          <a:endParaRPr lang="ru-RU" sz="1600" b="1" dirty="0">
            <a:solidFill>
              <a:srgbClr val="293C8F"/>
            </a:solidFill>
          </a:endParaRPr>
        </a:p>
      </dgm:t>
    </dgm:pt>
    <dgm:pt modelId="{19C4921A-5E10-473F-B930-0509D7898AD7}" type="parTrans" cxnId="{54CCA332-7AA0-42AD-BBB3-53ABD4FD0F94}">
      <dgm:prSet/>
      <dgm:spPr/>
      <dgm:t>
        <a:bodyPr/>
        <a:lstStyle/>
        <a:p>
          <a:endParaRPr lang="ru-RU"/>
        </a:p>
      </dgm:t>
    </dgm:pt>
    <dgm:pt modelId="{3CE7BDD7-9156-4649-9BB9-E53B2454E3E7}" type="sibTrans" cxnId="{54CCA332-7AA0-42AD-BBB3-53ABD4FD0F94}">
      <dgm:prSet/>
      <dgm:spPr/>
      <dgm:t>
        <a:bodyPr/>
        <a:lstStyle/>
        <a:p>
          <a:endParaRPr lang="ru-RU"/>
        </a:p>
      </dgm:t>
    </dgm:pt>
    <dgm:pt modelId="{4AECF0E5-200C-4BDC-8157-6876C463A4B0}">
      <dgm:prSet custT="1"/>
      <dgm:spPr>
        <a:solidFill>
          <a:srgbClr val="6666FF"/>
        </a:solidFill>
      </dgm:spPr>
      <dgm:t>
        <a:bodyPr/>
        <a:lstStyle/>
        <a:p>
          <a:pPr algn="ctr"/>
          <a:r>
            <a:rPr lang="ru-RU" sz="1800" b="0" i="0" u="none" dirty="0" smtClean="0">
              <a:solidFill>
                <a:srgbClr val="293C8F"/>
              </a:solidFill>
            </a:rPr>
            <a:t>Среднее профессиональное образование	</a:t>
          </a:r>
        </a:p>
        <a:p>
          <a:pPr algn="ctr"/>
          <a:r>
            <a:rPr lang="ru-RU" sz="1800" b="1" i="0" u="none" dirty="0" smtClean="0">
              <a:solidFill>
                <a:srgbClr val="293C8F"/>
              </a:solidFill>
            </a:rPr>
            <a:t>406 152,8</a:t>
          </a:r>
          <a:endParaRPr lang="ru-RU" sz="1800" b="1" dirty="0">
            <a:solidFill>
              <a:srgbClr val="293C8F"/>
            </a:solidFill>
          </a:endParaRPr>
        </a:p>
      </dgm:t>
    </dgm:pt>
    <dgm:pt modelId="{8756E7B3-C5EB-420F-8ED6-F9F067A36A0B}" type="parTrans" cxnId="{E8A1299D-DF36-4570-9672-F83B2C27B7C2}">
      <dgm:prSet/>
      <dgm:spPr/>
      <dgm:t>
        <a:bodyPr/>
        <a:lstStyle/>
        <a:p>
          <a:endParaRPr lang="ru-RU"/>
        </a:p>
      </dgm:t>
    </dgm:pt>
    <dgm:pt modelId="{27408F2B-FACB-437A-9B31-CB278D9AEE0F}" type="sibTrans" cxnId="{E8A1299D-DF36-4570-9672-F83B2C27B7C2}">
      <dgm:prSet/>
      <dgm:spPr/>
      <dgm:t>
        <a:bodyPr/>
        <a:lstStyle/>
        <a:p>
          <a:endParaRPr lang="ru-RU"/>
        </a:p>
      </dgm:t>
    </dgm:pt>
    <dgm:pt modelId="{EF7DC472-B45B-497A-BA18-2B10DE845782}">
      <dgm:prSet custT="1"/>
      <dgm:spPr/>
      <dgm:t>
        <a:bodyPr/>
        <a:lstStyle/>
        <a:p>
          <a:pPr algn="ctr"/>
          <a:r>
            <a:rPr lang="ru-RU" sz="2000" b="0" i="0" u="none" dirty="0" smtClean="0">
              <a:solidFill>
                <a:srgbClr val="293C8F"/>
              </a:solidFill>
            </a:rPr>
            <a:t>Общее образование</a:t>
          </a:r>
        </a:p>
        <a:p>
          <a:pPr algn="ctr"/>
          <a:r>
            <a:rPr lang="ru-RU" sz="1800" b="1" i="0" u="none" dirty="0" smtClean="0">
              <a:solidFill>
                <a:srgbClr val="293C8F"/>
              </a:solidFill>
            </a:rPr>
            <a:t>2 086 698,0</a:t>
          </a:r>
          <a:endParaRPr lang="ru-RU" sz="1800" b="1" dirty="0">
            <a:solidFill>
              <a:srgbClr val="293C8F"/>
            </a:solidFill>
          </a:endParaRPr>
        </a:p>
      </dgm:t>
    </dgm:pt>
    <dgm:pt modelId="{6E37FD19-A416-45FD-8DFE-0D11AE0AA9A6}" type="parTrans" cxnId="{335B63C0-3025-4AD3-9F80-5858677CF2F2}">
      <dgm:prSet/>
      <dgm:spPr/>
      <dgm:t>
        <a:bodyPr/>
        <a:lstStyle/>
        <a:p>
          <a:endParaRPr lang="ru-RU"/>
        </a:p>
      </dgm:t>
    </dgm:pt>
    <dgm:pt modelId="{5D61F64A-09E2-4345-A380-57B136AEF607}" type="sibTrans" cxnId="{335B63C0-3025-4AD3-9F80-5858677CF2F2}">
      <dgm:prSet/>
      <dgm:spPr/>
      <dgm:t>
        <a:bodyPr/>
        <a:lstStyle/>
        <a:p>
          <a:endParaRPr lang="ru-RU"/>
        </a:p>
      </dgm:t>
    </dgm:pt>
    <dgm:pt modelId="{C6FE48D0-BEC3-471F-A5C1-3EA69F8A9F54}" type="pres">
      <dgm:prSet presAssocID="{882FBA3E-C8AA-4CEF-A124-F69ED70003D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9BAE7E-19A6-46C6-9528-EBDC1DB06CC8}" type="pres">
      <dgm:prSet presAssocID="{06B712AD-78B5-4189-BA23-CD1205FE5FA9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F7D897-A035-42E5-A933-C46020E5BFCF}" type="pres">
      <dgm:prSet presAssocID="{80685F8C-9714-4EA8-B394-C917E4D45A21}" presName="sibTrans" presStyleCnt="0"/>
      <dgm:spPr/>
    </dgm:pt>
    <dgm:pt modelId="{A3C6184D-236B-4BCE-89B2-78AA4EC2C076}" type="pres">
      <dgm:prSet presAssocID="{EF7DC472-B45B-497A-BA18-2B10DE845782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C4B03F-2631-4A40-9532-4D12AB365C80}" type="pres">
      <dgm:prSet presAssocID="{5D61F64A-09E2-4345-A380-57B136AEF607}" presName="sibTrans" presStyleCnt="0"/>
      <dgm:spPr/>
    </dgm:pt>
    <dgm:pt modelId="{D675911C-8FF4-46F4-A292-A6EF4A92FEFC}" type="pres">
      <dgm:prSet presAssocID="{4AECF0E5-200C-4BDC-8157-6876C463A4B0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4A9634-4609-4A05-8BB8-697A93663B77}" type="pres">
      <dgm:prSet presAssocID="{27408F2B-FACB-437A-9B31-CB278D9AEE0F}" presName="sibTrans" presStyleCnt="0"/>
      <dgm:spPr/>
    </dgm:pt>
    <dgm:pt modelId="{EED55CF0-BF82-40D1-85BA-1D423B3CF3D4}" type="pres">
      <dgm:prSet presAssocID="{968B9901-DF09-4665-9814-7F494ABFD0B0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409950-04EE-4BB9-9C0C-0F4789D5204A}" type="pres">
      <dgm:prSet presAssocID="{40B92006-279F-4F12-B282-370BD744E4BD}" presName="sibTrans" presStyleCnt="0"/>
      <dgm:spPr/>
    </dgm:pt>
    <dgm:pt modelId="{CDC6ADA4-61D9-4545-93A7-0578C5CF5BDF}" type="pres">
      <dgm:prSet presAssocID="{A8219242-3595-4663-88C5-0587C8A76AC2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496D9F-6BA6-41FF-A055-A1CEF4833675}" type="pres">
      <dgm:prSet presAssocID="{29616FFA-D1F1-4318-8437-4E0A7C4F72B0}" presName="sibTrans" presStyleCnt="0"/>
      <dgm:spPr/>
    </dgm:pt>
    <dgm:pt modelId="{4EDD9B77-C241-46E2-A0D5-7AE4F38EAB3E}" type="pres">
      <dgm:prSet presAssocID="{3EC38DE3-0F24-4641-A6A3-F27E885718CC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205A25-9B60-48D1-BFA0-EE19FC0D3306}" type="pres">
      <dgm:prSet presAssocID="{70B8139F-6FDC-4898-91EE-49DE9D108CB5}" presName="sibTrans" presStyleCnt="0"/>
      <dgm:spPr/>
    </dgm:pt>
    <dgm:pt modelId="{D96506EE-834E-4372-BF1D-640005E1F9FD}" type="pres">
      <dgm:prSet presAssocID="{5E5DD376-8A96-44B2-B54A-D96E97A2B99B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8982FF-C8BE-4EDD-8189-3B72FDB37F30}" type="presOf" srcId="{A8219242-3595-4663-88C5-0587C8A76AC2}" destId="{CDC6ADA4-61D9-4545-93A7-0578C5CF5BDF}" srcOrd="0" destOrd="0" presId="urn:microsoft.com/office/officeart/2005/8/layout/default"/>
    <dgm:cxn modelId="{7BEB5B8E-E206-416E-A7EF-00E3D75375D9}" srcId="{882FBA3E-C8AA-4CEF-A124-F69ED70003D1}" destId="{A8219242-3595-4663-88C5-0587C8A76AC2}" srcOrd="4" destOrd="0" parTransId="{29957000-C728-4906-9FCC-0636374F6486}" sibTransId="{29616FFA-D1F1-4318-8437-4E0A7C4F72B0}"/>
    <dgm:cxn modelId="{16677E9A-CC43-41B0-8BCC-F8E4EFDAC6AC}" type="presOf" srcId="{5E5DD376-8A96-44B2-B54A-D96E97A2B99B}" destId="{D96506EE-834E-4372-BF1D-640005E1F9FD}" srcOrd="0" destOrd="0" presId="urn:microsoft.com/office/officeart/2005/8/layout/default"/>
    <dgm:cxn modelId="{822D02E8-BA68-484C-8798-36C29E6CB95F}" srcId="{882FBA3E-C8AA-4CEF-A124-F69ED70003D1}" destId="{968B9901-DF09-4665-9814-7F494ABFD0B0}" srcOrd="3" destOrd="0" parTransId="{F4E136B3-43B9-4B2F-A2BD-A5DB01C432B6}" sibTransId="{40B92006-279F-4F12-B282-370BD744E4BD}"/>
    <dgm:cxn modelId="{0DC4DE7D-C68F-4DDD-9898-9164F1178638}" srcId="{882FBA3E-C8AA-4CEF-A124-F69ED70003D1}" destId="{3EC38DE3-0F24-4641-A6A3-F27E885718CC}" srcOrd="5" destOrd="0" parTransId="{B3F1C59C-9719-47ED-B994-3C1EC5973EA3}" sibTransId="{70B8139F-6FDC-4898-91EE-49DE9D108CB5}"/>
    <dgm:cxn modelId="{AA20438A-4166-4CB9-ABF1-2F4C74D7C395}" type="presOf" srcId="{968B9901-DF09-4665-9814-7F494ABFD0B0}" destId="{EED55CF0-BF82-40D1-85BA-1D423B3CF3D4}" srcOrd="0" destOrd="0" presId="urn:microsoft.com/office/officeart/2005/8/layout/default"/>
    <dgm:cxn modelId="{01B977AB-4ABA-4095-88B1-03B113F384AF}" type="presOf" srcId="{EF7DC472-B45B-497A-BA18-2B10DE845782}" destId="{A3C6184D-236B-4BCE-89B2-78AA4EC2C076}" srcOrd="0" destOrd="0" presId="urn:microsoft.com/office/officeart/2005/8/layout/default"/>
    <dgm:cxn modelId="{10537029-0D6D-4DFF-8F85-C4B9BFCB7FEA}" type="presOf" srcId="{3EC38DE3-0F24-4641-A6A3-F27E885718CC}" destId="{4EDD9B77-C241-46E2-A0D5-7AE4F38EAB3E}" srcOrd="0" destOrd="0" presId="urn:microsoft.com/office/officeart/2005/8/layout/default"/>
    <dgm:cxn modelId="{E8A1299D-DF36-4570-9672-F83B2C27B7C2}" srcId="{882FBA3E-C8AA-4CEF-A124-F69ED70003D1}" destId="{4AECF0E5-200C-4BDC-8157-6876C463A4B0}" srcOrd="2" destOrd="0" parTransId="{8756E7B3-C5EB-420F-8ED6-F9F067A36A0B}" sibTransId="{27408F2B-FACB-437A-9B31-CB278D9AEE0F}"/>
    <dgm:cxn modelId="{55810E2F-DEAF-41FD-83E6-420F12D6864F}" type="presOf" srcId="{4AECF0E5-200C-4BDC-8157-6876C463A4B0}" destId="{D675911C-8FF4-46F4-A292-A6EF4A92FEFC}" srcOrd="0" destOrd="0" presId="urn:microsoft.com/office/officeart/2005/8/layout/default"/>
    <dgm:cxn modelId="{69B5CC4E-A1B2-45DE-941F-916F3CC6B824}" type="presOf" srcId="{882FBA3E-C8AA-4CEF-A124-F69ED70003D1}" destId="{C6FE48D0-BEC3-471F-A5C1-3EA69F8A9F54}" srcOrd="0" destOrd="0" presId="urn:microsoft.com/office/officeart/2005/8/layout/default"/>
    <dgm:cxn modelId="{7C810DBB-A81A-4D82-8395-44E514CC292E}" type="presOf" srcId="{06B712AD-78B5-4189-BA23-CD1205FE5FA9}" destId="{BB9BAE7E-19A6-46C6-9528-EBDC1DB06CC8}" srcOrd="0" destOrd="0" presId="urn:microsoft.com/office/officeart/2005/8/layout/default"/>
    <dgm:cxn modelId="{48642774-823F-4757-8130-913A69A02BD1}" srcId="{882FBA3E-C8AA-4CEF-A124-F69ED70003D1}" destId="{06B712AD-78B5-4189-BA23-CD1205FE5FA9}" srcOrd="0" destOrd="0" parTransId="{19469ED6-86D6-4D2E-9C73-795FFBF93017}" sibTransId="{80685F8C-9714-4EA8-B394-C917E4D45A21}"/>
    <dgm:cxn modelId="{335B63C0-3025-4AD3-9F80-5858677CF2F2}" srcId="{882FBA3E-C8AA-4CEF-A124-F69ED70003D1}" destId="{EF7DC472-B45B-497A-BA18-2B10DE845782}" srcOrd="1" destOrd="0" parTransId="{6E37FD19-A416-45FD-8DFE-0D11AE0AA9A6}" sibTransId="{5D61F64A-09E2-4345-A380-57B136AEF607}"/>
    <dgm:cxn modelId="{54CCA332-7AA0-42AD-BBB3-53ABD4FD0F94}" srcId="{882FBA3E-C8AA-4CEF-A124-F69ED70003D1}" destId="{5E5DD376-8A96-44B2-B54A-D96E97A2B99B}" srcOrd="6" destOrd="0" parTransId="{19C4921A-5E10-473F-B930-0509D7898AD7}" sibTransId="{3CE7BDD7-9156-4649-9BB9-E53B2454E3E7}"/>
    <dgm:cxn modelId="{65B6E865-DCCB-4C6E-B01F-2B6BFB07538B}" type="presParOf" srcId="{C6FE48D0-BEC3-471F-A5C1-3EA69F8A9F54}" destId="{BB9BAE7E-19A6-46C6-9528-EBDC1DB06CC8}" srcOrd="0" destOrd="0" presId="urn:microsoft.com/office/officeart/2005/8/layout/default"/>
    <dgm:cxn modelId="{7827882F-0A41-42BF-AA45-032BA3D08628}" type="presParOf" srcId="{C6FE48D0-BEC3-471F-A5C1-3EA69F8A9F54}" destId="{48F7D897-A035-42E5-A933-C46020E5BFCF}" srcOrd="1" destOrd="0" presId="urn:microsoft.com/office/officeart/2005/8/layout/default"/>
    <dgm:cxn modelId="{9CAD7B6D-F958-43E3-923E-11A928286118}" type="presParOf" srcId="{C6FE48D0-BEC3-471F-A5C1-3EA69F8A9F54}" destId="{A3C6184D-236B-4BCE-89B2-78AA4EC2C076}" srcOrd="2" destOrd="0" presId="urn:microsoft.com/office/officeart/2005/8/layout/default"/>
    <dgm:cxn modelId="{E8552A08-C309-4369-87A8-28BDF5BD8088}" type="presParOf" srcId="{C6FE48D0-BEC3-471F-A5C1-3EA69F8A9F54}" destId="{90C4B03F-2631-4A40-9532-4D12AB365C80}" srcOrd="3" destOrd="0" presId="urn:microsoft.com/office/officeart/2005/8/layout/default"/>
    <dgm:cxn modelId="{74B65767-B623-40E8-9E03-F277115EFF58}" type="presParOf" srcId="{C6FE48D0-BEC3-471F-A5C1-3EA69F8A9F54}" destId="{D675911C-8FF4-46F4-A292-A6EF4A92FEFC}" srcOrd="4" destOrd="0" presId="urn:microsoft.com/office/officeart/2005/8/layout/default"/>
    <dgm:cxn modelId="{7C91D8A2-0E8A-40F5-A3E7-F1CAE30D10AA}" type="presParOf" srcId="{C6FE48D0-BEC3-471F-A5C1-3EA69F8A9F54}" destId="{D14A9634-4609-4A05-8BB8-697A93663B77}" srcOrd="5" destOrd="0" presId="urn:microsoft.com/office/officeart/2005/8/layout/default"/>
    <dgm:cxn modelId="{3D29FF86-1BC1-4A8B-97A6-C15E3DF32582}" type="presParOf" srcId="{C6FE48D0-BEC3-471F-A5C1-3EA69F8A9F54}" destId="{EED55CF0-BF82-40D1-85BA-1D423B3CF3D4}" srcOrd="6" destOrd="0" presId="urn:microsoft.com/office/officeart/2005/8/layout/default"/>
    <dgm:cxn modelId="{B1BE531C-95D1-4F8C-89AC-56D132BE964B}" type="presParOf" srcId="{C6FE48D0-BEC3-471F-A5C1-3EA69F8A9F54}" destId="{0D409950-04EE-4BB9-9C0C-0F4789D5204A}" srcOrd="7" destOrd="0" presId="urn:microsoft.com/office/officeart/2005/8/layout/default"/>
    <dgm:cxn modelId="{12C5C08A-0D92-4D60-827D-BC24D035163B}" type="presParOf" srcId="{C6FE48D0-BEC3-471F-A5C1-3EA69F8A9F54}" destId="{CDC6ADA4-61D9-4545-93A7-0578C5CF5BDF}" srcOrd="8" destOrd="0" presId="urn:microsoft.com/office/officeart/2005/8/layout/default"/>
    <dgm:cxn modelId="{A9101E69-58D7-499E-8A79-C2E7960FBD1A}" type="presParOf" srcId="{C6FE48D0-BEC3-471F-A5C1-3EA69F8A9F54}" destId="{A0496D9F-6BA6-41FF-A055-A1CEF4833675}" srcOrd="9" destOrd="0" presId="urn:microsoft.com/office/officeart/2005/8/layout/default"/>
    <dgm:cxn modelId="{164229D4-C206-480C-93E0-A044DEA24A02}" type="presParOf" srcId="{C6FE48D0-BEC3-471F-A5C1-3EA69F8A9F54}" destId="{4EDD9B77-C241-46E2-A0D5-7AE4F38EAB3E}" srcOrd="10" destOrd="0" presId="urn:microsoft.com/office/officeart/2005/8/layout/default"/>
    <dgm:cxn modelId="{7B8B7993-7AEA-4B11-9944-6F2FDA865536}" type="presParOf" srcId="{C6FE48D0-BEC3-471F-A5C1-3EA69F8A9F54}" destId="{5D205A25-9B60-48D1-BFA0-EE19FC0D3306}" srcOrd="11" destOrd="0" presId="urn:microsoft.com/office/officeart/2005/8/layout/default"/>
    <dgm:cxn modelId="{BEE4E4B0-557A-47CB-94B1-C64964275988}" type="presParOf" srcId="{C6FE48D0-BEC3-471F-A5C1-3EA69F8A9F54}" destId="{D96506EE-834E-4372-BF1D-640005E1F9FD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BFD972C-B75F-4CCF-A649-244710F3DCAB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B6B4217-E0A5-449C-84B3-BA05DCA2275C}">
      <dgm:prSet phldrT="[Текст]" custT="1"/>
      <dgm:spPr/>
      <dgm:t>
        <a:bodyPr/>
        <a:lstStyle/>
        <a:p>
          <a:r>
            <a:rPr lang="ru-RU" sz="1800" b="0" i="0" u="none" dirty="0" smtClean="0">
              <a:solidFill>
                <a:srgbClr val="293C8F"/>
              </a:solidFill>
            </a:rPr>
            <a:t>Стационарная медицинская помощь	</a:t>
          </a:r>
        </a:p>
        <a:p>
          <a:r>
            <a:rPr lang="ru-RU" sz="2000" b="1" i="0" u="none" dirty="0" smtClean="0">
              <a:solidFill>
                <a:srgbClr val="293C8F"/>
              </a:solidFill>
            </a:rPr>
            <a:t>301 600,5</a:t>
          </a:r>
          <a:endParaRPr lang="ru-RU" sz="2000" b="1" dirty="0">
            <a:solidFill>
              <a:srgbClr val="293C8F"/>
            </a:solidFill>
          </a:endParaRPr>
        </a:p>
      </dgm:t>
    </dgm:pt>
    <dgm:pt modelId="{2180F74B-AAB3-4292-90A0-7317706942EA}" type="parTrans" cxnId="{E85ECE5D-7C1D-45A8-99CA-AF2F122469EB}">
      <dgm:prSet/>
      <dgm:spPr/>
      <dgm:t>
        <a:bodyPr/>
        <a:lstStyle/>
        <a:p>
          <a:endParaRPr lang="ru-RU"/>
        </a:p>
      </dgm:t>
    </dgm:pt>
    <dgm:pt modelId="{F12D7ABB-D9BB-42C3-B151-1CFE061905AE}" type="sibTrans" cxnId="{E85ECE5D-7C1D-45A8-99CA-AF2F122469EB}">
      <dgm:prSet/>
      <dgm:spPr/>
      <dgm:t>
        <a:bodyPr/>
        <a:lstStyle/>
        <a:p>
          <a:endParaRPr lang="ru-RU"/>
        </a:p>
      </dgm:t>
    </dgm:pt>
    <dgm:pt modelId="{C6AC7DF3-3511-4D03-99FE-EEA765557ED5}">
      <dgm:prSet phldrT="[Текст]" custT="1"/>
      <dgm:spPr/>
      <dgm:t>
        <a:bodyPr/>
        <a:lstStyle/>
        <a:p>
          <a:r>
            <a:rPr lang="ru-RU" sz="2000" b="0" i="0" u="none" dirty="0" smtClean="0">
              <a:solidFill>
                <a:srgbClr val="293C8F"/>
              </a:solidFill>
            </a:rPr>
            <a:t>Амбулаторная помощь</a:t>
          </a:r>
          <a:r>
            <a:rPr lang="ru-RU" sz="1800" b="0" i="0" u="none" dirty="0" smtClean="0">
              <a:solidFill>
                <a:srgbClr val="293C8F"/>
              </a:solidFill>
            </a:rPr>
            <a:t>	</a:t>
          </a:r>
        </a:p>
        <a:p>
          <a:r>
            <a:rPr lang="ru-RU" sz="2000" b="1" i="0" u="none" dirty="0" smtClean="0">
              <a:solidFill>
                <a:srgbClr val="293C8F"/>
              </a:solidFill>
            </a:rPr>
            <a:t>74 719,1</a:t>
          </a:r>
          <a:endParaRPr lang="ru-RU" sz="2000" b="1" dirty="0">
            <a:solidFill>
              <a:srgbClr val="293C8F"/>
            </a:solidFill>
          </a:endParaRPr>
        </a:p>
      </dgm:t>
    </dgm:pt>
    <dgm:pt modelId="{91AC60D6-7DB7-4631-BDBB-2A98D6D46AFD}" type="parTrans" cxnId="{78429DF8-28BA-48CC-BA48-8B9CEE43D50D}">
      <dgm:prSet/>
      <dgm:spPr/>
      <dgm:t>
        <a:bodyPr/>
        <a:lstStyle/>
        <a:p>
          <a:endParaRPr lang="ru-RU"/>
        </a:p>
      </dgm:t>
    </dgm:pt>
    <dgm:pt modelId="{613F6485-1F23-4487-A19C-E809FDFDF966}" type="sibTrans" cxnId="{78429DF8-28BA-48CC-BA48-8B9CEE43D50D}">
      <dgm:prSet/>
      <dgm:spPr/>
      <dgm:t>
        <a:bodyPr/>
        <a:lstStyle/>
        <a:p>
          <a:endParaRPr lang="ru-RU"/>
        </a:p>
      </dgm:t>
    </dgm:pt>
    <dgm:pt modelId="{8A95BECC-02CA-4FC4-BB68-C3097F35E18D}">
      <dgm:prSet phldrT="[Текст]" custT="1"/>
      <dgm:spPr>
        <a:solidFill>
          <a:srgbClr val="6666FF"/>
        </a:solidFill>
      </dgm:spPr>
      <dgm:t>
        <a:bodyPr/>
        <a:lstStyle/>
        <a:p>
          <a:r>
            <a:rPr lang="ru-RU" sz="1800" b="0" i="0" u="none" dirty="0" smtClean="0">
              <a:solidFill>
                <a:srgbClr val="293C8F"/>
              </a:solidFill>
            </a:rPr>
            <a:t>Медицинская помощь в дневных </a:t>
          </a:r>
        </a:p>
        <a:p>
          <a:r>
            <a:rPr lang="ru-RU" sz="1800" b="0" i="0" u="none" dirty="0" smtClean="0">
              <a:solidFill>
                <a:srgbClr val="293C8F"/>
              </a:solidFill>
            </a:rPr>
            <a:t>стационарах всех типов	</a:t>
          </a:r>
        </a:p>
        <a:p>
          <a:r>
            <a:rPr lang="ru-RU" sz="2000" b="1" i="0" u="none" dirty="0" smtClean="0">
              <a:solidFill>
                <a:srgbClr val="293C8F"/>
              </a:solidFill>
            </a:rPr>
            <a:t>3 631,8</a:t>
          </a:r>
          <a:endParaRPr lang="ru-RU" sz="2000" b="1" dirty="0">
            <a:solidFill>
              <a:srgbClr val="293C8F"/>
            </a:solidFill>
          </a:endParaRPr>
        </a:p>
      </dgm:t>
    </dgm:pt>
    <dgm:pt modelId="{81553EC4-F726-4130-A826-8C7BAC1EE85A}" type="parTrans" cxnId="{7A2B2534-1254-49F5-9C98-3841C3E3D100}">
      <dgm:prSet/>
      <dgm:spPr/>
      <dgm:t>
        <a:bodyPr/>
        <a:lstStyle/>
        <a:p>
          <a:endParaRPr lang="ru-RU"/>
        </a:p>
      </dgm:t>
    </dgm:pt>
    <dgm:pt modelId="{9A14408F-9F1A-4B34-9E4D-3490F0A826B2}" type="sibTrans" cxnId="{7A2B2534-1254-49F5-9C98-3841C3E3D100}">
      <dgm:prSet/>
      <dgm:spPr/>
      <dgm:t>
        <a:bodyPr/>
        <a:lstStyle/>
        <a:p>
          <a:endParaRPr lang="ru-RU"/>
        </a:p>
      </dgm:t>
    </dgm:pt>
    <dgm:pt modelId="{6B61E2B9-0943-4557-9176-45DE4C27E175}">
      <dgm:prSet phldrT="[Текст]" custT="1"/>
      <dgm:spPr/>
      <dgm:t>
        <a:bodyPr/>
        <a:lstStyle/>
        <a:p>
          <a:r>
            <a:rPr lang="ru-RU" sz="1700" b="0" i="0" u="none" dirty="0" smtClean="0">
              <a:solidFill>
                <a:srgbClr val="293C8F"/>
              </a:solidFill>
            </a:rPr>
            <a:t>Заготовка, переработка, хранение и обеспечение безопасности донорской крови и её компонентов</a:t>
          </a:r>
        </a:p>
        <a:p>
          <a:r>
            <a:rPr lang="ru-RU" sz="2000" b="1" i="0" u="none" dirty="0" smtClean="0">
              <a:solidFill>
                <a:srgbClr val="293C8F"/>
              </a:solidFill>
            </a:rPr>
            <a:t>19 757,2</a:t>
          </a:r>
          <a:endParaRPr lang="ru-RU" sz="2000" b="1" dirty="0">
            <a:solidFill>
              <a:srgbClr val="293C8F"/>
            </a:solidFill>
          </a:endParaRPr>
        </a:p>
      </dgm:t>
    </dgm:pt>
    <dgm:pt modelId="{9E1B8993-D763-477F-8930-0FE28030162E}" type="parTrans" cxnId="{3B5A3838-42F2-4209-9CCC-FB075EE0EB54}">
      <dgm:prSet/>
      <dgm:spPr/>
      <dgm:t>
        <a:bodyPr/>
        <a:lstStyle/>
        <a:p>
          <a:endParaRPr lang="ru-RU"/>
        </a:p>
      </dgm:t>
    </dgm:pt>
    <dgm:pt modelId="{8CE5D835-0F39-4A17-B892-0600B3B01BAC}" type="sibTrans" cxnId="{3B5A3838-42F2-4209-9CCC-FB075EE0EB54}">
      <dgm:prSet/>
      <dgm:spPr/>
      <dgm:t>
        <a:bodyPr/>
        <a:lstStyle/>
        <a:p>
          <a:endParaRPr lang="ru-RU"/>
        </a:p>
      </dgm:t>
    </dgm:pt>
    <dgm:pt modelId="{B5F4F9EB-2EDE-47A1-A924-6F7F43BE359D}">
      <dgm:prSet phldrT="[Текст]" custT="1"/>
      <dgm:spPr/>
      <dgm:t>
        <a:bodyPr/>
        <a:lstStyle/>
        <a:p>
          <a:r>
            <a:rPr lang="ru-RU" sz="1800" b="0" i="0" u="none" dirty="0" smtClean="0">
              <a:solidFill>
                <a:srgbClr val="293C8F"/>
              </a:solidFill>
            </a:rPr>
            <a:t>Другие вопросы в области здравоохранения</a:t>
          </a:r>
        </a:p>
        <a:p>
          <a:r>
            <a:rPr lang="ru-RU" sz="1800" b="1" i="0" u="none" dirty="0" smtClean="0">
              <a:solidFill>
                <a:srgbClr val="293C8F"/>
              </a:solidFill>
            </a:rPr>
            <a:t>2 085 653,6</a:t>
          </a:r>
          <a:endParaRPr lang="ru-RU" sz="1800" b="1" dirty="0">
            <a:solidFill>
              <a:srgbClr val="293C8F"/>
            </a:solidFill>
          </a:endParaRPr>
        </a:p>
      </dgm:t>
    </dgm:pt>
    <dgm:pt modelId="{D4B40EED-3B44-4E28-8CA6-DFA93A27AEF5}" type="parTrans" cxnId="{D80B9EBE-464A-4392-96D9-69D8781FFF9B}">
      <dgm:prSet/>
      <dgm:spPr/>
      <dgm:t>
        <a:bodyPr/>
        <a:lstStyle/>
        <a:p>
          <a:endParaRPr lang="ru-RU"/>
        </a:p>
      </dgm:t>
    </dgm:pt>
    <dgm:pt modelId="{06437F39-E940-4427-AC3A-5B750842BB5D}" type="sibTrans" cxnId="{D80B9EBE-464A-4392-96D9-69D8781FFF9B}">
      <dgm:prSet/>
      <dgm:spPr/>
      <dgm:t>
        <a:bodyPr/>
        <a:lstStyle/>
        <a:p>
          <a:endParaRPr lang="ru-RU"/>
        </a:p>
      </dgm:t>
    </dgm:pt>
    <dgm:pt modelId="{EB677F05-2886-465D-B68B-B81108861B8D}">
      <dgm:prSet custT="1"/>
      <dgm:spPr/>
      <dgm:t>
        <a:bodyPr/>
        <a:lstStyle/>
        <a:p>
          <a:r>
            <a:rPr lang="ru-RU" sz="3600" b="1" dirty="0" smtClean="0">
              <a:solidFill>
                <a:srgbClr val="293C8F"/>
              </a:solidFill>
            </a:rPr>
            <a:t>ОМС </a:t>
          </a:r>
        </a:p>
        <a:p>
          <a:r>
            <a:rPr lang="ru-RU" sz="1800" b="1" dirty="0" smtClean="0">
              <a:solidFill>
                <a:srgbClr val="293C8F"/>
              </a:solidFill>
            </a:rPr>
            <a:t>1 902 581,3</a:t>
          </a:r>
          <a:endParaRPr lang="ru-RU" sz="1800" b="1" dirty="0">
            <a:solidFill>
              <a:srgbClr val="293C8F"/>
            </a:solidFill>
          </a:endParaRPr>
        </a:p>
      </dgm:t>
    </dgm:pt>
    <dgm:pt modelId="{C034B166-F26F-41C7-AA51-910E67235C47}" type="parTrans" cxnId="{6105480B-1425-4CE5-91C6-264BBE82D8FA}">
      <dgm:prSet/>
      <dgm:spPr/>
      <dgm:t>
        <a:bodyPr/>
        <a:lstStyle/>
        <a:p>
          <a:endParaRPr lang="ru-RU"/>
        </a:p>
      </dgm:t>
    </dgm:pt>
    <dgm:pt modelId="{F46658F3-8F33-4D0E-965F-203298DEE30A}" type="sibTrans" cxnId="{6105480B-1425-4CE5-91C6-264BBE82D8FA}">
      <dgm:prSet/>
      <dgm:spPr/>
      <dgm:t>
        <a:bodyPr/>
        <a:lstStyle/>
        <a:p>
          <a:endParaRPr lang="ru-RU"/>
        </a:p>
      </dgm:t>
    </dgm:pt>
    <dgm:pt modelId="{B3F62225-198B-43E1-92CD-E23CF3CA7F58}" type="pres">
      <dgm:prSet presAssocID="{6BFD972C-B75F-4CCF-A649-244710F3DCA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F80074-D55E-4D81-B467-644FC6977F2F}" type="pres">
      <dgm:prSet presAssocID="{3B6B4217-E0A5-449C-84B3-BA05DCA2275C}" presName="node" presStyleLbl="node1" presStyleIdx="0" presStyleCnt="6" custScaleX="108484" custScaleY="11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311845-69E8-46A4-B8EF-CD4115A19657}" type="pres">
      <dgm:prSet presAssocID="{F12D7ABB-D9BB-42C3-B151-1CFE061905AE}" presName="sibTrans" presStyleCnt="0"/>
      <dgm:spPr/>
    </dgm:pt>
    <dgm:pt modelId="{6F39FE39-37B1-43C0-AFD9-2156A664E360}" type="pres">
      <dgm:prSet presAssocID="{C6AC7DF3-3511-4D03-99FE-EEA765557ED5}" presName="node" presStyleLbl="node1" presStyleIdx="1" presStyleCnt="6" custScaleX="110000" custScaleY="11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012B60-F1B1-46D9-99AA-02E2F467641D}" type="pres">
      <dgm:prSet presAssocID="{613F6485-1F23-4487-A19C-E809FDFDF966}" presName="sibTrans" presStyleCnt="0"/>
      <dgm:spPr/>
    </dgm:pt>
    <dgm:pt modelId="{0B1C281C-DB7A-42B8-B350-C0DEFD18B84B}" type="pres">
      <dgm:prSet presAssocID="{8A95BECC-02CA-4FC4-BB68-C3097F35E18D}" presName="node" presStyleLbl="node1" presStyleIdx="2" presStyleCnt="6" custScaleX="110000" custScaleY="11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18CF0D-41A5-43EE-BB81-9446F0F75C1A}" type="pres">
      <dgm:prSet presAssocID="{9A14408F-9F1A-4B34-9E4D-3490F0A826B2}" presName="sibTrans" presStyleCnt="0"/>
      <dgm:spPr/>
    </dgm:pt>
    <dgm:pt modelId="{19E2CF5F-E256-46E2-A6C5-D0BD8F6BFD3B}" type="pres">
      <dgm:prSet presAssocID="{6B61E2B9-0943-4557-9176-45DE4C27E175}" presName="node" presStyleLbl="node1" presStyleIdx="3" presStyleCnt="6" custScaleX="110000" custScaleY="110000" custLinFactNeighborX="-3015" custLinFactNeighborY="14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9421AE-0CBF-45A7-B484-D40AA706D8D8}" type="pres">
      <dgm:prSet presAssocID="{8CE5D835-0F39-4A17-B892-0600B3B01BAC}" presName="sibTrans" presStyleCnt="0"/>
      <dgm:spPr/>
    </dgm:pt>
    <dgm:pt modelId="{3689E2C4-4646-469F-90BA-0A987445BA89}" type="pres">
      <dgm:prSet presAssocID="{B5F4F9EB-2EDE-47A1-A924-6F7F43BE359D}" presName="node" presStyleLbl="node1" presStyleIdx="4" presStyleCnt="6" custScaleX="110000" custScaleY="11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183DD5-ABBE-404C-8E7B-6DF60F258181}" type="pres">
      <dgm:prSet presAssocID="{06437F39-E940-4427-AC3A-5B750842BB5D}" presName="sibTrans" presStyleCnt="0"/>
      <dgm:spPr/>
    </dgm:pt>
    <dgm:pt modelId="{79FA7C70-D45A-4EFB-B3BA-87E306942281}" type="pres">
      <dgm:prSet presAssocID="{EB677F05-2886-465D-B68B-B81108861B8D}" presName="node" presStyleLbl="node1" presStyleIdx="5" presStyleCnt="6" custScaleX="110000" custScaleY="11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6F2BB3-36CB-4C3E-B4DA-F1A489EF7A93}" type="presOf" srcId="{3B6B4217-E0A5-449C-84B3-BA05DCA2275C}" destId="{E1F80074-D55E-4D81-B467-644FC6977F2F}" srcOrd="0" destOrd="0" presId="urn:microsoft.com/office/officeart/2005/8/layout/default"/>
    <dgm:cxn modelId="{D16776D1-8157-4F71-B9A9-ABD2E715D0D9}" type="presOf" srcId="{C6AC7DF3-3511-4D03-99FE-EEA765557ED5}" destId="{6F39FE39-37B1-43C0-AFD9-2156A664E360}" srcOrd="0" destOrd="0" presId="urn:microsoft.com/office/officeart/2005/8/layout/default"/>
    <dgm:cxn modelId="{3B5A3838-42F2-4209-9CCC-FB075EE0EB54}" srcId="{6BFD972C-B75F-4CCF-A649-244710F3DCAB}" destId="{6B61E2B9-0943-4557-9176-45DE4C27E175}" srcOrd="3" destOrd="0" parTransId="{9E1B8993-D763-477F-8930-0FE28030162E}" sibTransId="{8CE5D835-0F39-4A17-B892-0600B3B01BAC}"/>
    <dgm:cxn modelId="{E85ECE5D-7C1D-45A8-99CA-AF2F122469EB}" srcId="{6BFD972C-B75F-4CCF-A649-244710F3DCAB}" destId="{3B6B4217-E0A5-449C-84B3-BA05DCA2275C}" srcOrd="0" destOrd="0" parTransId="{2180F74B-AAB3-4292-90A0-7317706942EA}" sibTransId="{F12D7ABB-D9BB-42C3-B151-1CFE061905AE}"/>
    <dgm:cxn modelId="{78429DF8-28BA-48CC-BA48-8B9CEE43D50D}" srcId="{6BFD972C-B75F-4CCF-A649-244710F3DCAB}" destId="{C6AC7DF3-3511-4D03-99FE-EEA765557ED5}" srcOrd="1" destOrd="0" parTransId="{91AC60D6-7DB7-4631-BDBB-2A98D6D46AFD}" sibTransId="{613F6485-1F23-4487-A19C-E809FDFDF966}"/>
    <dgm:cxn modelId="{6105480B-1425-4CE5-91C6-264BBE82D8FA}" srcId="{6BFD972C-B75F-4CCF-A649-244710F3DCAB}" destId="{EB677F05-2886-465D-B68B-B81108861B8D}" srcOrd="5" destOrd="0" parTransId="{C034B166-F26F-41C7-AA51-910E67235C47}" sibTransId="{F46658F3-8F33-4D0E-965F-203298DEE30A}"/>
    <dgm:cxn modelId="{07B1E27B-FBB4-496D-9EDD-2F7362E933D6}" type="presOf" srcId="{8A95BECC-02CA-4FC4-BB68-C3097F35E18D}" destId="{0B1C281C-DB7A-42B8-B350-C0DEFD18B84B}" srcOrd="0" destOrd="0" presId="urn:microsoft.com/office/officeart/2005/8/layout/default"/>
    <dgm:cxn modelId="{DDEA6519-3786-4E8E-A683-0135E03DEA9F}" type="presOf" srcId="{EB677F05-2886-465D-B68B-B81108861B8D}" destId="{79FA7C70-D45A-4EFB-B3BA-87E306942281}" srcOrd="0" destOrd="0" presId="urn:microsoft.com/office/officeart/2005/8/layout/default"/>
    <dgm:cxn modelId="{B798A083-54BB-49F3-B763-722F77978791}" type="presOf" srcId="{B5F4F9EB-2EDE-47A1-A924-6F7F43BE359D}" destId="{3689E2C4-4646-469F-90BA-0A987445BA89}" srcOrd="0" destOrd="0" presId="urn:microsoft.com/office/officeart/2005/8/layout/default"/>
    <dgm:cxn modelId="{DBBC6BFF-C746-4FF1-9A66-017767677515}" type="presOf" srcId="{6BFD972C-B75F-4CCF-A649-244710F3DCAB}" destId="{B3F62225-198B-43E1-92CD-E23CF3CA7F58}" srcOrd="0" destOrd="0" presId="urn:microsoft.com/office/officeart/2005/8/layout/default"/>
    <dgm:cxn modelId="{7A2B2534-1254-49F5-9C98-3841C3E3D100}" srcId="{6BFD972C-B75F-4CCF-A649-244710F3DCAB}" destId="{8A95BECC-02CA-4FC4-BB68-C3097F35E18D}" srcOrd="2" destOrd="0" parTransId="{81553EC4-F726-4130-A826-8C7BAC1EE85A}" sibTransId="{9A14408F-9F1A-4B34-9E4D-3490F0A826B2}"/>
    <dgm:cxn modelId="{D80B9EBE-464A-4392-96D9-69D8781FFF9B}" srcId="{6BFD972C-B75F-4CCF-A649-244710F3DCAB}" destId="{B5F4F9EB-2EDE-47A1-A924-6F7F43BE359D}" srcOrd="4" destOrd="0" parTransId="{D4B40EED-3B44-4E28-8CA6-DFA93A27AEF5}" sibTransId="{06437F39-E940-4427-AC3A-5B750842BB5D}"/>
    <dgm:cxn modelId="{33859B60-61BE-476F-B2F2-3F08877C3A59}" type="presOf" srcId="{6B61E2B9-0943-4557-9176-45DE4C27E175}" destId="{19E2CF5F-E256-46E2-A6C5-D0BD8F6BFD3B}" srcOrd="0" destOrd="0" presId="urn:microsoft.com/office/officeart/2005/8/layout/default"/>
    <dgm:cxn modelId="{50B316F2-0973-4425-9855-50A1CAB8CF48}" type="presParOf" srcId="{B3F62225-198B-43E1-92CD-E23CF3CA7F58}" destId="{E1F80074-D55E-4D81-B467-644FC6977F2F}" srcOrd="0" destOrd="0" presId="urn:microsoft.com/office/officeart/2005/8/layout/default"/>
    <dgm:cxn modelId="{CC37B570-AFE5-4659-BC4C-0293E722AE67}" type="presParOf" srcId="{B3F62225-198B-43E1-92CD-E23CF3CA7F58}" destId="{E6311845-69E8-46A4-B8EF-CD4115A19657}" srcOrd="1" destOrd="0" presId="urn:microsoft.com/office/officeart/2005/8/layout/default"/>
    <dgm:cxn modelId="{A77D511F-649C-4B01-A92E-2E71711153DB}" type="presParOf" srcId="{B3F62225-198B-43E1-92CD-E23CF3CA7F58}" destId="{6F39FE39-37B1-43C0-AFD9-2156A664E360}" srcOrd="2" destOrd="0" presId="urn:microsoft.com/office/officeart/2005/8/layout/default"/>
    <dgm:cxn modelId="{E065FF6D-93DD-4B2C-8ECF-58684049276E}" type="presParOf" srcId="{B3F62225-198B-43E1-92CD-E23CF3CA7F58}" destId="{B2012B60-F1B1-46D9-99AA-02E2F467641D}" srcOrd="3" destOrd="0" presId="urn:microsoft.com/office/officeart/2005/8/layout/default"/>
    <dgm:cxn modelId="{F98F5882-2858-4089-A806-12EA63E4C991}" type="presParOf" srcId="{B3F62225-198B-43E1-92CD-E23CF3CA7F58}" destId="{0B1C281C-DB7A-42B8-B350-C0DEFD18B84B}" srcOrd="4" destOrd="0" presId="urn:microsoft.com/office/officeart/2005/8/layout/default"/>
    <dgm:cxn modelId="{CDFB77CC-5B8E-413E-9694-892C4E000B00}" type="presParOf" srcId="{B3F62225-198B-43E1-92CD-E23CF3CA7F58}" destId="{0B18CF0D-41A5-43EE-BB81-9446F0F75C1A}" srcOrd="5" destOrd="0" presId="urn:microsoft.com/office/officeart/2005/8/layout/default"/>
    <dgm:cxn modelId="{3AE54307-1253-4C97-BEB2-23C186D59947}" type="presParOf" srcId="{B3F62225-198B-43E1-92CD-E23CF3CA7F58}" destId="{19E2CF5F-E256-46E2-A6C5-D0BD8F6BFD3B}" srcOrd="6" destOrd="0" presId="urn:microsoft.com/office/officeart/2005/8/layout/default"/>
    <dgm:cxn modelId="{743B26BD-4D23-45B0-918F-432A2BCD1D1D}" type="presParOf" srcId="{B3F62225-198B-43E1-92CD-E23CF3CA7F58}" destId="{5A9421AE-0CBF-45A7-B484-D40AA706D8D8}" srcOrd="7" destOrd="0" presId="urn:microsoft.com/office/officeart/2005/8/layout/default"/>
    <dgm:cxn modelId="{85E25358-9D4C-4422-964F-C6C5F4EE3CDB}" type="presParOf" srcId="{B3F62225-198B-43E1-92CD-E23CF3CA7F58}" destId="{3689E2C4-4646-469F-90BA-0A987445BA89}" srcOrd="8" destOrd="0" presId="urn:microsoft.com/office/officeart/2005/8/layout/default"/>
    <dgm:cxn modelId="{2B75A019-B416-40ED-BB83-424A04E66216}" type="presParOf" srcId="{B3F62225-198B-43E1-92CD-E23CF3CA7F58}" destId="{CF183DD5-ABBE-404C-8E7B-6DF60F258181}" srcOrd="9" destOrd="0" presId="urn:microsoft.com/office/officeart/2005/8/layout/default"/>
    <dgm:cxn modelId="{83D5607A-2C8C-4207-84ED-7E1A55E97E9D}" type="presParOf" srcId="{B3F62225-198B-43E1-92CD-E23CF3CA7F58}" destId="{79FA7C70-D45A-4EFB-B3BA-87E30694228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95A59-70D8-44B7-9270-2C36C907C96D}">
      <dsp:nvSpPr>
        <dsp:cNvPr id="0" name=""/>
        <dsp:cNvSpPr/>
      </dsp:nvSpPr>
      <dsp:spPr>
        <a:xfrm>
          <a:off x="794349" y="1104037"/>
          <a:ext cx="2902862" cy="1008125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C1916B-16C4-4ACA-94A6-8A42D570283F}">
      <dsp:nvSpPr>
        <dsp:cNvPr id="0" name=""/>
        <dsp:cNvSpPr/>
      </dsp:nvSpPr>
      <dsp:spPr>
        <a:xfrm>
          <a:off x="1800767" y="4248446"/>
          <a:ext cx="667281" cy="477225"/>
        </a:xfrm>
        <a:prstGeom prst="downArrow">
          <a:avLst/>
        </a:prstGeom>
        <a:solidFill>
          <a:srgbClr val="FFC000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153107-200B-4CF3-90D5-DCEAAACC774A}">
      <dsp:nvSpPr>
        <dsp:cNvPr id="0" name=""/>
        <dsp:cNvSpPr/>
      </dsp:nvSpPr>
      <dsp:spPr>
        <a:xfrm>
          <a:off x="2340526" y="4006355"/>
          <a:ext cx="47957" cy="675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2340526" y="4006355"/>
        <a:ext cx="47957" cy="675084"/>
      </dsp:txXfrm>
    </dsp:sp>
    <dsp:sp modelId="{D0683656-2828-453A-A87D-FE15D5715832}">
      <dsp:nvSpPr>
        <dsp:cNvPr id="0" name=""/>
        <dsp:cNvSpPr/>
      </dsp:nvSpPr>
      <dsp:spPr>
        <a:xfrm flipH="1" flipV="1">
          <a:off x="2468369" y="2673476"/>
          <a:ext cx="45720" cy="4572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</a:t>
          </a:r>
          <a:endParaRPr lang="ru-RU" sz="2000" kern="1200" dirty="0"/>
        </a:p>
      </dsp:txBody>
      <dsp:txXfrm rot="10800000">
        <a:off x="2475065" y="2680172"/>
        <a:ext cx="32328" cy="32328"/>
      </dsp:txXfrm>
    </dsp:sp>
    <dsp:sp modelId="{1CB80364-43CF-4B01-8686-1E277E23B089}">
      <dsp:nvSpPr>
        <dsp:cNvPr id="0" name=""/>
        <dsp:cNvSpPr/>
      </dsp:nvSpPr>
      <dsp:spPr>
        <a:xfrm>
          <a:off x="1008683" y="1728166"/>
          <a:ext cx="2061251" cy="1892041"/>
        </a:xfrm>
        <a:prstGeom prst="ellipse">
          <a:avLst/>
        </a:prstGeom>
        <a:solidFill>
          <a:schemeClr val="accent2">
            <a:hueOff val="1408926"/>
            <a:satOff val="-10081"/>
            <a:lumOff val="-589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t" anchorCtr="1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293C8F"/>
              </a:solidFill>
            </a:rPr>
            <a:t>Доходы от уплаты акцизов на нефтепродукты 856</a:t>
          </a:r>
          <a:endParaRPr lang="ru-RU" sz="1800" b="1" kern="1200" dirty="0">
            <a:solidFill>
              <a:srgbClr val="293C8F"/>
            </a:solidFill>
          </a:endParaRPr>
        </a:p>
      </dsp:txBody>
      <dsp:txXfrm>
        <a:off x="1310546" y="2005249"/>
        <a:ext cx="1457525" cy="1337875"/>
      </dsp:txXfrm>
    </dsp:sp>
    <dsp:sp modelId="{FE9F3FE4-8921-44BC-A0BE-028E6A9D04F6}">
      <dsp:nvSpPr>
        <dsp:cNvPr id="0" name=""/>
        <dsp:cNvSpPr/>
      </dsp:nvSpPr>
      <dsp:spPr>
        <a:xfrm>
          <a:off x="1800772" y="348151"/>
          <a:ext cx="2182827" cy="1812064"/>
        </a:xfrm>
        <a:prstGeom prst="ellipse">
          <a:avLst/>
        </a:prstGeom>
        <a:solidFill>
          <a:schemeClr val="accent2">
            <a:hueOff val="2817852"/>
            <a:satOff val="-20162"/>
            <a:lumOff val="-1177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0" kern="1200" dirty="0" smtClean="0">
              <a:solidFill>
                <a:srgbClr val="293C8F"/>
              </a:solidFill>
            </a:rPr>
            <a:t>Акцизы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0" kern="1200" dirty="0" smtClean="0">
              <a:solidFill>
                <a:srgbClr val="293C8F"/>
              </a:solidFill>
            </a:rPr>
            <a:t>на алкогольную продукцию 14 </a:t>
          </a:r>
          <a:endParaRPr lang="ru-RU" sz="1800" b="0" kern="1200" dirty="0">
            <a:solidFill>
              <a:srgbClr val="293C8F"/>
            </a:solidFill>
          </a:endParaRPr>
        </a:p>
      </dsp:txBody>
      <dsp:txXfrm>
        <a:off x="2120440" y="613522"/>
        <a:ext cx="1543491" cy="1281322"/>
      </dsp:txXfrm>
    </dsp:sp>
    <dsp:sp modelId="{06D0D5EE-8FC1-40EA-97F9-2864E809664D}">
      <dsp:nvSpPr>
        <dsp:cNvPr id="0" name=""/>
        <dsp:cNvSpPr/>
      </dsp:nvSpPr>
      <dsp:spPr>
        <a:xfrm>
          <a:off x="0" y="215999"/>
          <a:ext cx="4284409" cy="404634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391255-80A5-484F-9997-6BB9D12DE7A7}">
      <dsp:nvSpPr>
        <dsp:cNvPr id="0" name=""/>
        <dsp:cNvSpPr/>
      </dsp:nvSpPr>
      <dsp:spPr>
        <a:xfrm>
          <a:off x="36441" y="411"/>
          <a:ext cx="1869614" cy="11217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none" kern="1200" dirty="0" smtClean="0">
              <a:solidFill>
                <a:srgbClr val="293C8F"/>
              </a:solidFill>
            </a:rPr>
            <a:t>Пенсионное обеспечение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u="none" kern="1200" dirty="0" smtClean="0">
              <a:solidFill>
                <a:srgbClr val="293C8F"/>
              </a:solidFill>
            </a:rPr>
            <a:t>78 454,2</a:t>
          </a:r>
          <a:endParaRPr lang="ru-RU" sz="1600" b="1" kern="1200" dirty="0">
            <a:solidFill>
              <a:srgbClr val="293C8F"/>
            </a:solidFill>
          </a:endParaRPr>
        </a:p>
      </dsp:txBody>
      <dsp:txXfrm>
        <a:off x="36441" y="411"/>
        <a:ext cx="1869614" cy="1121768"/>
      </dsp:txXfrm>
    </dsp:sp>
    <dsp:sp modelId="{1BA27704-8182-4EDC-8C5B-181263C743FF}">
      <dsp:nvSpPr>
        <dsp:cNvPr id="0" name=""/>
        <dsp:cNvSpPr/>
      </dsp:nvSpPr>
      <dsp:spPr>
        <a:xfrm>
          <a:off x="2093017" y="411"/>
          <a:ext cx="1869614" cy="112176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none" kern="1200" dirty="0" smtClean="0">
              <a:solidFill>
                <a:srgbClr val="293C8F"/>
              </a:solidFill>
            </a:rPr>
            <a:t>Социальное обслуживание населения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u="none" kern="1200" dirty="0" smtClean="0">
              <a:solidFill>
                <a:srgbClr val="293C8F"/>
              </a:solidFill>
            </a:rPr>
            <a:t>224 201,9</a:t>
          </a:r>
          <a:endParaRPr lang="ru-RU" sz="1600" b="1" kern="1200" dirty="0">
            <a:solidFill>
              <a:srgbClr val="293C8F"/>
            </a:solidFill>
          </a:endParaRPr>
        </a:p>
      </dsp:txBody>
      <dsp:txXfrm>
        <a:off x="2093017" y="411"/>
        <a:ext cx="1869614" cy="1121768"/>
      </dsp:txXfrm>
    </dsp:sp>
    <dsp:sp modelId="{BEC9E3B6-27EE-4522-BF5F-084CAECF3F0A}">
      <dsp:nvSpPr>
        <dsp:cNvPr id="0" name=""/>
        <dsp:cNvSpPr/>
      </dsp:nvSpPr>
      <dsp:spPr>
        <a:xfrm>
          <a:off x="4149592" y="411"/>
          <a:ext cx="1869614" cy="1121768"/>
        </a:xfrm>
        <a:prstGeom prst="rect">
          <a:avLst/>
        </a:prstGeom>
        <a:solidFill>
          <a:srgbClr val="6666FF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none" kern="1200" dirty="0" smtClean="0">
              <a:solidFill>
                <a:srgbClr val="293C8F"/>
              </a:solidFill>
            </a:rPr>
            <a:t>Социальное обеспечение населения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u="none" kern="1200" dirty="0" smtClean="0">
              <a:solidFill>
                <a:srgbClr val="293C8F"/>
              </a:solidFill>
            </a:rPr>
            <a:t>1 793 544,5</a:t>
          </a:r>
          <a:endParaRPr lang="ru-RU" sz="1600" b="1" kern="1200" dirty="0">
            <a:solidFill>
              <a:srgbClr val="293C8F"/>
            </a:solidFill>
          </a:endParaRPr>
        </a:p>
      </dsp:txBody>
      <dsp:txXfrm>
        <a:off x="4149592" y="411"/>
        <a:ext cx="1869614" cy="1121768"/>
      </dsp:txXfrm>
    </dsp:sp>
    <dsp:sp modelId="{5EC89B28-81E7-49CB-8718-9D89FC8C15AB}">
      <dsp:nvSpPr>
        <dsp:cNvPr id="0" name=""/>
        <dsp:cNvSpPr/>
      </dsp:nvSpPr>
      <dsp:spPr>
        <a:xfrm>
          <a:off x="6206168" y="411"/>
          <a:ext cx="1869614" cy="112176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none" kern="1200" dirty="0" smtClean="0">
              <a:solidFill>
                <a:srgbClr val="293C8F"/>
              </a:solidFill>
            </a:rPr>
            <a:t>Охрана семьи и детства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u="none" kern="1200" dirty="0" smtClean="0">
              <a:solidFill>
                <a:srgbClr val="293C8F"/>
              </a:solidFill>
            </a:rPr>
            <a:t>406 976,5</a:t>
          </a:r>
          <a:endParaRPr lang="ru-RU" sz="1600" b="1" kern="1200" dirty="0">
            <a:solidFill>
              <a:srgbClr val="293C8F"/>
            </a:solidFill>
          </a:endParaRPr>
        </a:p>
      </dsp:txBody>
      <dsp:txXfrm>
        <a:off x="6206168" y="411"/>
        <a:ext cx="1869614" cy="1121768"/>
      </dsp:txXfrm>
    </dsp:sp>
    <dsp:sp modelId="{D0E6724F-CDCE-474A-A716-1CC6E4318CB4}">
      <dsp:nvSpPr>
        <dsp:cNvPr id="0" name=""/>
        <dsp:cNvSpPr/>
      </dsp:nvSpPr>
      <dsp:spPr>
        <a:xfrm>
          <a:off x="3121304" y="1309141"/>
          <a:ext cx="1869614" cy="112176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none" kern="1200" dirty="0" smtClean="0">
              <a:solidFill>
                <a:srgbClr val="293C8F"/>
              </a:solidFill>
            </a:rPr>
            <a:t>Другие вопросы в области социальной политики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u="none" kern="1200" dirty="0" smtClean="0">
              <a:solidFill>
                <a:srgbClr val="293C8F"/>
              </a:solidFill>
            </a:rPr>
            <a:t>66 577,9</a:t>
          </a:r>
          <a:endParaRPr lang="ru-RU" sz="1600" b="1" kern="1200" dirty="0">
            <a:solidFill>
              <a:srgbClr val="293C8F"/>
            </a:solidFill>
          </a:endParaRPr>
        </a:p>
      </dsp:txBody>
      <dsp:txXfrm>
        <a:off x="3121304" y="1309141"/>
        <a:ext cx="1869614" cy="112176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341748-93CF-4C4B-A903-51D75C728151}">
      <dsp:nvSpPr>
        <dsp:cNvPr id="0" name=""/>
        <dsp:cNvSpPr/>
      </dsp:nvSpPr>
      <dsp:spPr>
        <a:xfrm>
          <a:off x="0" y="229494"/>
          <a:ext cx="2520279" cy="151216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i="0" u="none" kern="1200" dirty="0" smtClean="0">
              <a:solidFill>
                <a:srgbClr val="293C8F"/>
              </a:solidFill>
            </a:rPr>
            <a:t>Телевидение и радиовещание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0" u="none" kern="1200" dirty="0" smtClean="0">
              <a:solidFill>
                <a:srgbClr val="293C8F"/>
              </a:solidFill>
            </a:rPr>
            <a:t>12 750,0</a:t>
          </a:r>
          <a:endParaRPr lang="ru-RU" sz="1900" b="1" kern="1200" dirty="0">
            <a:solidFill>
              <a:srgbClr val="293C8F"/>
            </a:solidFill>
          </a:endParaRPr>
        </a:p>
      </dsp:txBody>
      <dsp:txXfrm>
        <a:off x="0" y="229494"/>
        <a:ext cx="2520279" cy="1512168"/>
      </dsp:txXfrm>
    </dsp:sp>
    <dsp:sp modelId="{44BEAA91-E2D2-4E41-82D6-E8E81504A5C9}">
      <dsp:nvSpPr>
        <dsp:cNvPr id="0" name=""/>
        <dsp:cNvSpPr/>
      </dsp:nvSpPr>
      <dsp:spPr>
        <a:xfrm>
          <a:off x="2772307" y="229494"/>
          <a:ext cx="2520279" cy="1512168"/>
        </a:xfrm>
        <a:prstGeom prst="rect">
          <a:avLst/>
        </a:prstGeom>
        <a:solidFill>
          <a:schemeClr val="accent5">
            <a:hueOff val="8842340"/>
            <a:satOff val="-35925"/>
            <a:lumOff val="-7941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i="0" u="none" kern="1200" dirty="0" smtClean="0">
              <a:solidFill>
                <a:srgbClr val="293C8F"/>
              </a:solidFill>
            </a:rPr>
            <a:t>Периодическая печать и издательства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0" u="none" kern="1200" dirty="0" smtClean="0">
              <a:solidFill>
                <a:srgbClr val="293C8F"/>
              </a:solidFill>
            </a:rPr>
            <a:t>35 024,4</a:t>
          </a:r>
          <a:endParaRPr lang="ru-RU" sz="1900" b="1" kern="1200" dirty="0">
            <a:solidFill>
              <a:srgbClr val="293C8F"/>
            </a:solidFill>
          </a:endParaRPr>
        </a:p>
      </dsp:txBody>
      <dsp:txXfrm>
        <a:off x="2772307" y="229494"/>
        <a:ext cx="2520279" cy="1512168"/>
      </dsp:txXfrm>
    </dsp:sp>
    <dsp:sp modelId="{24C1A5AA-2C42-4E61-B570-27709F014DF0}">
      <dsp:nvSpPr>
        <dsp:cNvPr id="0" name=""/>
        <dsp:cNvSpPr/>
      </dsp:nvSpPr>
      <dsp:spPr>
        <a:xfrm>
          <a:off x="5544615" y="229494"/>
          <a:ext cx="2520279" cy="1512168"/>
        </a:xfrm>
        <a:prstGeom prst="rect">
          <a:avLst/>
        </a:prstGeom>
        <a:solidFill>
          <a:schemeClr val="accent5">
            <a:hueOff val="17684680"/>
            <a:satOff val="-71851"/>
            <a:lumOff val="-15882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i="0" u="none" kern="1200" dirty="0" smtClean="0">
              <a:solidFill>
                <a:srgbClr val="293C8F"/>
              </a:solidFill>
            </a:rPr>
            <a:t>Другие вопросы в области средств массовой информации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0" u="none" kern="1200" dirty="0" smtClean="0">
              <a:solidFill>
                <a:srgbClr val="293C8F"/>
              </a:solidFill>
            </a:rPr>
            <a:t>7 818,7</a:t>
          </a:r>
          <a:endParaRPr lang="ru-RU" sz="1900" b="1" kern="1200" dirty="0">
            <a:solidFill>
              <a:srgbClr val="293C8F"/>
            </a:solidFill>
          </a:endParaRPr>
        </a:p>
      </dsp:txBody>
      <dsp:txXfrm>
        <a:off x="5544615" y="229494"/>
        <a:ext cx="2520279" cy="151216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721B9B-2E55-48E1-9D08-AFF0D618DC5C}">
      <dsp:nvSpPr>
        <dsp:cNvPr id="0" name=""/>
        <dsp:cNvSpPr/>
      </dsp:nvSpPr>
      <dsp:spPr>
        <a:xfrm>
          <a:off x="71351" y="28326"/>
          <a:ext cx="2394257" cy="13100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i="0" u="none" kern="1200" dirty="0" smtClean="0">
              <a:solidFill>
                <a:srgbClr val="293C8F"/>
              </a:solidFill>
            </a:rPr>
            <a:t>Общеэкономические вопросы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>
              <a:solidFill>
                <a:srgbClr val="293C8F"/>
              </a:solidFill>
            </a:rPr>
            <a:t>92 407,4</a:t>
          </a:r>
          <a:endParaRPr lang="ru-RU" sz="1800" b="1" kern="1200" dirty="0">
            <a:solidFill>
              <a:srgbClr val="293C8F"/>
            </a:solidFill>
          </a:endParaRPr>
        </a:p>
      </dsp:txBody>
      <dsp:txXfrm>
        <a:off x="71351" y="28326"/>
        <a:ext cx="2394257" cy="1310067"/>
      </dsp:txXfrm>
    </dsp:sp>
    <dsp:sp modelId="{318A44DB-CFC7-48E1-8366-027338B2DC36}">
      <dsp:nvSpPr>
        <dsp:cNvPr id="0" name=""/>
        <dsp:cNvSpPr/>
      </dsp:nvSpPr>
      <dsp:spPr>
        <a:xfrm>
          <a:off x="2614082" y="86257"/>
          <a:ext cx="2183445" cy="131006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i="0" u="none" kern="1200" dirty="0" smtClean="0">
              <a:solidFill>
                <a:srgbClr val="293C8F"/>
              </a:solidFill>
            </a:rPr>
            <a:t>Топливно-энергетический комплекс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>
              <a:solidFill>
                <a:srgbClr val="293C8F"/>
              </a:solidFill>
            </a:rPr>
            <a:t>61 693,5</a:t>
          </a:r>
          <a:endParaRPr lang="ru-RU" sz="1800" b="1" kern="1200" dirty="0">
            <a:solidFill>
              <a:srgbClr val="293C8F"/>
            </a:solidFill>
          </a:endParaRPr>
        </a:p>
      </dsp:txBody>
      <dsp:txXfrm>
        <a:off x="2614082" y="86257"/>
        <a:ext cx="2183445" cy="1310067"/>
      </dsp:txXfrm>
    </dsp:sp>
    <dsp:sp modelId="{060135B4-F039-415F-B8C5-819B10D57599}">
      <dsp:nvSpPr>
        <dsp:cNvPr id="0" name=""/>
        <dsp:cNvSpPr/>
      </dsp:nvSpPr>
      <dsp:spPr>
        <a:xfrm>
          <a:off x="5015873" y="86257"/>
          <a:ext cx="2183445" cy="131006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i="0" u="none" kern="1200" dirty="0" smtClean="0">
              <a:solidFill>
                <a:srgbClr val="293C8F"/>
              </a:solidFill>
            </a:rPr>
            <a:t>Сельское хозяйство и рыболовство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>
              <a:solidFill>
                <a:srgbClr val="293C8F"/>
              </a:solidFill>
            </a:rPr>
            <a:t>527 604,4</a:t>
          </a:r>
          <a:endParaRPr lang="ru-RU" sz="1800" b="1" kern="1200" dirty="0">
            <a:solidFill>
              <a:srgbClr val="293C8F"/>
            </a:solidFill>
          </a:endParaRPr>
        </a:p>
      </dsp:txBody>
      <dsp:txXfrm>
        <a:off x="5015873" y="86257"/>
        <a:ext cx="2183445" cy="1310067"/>
      </dsp:txXfrm>
    </dsp:sp>
    <dsp:sp modelId="{50119CC1-84D0-43DF-B1EC-5B06324DDF91}">
      <dsp:nvSpPr>
        <dsp:cNvPr id="0" name=""/>
        <dsp:cNvSpPr/>
      </dsp:nvSpPr>
      <dsp:spPr>
        <a:xfrm>
          <a:off x="20957" y="1614669"/>
          <a:ext cx="2355304" cy="131006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i="0" u="none" kern="1200" dirty="0" smtClean="0">
              <a:solidFill>
                <a:srgbClr val="293C8F"/>
              </a:solidFill>
            </a:rPr>
            <a:t>Водные ресурсы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>
              <a:solidFill>
                <a:srgbClr val="293C8F"/>
              </a:solidFill>
            </a:rPr>
            <a:t>31 598,3</a:t>
          </a:r>
          <a:endParaRPr lang="ru-RU" sz="1800" b="1" kern="1200" dirty="0">
            <a:solidFill>
              <a:srgbClr val="293C8F"/>
            </a:solidFill>
          </a:endParaRPr>
        </a:p>
      </dsp:txBody>
      <dsp:txXfrm>
        <a:off x="20957" y="1614669"/>
        <a:ext cx="2355304" cy="1310067"/>
      </dsp:txXfrm>
    </dsp:sp>
    <dsp:sp modelId="{9E6D1175-D835-47A0-9BB7-D6510B55CD34}">
      <dsp:nvSpPr>
        <dsp:cNvPr id="0" name=""/>
        <dsp:cNvSpPr/>
      </dsp:nvSpPr>
      <dsp:spPr>
        <a:xfrm>
          <a:off x="2594606" y="1614669"/>
          <a:ext cx="2183445" cy="131006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i="0" u="none" kern="1200" dirty="0" smtClean="0">
              <a:solidFill>
                <a:srgbClr val="293C8F"/>
              </a:solidFill>
            </a:rPr>
            <a:t>Лесное хозяйство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>
              <a:solidFill>
                <a:srgbClr val="293C8F"/>
              </a:solidFill>
            </a:rPr>
            <a:t>88 272,8</a:t>
          </a:r>
          <a:endParaRPr lang="ru-RU" sz="1800" b="1" kern="1200" dirty="0">
            <a:solidFill>
              <a:srgbClr val="293C8F"/>
            </a:solidFill>
          </a:endParaRPr>
        </a:p>
      </dsp:txBody>
      <dsp:txXfrm>
        <a:off x="2594606" y="1614669"/>
        <a:ext cx="2183445" cy="1310067"/>
      </dsp:txXfrm>
    </dsp:sp>
    <dsp:sp modelId="{11255297-2D4A-4A8B-BE26-3A75DBAE2EC8}">
      <dsp:nvSpPr>
        <dsp:cNvPr id="0" name=""/>
        <dsp:cNvSpPr/>
      </dsp:nvSpPr>
      <dsp:spPr>
        <a:xfrm>
          <a:off x="4996396" y="1614669"/>
          <a:ext cx="2183445" cy="13100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i="0" u="none" kern="1200" dirty="0" smtClean="0">
              <a:solidFill>
                <a:srgbClr val="293C8F"/>
              </a:solidFill>
            </a:rPr>
            <a:t>Транспорт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>
              <a:solidFill>
                <a:srgbClr val="293C8F"/>
              </a:solidFill>
            </a:rPr>
            <a:t>18 214,0</a:t>
          </a:r>
          <a:endParaRPr lang="ru-RU" sz="1800" b="1" kern="1200" dirty="0">
            <a:solidFill>
              <a:srgbClr val="293C8F"/>
            </a:solidFill>
          </a:endParaRPr>
        </a:p>
      </dsp:txBody>
      <dsp:txXfrm>
        <a:off x="4996396" y="1614669"/>
        <a:ext cx="2183445" cy="1310067"/>
      </dsp:txXfrm>
    </dsp:sp>
    <dsp:sp modelId="{C3B14CF2-2E8B-4494-B56B-592F7C3B719A}">
      <dsp:nvSpPr>
        <dsp:cNvPr id="0" name=""/>
        <dsp:cNvSpPr/>
      </dsp:nvSpPr>
      <dsp:spPr>
        <a:xfrm>
          <a:off x="106886" y="3143081"/>
          <a:ext cx="2183445" cy="131006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i="0" u="none" kern="1200" dirty="0" smtClean="0">
              <a:solidFill>
                <a:srgbClr val="293C8F"/>
              </a:solidFill>
            </a:rPr>
            <a:t>Дорожное хозяйство (дорожные фонды)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>
              <a:solidFill>
                <a:srgbClr val="293C8F"/>
              </a:solidFill>
            </a:rPr>
            <a:t>1 009 346,8</a:t>
          </a:r>
          <a:endParaRPr lang="ru-RU" sz="1800" b="1" kern="1200" dirty="0">
            <a:solidFill>
              <a:srgbClr val="293C8F"/>
            </a:solidFill>
          </a:endParaRPr>
        </a:p>
      </dsp:txBody>
      <dsp:txXfrm>
        <a:off x="106886" y="3143081"/>
        <a:ext cx="2183445" cy="1310067"/>
      </dsp:txXfrm>
    </dsp:sp>
    <dsp:sp modelId="{F2EB53FE-659C-44A2-9848-AF09A2EA5C41}">
      <dsp:nvSpPr>
        <dsp:cNvPr id="0" name=""/>
        <dsp:cNvSpPr/>
      </dsp:nvSpPr>
      <dsp:spPr>
        <a:xfrm>
          <a:off x="2508677" y="3143081"/>
          <a:ext cx="2183445" cy="131006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i="0" u="none" kern="1200" dirty="0" smtClean="0">
              <a:solidFill>
                <a:srgbClr val="293C8F"/>
              </a:solidFill>
            </a:rPr>
            <a:t>Связь и информатика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>
              <a:solidFill>
                <a:srgbClr val="293C8F"/>
              </a:solidFill>
            </a:rPr>
            <a:t>24 068,7</a:t>
          </a:r>
          <a:endParaRPr lang="ru-RU" sz="1800" b="1" kern="1200" dirty="0">
            <a:solidFill>
              <a:srgbClr val="293C8F"/>
            </a:solidFill>
          </a:endParaRPr>
        </a:p>
      </dsp:txBody>
      <dsp:txXfrm>
        <a:off x="2508677" y="3143081"/>
        <a:ext cx="2183445" cy="1310067"/>
      </dsp:txXfrm>
    </dsp:sp>
    <dsp:sp modelId="{3862DB16-412D-4BE9-895E-A85A07A323D9}">
      <dsp:nvSpPr>
        <dsp:cNvPr id="0" name=""/>
        <dsp:cNvSpPr/>
      </dsp:nvSpPr>
      <dsp:spPr>
        <a:xfrm>
          <a:off x="4910467" y="3143081"/>
          <a:ext cx="2183445" cy="131006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i="0" u="none" kern="1200" dirty="0" smtClean="0">
              <a:solidFill>
                <a:srgbClr val="293C8F"/>
              </a:solidFill>
            </a:rPr>
            <a:t>Другие вопросы в области национальной экономики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>
              <a:solidFill>
                <a:srgbClr val="293C8F"/>
              </a:solidFill>
            </a:rPr>
            <a:t>50 171,2</a:t>
          </a:r>
          <a:endParaRPr lang="ru-RU" sz="1800" b="1" kern="1200" dirty="0">
            <a:solidFill>
              <a:srgbClr val="293C8F"/>
            </a:solidFill>
          </a:endParaRPr>
        </a:p>
      </dsp:txBody>
      <dsp:txXfrm>
        <a:off x="4910467" y="3143081"/>
        <a:ext cx="2183445" cy="131006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0BF607-7278-49FF-95D9-BEF110692932}">
      <dsp:nvSpPr>
        <dsp:cNvPr id="0" name=""/>
        <dsp:cNvSpPr/>
      </dsp:nvSpPr>
      <dsp:spPr>
        <a:xfrm>
          <a:off x="0" y="390430"/>
          <a:ext cx="2565285" cy="153917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>
              <a:solidFill>
                <a:srgbClr val="293C8F"/>
              </a:solidFill>
            </a:rPr>
            <a:t>Органы юстиции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>
              <a:solidFill>
                <a:srgbClr val="293C8F"/>
              </a:solidFill>
            </a:rPr>
            <a:t>17 764,8</a:t>
          </a:r>
          <a:endParaRPr lang="ru-RU" sz="1800" b="1" kern="1200" dirty="0">
            <a:solidFill>
              <a:srgbClr val="293C8F"/>
            </a:solidFill>
          </a:endParaRPr>
        </a:p>
      </dsp:txBody>
      <dsp:txXfrm>
        <a:off x="0" y="390430"/>
        <a:ext cx="2565285" cy="1539171"/>
      </dsp:txXfrm>
    </dsp:sp>
    <dsp:sp modelId="{5F39BA91-8E0C-4761-8E58-7D6E1B1EBF9C}">
      <dsp:nvSpPr>
        <dsp:cNvPr id="0" name=""/>
        <dsp:cNvSpPr/>
      </dsp:nvSpPr>
      <dsp:spPr>
        <a:xfrm>
          <a:off x="2821813" y="390430"/>
          <a:ext cx="2565285" cy="153917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u="none" kern="1200" dirty="0" smtClean="0">
              <a:solidFill>
                <a:srgbClr val="293C8F"/>
              </a:solidFill>
            </a:rPr>
            <a:t>Обеспечение пожарной безопасности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>
              <a:solidFill>
                <a:srgbClr val="293C8F"/>
              </a:solidFill>
            </a:rPr>
            <a:t>1 600,8</a:t>
          </a:r>
          <a:endParaRPr lang="ru-RU" sz="1800" b="1" kern="1200" dirty="0">
            <a:solidFill>
              <a:srgbClr val="293C8F"/>
            </a:solidFill>
          </a:endParaRPr>
        </a:p>
      </dsp:txBody>
      <dsp:txXfrm>
        <a:off x="2821813" y="390430"/>
        <a:ext cx="2565285" cy="1539171"/>
      </dsp:txXfrm>
    </dsp:sp>
    <dsp:sp modelId="{071ADE37-27FE-47FC-98FE-DE61D93359C4}">
      <dsp:nvSpPr>
        <dsp:cNvPr id="0" name=""/>
        <dsp:cNvSpPr/>
      </dsp:nvSpPr>
      <dsp:spPr>
        <a:xfrm>
          <a:off x="5643626" y="390430"/>
          <a:ext cx="2565285" cy="153917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u="none" kern="1200" dirty="0" smtClean="0">
              <a:solidFill>
                <a:srgbClr val="293C8F"/>
              </a:solidFill>
            </a:rPr>
            <a:t>Другие вопросы в области национальной безопасности и правоохранительной деятельности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>
              <a:solidFill>
                <a:srgbClr val="293C8F"/>
              </a:solidFill>
            </a:rPr>
            <a:t>2 100,0</a:t>
          </a:r>
          <a:endParaRPr lang="ru-RU" sz="1800" b="1" kern="1200" dirty="0">
            <a:solidFill>
              <a:srgbClr val="293C8F"/>
            </a:solidFill>
          </a:endParaRPr>
        </a:p>
      </dsp:txBody>
      <dsp:txXfrm>
        <a:off x="5643626" y="390430"/>
        <a:ext cx="2565285" cy="153917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F04A22-72AC-48B5-A4E6-FABA116FA182}">
      <dsp:nvSpPr>
        <dsp:cNvPr id="0" name=""/>
        <dsp:cNvSpPr/>
      </dsp:nvSpPr>
      <dsp:spPr>
        <a:xfrm>
          <a:off x="558617" y="0"/>
          <a:ext cx="2879758" cy="154081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i="0" u="none" kern="1200" dirty="0" smtClean="0">
              <a:solidFill>
                <a:srgbClr val="293C8F"/>
              </a:solidFill>
            </a:rPr>
            <a:t>Мобилизационная и вневойсковая подготовка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u="none" kern="1200" dirty="0" smtClean="0">
              <a:solidFill>
                <a:srgbClr val="293C8F"/>
              </a:solidFill>
            </a:rPr>
            <a:t>9 695,8</a:t>
          </a:r>
          <a:endParaRPr lang="ru-RU" sz="2000" b="1" kern="1200" dirty="0">
            <a:solidFill>
              <a:srgbClr val="293C8F"/>
            </a:solidFill>
          </a:endParaRPr>
        </a:p>
      </dsp:txBody>
      <dsp:txXfrm>
        <a:off x="558617" y="0"/>
        <a:ext cx="2879758" cy="1540812"/>
      </dsp:txXfrm>
    </dsp:sp>
    <dsp:sp modelId="{17C57409-3E1A-4594-B555-98ADE27F268A}">
      <dsp:nvSpPr>
        <dsp:cNvPr id="0" name=""/>
        <dsp:cNvSpPr/>
      </dsp:nvSpPr>
      <dsp:spPr>
        <a:xfrm>
          <a:off x="4259310" y="0"/>
          <a:ext cx="2858945" cy="1540812"/>
        </a:xfrm>
        <a:prstGeom prst="rect">
          <a:avLst/>
        </a:prstGeom>
        <a:solidFill>
          <a:schemeClr val="accent5">
            <a:hueOff val="17684680"/>
            <a:satOff val="-71851"/>
            <a:lumOff val="-15882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i="0" u="none" kern="1200" dirty="0" smtClean="0">
              <a:solidFill>
                <a:srgbClr val="293C8F"/>
              </a:solidFill>
            </a:rPr>
            <a:t>Мобилизационная подготовка экономики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u="none" kern="1200" dirty="0" smtClean="0">
              <a:solidFill>
                <a:srgbClr val="293C8F"/>
              </a:solidFill>
            </a:rPr>
            <a:t>42,7</a:t>
          </a:r>
          <a:endParaRPr lang="ru-RU" sz="2000" b="1" kern="1200" dirty="0">
            <a:solidFill>
              <a:srgbClr val="293C8F"/>
            </a:solidFill>
          </a:endParaRPr>
        </a:p>
      </dsp:txBody>
      <dsp:txXfrm>
        <a:off x="4259310" y="0"/>
        <a:ext cx="2858945" cy="154081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761A08-CBD6-42CA-B3FA-ED8C5B8EDF7E}">
      <dsp:nvSpPr>
        <dsp:cNvPr id="0" name=""/>
        <dsp:cNvSpPr/>
      </dsp:nvSpPr>
      <dsp:spPr>
        <a:xfrm>
          <a:off x="0" y="299346"/>
          <a:ext cx="2602577" cy="15615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0" i="0" u="none" kern="1200" dirty="0" smtClean="0">
              <a:solidFill>
                <a:srgbClr val="293C8F"/>
              </a:solidFill>
            </a:rPr>
            <a:t>Жилищное хозяйство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u="none" kern="1200" dirty="0" smtClean="0">
              <a:solidFill>
                <a:srgbClr val="293C8F"/>
              </a:solidFill>
            </a:rPr>
            <a:t>3 500,0</a:t>
          </a:r>
          <a:endParaRPr lang="ru-RU" sz="2400" b="1" kern="1200" dirty="0">
            <a:solidFill>
              <a:srgbClr val="293C8F"/>
            </a:solidFill>
          </a:endParaRPr>
        </a:p>
      </dsp:txBody>
      <dsp:txXfrm>
        <a:off x="0" y="299346"/>
        <a:ext cx="2602577" cy="1561546"/>
      </dsp:txXfrm>
    </dsp:sp>
    <dsp:sp modelId="{9A9559B8-BBFA-4C6E-BFD4-E1D4D8FC4055}">
      <dsp:nvSpPr>
        <dsp:cNvPr id="0" name=""/>
        <dsp:cNvSpPr/>
      </dsp:nvSpPr>
      <dsp:spPr>
        <a:xfrm>
          <a:off x="2862835" y="299346"/>
          <a:ext cx="2602577" cy="156154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0" i="0" u="none" kern="1200" dirty="0" smtClean="0">
              <a:solidFill>
                <a:srgbClr val="293C8F"/>
              </a:solidFill>
            </a:rPr>
            <a:t>Коммунальное хозяйство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0" u="none" kern="1200" dirty="0" smtClean="0">
              <a:solidFill>
                <a:srgbClr val="293C8F"/>
              </a:solidFill>
            </a:rPr>
            <a:t>314 478,2</a:t>
          </a:r>
          <a:endParaRPr lang="ru-RU" sz="2300" b="1" kern="1200" dirty="0">
            <a:solidFill>
              <a:srgbClr val="293C8F"/>
            </a:solidFill>
          </a:endParaRPr>
        </a:p>
      </dsp:txBody>
      <dsp:txXfrm>
        <a:off x="2862835" y="299346"/>
        <a:ext cx="2602577" cy="1561546"/>
      </dsp:txXfrm>
    </dsp:sp>
    <dsp:sp modelId="{0F3DE291-9511-4A7C-91F4-721C4172F919}">
      <dsp:nvSpPr>
        <dsp:cNvPr id="0" name=""/>
        <dsp:cNvSpPr/>
      </dsp:nvSpPr>
      <dsp:spPr>
        <a:xfrm>
          <a:off x="5725670" y="288025"/>
          <a:ext cx="2602577" cy="156154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0" i="0" u="none" kern="1200" dirty="0" smtClean="0">
              <a:solidFill>
                <a:srgbClr val="293C8F"/>
              </a:solidFill>
            </a:rPr>
            <a:t>Другие вопросы  в области жилищно-коммунального хозяйства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0" u="none" kern="1200" dirty="0" smtClean="0">
              <a:solidFill>
                <a:srgbClr val="293C8F"/>
              </a:solidFill>
            </a:rPr>
            <a:t>40 274,1</a:t>
          </a:r>
          <a:endParaRPr lang="ru-RU" sz="2300" b="1" kern="1200" dirty="0">
            <a:solidFill>
              <a:srgbClr val="293C8F"/>
            </a:solidFill>
          </a:endParaRPr>
        </a:p>
      </dsp:txBody>
      <dsp:txXfrm>
        <a:off x="5725670" y="288025"/>
        <a:ext cx="2602577" cy="156154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8EC00A-461A-4EBF-880A-35AE80D0756F}">
      <dsp:nvSpPr>
        <dsp:cNvPr id="0" name=""/>
        <dsp:cNvSpPr/>
      </dsp:nvSpPr>
      <dsp:spPr>
        <a:xfrm>
          <a:off x="1308672" y="1121"/>
          <a:ext cx="2635328" cy="158193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u="none" kern="1200" dirty="0" smtClean="0">
              <a:solidFill>
                <a:srgbClr val="293C8F"/>
              </a:solidFill>
            </a:rPr>
            <a:t>Охрана объектов растительного и животного мира и среды их обитания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u="none" kern="1200" dirty="0" smtClean="0">
              <a:solidFill>
                <a:srgbClr val="293C8F"/>
              </a:solidFill>
            </a:rPr>
            <a:t>11 692,5</a:t>
          </a:r>
          <a:endParaRPr lang="ru-RU" sz="2400" b="1" kern="1200" dirty="0">
            <a:solidFill>
              <a:srgbClr val="293C8F"/>
            </a:solidFill>
          </a:endParaRPr>
        </a:p>
      </dsp:txBody>
      <dsp:txXfrm>
        <a:off x="1308672" y="1121"/>
        <a:ext cx="2635328" cy="1581933"/>
      </dsp:txXfrm>
    </dsp:sp>
    <dsp:sp modelId="{5EA4D1E4-84A1-4AC8-86EA-43DD0B26CFF4}">
      <dsp:nvSpPr>
        <dsp:cNvPr id="0" name=""/>
        <dsp:cNvSpPr/>
      </dsp:nvSpPr>
      <dsp:spPr>
        <a:xfrm>
          <a:off x="4477478" y="21687"/>
          <a:ext cx="2566776" cy="1540801"/>
        </a:xfrm>
        <a:prstGeom prst="rect">
          <a:avLst/>
        </a:prstGeom>
        <a:solidFill>
          <a:schemeClr val="accent5">
            <a:hueOff val="17684680"/>
            <a:satOff val="-71851"/>
            <a:lumOff val="-15882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u="none" kern="1200" dirty="0" smtClean="0">
              <a:solidFill>
                <a:srgbClr val="293C8F"/>
              </a:solidFill>
            </a:rPr>
            <a:t>Другие вопросы в области охраны окружающей среды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u="none" kern="1200" dirty="0" smtClean="0">
              <a:solidFill>
                <a:srgbClr val="293C8F"/>
              </a:solidFill>
            </a:rPr>
            <a:t>22 418,4</a:t>
          </a:r>
          <a:endParaRPr lang="ru-RU" sz="2400" b="1" kern="1200" dirty="0">
            <a:solidFill>
              <a:srgbClr val="293C8F"/>
            </a:solidFill>
          </a:endParaRPr>
        </a:p>
      </dsp:txBody>
      <dsp:txXfrm>
        <a:off x="4477478" y="21687"/>
        <a:ext cx="2566776" cy="154080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065027-D158-4F09-AC2F-BE1CB00DCB4F}">
      <dsp:nvSpPr>
        <dsp:cNvPr id="0" name=""/>
        <dsp:cNvSpPr/>
      </dsp:nvSpPr>
      <dsp:spPr>
        <a:xfrm>
          <a:off x="0" y="0"/>
          <a:ext cx="4202146" cy="180609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u="none" kern="1200" dirty="0" smtClean="0">
              <a:solidFill>
                <a:srgbClr val="293C8F"/>
              </a:solidFill>
            </a:rPr>
            <a:t>Культура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u="none" kern="1200" dirty="0" smtClean="0">
              <a:solidFill>
                <a:srgbClr val="293C8F"/>
              </a:solidFill>
            </a:rPr>
            <a:t>178 629,6</a:t>
          </a:r>
          <a:endParaRPr lang="ru-RU" sz="2400" b="1" kern="1200" dirty="0">
            <a:solidFill>
              <a:srgbClr val="293C8F"/>
            </a:solidFill>
          </a:endParaRPr>
        </a:p>
      </dsp:txBody>
      <dsp:txXfrm>
        <a:off x="0" y="0"/>
        <a:ext cx="4202146" cy="1806096"/>
      </dsp:txXfrm>
    </dsp:sp>
    <dsp:sp modelId="{28E54ED3-24AB-44D8-9019-65728F37700F}">
      <dsp:nvSpPr>
        <dsp:cNvPr id="0" name=""/>
        <dsp:cNvSpPr/>
      </dsp:nvSpPr>
      <dsp:spPr>
        <a:xfrm>
          <a:off x="4464469" y="13"/>
          <a:ext cx="4108492" cy="1748023"/>
        </a:xfrm>
        <a:prstGeom prst="rect">
          <a:avLst/>
        </a:prstGeom>
        <a:solidFill>
          <a:schemeClr val="accent5">
            <a:hueOff val="17684680"/>
            <a:satOff val="-71851"/>
            <a:lumOff val="-15882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u="none" kern="1200" dirty="0" smtClean="0">
              <a:solidFill>
                <a:srgbClr val="293C8F"/>
              </a:solidFill>
            </a:rPr>
            <a:t>Другие вопросы в области культуры, кинематографии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u="none" kern="1200" dirty="0" smtClean="0">
              <a:solidFill>
                <a:srgbClr val="293C8F"/>
              </a:solidFill>
            </a:rPr>
            <a:t>12 955,1</a:t>
          </a:r>
          <a:endParaRPr lang="ru-RU" sz="2400" b="1" kern="1200" dirty="0">
            <a:solidFill>
              <a:srgbClr val="293C8F"/>
            </a:solidFill>
          </a:endParaRPr>
        </a:p>
      </dsp:txBody>
      <dsp:txXfrm>
        <a:off x="4464469" y="13"/>
        <a:ext cx="4108492" cy="174802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065027-D158-4F09-AC2F-BE1CB00DCB4F}">
      <dsp:nvSpPr>
        <dsp:cNvPr id="0" name=""/>
        <dsp:cNvSpPr/>
      </dsp:nvSpPr>
      <dsp:spPr>
        <a:xfrm>
          <a:off x="1158443" y="186"/>
          <a:ext cx="2999710" cy="179982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u="none" kern="1200" dirty="0" smtClean="0">
              <a:solidFill>
                <a:srgbClr val="293C8F"/>
              </a:solidFill>
            </a:rPr>
            <a:t>Спорт высших достижений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u="none" kern="1200" dirty="0" smtClean="0">
              <a:solidFill>
                <a:srgbClr val="293C8F"/>
              </a:solidFill>
            </a:rPr>
            <a:t>27 535,1</a:t>
          </a:r>
          <a:endParaRPr lang="ru-RU" sz="2400" b="1" kern="1200" dirty="0">
            <a:solidFill>
              <a:srgbClr val="293C8F"/>
            </a:solidFill>
          </a:endParaRPr>
        </a:p>
      </dsp:txBody>
      <dsp:txXfrm>
        <a:off x="1158443" y="186"/>
        <a:ext cx="2999710" cy="1799826"/>
      </dsp:txXfrm>
    </dsp:sp>
    <dsp:sp modelId="{28E54ED3-24AB-44D8-9019-65728F37700F}">
      <dsp:nvSpPr>
        <dsp:cNvPr id="0" name=""/>
        <dsp:cNvSpPr/>
      </dsp:nvSpPr>
      <dsp:spPr>
        <a:xfrm>
          <a:off x="4458125" y="186"/>
          <a:ext cx="2999710" cy="179982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u="none" kern="1200" dirty="0" smtClean="0">
              <a:solidFill>
                <a:srgbClr val="293C8F"/>
              </a:solidFill>
            </a:rPr>
            <a:t>Другие вопросы в области физической культуры и спорта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u="none" kern="1200" dirty="0" smtClean="0">
              <a:solidFill>
                <a:srgbClr val="293C8F"/>
              </a:solidFill>
            </a:rPr>
            <a:t>26 431,1</a:t>
          </a:r>
          <a:endParaRPr lang="ru-RU" sz="2400" b="1" kern="1200" dirty="0">
            <a:solidFill>
              <a:srgbClr val="293C8F"/>
            </a:solidFill>
          </a:endParaRPr>
        </a:p>
      </dsp:txBody>
      <dsp:txXfrm>
        <a:off x="4458125" y="186"/>
        <a:ext cx="2999710" cy="179982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A258CA-670D-4F94-A301-0211818E49F2}">
      <dsp:nvSpPr>
        <dsp:cNvPr id="0" name=""/>
        <dsp:cNvSpPr/>
      </dsp:nvSpPr>
      <dsp:spPr>
        <a:xfrm>
          <a:off x="0" y="254278"/>
          <a:ext cx="2632792" cy="1579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6889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50" b="0" i="0" u="none" kern="1200" dirty="0" smtClean="0">
              <a:solidFill>
                <a:srgbClr val="293C8F"/>
              </a:solidFill>
            </a:rPr>
            <a:t>Дотации на выравнивание бюджетной обеспеченности субъектов РФ и муниципальных образований</a:t>
          </a:r>
        </a:p>
        <a:p>
          <a:pPr lvl="0" algn="ctr" defTabSz="6889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u="none" kern="1200" dirty="0" smtClean="0">
              <a:solidFill>
                <a:srgbClr val="293C8F"/>
              </a:solidFill>
            </a:rPr>
            <a:t>426 139,8</a:t>
          </a:r>
          <a:endParaRPr lang="ru-RU" sz="2000" b="1" kern="1200" dirty="0">
            <a:solidFill>
              <a:srgbClr val="293C8F"/>
            </a:solidFill>
          </a:endParaRPr>
        </a:p>
      </dsp:txBody>
      <dsp:txXfrm>
        <a:off x="0" y="254278"/>
        <a:ext cx="2632792" cy="1579675"/>
      </dsp:txXfrm>
    </dsp:sp>
    <dsp:sp modelId="{50E7EE97-6E55-4241-9448-7967EAF8FA69}">
      <dsp:nvSpPr>
        <dsp:cNvPr id="0" name=""/>
        <dsp:cNvSpPr/>
      </dsp:nvSpPr>
      <dsp:spPr>
        <a:xfrm>
          <a:off x="2896071" y="254278"/>
          <a:ext cx="2632792" cy="1579675"/>
        </a:xfrm>
        <a:prstGeom prst="rect">
          <a:avLst/>
        </a:prstGeom>
        <a:solidFill>
          <a:schemeClr val="accent5">
            <a:hueOff val="8842340"/>
            <a:satOff val="-35925"/>
            <a:lumOff val="-7941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u="none" kern="1200" dirty="0" smtClean="0">
              <a:solidFill>
                <a:srgbClr val="293C8F"/>
              </a:solidFill>
            </a:rPr>
            <a:t>Прочие межбюджетные трансферты общего характера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u="none" kern="1200" dirty="0" smtClean="0">
              <a:solidFill>
                <a:srgbClr val="293C8F"/>
              </a:solidFill>
            </a:rPr>
            <a:t>498 124,6</a:t>
          </a:r>
          <a:endParaRPr lang="ru-RU" sz="2000" b="1" kern="1200" dirty="0">
            <a:solidFill>
              <a:srgbClr val="293C8F"/>
            </a:solidFill>
          </a:endParaRPr>
        </a:p>
      </dsp:txBody>
      <dsp:txXfrm>
        <a:off x="2896071" y="254278"/>
        <a:ext cx="2632792" cy="1579675"/>
      </dsp:txXfrm>
    </dsp:sp>
    <dsp:sp modelId="{004EE360-84CA-4151-A479-89B371201C58}">
      <dsp:nvSpPr>
        <dsp:cNvPr id="0" name=""/>
        <dsp:cNvSpPr/>
      </dsp:nvSpPr>
      <dsp:spPr>
        <a:xfrm>
          <a:off x="5792143" y="254278"/>
          <a:ext cx="2632792" cy="1579675"/>
        </a:xfrm>
        <a:prstGeom prst="rect">
          <a:avLst/>
        </a:prstGeom>
        <a:solidFill>
          <a:schemeClr val="accent5">
            <a:hueOff val="17684680"/>
            <a:satOff val="-71851"/>
            <a:lumOff val="-15882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u="none" kern="1200" dirty="0" smtClean="0">
              <a:solidFill>
                <a:srgbClr val="293C8F"/>
              </a:solidFill>
            </a:rPr>
            <a:t>Иные дотации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u="none" kern="1200" dirty="0" smtClean="0">
              <a:solidFill>
                <a:srgbClr val="293C8F"/>
              </a:solidFill>
            </a:rPr>
            <a:t>147 255,8</a:t>
          </a:r>
          <a:endParaRPr lang="ru-RU" sz="2000" b="1" kern="1200" dirty="0">
            <a:solidFill>
              <a:srgbClr val="293C8F"/>
            </a:solidFill>
          </a:endParaRPr>
        </a:p>
      </dsp:txBody>
      <dsp:txXfrm>
        <a:off x="5792143" y="254278"/>
        <a:ext cx="2632792" cy="1579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95A59-70D8-44B7-9270-2C36C907C96D}">
      <dsp:nvSpPr>
        <dsp:cNvPr id="0" name=""/>
        <dsp:cNvSpPr/>
      </dsp:nvSpPr>
      <dsp:spPr>
        <a:xfrm>
          <a:off x="757363" y="1188220"/>
          <a:ext cx="2767703" cy="961186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C1916B-16C4-4ACA-94A6-8A42D570283F}">
      <dsp:nvSpPr>
        <dsp:cNvPr id="0" name=""/>
        <dsp:cNvSpPr/>
      </dsp:nvSpPr>
      <dsp:spPr>
        <a:xfrm>
          <a:off x="1800200" y="4320479"/>
          <a:ext cx="664468" cy="430635"/>
        </a:xfrm>
        <a:prstGeom prst="downArrow">
          <a:avLst/>
        </a:prstGeom>
        <a:solidFill>
          <a:srgbClr val="FFC000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153107-200B-4CF3-90D5-DCEAAACC774A}">
      <dsp:nvSpPr>
        <dsp:cNvPr id="0" name=""/>
        <dsp:cNvSpPr/>
      </dsp:nvSpPr>
      <dsp:spPr>
        <a:xfrm>
          <a:off x="2243084" y="4059379"/>
          <a:ext cx="45725" cy="643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2243084" y="4059379"/>
        <a:ext cx="45725" cy="643651"/>
      </dsp:txXfrm>
    </dsp:sp>
    <dsp:sp modelId="{D0683656-2828-453A-A87D-FE15D5715832}">
      <dsp:nvSpPr>
        <dsp:cNvPr id="0" name=""/>
        <dsp:cNvSpPr/>
      </dsp:nvSpPr>
      <dsp:spPr>
        <a:xfrm>
          <a:off x="1080125" y="2160243"/>
          <a:ext cx="2088000" cy="183600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" tIns="22860" rIns="72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rgbClr val="293C8F"/>
              </a:solidFill>
            </a:rPr>
            <a:t>Налог на игорный бизнес 0,3</a:t>
          </a:r>
          <a:endParaRPr lang="ru-RU" sz="1800" b="1" kern="1200" dirty="0">
            <a:solidFill>
              <a:srgbClr val="293C8F"/>
            </a:solidFill>
          </a:endParaRPr>
        </a:p>
      </dsp:txBody>
      <dsp:txXfrm>
        <a:off x="1385906" y="2429119"/>
        <a:ext cx="1476438" cy="1298249"/>
      </dsp:txXfrm>
    </dsp:sp>
    <dsp:sp modelId="{1CB80364-43CF-4B01-8686-1E277E23B089}">
      <dsp:nvSpPr>
        <dsp:cNvPr id="0" name=""/>
        <dsp:cNvSpPr/>
      </dsp:nvSpPr>
      <dsp:spPr>
        <a:xfrm>
          <a:off x="395538" y="720501"/>
          <a:ext cx="2088000" cy="1947455"/>
        </a:xfrm>
        <a:prstGeom prst="ellipse">
          <a:avLst/>
        </a:prstGeom>
        <a:solidFill>
          <a:schemeClr val="accent5">
            <a:hueOff val="8842340"/>
            <a:satOff val="-35925"/>
            <a:lumOff val="-7941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t" anchorCtr="1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rgbClr val="293C8F"/>
              </a:solidFill>
            </a:rPr>
            <a:t>Налог на имущество организаций 359 </a:t>
          </a:r>
          <a:endParaRPr lang="ru-RU" sz="1800" b="1" kern="1200" dirty="0">
            <a:solidFill>
              <a:srgbClr val="293C8F"/>
            </a:solidFill>
          </a:endParaRPr>
        </a:p>
      </dsp:txBody>
      <dsp:txXfrm>
        <a:off x="701319" y="1005699"/>
        <a:ext cx="1476438" cy="1377059"/>
      </dsp:txXfrm>
    </dsp:sp>
    <dsp:sp modelId="{FE9F3FE4-8921-44BC-A0BE-028E6A9D04F6}">
      <dsp:nvSpPr>
        <dsp:cNvPr id="0" name=""/>
        <dsp:cNvSpPr/>
      </dsp:nvSpPr>
      <dsp:spPr>
        <a:xfrm>
          <a:off x="2051716" y="432467"/>
          <a:ext cx="2044776" cy="1802199"/>
        </a:xfrm>
        <a:prstGeom prst="ellipse">
          <a:avLst/>
        </a:prstGeom>
        <a:solidFill>
          <a:schemeClr val="accent5">
            <a:hueOff val="17684680"/>
            <a:satOff val="-71851"/>
            <a:lumOff val="-15882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solidFill>
                <a:srgbClr val="293C8F"/>
              </a:solidFill>
            </a:rPr>
            <a:t>Транспортный налог 154 </a:t>
          </a:r>
          <a:endParaRPr lang="ru-RU" sz="2000" b="1" kern="1200" dirty="0">
            <a:solidFill>
              <a:srgbClr val="293C8F"/>
            </a:solidFill>
          </a:endParaRPr>
        </a:p>
      </dsp:txBody>
      <dsp:txXfrm>
        <a:off x="2351167" y="696393"/>
        <a:ext cx="1445874" cy="1274347"/>
      </dsp:txXfrm>
    </dsp:sp>
    <dsp:sp modelId="{06D0D5EE-8FC1-40EA-97F9-2864E809664D}">
      <dsp:nvSpPr>
        <dsp:cNvPr id="0" name=""/>
        <dsp:cNvSpPr/>
      </dsp:nvSpPr>
      <dsp:spPr>
        <a:xfrm>
          <a:off x="4" y="347332"/>
          <a:ext cx="4291008" cy="395768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5ECEE9-C332-45A3-9BF7-20FD3060DA29}">
      <dsp:nvSpPr>
        <dsp:cNvPr id="0" name=""/>
        <dsp:cNvSpPr/>
      </dsp:nvSpPr>
      <dsp:spPr>
        <a:xfrm>
          <a:off x="2376248" y="0"/>
          <a:ext cx="4226276" cy="157402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u="none" kern="1200" dirty="0" smtClean="0">
              <a:solidFill>
                <a:srgbClr val="293C8F"/>
              </a:solidFill>
            </a:rPr>
            <a:t>Обслуживание  государственного внутреннего и муниципального долга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u="none" kern="1200" dirty="0" smtClean="0">
              <a:solidFill>
                <a:srgbClr val="293C8F"/>
              </a:solidFill>
            </a:rPr>
            <a:t>410 077,2</a:t>
          </a:r>
          <a:endParaRPr lang="ru-RU" sz="2400" b="1" kern="1200" dirty="0">
            <a:solidFill>
              <a:srgbClr val="293C8F"/>
            </a:solidFill>
          </a:endParaRPr>
        </a:p>
      </dsp:txBody>
      <dsp:txXfrm>
        <a:off x="2376248" y="0"/>
        <a:ext cx="4226276" cy="1574021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2ADD8-BFCE-470A-970C-3E84444E2F18}">
      <dsp:nvSpPr>
        <dsp:cNvPr id="0" name=""/>
        <dsp:cNvSpPr/>
      </dsp:nvSpPr>
      <dsp:spPr>
        <a:xfrm>
          <a:off x="2664269" y="240166"/>
          <a:ext cx="6120707" cy="2047785"/>
        </a:xfrm>
        <a:prstGeom prst="rect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u="none" kern="1200" dirty="0" smtClean="0">
              <a:solidFill>
                <a:schemeClr val="accent5">
                  <a:lumMod val="20000"/>
                  <a:lumOff val="80000"/>
                </a:schemeClr>
              </a:solidFill>
            </a:rPr>
            <a:t>Государственная программа «Развитие сельского хозяйства Карачаево-Черкесской Республики до 2020 года»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u="none" kern="1200" dirty="0" smtClean="0">
              <a:solidFill>
                <a:schemeClr val="accent5">
                  <a:lumMod val="20000"/>
                  <a:lumOff val="80000"/>
                </a:schemeClr>
              </a:solidFill>
            </a:rPr>
            <a:t>542 902,7  тыс. </a:t>
          </a:r>
          <a:r>
            <a:rPr lang="ru-RU" sz="2000" b="1" i="0" u="none" kern="1200" dirty="0" err="1" smtClean="0">
              <a:solidFill>
                <a:schemeClr val="accent5">
                  <a:lumMod val="20000"/>
                  <a:lumOff val="80000"/>
                </a:schemeClr>
              </a:solidFill>
            </a:rPr>
            <a:t>руб</a:t>
          </a:r>
          <a:endParaRPr lang="ru-RU" sz="2000" kern="1200" dirty="0">
            <a:solidFill>
              <a:schemeClr val="accent5">
                <a:lumMod val="20000"/>
                <a:lumOff val="80000"/>
              </a:schemeClr>
            </a:solidFill>
          </a:endParaRPr>
        </a:p>
      </dsp:txBody>
      <dsp:txXfrm>
        <a:off x="2664269" y="240166"/>
        <a:ext cx="6120707" cy="1105804"/>
      </dsp:txXfrm>
    </dsp:sp>
    <dsp:sp modelId="{29590B5E-A233-41D5-BFF4-40F7D549464D}">
      <dsp:nvSpPr>
        <dsp:cNvPr id="0" name=""/>
        <dsp:cNvSpPr/>
      </dsp:nvSpPr>
      <dsp:spPr>
        <a:xfrm>
          <a:off x="0" y="2612560"/>
          <a:ext cx="2783771" cy="375840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</a:rPr>
            <a:t>Цель: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rgbClr val="002060"/>
              </a:solidFill>
            </a:rPr>
            <a:t>обеспечение продовольственной независимости в параметрах, заданных Доктриной продовольственной безопасности РФ, утвержденной Указом Президента РФ от 30.01.2010 N 120 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err="1" smtClean="0">
              <a:solidFill>
                <a:srgbClr val="002060"/>
              </a:solidFill>
            </a:rPr>
            <a:t>импортозамещение</a:t>
          </a:r>
          <a:r>
            <a:rPr lang="ru-RU" sz="1300" kern="1200" dirty="0" smtClean="0">
              <a:solidFill>
                <a:srgbClr val="002060"/>
              </a:solidFill>
            </a:rPr>
            <a:t> с/х продукции;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rgbClr val="002060"/>
              </a:solidFill>
            </a:rPr>
            <a:t>повышение конкурентоспособности сельскохозяйственной продукции на внутреннем и внешнем рынках;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rgbClr val="002060"/>
              </a:solidFill>
            </a:rPr>
            <a:t>повышение финансовой устойчивости предприятий агропромышленного комплекса</a:t>
          </a:r>
          <a:endParaRPr lang="ru-RU" sz="1300" kern="1200" dirty="0">
            <a:solidFill>
              <a:srgbClr val="002060"/>
            </a:solidFill>
          </a:endParaRPr>
        </a:p>
      </dsp:txBody>
      <dsp:txXfrm>
        <a:off x="0" y="2612560"/>
        <a:ext cx="2783771" cy="3758408"/>
      </dsp:txXfrm>
    </dsp:sp>
    <dsp:sp modelId="{475E32AC-90F7-4E21-A6F5-92E21AFBA333}">
      <dsp:nvSpPr>
        <dsp:cNvPr id="0" name=""/>
        <dsp:cNvSpPr/>
      </dsp:nvSpPr>
      <dsp:spPr>
        <a:xfrm>
          <a:off x="2783406" y="2612560"/>
          <a:ext cx="3055046" cy="3758408"/>
        </a:xfrm>
        <a:prstGeom prst="rect">
          <a:avLst/>
        </a:prstGeom>
        <a:solidFill>
          <a:schemeClr val="accent5">
            <a:tint val="40000"/>
            <a:alpha val="90000"/>
            <a:hueOff val="9073702"/>
            <a:satOff val="-32896"/>
            <a:lumOff val="-2684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</a:rPr>
            <a:t>Задачи: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</a:rPr>
            <a:t>Стимулирование роста производства основных видов сельскохозяйственной продукции, производства пищевых продуктов;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</a:rPr>
            <a:t>осуществление противоэпизоотических мероприятий в отношении карантинных и особо опасных болезней животных;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</a:rPr>
            <a:t>поддержка малых форм хозяйствования;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</a:rPr>
            <a:t>повышение качества жизни сельского населения</a:t>
          </a:r>
          <a:endParaRPr lang="ru-RU" sz="1400" kern="1200" dirty="0">
            <a:solidFill>
              <a:srgbClr val="002060"/>
            </a:solidFill>
          </a:endParaRPr>
        </a:p>
      </dsp:txBody>
      <dsp:txXfrm>
        <a:off x="2783406" y="2612560"/>
        <a:ext cx="3055046" cy="3758408"/>
      </dsp:txXfrm>
    </dsp:sp>
    <dsp:sp modelId="{8C32CA95-5ABC-4790-AFB9-081D59F464CB}">
      <dsp:nvSpPr>
        <dsp:cNvPr id="0" name=""/>
        <dsp:cNvSpPr/>
      </dsp:nvSpPr>
      <dsp:spPr>
        <a:xfrm>
          <a:off x="5841161" y="2612560"/>
          <a:ext cx="3015822" cy="3758408"/>
        </a:xfrm>
        <a:prstGeom prst="rect">
          <a:avLst/>
        </a:prstGeom>
        <a:solidFill>
          <a:schemeClr val="accent5">
            <a:tint val="40000"/>
            <a:alpha val="90000"/>
            <a:hueOff val="18147404"/>
            <a:satOff val="-65792"/>
            <a:lumOff val="-536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</a:rPr>
            <a:t>Ожидаемые результаты: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rgbClr val="002060"/>
              </a:solidFill>
            </a:rPr>
            <a:t>Увеличение производства продукции сельского хозяйства в хозяйствах всех категорий (в сопоставимых ценах) в 2020 году по отношению к 2012 году - на 21,8%, пищевых продуктов - на 31,6%;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rgbClr val="002060"/>
              </a:solidFill>
            </a:rPr>
            <a:t>обеспечение среднегодового темпа прироста объема инвестиций в основной капитал сельского хозяйства в размере 5%;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rgbClr val="002060"/>
              </a:solidFill>
            </a:rPr>
            <a:t>повышение среднего уровня рентабельности сельскохозяйственных организаций не менее 13 - 15,4% (с учетом субсидий)</a:t>
          </a:r>
        </a:p>
      </dsp:txBody>
      <dsp:txXfrm>
        <a:off x="5841161" y="2612560"/>
        <a:ext cx="3015822" cy="3758408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2ADD8-BFCE-470A-970C-3E84444E2F18}">
      <dsp:nvSpPr>
        <dsp:cNvPr id="0" name=""/>
        <dsp:cNvSpPr/>
      </dsp:nvSpPr>
      <dsp:spPr>
        <a:xfrm>
          <a:off x="2952298" y="72040"/>
          <a:ext cx="5688663" cy="1728172"/>
        </a:xfrm>
        <a:prstGeom prst="rect">
          <a:avLst/>
        </a:prstGeom>
        <a:solidFill>
          <a:srgbClr val="9999FF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u="none" kern="1200" dirty="0" smtClean="0">
              <a:solidFill>
                <a:srgbClr val="FFFFCC"/>
              </a:solidFill>
            </a:rPr>
            <a:t>Государственная программа «Социальная защита населения в Карачаево-Черкесской Республике на 2014 - 2020 годы»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>
              <a:solidFill>
                <a:srgbClr val="FFFFCC"/>
              </a:solidFill>
            </a:rPr>
            <a:t>1 918 157,0 тыс. </a:t>
          </a:r>
          <a:r>
            <a:rPr lang="ru-RU" sz="1800" b="1" i="0" u="none" kern="1200" dirty="0" err="1" smtClean="0">
              <a:solidFill>
                <a:srgbClr val="FFFFCC"/>
              </a:solidFill>
            </a:rPr>
            <a:t>руб</a:t>
          </a:r>
          <a:endParaRPr lang="ru-RU" sz="1800" b="1" i="0" u="none" kern="1200" dirty="0" smtClean="0">
            <a:solidFill>
              <a:srgbClr val="FFFFCC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2952298" y="72040"/>
        <a:ext cx="5688663" cy="933213"/>
      </dsp:txXfrm>
    </dsp:sp>
    <dsp:sp modelId="{29590B5E-A233-41D5-BFF4-40F7D549464D}">
      <dsp:nvSpPr>
        <dsp:cNvPr id="0" name=""/>
        <dsp:cNvSpPr/>
      </dsp:nvSpPr>
      <dsp:spPr>
        <a:xfrm>
          <a:off x="0" y="1944214"/>
          <a:ext cx="2949444" cy="431999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Цель: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2060"/>
              </a:solidFill>
            </a:rPr>
            <a:t>повышение уровня и качества жизни пожилых граждан, инвалидов, семей с детьми и других социально незащищенных категорий граждан, проживающих на территории Карачаево-Черкесской Республики;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2060"/>
              </a:solidFill>
            </a:rPr>
            <a:t> улучшение условий и охраны труда у работодателей, расположенных на территории Карачаево-Черкесской Республики и, как следствие, снижение уровня производственного травматизма и профессиональной заболеваемости</a:t>
          </a:r>
        </a:p>
      </dsp:txBody>
      <dsp:txXfrm>
        <a:off x="0" y="1944214"/>
        <a:ext cx="2949444" cy="4319991"/>
      </dsp:txXfrm>
    </dsp:sp>
    <dsp:sp modelId="{1FBE7A27-EB5D-4DEE-8A6C-D3B229E7558A}">
      <dsp:nvSpPr>
        <dsp:cNvPr id="0" name=""/>
        <dsp:cNvSpPr/>
      </dsp:nvSpPr>
      <dsp:spPr>
        <a:xfrm>
          <a:off x="2952324" y="1944214"/>
          <a:ext cx="2949444" cy="4319991"/>
        </a:xfrm>
        <a:prstGeom prst="rect">
          <a:avLst/>
        </a:prstGeom>
        <a:solidFill>
          <a:schemeClr val="accent5">
            <a:tint val="40000"/>
            <a:alpha val="90000"/>
            <a:hueOff val="9073702"/>
            <a:satOff val="-32896"/>
            <a:lumOff val="-2684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Задачи: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2060"/>
              </a:solidFill>
            </a:rPr>
            <a:t>выполнение обязательств по мерам социальной поддержки;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2060"/>
              </a:solidFill>
            </a:rPr>
            <a:t>реализация государственной семейной политики, социальное развитие семьи и детей, профилактика семейного неблагополучия;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2060"/>
              </a:solidFill>
            </a:rPr>
            <a:t>социальная поддержка граждан пожилого возраста, улучшение качества оказываемых социальных услуг</a:t>
          </a:r>
        </a:p>
      </dsp:txBody>
      <dsp:txXfrm>
        <a:off x="2952324" y="1944214"/>
        <a:ext cx="2949444" cy="4319991"/>
      </dsp:txXfrm>
    </dsp:sp>
    <dsp:sp modelId="{8C7EC2CF-8FAE-4A41-9B0A-116A3D6FEDBA}">
      <dsp:nvSpPr>
        <dsp:cNvPr id="0" name=""/>
        <dsp:cNvSpPr/>
      </dsp:nvSpPr>
      <dsp:spPr>
        <a:xfrm>
          <a:off x="5904659" y="1944214"/>
          <a:ext cx="2949444" cy="4319991"/>
        </a:xfrm>
        <a:prstGeom prst="rect">
          <a:avLst/>
        </a:prstGeom>
        <a:solidFill>
          <a:schemeClr val="accent5">
            <a:tint val="40000"/>
            <a:alpha val="90000"/>
            <a:hueOff val="18147404"/>
            <a:satOff val="-65792"/>
            <a:lumOff val="-536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Ожидаемые результаты</a:t>
          </a:r>
          <a:r>
            <a:rPr lang="ru-RU" sz="1200" kern="1200" dirty="0" smtClean="0">
              <a:solidFill>
                <a:srgbClr val="002060"/>
              </a:solidFill>
            </a:rPr>
            <a:t>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rgbClr val="002060"/>
              </a:solidFill>
            </a:rPr>
            <a:t>увеличение доли пожилых граждан, инвалидов, семей с детьми и других социально незащищенных категорий граждан, охваченных социальным обслуживанием в учреждениях социального обслуживания населения, до 90% от общей численности граждан, нуждающихся в социальном обслуживании;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rgbClr val="002060"/>
              </a:solidFill>
            </a:rPr>
            <a:t>повышение к 2018 году средней заработной платы социальных работников до 100% от средней заработной платы в Карачаево-Черкесской Республике;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rgbClr val="002060"/>
              </a:solidFill>
            </a:rPr>
            <a:t>повышение к 2018 году средней заработной платы врачей и работников, имеющих высшее медицинское (фармацевтическое) образование, учреждений социального обслуживания населения Карачаево-Черкесской Республики до 200 процентов от средней заработной платы в Карачаево-Черкесской Республике</a:t>
          </a:r>
        </a:p>
      </dsp:txBody>
      <dsp:txXfrm>
        <a:off x="5904659" y="1944214"/>
        <a:ext cx="2949444" cy="4319991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2ADD8-BFCE-470A-970C-3E84444E2F18}">
      <dsp:nvSpPr>
        <dsp:cNvPr id="0" name=""/>
        <dsp:cNvSpPr/>
      </dsp:nvSpPr>
      <dsp:spPr>
        <a:xfrm>
          <a:off x="2880335" y="12964"/>
          <a:ext cx="5976604" cy="1890205"/>
        </a:xfrm>
        <a:prstGeom prst="rect">
          <a:avLst/>
        </a:prstGeom>
        <a:solidFill>
          <a:srgbClr val="99CCFF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u="none" kern="1200" dirty="0" smtClean="0">
              <a:solidFill>
                <a:srgbClr val="002060"/>
              </a:solidFill>
            </a:rPr>
            <a:t>Государственная программа «Управление государственными финансами и государственным имуществом Карачаево-Черкесской Республики на 2014-2017 годы»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>
              <a:solidFill>
                <a:srgbClr val="002060"/>
              </a:solidFill>
            </a:rPr>
            <a:t>1 537 630,0 </a:t>
          </a:r>
          <a:r>
            <a:rPr lang="ru-RU" sz="1800" b="1" i="0" u="none" kern="1200" dirty="0" err="1" smtClean="0">
              <a:solidFill>
                <a:srgbClr val="002060"/>
              </a:solidFill>
            </a:rPr>
            <a:t>тыс.руб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2880335" y="12964"/>
        <a:ext cx="5976604" cy="1020711"/>
      </dsp:txXfrm>
    </dsp:sp>
    <dsp:sp modelId="{29590B5E-A233-41D5-BFF4-40F7D549464D}">
      <dsp:nvSpPr>
        <dsp:cNvPr id="0" name=""/>
        <dsp:cNvSpPr/>
      </dsp:nvSpPr>
      <dsp:spPr>
        <a:xfrm>
          <a:off x="0" y="1984722"/>
          <a:ext cx="2949444" cy="4319991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Цель: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обеспечение краткосрочной и долгосрочной сбалансированности и стабильности бюджета Карачаево-Черкесской Республики;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совершенствование управления земельными ресурсами, проведение земельной политики рационального использования земель в Карачаево-Черкесской Республике,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повышение эффективности в управлении государственным долгом Карачаево-Черкесской Республики</a:t>
          </a:r>
        </a:p>
      </dsp:txBody>
      <dsp:txXfrm>
        <a:off x="0" y="1984722"/>
        <a:ext cx="2949444" cy="4319991"/>
      </dsp:txXfrm>
    </dsp:sp>
    <dsp:sp modelId="{1FBE7A27-EB5D-4DEE-8A6C-D3B229E7558A}">
      <dsp:nvSpPr>
        <dsp:cNvPr id="0" name=""/>
        <dsp:cNvSpPr/>
      </dsp:nvSpPr>
      <dsp:spPr>
        <a:xfrm>
          <a:off x="2977748" y="1984722"/>
          <a:ext cx="2949444" cy="4319991"/>
        </a:xfrm>
        <a:prstGeom prst="rect">
          <a:avLst/>
        </a:prstGeom>
        <a:solidFill>
          <a:srgbClr val="79C98E">
            <a:alpha val="89804"/>
          </a:srgb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Задачи: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повышение эффективности использования бюджетных средств бюджета Карачаево-Черкесской Республики;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увеличение поступлений налоговых и неналоговых доходов бюджета Карачаево-Черкесской Республики;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вовлечение государственного имущества Карачаево-Черкесской Республики в экономический оборот;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обеспечение выравнивания бюджетной обеспеченности муниципальных образований Карачаево-Черкесской Республики;</a:t>
          </a:r>
        </a:p>
      </dsp:txBody>
      <dsp:txXfrm>
        <a:off x="2977748" y="1984722"/>
        <a:ext cx="2949444" cy="4319991"/>
      </dsp:txXfrm>
    </dsp:sp>
    <dsp:sp modelId="{8D2E1E86-0C0E-450D-83E8-C480C1F1C0B7}">
      <dsp:nvSpPr>
        <dsp:cNvPr id="0" name=""/>
        <dsp:cNvSpPr/>
      </dsp:nvSpPr>
      <dsp:spPr>
        <a:xfrm>
          <a:off x="5907539" y="1984722"/>
          <a:ext cx="2949444" cy="4319991"/>
        </a:xfrm>
        <a:prstGeom prst="rect">
          <a:avLst/>
        </a:prstGeom>
        <a:solidFill>
          <a:schemeClr val="accent5">
            <a:lumMod val="60000"/>
            <a:lumOff val="40000"/>
            <a:alpha val="9000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Ожидаемые результаты</a:t>
          </a:r>
          <a:r>
            <a:rPr lang="ru-RU" sz="1200" kern="1200" dirty="0" smtClean="0">
              <a:solidFill>
                <a:srgbClr val="002060"/>
              </a:solidFill>
            </a:rPr>
            <a:t>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2060"/>
              </a:solidFill>
            </a:rPr>
            <a:t>100-процентное поступление доходов от использования земельных участков, находящихся в государственной собственности Карачаево-Черкесской Республики;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2060"/>
              </a:solidFill>
            </a:rPr>
            <a:t>увеличение количества земельных участков, находящихся в государственной собственности Карачаево-Черкесской Республики, в том числе республиканского фонда перераспределения, до 1300 единиц;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2060"/>
              </a:solidFill>
            </a:rPr>
            <a:t>постановка на государственный кадастровый учет и оформление права собственности Карачаево-Черкесской Республики на земельные участки (около 200);</a:t>
          </a:r>
        </a:p>
      </dsp:txBody>
      <dsp:txXfrm>
        <a:off x="5907539" y="1984722"/>
        <a:ext cx="2949444" cy="4319991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2ADD8-BFCE-470A-970C-3E84444E2F18}">
      <dsp:nvSpPr>
        <dsp:cNvPr id="0" name=""/>
        <dsp:cNvSpPr/>
      </dsp:nvSpPr>
      <dsp:spPr>
        <a:xfrm>
          <a:off x="2664269" y="75123"/>
          <a:ext cx="5976692" cy="1728172"/>
        </a:xfrm>
        <a:prstGeom prst="rect">
          <a:avLst/>
        </a:prstGeom>
        <a:solidFill>
          <a:srgbClr val="33CCCC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u="none" kern="1200" dirty="0" smtClean="0"/>
            <a:t>Государственная программа «Развитие здравоохранения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u="none" kern="1200" dirty="0" smtClean="0"/>
            <a:t>Карачаево-Черкесской Республики на 2014-2020 годы»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u="none" kern="1200" dirty="0" smtClean="0"/>
            <a:t>2 482 366,5 тыс. </a:t>
          </a:r>
          <a:r>
            <a:rPr lang="ru-RU" sz="1600" b="1" i="0" u="none" kern="1200" dirty="0" err="1" smtClean="0"/>
            <a:t>руб</a:t>
          </a:r>
          <a:endParaRPr lang="ru-RU" sz="1600" b="1" i="0" u="none" kern="1200" dirty="0" smtClean="0"/>
        </a:p>
      </dsp:txBody>
      <dsp:txXfrm>
        <a:off x="2664269" y="75123"/>
        <a:ext cx="5976692" cy="933213"/>
      </dsp:txXfrm>
    </dsp:sp>
    <dsp:sp modelId="{29590B5E-A233-41D5-BFF4-40F7D549464D}">
      <dsp:nvSpPr>
        <dsp:cNvPr id="0" name=""/>
        <dsp:cNvSpPr/>
      </dsp:nvSpPr>
      <dsp:spPr>
        <a:xfrm>
          <a:off x="0" y="1944214"/>
          <a:ext cx="2949444" cy="4319991"/>
        </a:xfrm>
        <a:prstGeom prst="rect">
          <a:avLst/>
        </a:prstGeom>
        <a:solidFill>
          <a:srgbClr val="FFFFCC">
            <a:alpha val="90000"/>
          </a:srgb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Цель: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rgbClr val="002060"/>
              </a:solidFill>
            </a:rPr>
            <a:t>обеспечение доступности медицинской помощи и повышение эффективности медицинских услуг, объемы, виды и качество которых должны соответствовать уровню заболеваемости и потребностям населения, передовым достижениям медицинской науки</a:t>
          </a:r>
        </a:p>
      </dsp:txBody>
      <dsp:txXfrm>
        <a:off x="0" y="1944214"/>
        <a:ext cx="2949444" cy="4319991"/>
      </dsp:txXfrm>
    </dsp:sp>
    <dsp:sp modelId="{1FBE7A27-EB5D-4DEE-8A6C-D3B229E7558A}">
      <dsp:nvSpPr>
        <dsp:cNvPr id="0" name=""/>
        <dsp:cNvSpPr/>
      </dsp:nvSpPr>
      <dsp:spPr>
        <a:xfrm>
          <a:off x="2977748" y="1944214"/>
          <a:ext cx="2949444" cy="4319991"/>
        </a:xfrm>
        <a:prstGeom prst="rect">
          <a:avLst/>
        </a:prstGeom>
        <a:solidFill>
          <a:srgbClr val="79C98E">
            <a:alpha val="89804"/>
          </a:srgb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Задачи: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обеспечение приоритета профилактики в сфере охраны здоровья и развития первичной медико-санитарной помощи;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повышение эффективности оказания специализированной, включая высокотехнологичную, медицинской помощи, скорой, в </a:t>
          </a:r>
          <a:r>
            <a:rPr lang="ru-RU" sz="1200" b="0" kern="1200" dirty="0" err="1" smtClean="0">
              <a:solidFill>
                <a:srgbClr val="002060"/>
              </a:solidFill>
            </a:rPr>
            <a:t>т.ч</a:t>
          </a:r>
          <a:r>
            <a:rPr lang="ru-RU" sz="1200" b="0" kern="1200" dirty="0" smtClean="0">
              <a:solidFill>
                <a:srgbClr val="002060"/>
              </a:solidFill>
            </a:rPr>
            <a:t>. скорой специализированной, медицинской помощи, медицинской эвакуации;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 развитие и внедрение инновационных методов диагностики, профилактики и лечения, а также основ персонализированной медицины 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повышение эффективности службы родовспоможения и детства</a:t>
          </a:r>
        </a:p>
      </dsp:txBody>
      <dsp:txXfrm>
        <a:off x="2977748" y="1944214"/>
        <a:ext cx="2949444" cy="4319991"/>
      </dsp:txXfrm>
    </dsp:sp>
    <dsp:sp modelId="{8D2E1E86-0C0E-450D-83E8-C480C1F1C0B7}">
      <dsp:nvSpPr>
        <dsp:cNvPr id="0" name=""/>
        <dsp:cNvSpPr/>
      </dsp:nvSpPr>
      <dsp:spPr>
        <a:xfrm>
          <a:off x="5907539" y="1944214"/>
          <a:ext cx="2949444" cy="4319991"/>
        </a:xfrm>
        <a:prstGeom prst="rect">
          <a:avLst/>
        </a:prstGeom>
        <a:solidFill>
          <a:schemeClr val="accent5">
            <a:lumMod val="60000"/>
            <a:lumOff val="40000"/>
            <a:alpha val="9000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Ожидаемый результат: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2060"/>
              </a:solidFill>
            </a:rPr>
            <a:t>Снижение смертности от всех причин до 9,2 случаев на 1000 населения;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2060"/>
              </a:solidFill>
            </a:rPr>
            <a:t>снижение материнской смертности до 15,1 случаев на 100 тыс. родившихся живыми;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2060"/>
              </a:solidFill>
            </a:rPr>
            <a:t>снижение смертности от болезней системы кровообращения до 496,1 случаев на 100 тыс. населения;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2060"/>
              </a:solidFill>
            </a:rPr>
            <a:t>снижение смертности от дорожно-транспортных происшествий до 10,0 случаев на 100 тыс. населения;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2060"/>
              </a:solidFill>
            </a:rPr>
            <a:t>снижение смертности от новообразований (в том числе от злокачественных) до 136,5 случаев на 100 тыс. населения;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2060"/>
              </a:solidFill>
            </a:rPr>
            <a:t>снижение смертности от туберкулеза до 5,8 случаев на 100 тыс. населения</a:t>
          </a:r>
        </a:p>
      </dsp:txBody>
      <dsp:txXfrm>
        <a:off x="5907539" y="1944214"/>
        <a:ext cx="2949444" cy="4319991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2ADD8-BFCE-470A-970C-3E84444E2F18}">
      <dsp:nvSpPr>
        <dsp:cNvPr id="0" name=""/>
        <dsp:cNvSpPr/>
      </dsp:nvSpPr>
      <dsp:spPr>
        <a:xfrm>
          <a:off x="2736276" y="32"/>
          <a:ext cx="5976692" cy="1728172"/>
        </a:xfrm>
        <a:prstGeom prst="rect">
          <a:avLst/>
        </a:prstGeom>
        <a:solidFill>
          <a:srgbClr val="99CCFF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u="none" kern="1200" dirty="0" smtClean="0">
              <a:solidFill>
                <a:srgbClr val="002060"/>
              </a:solidFill>
            </a:rPr>
            <a:t>Государственная программа «Реализация государственной национальной, конфессиональной, информационной политики в Карачаево-Черкесской Республике на 2014-2017 годы»   </a:t>
          </a:r>
          <a:r>
            <a:rPr lang="ru-RU" sz="1800" b="1" i="0" u="none" kern="1200" dirty="0" smtClean="0">
              <a:solidFill>
                <a:srgbClr val="002060"/>
              </a:solidFill>
            </a:rPr>
            <a:t>60 391,1 тыс. </a:t>
          </a:r>
          <a:r>
            <a:rPr lang="ru-RU" sz="1800" b="1" i="0" u="none" kern="1200" dirty="0" err="1" smtClean="0">
              <a:solidFill>
                <a:srgbClr val="002060"/>
              </a:solidFill>
            </a:rPr>
            <a:t>руб</a:t>
          </a:r>
          <a:endParaRPr lang="ru-RU" sz="1800" b="1" i="0" u="none" kern="1200" dirty="0" smtClean="0">
            <a:solidFill>
              <a:srgbClr val="002060"/>
            </a:solidFill>
          </a:endParaRPr>
        </a:p>
      </dsp:txBody>
      <dsp:txXfrm>
        <a:off x="2736276" y="32"/>
        <a:ext cx="5976692" cy="933213"/>
      </dsp:txXfrm>
    </dsp:sp>
    <dsp:sp modelId="{29590B5E-A233-41D5-BFF4-40F7D549464D}">
      <dsp:nvSpPr>
        <dsp:cNvPr id="0" name=""/>
        <dsp:cNvSpPr/>
      </dsp:nvSpPr>
      <dsp:spPr>
        <a:xfrm>
          <a:off x="0" y="1944214"/>
          <a:ext cx="2949444" cy="431999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Цель: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укрепление единства российской нации, гармонизация межнациональных отношений, укрепление единства народов Карачаево-Черкесской Республики и обеспечение условий для их полноценного развития;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проведение единой государственной политики в сфере межэтнических и государственно-конфессиональных отношений с учетом особенностей и интересов всех народов Карачаево-Черкесской Республики, достижение межэтнического и межконфессионального общественного согласия, предотвращение этнических конфликтов</a:t>
          </a:r>
        </a:p>
      </dsp:txBody>
      <dsp:txXfrm>
        <a:off x="0" y="1944214"/>
        <a:ext cx="2949444" cy="4319991"/>
      </dsp:txXfrm>
    </dsp:sp>
    <dsp:sp modelId="{1FBE7A27-EB5D-4DEE-8A6C-D3B229E7558A}">
      <dsp:nvSpPr>
        <dsp:cNvPr id="0" name=""/>
        <dsp:cNvSpPr/>
      </dsp:nvSpPr>
      <dsp:spPr>
        <a:xfrm>
          <a:off x="2977748" y="1944214"/>
          <a:ext cx="2949444" cy="4319991"/>
        </a:xfrm>
        <a:prstGeom prst="rect">
          <a:avLst/>
        </a:prstGeom>
        <a:solidFill>
          <a:schemeClr val="accent5">
            <a:tint val="40000"/>
            <a:alpha val="90000"/>
            <a:hueOff val="9073702"/>
            <a:satOff val="-32896"/>
            <a:lumOff val="-2684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Задачи: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предупреждение межнациональных конфликтов;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размещение в федеральных и республиканских средствах массовой информации актуальной, объективной и полной информации об общественно-политической жизни, социальных проблемах и экономических процессах в Карачаево-Черкесской Республике и Российской Федерации, осуществление государственной политики в области средств массовой информации и книгоиздания;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укрепление противодиверсионной устойчивости объектов террористических устремлений, расположенных на территории Карачаево-Черкесской Республики</a:t>
          </a:r>
        </a:p>
      </dsp:txBody>
      <dsp:txXfrm>
        <a:off x="2977748" y="1944214"/>
        <a:ext cx="2949444" cy="4319991"/>
      </dsp:txXfrm>
    </dsp:sp>
    <dsp:sp modelId="{8D2E1E86-0C0E-450D-83E8-C480C1F1C0B7}">
      <dsp:nvSpPr>
        <dsp:cNvPr id="0" name=""/>
        <dsp:cNvSpPr/>
      </dsp:nvSpPr>
      <dsp:spPr>
        <a:xfrm>
          <a:off x="5907539" y="1944214"/>
          <a:ext cx="2949444" cy="4319991"/>
        </a:xfrm>
        <a:prstGeom prst="rect">
          <a:avLst/>
        </a:prstGeom>
        <a:solidFill>
          <a:schemeClr val="accent5">
            <a:tint val="40000"/>
            <a:alpha val="90000"/>
            <a:hueOff val="18147404"/>
            <a:satOff val="-65792"/>
            <a:lumOff val="-536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Ожидаемый результат: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обеспечение условий для полноценного социально-экономического и национально-культурного развития народов Карачаево-Черкесской Республики;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повышение уровня информированности населения о деятельности органов государственной власти по реализации государственной национальной, конфессиональной, информационной политики, мер по укреплению национальной безопасности;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создание позитивного имиджа Карачаево-Черкесской Республики путем распространения достоверной информации в государственных и негосударственных средствах массовой информации</a:t>
          </a:r>
        </a:p>
      </dsp:txBody>
      <dsp:txXfrm>
        <a:off x="5907539" y="1944214"/>
        <a:ext cx="2949444" cy="4319991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2ADD8-BFCE-470A-970C-3E84444E2F18}">
      <dsp:nvSpPr>
        <dsp:cNvPr id="0" name=""/>
        <dsp:cNvSpPr/>
      </dsp:nvSpPr>
      <dsp:spPr>
        <a:xfrm>
          <a:off x="2880335" y="15"/>
          <a:ext cx="5688575" cy="1728241"/>
        </a:xfrm>
        <a:prstGeom prst="rect">
          <a:avLst/>
        </a:prstGeom>
        <a:solidFill>
          <a:srgbClr val="CCFFCC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>
              <a:solidFill>
                <a:srgbClr val="002060"/>
              </a:solidFill>
            </a:rPr>
            <a:t>Государственная программа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>
              <a:solidFill>
                <a:srgbClr val="002060"/>
              </a:solidFill>
            </a:rPr>
            <a:t>«Развитие туризма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>
              <a:solidFill>
                <a:srgbClr val="002060"/>
              </a:solidFill>
            </a:rPr>
            <a:t>в Карачаево-Черкесской Республике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>
              <a:solidFill>
                <a:srgbClr val="002060"/>
              </a:solidFill>
            </a:rPr>
            <a:t>до 2017 года»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>
              <a:solidFill>
                <a:srgbClr val="002060"/>
              </a:solidFill>
            </a:rPr>
            <a:t>12 568,1 тыс. </a:t>
          </a:r>
          <a:r>
            <a:rPr lang="ru-RU" sz="1800" b="1" i="0" u="none" kern="1200" dirty="0" err="1" smtClean="0">
              <a:solidFill>
                <a:srgbClr val="002060"/>
              </a:solidFill>
            </a:rPr>
            <a:t>руб</a:t>
          </a:r>
          <a:endParaRPr lang="ru-RU" sz="1800" b="1" i="0" u="none" kern="1200" dirty="0" smtClean="0">
            <a:solidFill>
              <a:srgbClr val="002060"/>
            </a:solidFill>
          </a:endParaRPr>
        </a:p>
      </dsp:txBody>
      <dsp:txXfrm>
        <a:off x="2880335" y="15"/>
        <a:ext cx="5688575" cy="933250"/>
      </dsp:txXfrm>
    </dsp:sp>
    <dsp:sp modelId="{29590B5E-A233-41D5-BFF4-40F7D549464D}">
      <dsp:nvSpPr>
        <dsp:cNvPr id="0" name=""/>
        <dsp:cNvSpPr/>
      </dsp:nvSpPr>
      <dsp:spPr>
        <a:xfrm>
          <a:off x="0" y="1944231"/>
          <a:ext cx="2949444" cy="4319991"/>
        </a:xfrm>
        <a:prstGeom prst="rect">
          <a:avLst/>
        </a:prstGeom>
        <a:solidFill>
          <a:srgbClr val="F5F8CE">
            <a:alpha val="89804"/>
          </a:srgb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solidFill>
                <a:srgbClr val="002060"/>
              </a:solidFill>
            </a:rPr>
            <a:t>Цель: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smtClean="0">
              <a:solidFill>
                <a:srgbClr val="002060"/>
              </a:solidFill>
            </a:rPr>
            <a:t>повышение качества жизни населения Карачаево-Черкесской Республики путем совершенствования системы государственного управления в сфере промышленности, связи, транспорта, дорожного хозяйства, топливно-энергетического комплекса, информатизации общества</a:t>
          </a:r>
          <a:endParaRPr lang="ru-RU" sz="1400" b="0" kern="1200" dirty="0" smtClean="0">
            <a:solidFill>
              <a:srgbClr val="002060"/>
            </a:solidFill>
          </a:endParaRPr>
        </a:p>
      </dsp:txBody>
      <dsp:txXfrm>
        <a:off x="0" y="1944231"/>
        <a:ext cx="2949444" cy="4319991"/>
      </dsp:txXfrm>
    </dsp:sp>
    <dsp:sp modelId="{1FBE7A27-EB5D-4DEE-8A6C-D3B229E7558A}">
      <dsp:nvSpPr>
        <dsp:cNvPr id="0" name=""/>
        <dsp:cNvSpPr/>
      </dsp:nvSpPr>
      <dsp:spPr>
        <a:xfrm>
          <a:off x="2977748" y="1944231"/>
          <a:ext cx="2949444" cy="4319991"/>
        </a:xfrm>
        <a:prstGeom prst="rect">
          <a:avLst/>
        </a:prstGeom>
        <a:solidFill>
          <a:schemeClr val="accent5">
            <a:tint val="40000"/>
            <a:alpha val="90000"/>
            <a:hueOff val="9073702"/>
            <a:satOff val="-32896"/>
            <a:lumOff val="-2684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Задачи: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обеспечение потребности объектов экономики и населения в различных видах энергии, их рационального и безопасного (в экологическом и технологическом плане) использования и сбережения во всех сферах потребления;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обеспечение эффективного и устойчивого функционирования топливно-энергетического комплекса;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создание, оснащение и развитие многофункциональных центров предоставления государственных и муниципальных услуг в Карачаево-Черкесской Республике;</a:t>
          </a:r>
        </a:p>
      </dsp:txBody>
      <dsp:txXfrm>
        <a:off x="2977748" y="1944231"/>
        <a:ext cx="2949444" cy="4319991"/>
      </dsp:txXfrm>
    </dsp:sp>
    <dsp:sp modelId="{8D2E1E86-0C0E-450D-83E8-C480C1F1C0B7}">
      <dsp:nvSpPr>
        <dsp:cNvPr id="0" name=""/>
        <dsp:cNvSpPr/>
      </dsp:nvSpPr>
      <dsp:spPr>
        <a:xfrm>
          <a:off x="5907539" y="1944231"/>
          <a:ext cx="2949444" cy="4319991"/>
        </a:xfrm>
        <a:prstGeom prst="rect">
          <a:avLst/>
        </a:prstGeom>
        <a:solidFill>
          <a:srgbClr val="CCCCFF">
            <a:alpha val="89804"/>
          </a:srgb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Ожидаемый результат: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Увеличение числа прибывающих в КЧР иностранных и российских туристов к концу реализации Программы более чем в два раза по отношению к 2013 году;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увеличение номерного фонда средств размещения туристов за годы реализации Программы в полтора раза по отношению к 2013 году;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увеличение платных услуг субъектов туриндустрии населению к концу реализации Программы более чем в два раза по отношению к 2013 году;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создание дополнительных рабочих мест в сфере обслуживания туристской инфраструктуры и смежных отраслях не менее двенадцати тысяч человек</a:t>
          </a:r>
        </a:p>
      </dsp:txBody>
      <dsp:txXfrm>
        <a:off x="5907539" y="1944231"/>
        <a:ext cx="2949444" cy="4319991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2ADD8-BFCE-470A-970C-3E84444E2F18}">
      <dsp:nvSpPr>
        <dsp:cNvPr id="0" name=""/>
        <dsp:cNvSpPr/>
      </dsp:nvSpPr>
      <dsp:spPr>
        <a:xfrm>
          <a:off x="2736276" y="71954"/>
          <a:ext cx="5976692" cy="1728241"/>
        </a:xfrm>
        <a:prstGeom prst="rect">
          <a:avLst/>
        </a:prstGeom>
        <a:solidFill>
          <a:srgbClr val="FFCCFF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>
              <a:solidFill>
                <a:srgbClr val="002060"/>
              </a:solidFill>
            </a:rPr>
            <a:t>Государственная программа «Развитие промышленности, связи, информатизации общества, энергетики, транспорта и дорожного хозяйства в Карачаево-Черкесской Республике на 2014-2017 годы»  1 066 486,2 тыс. </a:t>
          </a:r>
          <a:r>
            <a:rPr lang="ru-RU" sz="1800" b="1" i="0" u="none" kern="1200" dirty="0" err="1" smtClean="0">
              <a:solidFill>
                <a:srgbClr val="002060"/>
              </a:solidFill>
            </a:rPr>
            <a:t>руб</a:t>
          </a:r>
          <a:endParaRPr lang="ru-RU" sz="1800" b="1" i="0" u="none" kern="1200" dirty="0" smtClean="0">
            <a:solidFill>
              <a:srgbClr val="002060"/>
            </a:solidFill>
          </a:endParaRPr>
        </a:p>
      </dsp:txBody>
      <dsp:txXfrm>
        <a:off x="2736276" y="71954"/>
        <a:ext cx="5976692" cy="933250"/>
      </dsp:txXfrm>
    </dsp:sp>
    <dsp:sp modelId="{29590B5E-A233-41D5-BFF4-40F7D549464D}">
      <dsp:nvSpPr>
        <dsp:cNvPr id="0" name=""/>
        <dsp:cNvSpPr/>
      </dsp:nvSpPr>
      <dsp:spPr>
        <a:xfrm>
          <a:off x="0" y="1944231"/>
          <a:ext cx="2949444" cy="4319991"/>
        </a:xfrm>
        <a:prstGeom prst="rect">
          <a:avLst/>
        </a:prstGeom>
        <a:solidFill>
          <a:srgbClr val="FFFF99">
            <a:alpha val="89804"/>
          </a:srgb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Цель: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повышение качества жизни населения Карачаево-Черкесской Республики путем совершенствования системы государственного управления в сфере промышленности, связи, транспорта, дорожного хозяйства, топливно-энергетического комплекса, информатизации общества</a:t>
          </a:r>
        </a:p>
      </dsp:txBody>
      <dsp:txXfrm>
        <a:off x="0" y="1944231"/>
        <a:ext cx="2949444" cy="4319991"/>
      </dsp:txXfrm>
    </dsp:sp>
    <dsp:sp modelId="{1FBE7A27-EB5D-4DEE-8A6C-D3B229E7558A}">
      <dsp:nvSpPr>
        <dsp:cNvPr id="0" name=""/>
        <dsp:cNvSpPr/>
      </dsp:nvSpPr>
      <dsp:spPr>
        <a:xfrm>
          <a:off x="2977748" y="1944231"/>
          <a:ext cx="2949444" cy="4319991"/>
        </a:xfrm>
        <a:prstGeom prst="rect">
          <a:avLst/>
        </a:prstGeom>
        <a:solidFill>
          <a:srgbClr val="CCECFF">
            <a:alpha val="89804"/>
          </a:srgb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Задачи: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обеспечение потребности объектов экономики и населения в различных видах энергии, их рационального и безопасного (в экологическом и технологическом плане) использования и сбережения во всех сферах потребления;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обеспечение эффективного и устойчивого функционирования топливно-энергетического комплекса;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формирование и совершенствование правовых основ функционирования дорожно-транспортного комплекса 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обеспечение безопасности дорожного движения и качества оказания услуг в сфере пассажирских перевозок</a:t>
          </a:r>
        </a:p>
      </dsp:txBody>
      <dsp:txXfrm>
        <a:off x="2977748" y="1944231"/>
        <a:ext cx="2949444" cy="4319991"/>
      </dsp:txXfrm>
    </dsp:sp>
    <dsp:sp modelId="{8D2E1E86-0C0E-450D-83E8-C480C1F1C0B7}">
      <dsp:nvSpPr>
        <dsp:cNvPr id="0" name=""/>
        <dsp:cNvSpPr/>
      </dsp:nvSpPr>
      <dsp:spPr>
        <a:xfrm>
          <a:off x="5907539" y="1944231"/>
          <a:ext cx="2949444" cy="4319991"/>
        </a:xfrm>
        <a:prstGeom prst="rect">
          <a:avLst/>
        </a:prstGeom>
        <a:solidFill>
          <a:srgbClr val="CCCCFF">
            <a:alpha val="89804"/>
          </a:srgb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Ожидаемый результат: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 smtClean="0">
              <a:solidFill>
                <a:srgbClr val="002060"/>
              </a:solidFill>
            </a:rPr>
            <a:t>доля граждан, использующих механизм получения государственных и муниципальных услуг в электронной форме, к 2017 году будет составлять 60%;объем отгруженных товаров собственного производства, выполненных работ и оказанных услуг собственными силами по видам экономической деятельности в Карачаево-Черкесской Республике увеличится с 53,8 млрд. рублей в 2013 году до 71,6 млрд. рублей в 2016 году;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 smtClean="0">
              <a:solidFill>
                <a:srgbClr val="002060"/>
              </a:solidFill>
            </a:rPr>
            <a:t>добыча полезных ископаемых - с 1,8% в 2014 году до 1,9% в 2016 году;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 smtClean="0">
              <a:solidFill>
                <a:srgbClr val="002060"/>
              </a:solidFill>
            </a:rPr>
            <a:t>обрабатывающие производства - с 40,5% в 2014 году до 41,5% в 2016 году;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 smtClean="0">
              <a:solidFill>
                <a:srgbClr val="002060"/>
              </a:solidFill>
            </a:rPr>
            <a:t>доля объема инвестиций по виду экономической деятельности "Обрабатывающие производства" в общем объеме инвестиций Карачаево-Черкесской Республики вырастет с 15,8% в 2014 году до 16,5% в 2016 году</a:t>
          </a:r>
        </a:p>
      </dsp:txBody>
      <dsp:txXfrm>
        <a:off x="5907539" y="1944231"/>
        <a:ext cx="2949444" cy="4319991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2ADD8-BFCE-470A-970C-3E84444E2F18}">
      <dsp:nvSpPr>
        <dsp:cNvPr id="0" name=""/>
        <dsp:cNvSpPr/>
      </dsp:nvSpPr>
      <dsp:spPr>
        <a:xfrm>
          <a:off x="2736276" y="71954"/>
          <a:ext cx="5976692" cy="1728241"/>
        </a:xfrm>
        <a:prstGeom prst="rect">
          <a:avLst/>
        </a:prstGeom>
        <a:solidFill>
          <a:srgbClr val="99FF99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>
              <a:solidFill>
                <a:srgbClr val="002060"/>
              </a:solidFill>
            </a:rPr>
            <a:t>Государственная программа  «Развитие образования в Карачаево-Черкесской Республике на 2014-2016 годы»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>
              <a:solidFill>
                <a:srgbClr val="002060"/>
              </a:solidFill>
            </a:rPr>
            <a:t> 3 423 184,2 тыс. </a:t>
          </a:r>
          <a:r>
            <a:rPr lang="ru-RU" sz="1800" b="1" i="0" u="none" kern="1200" dirty="0" err="1" smtClean="0">
              <a:solidFill>
                <a:srgbClr val="002060"/>
              </a:solidFill>
            </a:rPr>
            <a:t>руб</a:t>
          </a:r>
          <a:endParaRPr lang="ru-RU" sz="1800" b="1" i="0" u="none" kern="1200" dirty="0" smtClean="0">
            <a:solidFill>
              <a:srgbClr val="002060"/>
            </a:solidFill>
          </a:endParaRPr>
        </a:p>
      </dsp:txBody>
      <dsp:txXfrm>
        <a:off x="2736276" y="71954"/>
        <a:ext cx="5976692" cy="933250"/>
      </dsp:txXfrm>
    </dsp:sp>
    <dsp:sp modelId="{29590B5E-A233-41D5-BFF4-40F7D549464D}">
      <dsp:nvSpPr>
        <dsp:cNvPr id="0" name=""/>
        <dsp:cNvSpPr/>
      </dsp:nvSpPr>
      <dsp:spPr>
        <a:xfrm>
          <a:off x="0" y="1944231"/>
          <a:ext cx="2949444" cy="4319991"/>
        </a:xfrm>
        <a:prstGeom prst="rect">
          <a:avLst/>
        </a:prstGeom>
        <a:solidFill>
          <a:srgbClr val="FFFF99">
            <a:alpha val="89804"/>
          </a:srgb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Цель: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обеспечение высокого качества российского образования, соответствующего растущим потребностям каждого гражданина, общества, требованиям социально ориентированного инновационного развития Карачаево-Черкесской Республики, ее экономики;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обеспечение условий для удовлетворения потребностей граждан Российской Федерации, проживающих на территории Карачаево-Черкесской Республики, в качественном общедоступном дошкольном образовании;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создание условий, способствующих укреплению здоровья, через увеличение охвата школьников горячим сбалансированным питанием в общеобразовательных организациях Карачаево-Черкесской Республики</a:t>
          </a:r>
        </a:p>
      </dsp:txBody>
      <dsp:txXfrm>
        <a:off x="0" y="1944231"/>
        <a:ext cx="2949444" cy="4319991"/>
      </dsp:txXfrm>
    </dsp:sp>
    <dsp:sp modelId="{1FBE7A27-EB5D-4DEE-8A6C-D3B229E7558A}">
      <dsp:nvSpPr>
        <dsp:cNvPr id="0" name=""/>
        <dsp:cNvSpPr/>
      </dsp:nvSpPr>
      <dsp:spPr>
        <a:xfrm>
          <a:off x="2952324" y="1944231"/>
          <a:ext cx="2949444" cy="4319991"/>
        </a:xfrm>
        <a:prstGeom prst="rect">
          <a:avLst/>
        </a:prstGeom>
        <a:solidFill>
          <a:srgbClr val="CCECFF">
            <a:alpha val="89804"/>
          </a:srgb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Задачи: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создание условий для внедрения федеральных государственных образовательных стандартов начального и общего образования 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развитие творческого и профессионального потенциала педагогических и руководящих работников системы образования;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развитие механизмов поддержки деятельности учреждений и организаций, реализующих инновационные программы патриотического воспитания;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совершенствование системы воспитания и дополнительного образования путем создания условий для успешной социализации молодежи и обеспечения возможностей эффективной самореализации</a:t>
          </a:r>
        </a:p>
      </dsp:txBody>
      <dsp:txXfrm>
        <a:off x="2952324" y="1944231"/>
        <a:ext cx="2949444" cy="4319991"/>
      </dsp:txXfrm>
    </dsp:sp>
    <dsp:sp modelId="{8D2E1E86-0C0E-450D-83E8-C480C1F1C0B7}">
      <dsp:nvSpPr>
        <dsp:cNvPr id="0" name=""/>
        <dsp:cNvSpPr/>
      </dsp:nvSpPr>
      <dsp:spPr>
        <a:xfrm>
          <a:off x="5904659" y="1944231"/>
          <a:ext cx="2949444" cy="4319991"/>
        </a:xfrm>
        <a:prstGeom prst="rect">
          <a:avLst/>
        </a:prstGeom>
        <a:solidFill>
          <a:srgbClr val="CCCCFF">
            <a:alpha val="89804"/>
          </a:srgb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Ожидаемый результат 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Ликвидация очередности в дошкольные образовательные организации детей в возрасте от 3 до 7 лет, обеспечение 100% охвата детей </a:t>
          </a:r>
          <a:r>
            <a:rPr lang="ru-RU" sz="1200" b="0" kern="1200" dirty="0" err="1" smtClean="0">
              <a:solidFill>
                <a:srgbClr val="002060"/>
              </a:solidFill>
            </a:rPr>
            <a:t>предшкольной</a:t>
          </a:r>
          <a:r>
            <a:rPr lang="ru-RU" sz="1200" b="0" kern="1200" dirty="0" smtClean="0">
              <a:solidFill>
                <a:srgbClr val="002060"/>
              </a:solidFill>
            </a:rPr>
            <a:t> подготовкой;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увеличение с 43% до 80% удельного веса детей, охваченных дошкольным образованием;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увеличение числа дошкольных мест на 4720;увеличение к 2016 году числа детей в возрасте от 5 до 18 лет, обучающихся по дополнительным образовательным программам, в общей численности детей этого возраста до 67%;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увеличение доли государственных общеобразовательных организаций, удовлетворяющих современным требованиям и условиям осуществления образовательного и воспитательного процесса, до 60%</a:t>
          </a:r>
        </a:p>
      </dsp:txBody>
      <dsp:txXfrm>
        <a:off x="5904659" y="1944231"/>
        <a:ext cx="2949444" cy="4319991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2ADD8-BFCE-470A-970C-3E84444E2F18}">
      <dsp:nvSpPr>
        <dsp:cNvPr id="0" name=""/>
        <dsp:cNvSpPr/>
      </dsp:nvSpPr>
      <dsp:spPr>
        <a:xfrm>
          <a:off x="2736276" y="71954"/>
          <a:ext cx="5976692" cy="1728241"/>
        </a:xfrm>
        <a:prstGeom prst="rect">
          <a:avLst/>
        </a:prstGeom>
        <a:solidFill>
          <a:srgbClr val="FFCC66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>
              <a:solidFill>
                <a:srgbClr val="002060"/>
              </a:solidFill>
            </a:rPr>
            <a:t>Государственная программа «Развитие строительства, архитектуры, градостроительства и жилищно-коммунального хозяйства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>
              <a:solidFill>
                <a:srgbClr val="002060"/>
              </a:solidFill>
            </a:rPr>
            <a:t>в Карачаево-Черкесской Республике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>
              <a:solidFill>
                <a:srgbClr val="002060"/>
              </a:solidFill>
            </a:rPr>
            <a:t>на 2014-2017 годы»  385 086,0 тыс. </a:t>
          </a:r>
          <a:r>
            <a:rPr lang="ru-RU" sz="1800" b="1" i="0" u="none" kern="1200" dirty="0" err="1" smtClean="0">
              <a:solidFill>
                <a:srgbClr val="002060"/>
              </a:solidFill>
            </a:rPr>
            <a:t>руб</a:t>
          </a:r>
          <a:endParaRPr lang="ru-RU" sz="1800" b="1" i="0" u="none" kern="1200" dirty="0" smtClean="0">
            <a:solidFill>
              <a:srgbClr val="002060"/>
            </a:solidFill>
          </a:endParaRPr>
        </a:p>
      </dsp:txBody>
      <dsp:txXfrm>
        <a:off x="2736276" y="71954"/>
        <a:ext cx="5976692" cy="933250"/>
      </dsp:txXfrm>
    </dsp:sp>
    <dsp:sp modelId="{29590B5E-A233-41D5-BFF4-40F7D549464D}">
      <dsp:nvSpPr>
        <dsp:cNvPr id="0" name=""/>
        <dsp:cNvSpPr/>
      </dsp:nvSpPr>
      <dsp:spPr>
        <a:xfrm>
          <a:off x="0" y="1944231"/>
          <a:ext cx="2949444" cy="4319991"/>
        </a:xfrm>
        <a:prstGeom prst="rect">
          <a:avLst/>
        </a:prstGeom>
        <a:solidFill>
          <a:srgbClr val="FFFF99">
            <a:alpha val="89804"/>
          </a:srgb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Цель: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повышение благосостояния и качества жизни населения республики;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формирование рынка доступного жилья для обеспечения комфортных условий проживания граждан (строительство жилья эконом-класса) и создание специализированного жилищного фонда;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повышение доступности приобретения жилья гражданами с различным уровнем доходов за счет получения ипотечных жилищных кредитов;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переселение в благоустроенное жилье граждан, проживающих в многоквартирных домах, признанных в установленном порядке аварийными до 1 января 2012 года, подлежащими сносу или реконструкции в связи с физическим износом в процессе их эксплуатации</a:t>
          </a:r>
        </a:p>
      </dsp:txBody>
      <dsp:txXfrm>
        <a:off x="0" y="1944231"/>
        <a:ext cx="2949444" cy="4319991"/>
      </dsp:txXfrm>
    </dsp:sp>
    <dsp:sp modelId="{1FBE7A27-EB5D-4DEE-8A6C-D3B229E7558A}">
      <dsp:nvSpPr>
        <dsp:cNvPr id="0" name=""/>
        <dsp:cNvSpPr/>
      </dsp:nvSpPr>
      <dsp:spPr>
        <a:xfrm>
          <a:off x="3024349" y="1944231"/>
          <a:ext cx="2949444" cy="4319991"/>
        </a:xfrm>
        <a:prstGeom prst="rect">
          <a:avLst/>
        </a:prstGeom>
        <a:solidFill>
          <a:srgbClr val="CCECFF">
            <a:alpha val="89804"/>
          </a:srgb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Задачи: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 smtClean="0">
              <a:solidFill>
                <a:srgbClr val="002060"/>
              </a:solidFill>
            </a:rPr>
            <a:t>развитие стратегических приоритетных направлений, обеспечивающих высокие темпы экономического роста, увеличение доходов населения 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 smtClean="0">
              <a:solidFill>
                <a:srgbClr val="002060"/>
              </a:solidFill>
            </a:rPr>
            <a:t>комплексное освоение и развитие территорий для массового строительства жилья экономического класса, в первую очередь малоэтажного;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 smtClean="0">
              <a:solidFill>
                <a:srgbClr val="002060"/>
              </a:solidFill>
            </a:rPr>
            <a:t>повышение уровня архитектурно-художественной выразительности застройки населенных пунктов путем совершенствования методов проектирования, повышения качества проектно-сметной документации на строительство;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 smtClean="0">
              <a:solidFill>
                <a:srgbClr val="002060"/>
              </a:solidFill>
            </a:rPr>
            <a:t>создание туристско-рекреационной особой экономической зоны на территории </a:t>
          </a:r>
          <a:r>
            <a:rPr lang="ru-RU" sz="1100" b="0" kern="1200" dirty="0" err="1" smtClean="0">
              <a:solidFill>
                <a:srgbClr val="002060"/>
              </a:solidFill>
            </a:rPr>
            <a:t>Зеленчукского</a:t>
          </a:r>
          <a:r>
            <a:rPr lang="ru-RU" sz="1100" b="0" kern="1200" dirty="0" smtClean="0">
              <a:solidFill>
                <a:srgbClr val="002060"/>
              </a:solidFill>
            </a:rPr>
            <a:t> и </a:t>
          </a:r>
          <a:r>
            <a:rPr lang="ru-RU" sz="1100" b="0" kern="1200" dirty="0" err="1" smtClean="0">
              <a:solidFill>
                <a:srgbClr val="002060"/>
              </a:solidFill>
            </a:rPr>
            <a:t>Урупского</a:t>
          </a:r>
          <a:r>
            <a:rPr lang="ru-RU" sz="1100" b="0" kern="1200" dirty="0" smtClean="0">
              <a:solidFill>
                <a:srgbClr val="002060"/>
              </a:solidFill>
            </a:rPr>
            <a:t> муниципальных районов Карачаево-Черкесской Республики и приведение в соответствие с федеральным законодательством региональных нормативов градостроительного проектирования</a:t>
          </a:r>
        </a:p>
      </dsp:txBody>
      <dsp:txXfrm>
        <a:off x="3024349" y="1944231"/>
        <a:ext cx="2949444" cy="4319991"/>
      </dsp:txXfrm>
    </dsp:sp>
    <dsp:sp modelId="{8D2E1E86-0C0E-450D-83E8-C480C1F1C0B7}">
      <dsp:nvSpPr>
        <dsp:cNvPr id="0" name=""/>
        <dsp:cNvSpPr/>
      </dsp:nvSpPr>
      <dsp:spPr>
        <a:xfrm>
          <a:off x="5904659" y="1944231"/>
          <a:ext cx="2949444" cy="4319991"/>
        </a:xfrm>
        <a:prstGeom prst="rect">
          <a:avLst/>
        </a:prstGeom>
        <a:solidFill>
          <a:srgbClr val="CCCCFF">
            <a:alpha val="89804"/>
          </a:srgb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Ожидаемый результат 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сокращение отставания республики по основным макроэкономическим показателям от среднероссийского уровня;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повышение финансового </a:t>
          </a:r>
          <a:r>
            <a:rPr lang="ru-RU" sz="1200" b="0" kern="1200" dirty="0" err="1" smtClean="0">
              <a:solidFill>
                <a:srgbClr val="002060"/>
              </a:solidFill>
            </a:rPr>
            <a:t>самообеспечения</a:t>
          </a:r>
          <a:r>
            <a:rPr lang="ru-RU" sz="1200" b="0" kern="1200" dirty="0" smtClean="0">
              <a:solidFill>
                <a:srgbClr val="002060"/>
              </a:solidFill>
            </a:rPr>
            <a:t> республики и уровня жизни населения;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уменьшение уровня безработицы на 10,1;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увеличение уровня бюджетной обеспеченности республики, повысить налоговую базу местных бюджетов, сократить уровень дотирования из бюджетов вышестоящих уровней;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обеспечить рост инвестиций в </a:t>
          </a:r>
          <a:r>
            <a:rPr lang="ru-RU" sz="1200" b="0" kern="1200" smtClean="0">
              <a:solidFill>
                <a:srgbClr val="002060"/>
              </a:solidFill>
            </a:rPr>
            <a:t>основной капитал</a:t>
          </a:r>
          <a:endParaRPr lang="ru-RU" sz="1200" b="0" kern="1200" dirty="0" smtClean="0">
            <a:solidFill>
              <a:srgbClr val="002060"/>
            </a:solidFill>
          </a:endParaRPr>
        </a:p>
      </dsp:txBody>
      <dsp:txXfrm>
        <a:off x="5904659" y="1944231"/>
        <a:ext cx="2949444" cy="43199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1A7D0-7F7C-4571-9C05-6F82C2A8FDAF}">
      <dsp:nvSpPr>
        <dsp:cNvPr id="0" name=""/>
        <dsp:cNvSpPr/>
      </dsp:nvSpPr>
      <dsp:spPr>
        <a:xfrm>
          <a:off x="207034" y="216019"/>
          <a:ext cx="3438345" cy="227725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u="none" kern="1200" dirty="0" smtClean="0">
              <a:solidFill>
                <a:schemeClr val="accent6">
                  <a:lumMod val="50000"/>
                </a:schemeClr>
              </a:solidFill>
            </a:rPr>
            <a:t>Налог на имущество организаций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dirty="0" smtClean="0">
              <a:solidFill>
                <a:schemeClr val="accent2">
                  <a:lumMod val="20000"/>
                  <a:lumOff val="80000"/>
                </a:schemeClr>
              </a:solidFill>
            </a:rPr>
            <a:t>Закон КЧР от 26.11.2003 № 57-РЗ "О налоге на имущество организаций"</a:t>
          </a:r>
          <a:endParaRPr lang="ru-RU" sz="1400" kern="1200" dirty="0">
            <a:solidFill>
              <a:schemeClr val="accent2">
                <a:lumMod val="20000"/>
                <a:lumOff val="80000"/>
              </a:schemeClr>
            </a:solidFill>
          </a:endParaRPr>
        </a:p>
      </dsp:txBody>
      <dsp:txXfrm>
        <a:off x="207034" y="216019"/>
        <a:ext cx="3438345" cy="2277255"/>
      </dsp:txXfrm>
    </dsp:sp>
    <dsp:sp modelId="{DB94077C-BCD8-412A-8477-9F15068C63FD}">
      <dsp:nvSpPr>
        <dsp:cNvPr id="0" name=""/>
        <dsp:cNvSpPr/>
      </dsp:nvSpPr>
      <dsp:spPr>
        <a:xfrm>
          <a:off x="3951424" y="254842"/>
          <a:ext cx="3681421" cy="222652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u="none" kern="1200" dirty="0" smtClean="0">
              <a:solidFill>
                <a:schemeClr val="accent6">
                  <a:lumMod val="50000"/>
                </a:schemeClr>
              </a:solidFill>
            </a:rPr>
            <a:t>Транспортный налог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dirty="0" smtClean="0">
              <a:solidFill>
                <a:schemeClr val="accent2">
                  <a:lumMod val="20000"/>
                  <a:lumOff val="80000"/>
                </a:schemeClr>
              </a:solidFill>
            </a:rPr>
            <a:t>Закон КЧР от 27.11.2002 № 46-РЗ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dirty="0" smtClean="0">
              <a:solidFill>
                <a:schemeClr val="accent2">
                  <a:lumMod val="20000"/>
                  <a:lumOff val="80000"/>
                </a:schemeClr>
              </a:solidFill>
            </a:rPr>
            <a:t>"О транспортном налоге"</a:t>
          </a:r>
          <a:endParaRPr lang="ru-RU" sz="1400" kern="1200" dirty="0">
            <a:solidFill>
              <a:schemeClr val="accent2">
                <a:lumMod val="20000"/>
                <a:lumOff val="80000"/>
              </a:schemeClr>
            </a:solidFill>
          </a:endParaRPr>
        </a:p>
      </dsp:txBody>
      <dsp:txXfrm>
        <a:off x="3951424" y="254842"/>
        <a:ext cx="3681421" cy="2226525"/>
      </dsp:txXfrm>
    </dsp:sp>
    <dsp:sp modelId="{A65164A6-2EAA-429C-90CE-FDD61F0B22CA}">
      <dsp:nvSpPr>
        <dsp:cNvPr id="0" name=""/>
        <dsp:cNvSpPr/>
      </dsp:nvSpPr>
      <dsp:spPr>
        <a:xfrm>
          <a:off x="0" y="2592293"/>
          <a:ext cx="2430269" cy="2519995"/>
        </a:xfrm>
        <a:prstGeom prst="rect">
          <a:avLst/>
        </a:prstGeom>
        <a:solidFill>
          <a:srgbClr val="6666FF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u="none" kern="1200" dirty="0" smtClean="0">
              <a:solidFill>
                <a:schemeClr val="accent6">
                  <a:lumMod val="50000"/>
                </a:schemeClr>
              </a:solidFill>
            </a:rPr>
            <a:t>Налог на прибыль организаций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dirty="0" smtClean="0">
              <a:solidFill>
                <a:schemeClr val="accent2">
                  <a:lumMod val="20000"/>
                  <a:lumOff val="80000"/>
                </a:schemeClr>
              </a:solidFill>
            </a:rPr>
            <a:t>Закон КЧР от 30.11.2015 №85-РЗ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dirty="0" smtClean="0">
              <a:solidFill>
                <a:schemeClr val="accent2">
                  <a:lumMod val="20000"/>
                  <a:lumOff val="80000"/>
                </a:schemeClr>
              </a:solidFill>
            </a:rPr>
            <a:t> "Об установлении пониженных налоговых ставок"</a:t>
          </a:r>
          <a:endParaRPr lang="ru-RU" sz="1400" kern="1200" dirty="0">
            <a:solidFill>
              <a:schemeClr val="accent2">
                <a:lumMod val="20000"/>
                <a:lumOff val="80000"/>
              </a:schemeClr>
            </a:solidFill>
          </a:endParaRPr>
        </a:p>
      </dsp:txBody>
      <dsp:txXfrm>
        <a:off x="0" y="2592293"/>
        <a:ext cx="2430269" cy="2519995"/>
      </dsp:txXfrm>
    </dsp:sp>
    <dsp:sp modelId="{DE1AF134-2C1D-4CDC-A73D-0066FDD9AABF}">
      <dsp:nvSpPr>
        <dsp:cNvPr id="0" name=""/>
        <dsp:cNvSpPr/>
      </dsp:nvSpPr>
      <dsp:spPr>
        <a:xfrm>
          <a:off x="2664305" y="2592293"/>
          <a:ext cx="2430269" cy="251999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u="none" kern="1200" dirty="0" smtClean="0">
              <a:solidFill>
                <a:schemeClr val="accent6">
                  <a:lumMod val="50000"/>
                </a:schemeClr>
              </a:solidFill>
            </a:rPr>
            <a:t>Упрощенная система налогообложения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dirty="0" smtClean="0">
              <a:solidFill>
                <a:schemeClr val="accent2">
                  <a:lumMod val="20000"/>
                  <a:lumOff val="80000"/>
                </a:schemeClr>
              </a:solidFill>
            </a:rPr>
            <a:t>Закон КЧР от 30.11.2015 №85-РЗ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dirty="0" smtClean="0">
              <a:solidFill>
                <a:schemeClr val="accent2">
                  <a:lumMod val="20000"/>
                  <a:lumOff val="80000"/>
                </a:schemeClr>
              </a:solidFill>
            </a:rPr>
            <a:t>"Об установлении пониженных налоговых ставок"</a:t>
          </a:r>
          <a:endParaRPr lang="ru-RU" sz="1400" kern="1200" dirty="0">
            <a:solidFill>
              <a:schemeClr val="accent2">
                <a:lumMod val="20000"/>
                <a:lumOff val="80000"/>
              </a:schemeClr>
            </a:solidFill>
          </a:endParaRPr>
        </a:p>
      </dsp:txBody>
      <dsp:txXfrm>
        <a:off x="2664305" y="2592293"/>
        <a:ext cx="2430269" cy="2519995"/>
      </dsp:txXfrm>
    </dsp:sp>
    <dsp:sp modelId="{B831E0E4-44C2-4BDE-A273-8E807F7F9375}">
      <dsp:nvSpPr>
        <dsp:cNvPr id="0" name=""/>
        <dsp:cNvSpPr/>
      </dsp:nvSpPr>
      <dsp:spPr>
        <a:xfrm>
          <a:off x="5328585" y="2592293"/>
          <a:ext cx="2430269" cy="252028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u="none" kern="1200" dirty="0" smtClean="0">
              <a:solidFill>
                <a:schemeClr val="accent6">
                  <a:lumMod val="50000"/>
                </a:schemeClr>
              </a:solidFill>
            </a:rPr>
            <a:t>Патентная система налогообложения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u="none" kern="1200" dirty="0" smtClean="0">
              <a:solidFill>
                <a:schemeClr val="accent2">
                  <a:lumMod val="20000"/>
                  <a:lumOff val="80000"/>
                </a:schemeClr>
              </a:solidFill>
            </a:rPr>
            <a:t>Закон КЧР от 27.11.2012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u="none" kern="1200" dirty="0" smtClean="0">
              <a:solidFill>
                <a:schemeClr val="accent2">
                  <a:lumMod val="20000"/>
                  <a:lumOff val="80000"/>
                </a:schemeClr>
              </a:solidFill>
            </a:rPr>
            <a:t>№ 91-РЗ "О патентной системе налогообложения» </a:t>
          </a:r>
          <a:endParaRPr lang="ru-RU" sz="1200" b="0" kern="1200" dirty="0">
            <a:solidFill>
              <a:schemeClr val="accent2">
                <a:lumMod val="20000"/>
                <a:lumOff val="80000"/>
              </a:schemeClr>
            </a:solidFill>
          </a:endParaRPr>
        </a:p>
      </dsp:txBody>
      <dsp:txXfrm>
        <a:off x="5328585" y="2592293"/>
        <a:ext cx="2430269" cy="2520287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2ADD8-BFCE-470A-970C-3E84444E2F18}">
      <dsp:nvSpPr>
        <dsp:cNvPr id="0" name=""/>
        <dsp:cNvSpPr/>
      </dsp:nvSpPr>
      <dsp:spPr>
        <a:xfrm>
          <a:off x="2736276" y="71954"/>
          <a:ext cx="5976692" cy="1728241"/>
        </a:xfrm>
        <a:prstGeom prst="rect">
          <a:avLst/>
        </a:prstGeom>
        <a:solidFill>
          <a:srgbClr val="FFCC66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>
              <a:solidFill>
                <a:srgbClr val="002060"/>
              </a:solidFill>
            </a:rPr>
            <a:t>Государственная программа «Развитие культуры Карачаево-Черкесской Республики на 2014-2016 годы»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>
              <a:solidFill>
                <a:srgbClr val="002060"/>
              </a:solidFill>
            </a:rPr>
            <a:t>251 137,5 тыс. </a:t>
          </a:r>
          <a:r>
            <a:rPr lang="ru-RU" sz="1800" b="1" i="0" u="none" kern="1200" dirty="0" err="1" smtClean="0">
              <a:solidFill>
                <a:srgbClr val="002060"/>
              </a:solidFill>
            </a:rPr>
            <a:t>руб</a:t>
          </a:r>
          <a:endParaRPr lang="ru-RU" sz="1800" b="1" i="0" u="none" kern="1200" dirty="0" smtClean="0">
            <a:solidFill>
              <a:srgbClr val="002060"/>
            </a:solidFill>
          </a:endParaRPr>
        </a:p>
      </dsp:txBody>
      <dsp:txXfrm>
        <a:off x="2736276" y="71954"/>
        <a:ext cx="5976692" cy="933250"/>
      </dsp:txXfrm>
    </dsp:sp>
    <dsp:sp modelId="{29590B5E-A233-41D5-BFF4-40F7D549464D}">
      <dsp:nvSpPr>
        <dsp:cNvPr id="0" name=""/>
        <dsp:cNvSpPr/>
      </dsp:nvSpPr>
      <dsp:spPr>
        <a:xfrm>
          <a:off x="0" y="1944231"/>
          <a:ext cx="2949444" cy="4319991"/>
        </a:xfrm>
        <a:prstGeom prst="rect">
          <a:avLst/>
        </a:prstGeom>
        <a:solidFill>
          <a:srgbClr val="FFFF99">
            <a:alpha val="89804"/>
          </a:srgb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Цель: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rgbClr val="002060"/>
              </a:solidFill>
            </a:rPr>
            <a:t>развитие культурного потенциала Карачаево-Черкесской Республики</a:t>
          </a:r>
        </a:p>
      </dsp:txBody>
      <dsp:txXfrm>
        <a:off x="0" y="1944231"/>
        <a:ext cx="2949444" cy="4319991"/>
      </dsp:txXfrm>
    </dsp:sp>
    <dsp:sp modelId="{1FBE7A27-EB5D-4DEE-8A6C-D3B229E7558A}">
      <dsp:nvSpPr>
        <dsp:cNvPr id="0" name=""/>
        <dsp:cNvSpPr/>
      </dsp:nvSpPr>
      <dsp:spPr>
        <a:xfrm>
          <a:off x="3024349" y="1944231"/>
          <a:ext cx="2949444" cy="4319991"/>
        </a:xfrm>
        <a:prstGeom prst="rect">
          <a:avLst/>
        </a:prstGeom>
        <a:solidFill>
          <a:srgbClr val="CCECFF">
            <a:alpha val="89804"/>
          </a:srgb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Задачи: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rgbClr val="002060"/>
              </a:solidFill>
            </a:rPr>
            <a:t>обеспечение доступности объектов сферы культуры, сохранение и актуализация культурного наследия;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rgbClr val="002060"/>
              </a:solidFill>
            </a:rPr>
            <a:t>формирование благоприятных условий реализации, воспроизводства и развития творческого потенциала населения Карачаево-Черкесской Республики</a:t>
          </a:r>
        </a:p>
      </dsp:txBody>
      <dsp:txXfrm>
        <a:off x="3024349" y="1944231"/>
        <a:ext cx="2949444" cy="4319991"/>
      </dsp:txXfrm>
    </dsp:sp>
    <dsp:sp modelId="{8D2E1E86-0C0E-450D-83E8-C480C1F1C0B7}">
      <dsp:nvSpPr>
        <dsp:cNvPr id="0" name=""/>
        <dsp:cNvSpPr/>
      </dsp:nvSpPr>
      <dsp:spPr>
        <a:xfrm>
          <a:off x="5904659" y="1944231"/>
          <a:ext cx="2949444" cy="4319991"/>
        </a:xfrm>
        <a:prstGeom prst="rect">
          <a:avLst/>
        </a:prstGeom>
        <a:solidFill>
          <a:srgbClr val="CCCCFF">
            <a:alpha val="89804"/>
          </a:srgb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Ожидаемый результат: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совершенствование условий для реализации историко-культурного потенциала региона с учетом территориальных особенностей, формирование единого культурного пространства, обеспечивающего населению различных социальных групп возможность получения культурных благ и более полной самореализации в разнообразной культурной деятельности;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обеспечение снижения угроз утраты этнокультурных региональных особенностей и сохранение историко-культурного наследия КЧР во всем спектре его направлений, что способствует формированию комфортной среды обитания и обеспечению преемственности культурных традиций</a:t>
          </a:r>
        </a:p>
      </dsp:txBody>
      <dsp:txXfrm>
        <a:off x="5904659" y="1944231"/>
        <a:ext cx="2949444" cy="4319991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2ADD8-BFCE-470A-970C-3E84444E2F18}">
      <dsp:nvSpPr>
        <dsp:cNvPr id="0" name=""/>
        <dsp:cNvSpPr/>
      </dsp:nvSpPr>
      <dsp:spPr>
        <a:xfrm>
          <a:off x="2736276" y="71954"/>
          <a:ext cx="5976692" cy="1728241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>
              <a:solidFill>
                <a:schemeClr val="bg1"/>
              </a:solidFill>
            </a:rPr>
            <a:t>Государственная программа «Развитие физической культуры и спорта в Карачаево-Черкесской Республике на 2014-2017 годы» 159 684,3 </a:t>
          </a:r>
          <a:r>
            <a:rPr lang="ru-RU" sz="1800" b="1" i="0" u="none" kern="1200" dirty="0" err="1" smtClean="0">
              <a:solidFill>
                <a:schemeClr val="bg1"/>
              </a:solidFill>
            </a:rPr>
            <a:t>тыс.руб</a:t>
          </a:r>
          <a:endParaRPr lang="ru-RU" sz="1800" b="1" i="0" u="none" kern="1200" dirty="0" smtClean="0">
            <a:solidFill>
              <a:schemeClr val="bg1"/>
            </a:solidFill>
          </a:endParaRPr>
        </a:p>
      </dsp:txBody>
      <dsp:txXfrm>
        <a:off x="2736276" y="71954"/>
        <a:ext cx="5976692" cy="933250"/>
      </dsp:txXfrm>
    </dsp:sp>
    <dsp:sp modelId="{29590B5E-A233-41D5-BFF4-40F7D549464D}">
      <dsp:nvSpPr>
        <dsp:cNvPr id="0" name=""/>
        <dsp:cNvSpPr/>
      </dsp:nvSpPr>
      <dsp:spPr>
        <a:xfrm>
          <a:off x="0" y="1944231"/>
          <a:ext cx="2949444" cy="4319991"/>
        </a:xfrm>
        <a:prstGeom prst="rect">
          <a:avLst/>
        </a:prstGeom>
        <a:solidFill>
          <a:srgbClr val="FFFF99">
            <a:alpha val="89804"/>
          </a:srgb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Цель: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создание условий, обеспечивающих возможность жителям Карачаево-Черкесской Республики вести здоровый образ жизни, и приобщение всех слоев населения к систематическим занятиям физической культурой и спортом;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популяризация и развитие физической культуры и спорта среди различных групп населения Карачаево-Черкесской Республики;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развитие детско-юношеского спорта, спорта высших достижений и профессионального спорта в Карачаево-Черкесской Республике</a:t>
          </a:r>
        </a:p>
      </dsp:txBody>
      <dsp:txXfrm>
        <a:off x="0" y="1944231"/>
        <a:ext cx="2949444" cy="4319991"/>
      </dsp:txXfrm>
    </dsp:sp>
    <dsp:sp modelId="{1FBE7A27-EB5D-4DEE-8A6C-D3B229E7558A}">
      <dsp:nvSpPr>
        <dsp:cNvPr id="0" name=""/>
        <dsp:cNvSpPr/>
      </dsp:nvSpPr>
      <dsp:spPr>
        <a:xfrm>
          <a:off x="2952324" y="1944231"/>
          <a:ext cx="2949444" cy="4319991"/>
        </a:xfrm>
        <a:prstGeom prst="rect">
          <a:avLst/>
        </a:prstGeom>
        <a:solidFill>
          <a:srgbClr val="CCECFF">
            <a:alpha val="89804"/>
          </a:srgb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Задачи: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Создание новой системы физкультурно-спортивного воспитания населения;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модернизация системы физического воспитания различных категорий и групп населения, в том числе в образовательных учреждениях профессионального образования;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развитие инфраструктуры сферы физической культуры и спорта и совершенствование финансового обеспечения физкультурно-спортивной деятельности;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содержание и развитие материально-технической базы объектов физической культуры и спорта республики</a:t>
          </a:r>
        </a:p>
      </dsp:txBody>
      <dsp:txXfrm>
        <a:off x="2952324" y="1944231"/>
        <a:ext cx="2949444" cy="4319991"/>
      </dsp:txXfrm>
    </dsp:sp>
    <dsp:sp modelId="{8D2E1E86-0C0E-450D-83E8-C480C1F1C0B7}">
      <dsp:nvSpPr>
        <dsp:cNvPr id="0" name=""/>
        <dsp:cNvSpPr/>
      </dsp:nvSpPr>
      <dsp:spPr>
        <a:xfrm>
          <a:off x="5904659" y="1944231"/>
          <a:ext cx="2949444" cy="4319991"/>
        </a:xfrm>
        <a:prstGeom prst="rect">
          <a:avLst/>
        </a:prstGeom>
        <a:solidFill>
          <a:srgbClr val="CCCCFF">
            <a:alpha val="89804"/>
          </a:srgb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Ожидаемый результат</a:t>
          </a:r>
          <a:r>
            <a:rPr lang="ru-RU" sz="2000" b="0" kern="1200" dirty="0" smtClean="0">
              <a:solidFill>
                <a:srgbClr val="002060"/>
              </a:solidFill>
            </a:rPr>
            <a:t>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 smtClean="0">
              <a:solidFill>
                <a:srgbClr val="002060"/>
              </a:solidFill>
            </a:rPr>
            <a:t>увеличение доли граждан республики, систематически занимающихся физической культурой и спортом, в общей численности населения с 12,7% до 34,2% в 2017 году;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 smtClean="0">
              <a:solidFill>
                <a:srgbClr val="002060"/>
              </a:solidFill>
            </a:rPr>
            <a:t>увеличение количества призовых мест, завоеванных спортсменами республики во всероссийских и международных соревнованиях, с 150 призовых мест в 2012 году до 260 в 2017 году;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 smtClean="0">
              <a:solidFill>
                <a:srgbClr val="002060"/>
              </a:solidFill>
            </a:rPr>
            <a:t>увеличение доли жителей Карачаево-Черкесской Республики, выполнивших нормативы Всероссийского физкультурно-спортивного комплекса "Готов к труду и обороне" (ГТО), в общей численности населения, принявшего участие в сдаче нормативов Всероссийского физкультурно-спортивного комплекса "Готов к труду и обороне" (ГТО), до 25% к 2017 году, из них учащихся и студентов до 40%</a:t>
          </a:r>
        </a:p>
      </dsp:txBody>
      <dsp:txXfrm>
        <a:off x="5904659" y="1944231"/>
        <a:ext cx="2949444" cy="4319991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2ADD8-BFCE-470A-970C-3E84444E2F18}">
      <dsp:nvSpPr>
        <dsp:cNvPr id="0" name=""/>
        <dsp:cNvSpPr/>
      </dsp:nvSpPr>
      <dsp:spPr>
        <a:xfrm>
          <a:off x="2736276" y="71954"/>
          <a:ext cx="5976692" cy="1728241"/>
        </a:xfrm>
        <a:prstGeom prst="rect">
          <a:avLst/>
        </a:prstGeom>
        <a:solidFill>
          <a:srgbClr val="FFFF99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>
              <a:solidFill>
                <a:srgbClr val="002060"/>
              </a:solidFill>
            </a:rPr>
            <a:t>Государственная программа «Содействие занятости населения Карачаево-Черкесской Республики на 2014-2017 годы»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>
              <a:solidFill>
                <a:srgbClr val="002060"/>
              </a:solidFill>
            </a:rPr>
            <a:t>214 259,2 тыс. руб.</a:t>
          </a:r>
        </a:p>
      </dsp:txBody>
      <dsp:txXfrm>
        <a:off x="2736276" y="71954"/>
        <a:ext cx="5976692" cy="933250"/>
      </dsp:txXfrm>
    </dsp:sp>
    <dsp:sp modelId="{29590B5E-A233-41D5-BFF4-40F7D549464D}">
      <dsp:nvSpPr>
        <dsp:cNvPr id="0" name=""/>
        <dsp:cNvSpPr/>
      </dsp:nvSpPr>
      <dsp:spPr>
        <a:xfrm>
          <a:off x="0" y="1872217"/>
          <a:ext cx="2949444" cy="4319991"/>
        </a:xfrm>
        <a:prstGeom prst="rect">
          <a:avLst/>
        </a:prstGeom>
        <a:solidFill>
          <a:srgbClr val="FFCCFF">
            <a:alpha val="89804"/>
          </a:srgb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Цель: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создание благоприятных условий, способствующих эффективному развитию рынка труда</a:t>
          </a:r>
        </a:p>
      </dsp:txBody>
      <dsp:txXfrm>
        <a:off x="0" y="1872217"/>
        <a:ext cx="2949444" cy="4319991"/>
      </dsp:txXfrm>
    </dsp:sp>
    <dsp:sp modelId="{1FBE7A27-EB5D-4DEE-8A6C-D3B229E7558A}">
      <dsp:nvSpPr>
        <dsp:cNvPr id="0" name=""/>
        <dsp:cNvSpPr/>
      </dsp:nvSpPr>
      <dsp:spPr>
        <a:xfrm>
          <a:off x="2952324" y="1872217"/>
          <a:ext cx="2949444" cy="4319991"/>
        </a:xfrm>
        <a:prstGeom prst="rect">
          <a:avLst/>
        </a:prstGeom>
        <a:solidFill>
          <a:srgbClr val="CCECFF">
            <a:alpha val="89804"/>
          </a:srgb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Задачи: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содействие занятости населения и обеспечение работодателей рабочей силой;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повышение конкурентоспособности рабочей силы на рынке труда;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развитие трудовой мобильности населения;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социальная поддержка безработных граждан;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предотвращение роста напряженности на рынке труда;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развитие и содержание службы занятости населения</a:t>
          </a:r>
        </a:p>
      </dsp:txBody>
      <dsp:txXfrm>
        <a:off x="2952324" y="1872217"/>
        <a:ext cx="2949444" cy="4319991"/>
      </dsp:txXfrm>
    </dsp:sp>
    <dsp:sp modelId="{85DFB0C7-4264-4363-BDC1-C8C765948A9C}">
      <dsp:nvSpPr>
        <dsp:cNvPr id="0" name=""/>
        <dsp:cNvSpPr/>
      </dsp:nvSpPr>
      <dsp:spPr>
        <a:xfrm>
          <a:off x="5904659" y="1872217"/>
          <a:ext cx="2949444" cy="4319991"/>
        </a:xfrm>
        <a:prstGeom prst="rect">
          <a:avLst/>
        </a:prstGeom>
        <a:solidFill>
          <a:srgbClr val="CCFFCC">
            <a:alpha val="90000"/>
          </a:srgb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Ожидаемый результат: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предотвращение роста напряженности на рынке труда за счет минимизации уровней общей и регистрируемой безработицы;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удовлетворение спроса экономики на квалифицированную рабочую силу;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создание условий для интеграции в трудовую деятельность лиц с ограниченными физическими возможностями, в частности путем создания специальных рабочих мест для инвалидов;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повышение качества предоставления услуг в области содействия занятости населения на основе развития государственной службы занятости населения</a:t>
          </a:r>
        </a:p>
      </dsp:txBody>
      <dsp:txXfrm>
        <a:off x="5904659" y="1872217"/>
        <a:ext cx="2949444" cy="4319991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2ADD8-BFCE-470A-970C-3E84444E2F18}">
      <dsp:nvSpPr>
        <dsp:cNvPr id="0" name=""/>
        <dsp:cNvSpPr/>
      </dsp:nvSpPr>
      <dsp:spPr>
        <a:xfrm>
          <a:off x="2808283" y="69225"/>
          <a:ext cx="5976692" cy="1728241"/>
        </a:xfrm>
        <a:prstGeom prst="rect">
          <a:avLst/>
        </a:prstGeom>
        <a:solidFill>
          <a:srgbClr val="CCFFCC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>
              <a:solidFill>
                <a:srgbClr val="002060"/>
              </a:solidFill>
            </a:rPr>
            <a:t>Государственная программа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>
              <a:solidFill>
                <a:srgbClr val="002060"/>
              </a:solidFill>
            </a:rPr>
            <a:t>«Молодежь Карачаево-Черкесии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>
              <a:solidFill>
                <a:srgbClr val="002060"/>
              </a:solidFill>
            </a:rPr>
            <a:t>на 2014-2018 годы»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>
              <a:solidFill>
                <a:srgbClr val="002060"/>
              </a:solidFill>
            </a:rPr>
            <a:t> 27 921,4 </a:t>
          </a:r>
          <a:r>
            <a:rPr lang="ru-RU" sz="1800" b="1" i="0" u="none" kern="1200" dirty="0" err="1" smtClean="0">
              <a:solidFill>
                <a:srgbClr val="002060"/>
              </a:solidFill>
            </a:rPr>
            <a:t>тыс.руб</a:t>
          </a:r>
          <a:endParaRPr lang="ru-RU" sz="1800" b="1" i="0" u="none" kern="1200" dirty="0" smtClean="0">
            <a:solidFill>
              <a:srgbClr val="002060"/>
            </a:solidFill>
          </a:endParaRPr>
        </a:p>
      </dsp:txBody>
      <dsp:txXfrm>
        <a:off x="2808283" y="69225"/>
        <a:ext cx="5976692" cy="933250"/>
      </dsp:txXfrm>
    </dsp:sp>
    <dsp:sp modelId="{29590B5E-A233-41D5-BFF4-40F7D549464D}">
      <dsp:nvSpPr>
        <dsp:cNvPr id="0" name=""/>
        <dsp:cNvSpPr/>
      </dsp:nvSpPr>
      <dsp:spPr>
        <a:xfrm>
          <a:off x="0" y="1869420"/>
          <a:ext cx="2949444" cy="4319991"/>
        </a:xfrm>
        <a:prstGeom prst="rect">
          <a:avLst/>
        </a:prstGeom>
        <a:solidFill>
          <a:srgbClr val="99CCFF">
            <a:alpha val="89804"/>
          </a:srgb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Цель: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rgbClr val="002060"/>
              </a:solidFill>
            </a:rPr>
            <a:t>формирование и развитие правовых, социально-экономических, организационных условий для социального становления, созидательной активности и самореализации молодежи на территории Карачаево-Черкесской Республики</a:t>
          </a:r>
        </a:p>
      </dsp:txBody>
      <dsp:txXfrm>
        <a:off x="0" y="1869420"/>
        <a:ext cx="2949444" cy="4319991"/>
      </dsp:txXfrm>
    </dsp:sp>
    <dsp:sp modelId="{1FBE7A27-EB5D-4DEE-8A6C-D3B229E7558A}">
      <dsp:nvSpPr>
        <dsp:cNvPr id="0" name=""/>
        <dsp:cNvSpPr/>
      </dsp:nvSpPr>
      <dsp:spPr>
        <a:xfrm>
          <a:off x="2952324" y="1869420"/>
          <a:ext cx="2949444" cy="4319991"/>
        </a:xfrm>
        <a:prstGeom prst="rect">
          <a:avLst/>
        </a:prstGeom>
        <a:solidFill>
          <a:srgbClr val="FFCCFF">
            <a:alpha val="89804"/>
          </a:srgb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Задачи: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оказание помощи молодым людям, оказавшимся в трудной жизненной ситуации;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поддержка деятельности молодежных и детских общественных объединений и организаций, иных некоммерческих организаций, деятельность которых осуществляется в сфере молодежной политики;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поддержка социально значимых молодежных проектов, инициатив, программ в области досуга, занятости, здоровья, спорта, общественной жизни 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поддержка молодых семей, в том числе в решении жилищных проблем</a:t>
          </a:r>
        </a:p>
      </dsp:txBody>
      <dsp:txXfrm>
        <a:off x="2952324" y="1869420"/>
        <a:ext cx="2949444" cy="4319991"/>
      </dsp:txXfrm>
    </dsp:sp>
    <dsp:sp modelId="{481A76E5-F989-4D15-BB7E-1717F68CF504}">
      <dsp:nvSpPr>
        <dsp:cNvPr id="0" name=""/>
        <dsp:cNvSpPr/>
      </dsp:nvSpPr>
      <dsp:spPr>
        <a:xfrm>
          <a:off x="5832634" y="1872209"/>
          <a:ext cx="2949444" cy="4331179"/>
        </a:xfrm>
        <a:prstGeom prst="rect">
          <a:avLst/>
        </a:prstGeom>
        <a:solidFill>
          <a:srgbClr val="FFFFCC">
            <a:alpha val="89804"/>
          </a:srgb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Ожидаемый результат: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увеличение количества молодых людей, привлеченных к мероприятиям гражданско-патриотической направленности;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увеличение количества молодых семей, получивших социальную выплату на улучшение жилищных условий;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привлечение большего количества учащихся, студентов и работающей молодежи к решению проблем Карачаево-Черкесской Республики;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развитие системы работы с детьми и подростками по месту жительства, обеспечение функционирования не менее 12 детско-подростковых клубов</a:t>
          </a:r>
        </a:p>
      </dsp:txBody>
      <dsp:txXfrm>
        <a:off x="5832634" y="1872209"/>
        <a:ext cx="2949444" cy="4331179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2ADD8-BFCE-470A-970C-3E84444E2F18}">
      <dsp:nvSpPr>
        <dsp:cNvPr id="0" name=""/>
        <dsp:cNvSpPr/>
      </dsp:nvSpPr>
      <dsp:spPr>
        <a:xfrm>
          <a:off x="2736276" y="15"/>
          <a:ext cx="5976692" cy="1728241"/>
        </a:xfrm>
        <a:prstGeom prst="rect">
          <a:avLst/>
        </a:prstGeom>
        <a:solidFill>
          <a:srgbClr val="99CCFF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>
              <a:solidFill>
                <a:srgbClr val="002060"/>
              </a:solidFill>
            </a:rPr>
            <a:t>Государственная программа «Развитие водохозяйственного комплекса и охрана окружающей среды в Карачаево-Черкесской Республике до 2020 года»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>
              <a:solidFill>
                <a:srgbClr val="002060"/>
              </a:solidFill>
            </a:rPr>
            <a:t> 24 955,5 </a:t>
          </a:r>
          <a:r>
            <a:rPr lang="ru-RU" sz="1800" b="1" i="0" u="none" kern="1200" dirty="0" err="1" smtClean="0">
              <a:solidFill>
                <a:srgbClr val="002060"/>
              </a:solidFill>
            </a:rPr>
            <a:t>тыс.руб</a:t>
          </a:r>
          <a:endParaRPr lang="ru-RU" sz="1800" b="1" i="0" u="none" kern="1200" dirty="0" smtClean="0">
            <a:solidFill>
              <a:srgbClr val="002060"/>
            </a:solidFill>
          </a:endParaRPr>
        </a:p>
      </dsp:txBody>
      <dsp:txXfrm>
        <a:off x="2736276" y="15"/>
        <a:ext cx="5976692" cy="933250"/>
      </dsp:txXfrm>
    </dsp:sp>
    <dsp:sp modelId="{29590B5E-A233-41D5-BFF4-40F7D549464D}">
      <dsp:nvSpPr>
        <dsp:cNvPr id="0" name=""/>
        <dsp:cNvSpPr/>
      </dsp:nvSpPr>
      <dsp:spPr>
        <a:xfrm>
          <a:off x="0" y="1872217"/>
          <a:ext cx="2949444" cy="4319991"/>
        </a:xfrm>
        <a:prstGeom prst="rect">
          <a:avLst/>
        </a:prstGeom>
        <a:solidFill>
          <a:srgbClr val="FFCCFF">
            <a:alpha val="89804"/>
          </a:srgb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Цель: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гарантированное обеспечение водными ресурсами устойчивого социально- экономического развития Карачаево-Черкесской Республики и сопредельной территории Ставропольского края;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сохранение и восстановление водных объектов до состояния, обеспечивающего экологически благоприятные условия жизни населения;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стабилизация, сохранение и улучшение экологической обстановки, повышение уровня экологической безопасности населения, содействие улучшению демографического положения в Карачаево-Черкесской Республике</a:t>
          </a:r>
        </a:p>
      </dsp:txBody>
      <dsp:txXfrm>
        <a:off x="0" y="1872217"/>
        <a:ext cx="2949444" cy="4319991"/>
      </dsp:txXfrm>
    </dsp:sp>
    <dsp:sp modelId="{1FBE7A27-EB5D-4DEE-8A6C-D3B229E7558A}">
      <dsp:nvSpPr>
        <dsp:cNvPr id="0" name=""/>
        <dsp:cNvSpPr/>
      </dsp:nvSpPr>
      <dsp:spPr>
        <a:xfrm>
          <a:off x="2952324" y="1872217"/>
          <a:ext cx="2949444" cy="4319991"/>
        </a:xfrm>
        <a:prstGeom prst="rect">
          <a:avLst/>
        </a:prstGeom>
        <a:solidFill>
          <a:srgbClr val="CCECFF">
            <a:alpha val="89804"/>
          </a:srgb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Задачи: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повышение эксплуатационной надежности гидротехнических сооружений (в том числе бесхозяйных) путем их приведения к безопасному техническому состоянию;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обеспечение населения и объектов экономики сооружениями инженерной защиты с учетом экономической целесообразности строительства таких сооружений на основе оценки и сопоставления альтернативных издержек;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обеспечение высокого уровня защищенности территорий от чрезвычайных ситуаций природного и техногенного характера;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развитие сети государственного мониторинга водных объектов</a:t>
          </a:r>
        </a:p>
      </dsp:txBody>
      <dsp:txXfrm>
        <a:off x="2952324" y="1872217"/>
        <a:ext cx="2949444" cy="4319991"/>
      </dsp:txXfrm>
    </dsp:sp>
    <dsp:sp modelId="{85DFB0C7-4264-4363-BDC1-C8C765948A9C}">
      <dsp:nvSpPr>
        <dsp:cNvPr id="0" name=""/>
        <dsp:cNvSpPr/>
      </dsp:nvSpPr>
      <dsp:spPr>
        <a:xfrm>
          <a:off x="5904659" y="1872217"/>
          <a:ext cx="2949444" cy="4319991"/>
        </a:xfrm>
        <a:prstGeom prst="rect">
          <a:avLst/>
        </a:prstGeom>
        <a:solidFill>
          <a:srgbClr val="CCFFCC">
            <a:alpha val="90000"/>
          </a:srgb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Ожидаемый результат: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повышение защищенности населения и объектов экономики от наводнений и другого негативного воздействия вод;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повышение качества и доступности государственных и муниципальных услуг, оказываемых в сфере водохозяйственного комплекса и охраны окружающей среды в Карачаево-Черкесской Республике;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повышение эффективности информатизации в водохозяйственной и природоохранной отрасли</a:t>
          </a:r>
        </a:p>
      </dsp:txBody>
      <dsp:txXfrm>
        <a:off x="5904659" y="1872217"/>
        <a:ext cx="2949444" cy="4319991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2ADD8-BFCE-470A-970C-3E84444E2F18}">
      <dsp:nvSpPr>
        <dsp:cNvPr id="0" name=""/>
        <dsp:cNvSpPr/>
      </dsp:nvSpPr>
      <dsp:spPr>
        <a:xfrm>
          <a:off x="2808283" y="69225"/>
          <a:ext cx="5976692" cy="1728241"/>
        </a:xfrm>
        <a:prstGeom prst="rect">
          <a:avLst/>
        </a:prstGeom>
        <a:solidFill>
          <a:srgbClr val="CCFFCC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>
              <a:solidFill>
                <a:srgbClr val="002060"/>
              </a:solidFill>
            </a:rPr>
            <a:t>Государственная программа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>
              <a:solidFill>
                <a:srgbClr val="002060"/>
              </a:solidFill>
            </a:rPr>
            <a:t> «Животный мир Карачаево-Черкесской Республики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>
              <a:solidFill>
                <a:srgbClr val="002060"/>
              </a:solidFill>
            </a:rPr>
            <a:t>на 2014-2018 годы»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>
              <a:solidFill>
                <a:srgbClr val="002060"/>
              </a:solidFill>
            </a:rPr>
            <a:t>15 043,5 </a:t>
          </a:r>
          <a:r>
            <a:rPr lang="ru-RU" sz="1800" b="1" i="0" u="none" kern="1200" dirty="0" err="1" smtClean="0">
              <a:solidFill>
                <a:srgbClr val="002060"/>
              </a:solidFill>
            </a:rPr>
            <a:t>тыс.руб</a:t>
          </a:r>
          <a:endParaRPr lang="ru-RU" sz="1800" b="1" i="0" u="none" kern="1200" dirty="0" smtClean="0">
            <a:solidFill>
              <a:srgbClr val="002060"/>
            </a:solidFill>
          </a:endParaRPr>
        </a:p>
      </dsp:txBody>
      <dsp:txXfrm>
        <a:off x="2808283" y="69225"/>
        <a:ext cx="5976692" cy="933250"/>
      </dsp:txXfrm>
    </dsp:sp>
    <dsp:sp modelId="{29590B5E-A233-41D5-BFF4-40F7D549464D}">
      <dsp:nvSpPr>
        <dsp:cNvPr id="0" name=""/>
        <dsp:cNvSpPr/>
      </dsp:nvSpPr>
      <dsp:spPr>
        <a:xfrm>
          <a:off x="0" y="1869420"/>
          <a:ext cx="2949444" cy="4319991"/>
        </a:xfrm>
        <a:prstGeom prst="rect">
          <a:avLst/>
        </a:prstGeom>
        <a:solidFill>
          <a:srgbClr val="99CCFF">
            <a:alpha val="89804"/>
          </a:srgb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Цель: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rgbClr val="002060"/>
              </a:solidFill>
            </a:rPr>
            <a:t>сохранение биологического разнообразия и генофонда животного мира Карачаево-Черкесской Республики</a:t>
          </a:r>
        </a:p>
      </dsp:txBody>
      <dsp:txXfrm>
        <a:off x="0" y="1869420"/>
        <a:ext cx="2949444" cy="4319991"/>
      </dsp:txXfrm>
    </dsp:sp>
    <dsp:sp modelId="{1FBE7A27-EB5D-4DEE-8A6C-D3B229E7558A}">
      <dsp:nvSpPr>
        <dsp:cNvPr id="0" name=""/>
        <dsp:cNvSpPr/>
      </dsp:nvSpPr>
      <dsp:spPr>
        <a:xfrm>
          <a:off x="2952324" y="1869420"/>
          <a:ext cx="2949444" cy="4319991"/>
        </a:xfrm>
        <a:prstGeom prst="rect">
          <a:avLst/>
        </a:prstGeom>
        <a:solidFill>
          <a:srgbClr val="FFCCFF">
            <a:alpha val="89804"/>
          </a:srgb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Задачи: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сохранение, воспроизводство и устойчивое использование охотничьих ресурсов, увеличение численности охотничьих животных и повышение продуктивности охотничьих угодий;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создание научно-обоснованной системы, направленной на решение задач в области охоты и сохранения охотничьих ресурсов;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снижение уровня браконьерства;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повышение экологической культуры населения в сфере сохранения биологического разнообразия объектов животного мира;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привлечение инвестиций в развитие охотничьего хозяйства Карачаево-Черкесской Республики</a:t>
          </a:r>
        </a:p>
      </dsp:txBody>
      <dsp:txXfrm>
        <a:off x="2952324" y="1869420"/>
        <a:ext cx="2949444" cy="4319991"/>
      </dsp:txXfrm>
    </dsp:sp>
    <dsp:sp modelId="{481A76E5-F989-4D15-BB7E-1717F68CF504}">
      <dsp:nvSpPr>
        <dsp:cNvPr id="0" name=""/>
        <dsp:cNvSpPr/>
      </dsp:nvSpPr>
      <dsp:spPr>
        <a:xfrm>
          <a:off x="5832634" y="1872209"/>
          <a:ext cx="2949444" cy="4331179"/>
        </a:xfrm>
        <a:prstGeom prst="rect">
          <a:avLst/>
        </a:prstGeom>
        <a:solidFill>
          <a:srgbClr val="FFFFCC">
            <a:alpha val="89804"/>
          </a:srgb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Ожидаемый результат: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Освобождение до 20 процентов территории от общей площади охотничьих угодий, предоставленных в пользование охотничьими ресурсами юридическим лицам и индивидуальным предпринимателям 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снижение уровня браконьерства и иных нарушений в сфере охраны и использования объектов животного мира и водных биологических ресурсов;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увеличение популяции благородного оленя, косули и дикого кабана на территории Карачаево-Черкесской Республики после наложения трехлетнего запрета на охоту</a:t>
          </a:r>
        </a:p>
      </dsp:txBody>
      <dsp:txXfrm>
        <a:off x="5832634" y="1872209"/>
        <a:ext cx="2949444" cy="4331179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2ADD8-BFCE-470A-970C-3E84444E2F18}">
      <dsp:nvSpPr>
        <dsp:cNvPr id="0" name=""/>
        <dsp:cNvSpPr/>
      </dsp:nvSpPr>
      <dsp:spPr>
        <a:xfrm>
          <a:off x="2808283" y="72023"/>
          <a:ext cx="5976692" cy="1728241"/>
        </a:xfrm>
        <a:prstGeom prst="rect">
          <a:avLst/>
        </a:prstGeom>
        <a:solidFill>
          <a:srgbClr val="CCFFCC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>
              <a:solidFill>
                <a:srgbClr val="002060"/>
              </a:solidFill>
            </a:rPr>
            <a:t>Государственная программа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>
              <a:solidFill>
                <a:srgbClr val="002060"/>
              </a:solidFill>
            </a:rPr>
            <a:t>«Развитие лесного хозяйства Карачаево-Черкесской Республики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>
              <a:solidFill>
                <a:srgbClr val="002060"/>
              </a:solidFill>
            </a:rPr>
            <a:t>на 2014-2020 годы»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>
              <a:solidFill>
                <a:srgbClr val="002060"/>
              </a:solidFill>
            </a:rPr>
            <a:t> 88 272,8 </a:t>
          </a:r>
          <a:r>
            <a:rPr lang="ru-RU" sz="1800" b="1" i="0" u="none" kern="1200" dirty="0" err="1" smtClean="0">
              <a:solidFill>
                <a:srgbClr val="002060"/>
              </a:solidFill>
            </a:rPr>
            <a:t>тыс.руб</a:t>
          </a:r>
          <a:endParaRPr lang="ru-RU" sz="1800" b="1" i="0" u="none" kern="1200" dirty="0" smtClean="0">
            <a:solidFill>
              <a:srgbClr val="002060"/>
            </a:solidFill>
          </a:endParaRPr>
        </a:p>
      </dsp:txBody>
      <dsp:txXfrm>
        <a:off x="2808283" y="72023"/>
        <a:ext cx="5976692" cy="933250"/>
      </dsp:txXfrm>
    </dsp:sp>
    <dsp:sp modelId="{29590B5E-A233-41D5-BFF4-40F7D549464D}">
      <dsp:nvSpPr>
        <dsp:cNvPr id="0" name=""/>
        <dsp:cNvSpPr/>
      </dsp:nvSpPr>
      <dsp:spPr>
        <a:xfrm>
          <a:off x="0" y="1872217"/>
          <a:ext cx="2949444" cy="4319991"/>
        </a:xfrm>
        <a:prstGeom prst="rect">
          <a:avLst/>
        </a:prstGeom>
        <a:solidFill>
          <a:srgbClr val="99CCFF">
            <a:alpha val="89804"/>
          </a:srgb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Цель: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повышение эффективности охраны, защиты и воспроизводства лесов;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обеспечение стабильного удовлетворения общественных потребностей в ресурсах и полезных свойствах леса при гарантированном сохранении ресурсно-экологического потенциала и глобальных функций лесов на территории Карачаево-Черкесской Республики</a:t>
          </a:r>
        </a:p>
      </dsp:txBody>
      <dsp:txXfrm>
        <a:off x="0" y="1872217"/>
        <a:ext cx="2949444" cy="4319991"/>
      </dsp:txXfrm>
    </dsp:sp>
    <dsp:sp modelId="{1FBE7A27-EB5D-4DEE-8A6C-D3B229E7558A}">
      <dsp:nvSpPr>
        <dsp:cNvPr id="0" name=""/>
        <dsp:cNvSpPr/>
      </dsp:nvSpPr>
      <dsp:spPr>
        <a:xfrm>
          <a:off x="2880328" y="1874990"/>
          <a:ext cx="2949444" cy="4319991"/>
        </a:xfrm>
        <a:prstGeom prst="rect">
          <a:avLst/>
        </a:prstGeom>
        <a:solidFill>
          <a:srgbClr val="FFCCFF">
            <a:alpha val="89804"/>
          </a:srgb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Задачи: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сокращение потерь лесного хозяйства от пожаров и усиление эффективности государственного пожарного надзора в лесах;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повышение продуктивности и качества лесов;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обеспечение баланса выбытия и восстановления лесов, создание условий для рационального и интенсивного использования лесов при сохранении их экологических функций и биологического разнообразия, а также повышение эффективности контроля за использованием и воспроизводством лесов;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сокращение объемов незаконных рубок в лесах</a:t>
          </a:r>
        </a:p>
      </dsp:txBody>
      <dsp:txXfrm>
        <a:off x="2880328" y="1874990"/>
        <a:ext cx="2949444" cy="4319991"/>
      </dsp:txXfrm>
    </dsp:sp>
    <dsp:sp modelId="{10301456-F790-47F9-964F-3F6F470C35BE}">
      <dsp:nvSpPr>
        <dsp:cNvPr id="0" name=""/>
        <dsp:cNvSpPr/>
      </dsp:nvSpPr>
      <dsp:spPr>
        <a:xfrm>
          <a:off x="5832634" y="1872217"/>
          <a:ext cx="2949444" cy="4250593"/>
        </a:xfrm>
        <a:prstGeom prst="rect">
          <a:avLst/>
        </a:prstGeom>
        <a:solidFill>
          <a:schemeClr val="accent5">
            <a:tint val="40000"/>
            <a:alpha val="90000"/>
            <a:hueOff val="18147404"/>
            <a:satOff val="-65792"/>
            <a:lumOff val="-536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Ожидаемый результат: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создание эффективной системы профилактики, обнаружения и тушения лесных пожаров 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улучшение санитарно-гигиенической и экологической обстановки от воздействия лесных пожаров, вредных организмов, других неблагоприятных факторов 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внедрение интенсивного воспроизводства лесов посредством создания постоянной лесосеменной базы, лесного </a:t>
          </a:r>
          <a:r>
            <a:rPr lang="ru-RU" sz="1200" b="0" kern="1200" dirty="0" err="1" smtClean="0">
              <a:solidFill>
                <a:srgbClr val="002060"/>
              </a:solidFill>
            </a:rPr>
            <a:t>селекционно</a:t>
          </a:r>
          <a:r>
            <a:rPr lang="ru-RU" sz="1200" b="0" kern="1200" dirty="0" smtClean="0">
              <a:solidFill>
                <a:srgbClr val="002060"/>
              </a:solidFill>
            </a:rPr>
            <a:t> -семеноводческого центра или лесного питомника по выращиванию посадочного материала;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внедрение прогрессивных технологий, обеспечивающих максимальное сохранение лесной среды и биологического разнообразия лесов</a:t>
          </a:r>
        </a:p>
      </dsp:txBody>
      <dsp:txXfrm>
        <a:off x="5832634" y="1872217"/>
        <a:ext cx="2949444" cy="4250593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2ADD8-BFCE-470A-970C-3E84444E2F18}">
      <dsp:nvSpPr>
        <dsp:cNvPr id="0" name=""/>
        <dsp:cNvSpPr/>
      </dsp:nvSpPr>
      <dsp:spPr>
        <a:xfrm>
          <a:off x="2952342" y="0"/>
          <a:ext cx="5832589" cy="1872255"/>
        </a:xfrm>
        <a:prstGeom prst="rect">
          <a:avLst/>
        </a:prstGeom>
        <a:solidFill>
          <a:srgbClr val="CCECFF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>
              <a:solidFill>
                <a:srgbClr val="002060"/>
              </a:solidFill>
            </a:rPr>
            <a:t>Государственная программа «Противодействие коррупции и профилактика правонарушений в  Карачаево-Черкесской Республике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>
              <a:solidFill>
                <a:srgbClr val="002060"/>
              </a:solidFill>
            </a:rPr>
            <a:t> на 2014-2017 годы»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>
              <a:solidFill>
                <a:srgbClr val="002060"/>
              </a:solidFill>
            </a:rPr>
            <a:t> 2 160,0 тыс. </a:t>
          </a:r>
          <a:r>
            <a:rPr lang="ru-RU" sz="1800" b="1" i="0" u="none" kern="1200" dirty="0" err="1" smtClean="0">
              <a:solidFill>
                <a:srgbClr val="002060"/>
              </a:solidFill>
            </a:rPr>
            <a:t>руб</a:t>
          </a:r>
          <a:endParaRPr lang="ru-RU" sz="1800" b="1" i="0" u="none" kern="1200" dirty="0" smtClean="0">
            <a:solidFill>
              <a:srgbClr val="002060"/>
            </a:solidFill>
          </a:endParaRPr>
        </a:p>
      </dsp:txBody>
      <dsp:txXfrm>
        <a:off x="2952342" y="0"/>
        <a:ext cx="5832589" cy="1011017"/>
      </dsp:txXfrm>
    </dsp:sp>
    <dsp:sp modelId="{29590B5E-A233-41D5-BFF4-40F7D549464D}">
      <dsp:nvSpPr>
        <dsp:cNvPr id="0" name=""/>
        <dsp:cNvSpPr/>
      </dsp:nvSpPr>
      <dsp:spPr>
        <a:xfrm>
          <a:off x="0" y="1905770"/>
          <a:ext cx="2949444" cy="4319991"/>
        </a:xfrm>
        <a:prstGeom prst="rect">
          <a:avLst/>
        </a:prstGeom>
        <a:solidFill>
          <a:srgbClr val="CCFFCC">
            <a:alpha val="89804"/>
          </a:srgb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Цель: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создание условий, затрудняющих возможность коррупционного поведения, и обеспечивающих снижение уровня коррупции в Карачаево-Черкесской Республике;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обеспечение безопасности граждан на территории Карачаево-Черкесской Республики</a:t>
          </a:r>
        </a:p>
      </dsp:txBody>
      <dsp:txXfrm>
        <a:off x="0" y="1905770"/>
        <a:ext cx="2949444" cy="4319991"/>
      </dsp:txXfrm>
    </dsp:sp>
    <dsp:sp modelId="{1FBE7A27-EB5D-4DEE-8A6C-D3B229E7558A}">
      <dsp:nvSpPr>
        <dsp:cNvPr id="0" name=""/>
        <dsp:cNvSpPr/>
      </dsp:nvSpPr>
      <dsp:spPr>
        <a:xfrm>
          <a:off x="2952324" y="1944219"/>
          <a:ext cx="2949444" cy="4319991"/>
        </a:xfrm>
        <a:prstGeom prst="rect">
          <a:avLst/>
        </a:prstGeom>
        <a:solidFill>
          <a:srgbClr val="FFCCCC">
            <a:alpha val="89804"/>
          </a:srgb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Задачи: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организация исполнения правовых актов и управленческих решений в области противодействия коррупции;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повышение эффективности инструментов и механизмов противодействия коррупции, в том числе правовых и организационных;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 обеспечение объективной оценки состояния коррупции и противодействия коррупции посредством проведения мониторинга общественного мнения</a:t>
          </a:r>
        </a:p>
      </dsp:txBody>
      <dsp:txXfrm>
        <a:off x="2952324" y="1944219"/>
        <a:ext cx="2949444" cy="4319991"/>
      </dsp:txXfrm>
    </dsp:sp>
    <dsp:sp modelId="{10301456-F790-47F9-964F-3F6F470C35BE}">
      <dsp:nvSpPr>
        <dsp:cNvPr id="0" name=""/>
        <dsp:cNvSpPr/>
      </dsp:nvSpPr>
      <dsp:spPr>
        <a:xfrm>
          <a:off x="5832634" y="1941367"/>
          <a:ext cx="2949444" cy="4329793"/>
        </a:xfrm>
        <a:prstGeom prst="rect">
          <a:avLst/>
        </a:prstGeom>
        <a:solidFill>
          <a:srgbClr val="FFFFCC">
            <a:alpha val="90000"/>
          </a:srgb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Ожидаемый результат: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сокращение к 2017 году общего количества зарегистрированных преступлений на 5%, снижение уровня рецидивной и "бытовой" преступности на 30%, оздоровление обстановки в общественных местах, обеспечение нормативного правового регулирования профилактики правонарушений и повышение уровня доверия населения к правоохранительным органам республики</a:t>
          </a:r>
        </a:p>
      </dsp:txBody>
      <dsp:txXfrm>
        <a:off x="5832634" y="1941367"/>
        <a:ext cx="2949444" cy="4329793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2ADD8-BFCE-470A-970C-3E84444E2F18}">
      <dsp:nvSpPr>
        <dsp:cNvPr id="0" name=""/>
        <dsp:cNvSpPr/>
      </dsp:nvSpPr>
      <dsp:spPr>
        <a:xfrm>
          <a:off x="2808283" y="27100"/>
          <a:ext cx="5976692" cy="1872255"/>
        </a:xfrm>
        <a:prstGeom prst="rect">
          <a:avLst/>
        </a:prstGeom>
        <a:solidFill>
          <a:srgbClr val="99CCFF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>
              <a:solidFill>
                <a:srgbClr val="002060"/>
              </a:solidFill>
            </a:rPr>
            <a:t>Государственная программа «Обеспечение мероприятий гражданской обороны, защиты населения и территорий от чрезвычайных ситуаций, пожарной безопасности и безопасности людей на водных объектах Карачаево-Черкесской Республики на 2014-2017 годы» 36 961,3 тыс. </a:t>
          </a:r>
          <a:r>
            <a:rPr lang="ru-RU" sz="1800" b="1" i="0" u="none" kern="1200" dirty="0" err="1" smtClean="0">
              <a:solidFill>
                <a:srgbClr val="002060"/>
              </a:solidFill>
            </a:rPr>
            <a:t>руб</a:t>
          </a:r>
          <a:endParaRPr lang="ru-RU" sz="1800" b="1" i="0" u="none" kern="1200" dirty="0" smtClean="0">
            <a:solidFill>
              <a:srgbClr val="002060"/>
            </a:solidFill>
          </a:endParaRPr>
        </a:p>
      </dsp:txBody>
      <dsp:txXfrm>
        <a:off x="2808283" y="27100"/>
        <a:ext cx="5976692" cy="1011017"/>
      </dsp:txXfrm>
    </dsp:sp>
    <dsp:sp modelId="{29590B5E-A233-41D5-BFF4-40F7D549464D}">
      <dsp:nvSpPr>
        <dsp:cNvPr id="0" name=""/>
        <dsp:cNvSpPr/>
      </dsp:nvSpPr>
      <dsp:spPr>
        <a:xfrm>
          <a:off x="0" y="1899301"/>
          <a:ext cx="2949444" cy="4319991"/>
        </a:xfrm>
        <a:prstGeom prst="rect">
          <a:avLst/>
        </a:prstGeom>
        <a:solidFill>
          <a:srgbClr val="CCFFCC">
            <a:alpha val="89804"/>
          </a:srgb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Цель: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обеспечение комплексной безопасности;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минимизация социального, экономического и экологического ущерба, наносимого населению, экономике и природной среде Карачаево-Черкесской Республики от чрезвычайных ситуаций природного и техногенного характера, пожаров, происшествий на водных объектах, биологической и химической опасности</a:t>
          </a:r>
        </a:p>
      </dsp:txBody>
      <dsp:txXfrm>
        <a:off x="0" y="1899301"/>
        <a:ext cx="2949444" cy="4319991"/>
      </dsp:txXfrm>
    </dsp:sp>
    <dsp:sp modelId="{1FBE7A27-EB5D-4DEE-8A6C-D3B229E7558A}">
      <dsp:nvSpPr>
        <dsp:cNvPr id="0" name=""/>
        <dsp:cNvSpPr/>
      </dsp:nvSpPr>
      <dsp:spPr>
        <a:xfrm>
          <a:off x="2880328" y="1902075"/>
          <a:ext cx="2949444" cy="4319991"/>
        </a:xfrm>
        <a:prstGeom prst="rect">
          <a:avLst/>
        </a:prstGeom>
        <a:solidFill>
          <a:srgbClr val="FFCC66">
            <a:alpha val="89804"/>
          </a:srgb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Задачи: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обеспечение эффективного предупреждения и ликвидации чрезвычайных ситуаций природного и техногенного характера, пожаров, происшествий на водных объектах;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обеспечение и поддержание высокой готовности сил и средств систем гражданской обороны, защиты населения и территорий от чрезвычайных ситуаций природного и техногенного характера, обеспечения пожарной безопасности и безопасности людей на водных объектах;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обеспечение средствами индивидуальной защиты различных групп населения Карачаево-Черкесской Республики;</a:t>
          </a:r>
        </a:p>
      </dsp:txBody>
      <dsp:txXfrm>
        <a:off x="2880328" y="1902075"/>
        <a:ext cx="2949444" cy="4319991"/>
      </dsp:txXfrm>
    </dsp:sp>
    <dsp:sp modelId="{10301456-F790-47F9-964F-3F6F470C35BE}">
      <dsp:nvSpPr>
        <dsp:cNvPr id="0" name=""/>
        <dsp:cNvSpPr/>
      </dsp:nvSpPr>
      <dsp:spPr>
        <a:xfrm>
          <a:off x="5832634" y="1921961"/>
          <a:ext cx="2949444" cy="4355667"/>
        </a:xfrm>
        <a:prstGeom prst="rect">
          <a:avLst/>
        </a:prstGeom>
        <a:solidFill>
          <a:srgbClr val="B381D9">
            <a:alpha val="90000"/>
          </a:srgb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Ожидаемый результат: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повышение уровня защищенности населения и территории от опасностей и угроз мирного и военного времени;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повышение эффективности деятельности органов управления и сил гражданской обороны;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повышение уровня реагирования сил и средств ТП РСЧС КЧР в чрезвычайных ситуациях;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укрепление материально-технической базы подведомственных учреждений</a:t>
          </a:r>
        </a:p>
      </dsp:txBody>
      <dsp:txXfrm>
        <a:off x="5832634" y="1921961"/>
        <a:ext cx="2949444" cy="43556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FD2416-89D7-4BAF-B61F-4C6F14B0B325}">
      <dsp:nvSpPr>
        <dsp:cNvPr id="0" name=""/>
        <dsp:cNvSpPr/>
      </dsp:nvSpPr>
      <dsp:spPr>
        <a:xfrm>
          <a:off x="7328040" y="1213891"/>
          <a:ext cx="91440" cy="139989"/>
        </a:xfrm>
        <a:custGeom>
          <a:avLst/>
          <a:gdLst/>
          <a:ahLst/>
          <a:cxnLst/>
          <a:rect l="0" t="0" r="0" b="0"/>
          <a:pathLst>
            <a:path>
              <a:moveTo>
                <a:pt x="73864" y="0"/>
              </a:moveTo>
              <a:lnTo>
                <a:pt x="73864" y="77881"/>
              </a:lnTo>
              <a:lnTo>
                <a:pt x="45720" y="77881"/>
              </a:lnTo>
              <a:lnTo>
                <a:pt x="45720" y="139989"/>
              </a:lnTo>
            </a:path>
          </a:pathLst>
        </a:custGeom>
        <a:noFill/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F7F9E9-C83C-43C3-A3FB-FF13304A825C}">
      <dsp:nvSpPr>
        <dsp:cNvPr id="0" name=""/>
        <dsp:cNvSpPr/>
      </dsp:nvSpPr>
      <dsp:spPr>
        <a:xfrm>
          <a:off x="4288512" y="570981"/>
          <a:ext cx="3113392" cy="2171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074"/>
              </a:lnTo>
              <a:lnTo>
                <a:pt x="3113392" y="155074"/>
              </a:lnTo>
              <a:lnTo>
                <a:pt x="3113392" y="217182"/>
              </a:lnTo>
            </a:path>
          </a:pathLst>
        </a:custGeom>
        <a:noFill/>
        <a:ln w="11429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0488F3-CE4D-4E31-9343-15592F047A33}">
      <dsp:nvSpPr>
        <dsp:cNvPr id="0" name=""/>
        <dsp:cNvSpPr/>
      </dsp:nvSpPr>
      <dsp:spPr>
        <a:xfrm>
          <a:off x="4426531" y="1168171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69607" y="45720"/>
              </a:moveTo>
              <a:lnTo>
                <a:pt x="69607" y="67103"/>
              </a:lnTo>
              <a:lnTo>
                <a:pt x="45720" y="67103"/>
              </a:lnTo>
              <a:lnTo>
                <a:pt x="45720" y="129211"/>
              </a:lnTo>
            </a:path>
          </a:pathLst>
        </a:custGeom>
        <a:noFill/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1E9839-C078-4E30-9288-B5DDE6501B07}">
      <dsp:nvSpPr>
        <dsp:cNvPr id="0" name=""/>
        <dsp:cNvSpPr/>
      </dsp:nvSpPr>
      <dsp:spPr>
        <a:xfrm>
          <a:off x="4288512" y="570981"/>
          <a:ext cx="207625" cy="2171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074"/>
              </a:lnTo>
              <a:lnTo>
                <a:pt x="207625" y="155074"/>
              </a:lnTo>
              <a:lnTo>
                <a:pt x="207625" y="217182"/>
              </a:lnTo>
            </a:path>
          </a:pathLst>
        </a:custGeom>
        <a:noFill/>
        <a:ln w="11429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0605D-F7FC-42C0-ACC4-A0B7864DEF95}">
      <dsp:nvSpPr>
        <dsp:cNvPr id="0" name=""/>
        <dsp:cNvSpPr/>
      </dsp:nvSpPr>
      <dsp:spPr>
        <a:xfrm>
          <a:off x="1439758" y="1213891"/>
          <a:ext cx="91440" cy="1354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3385"/>
              </a:lnTo>
              <a:lnTo>
                <a:pt x="82124" y="73385"/>
              </a:lnTo>
              <a:lnTo>
                <a:pt x="82124" y="135494"/>
              </a:lnTo>
            </a:path>
          </a:pathLst>
        </a:custGeom>
        <a:noFill/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03DEDE-51E1-4EEF-B224-E20204921C28}">
      <dsp:nvSpPr>
        <dsp:cNvPr id="0" name=""/>
        <dsp:cNvSpPr/>
      </dsp:nvSpPr>
      <dsp:spPr>
        <a:xfrm>
          <a:off x="1485478" y="570981"/>
          <a:ext cx="2803034" cy="217182"/>
        </a:xfrm>
        <a:custGeom>
          <a:avLst/>
          <a:gdLst/>
          <a:ahLst/>
          <a:cxnLst/>
          <a:rect l="0" t="0" r="0" b="0"/>
          <a:pathLst>
            <a:path>
              <a:moveTo>
                <a:pt x="2803034" y="0"/>
              </a:moveTo>
              <a:lnTo>
                <a:pt x="2803034" y="155074"/>
              </a:lnTo>
              <a:lnTo>
                <a:pt x="0" y="155074"/>
              </a:lnTo>
              <a:lnTo>
                <a:pt x="0" y="217182"/>
              </a:lnTo>
            </a:path>
          </a:pathLst>
        </a:custGeom>
        <a:noFill/>
        <a:ln w="11429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BA209F-C0A8-4E70-9912-EE849908903C}">
      <dsp:nvSpPr>
        <dsp:cNvPr id="0" name=""/>
        <dsp:cNvSpPr/>
      </dsp:nvSpPr>
      <dsp:spPr>
        <a:xfrm>
          <a:off x="1570529" y="145254"/>
          <a:ext cx="5435966" cy="4257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4D56EA-1CE7-4B1D-98BB-3B319C49A0CA}">
      <dsp:nvSpPr>
        <dsp:cNvPr id="0" name=""/>
        <dsp:cNvSpPr/>
      </dsp:nvSpPr>
      <dsp:spPr>
        <a:xfrm>
          <a:off x="1645022" y="216022"/>
          <a:ext cx="5435966" cy="425727"/>
        </a:xfrm>
        <a:prstGeom prst="roundRect">
          <a:avLst>
            <a:gd name="adj" fmla="val 10000"/>
          </a:avLst>
        </a:prstGeom>
        <a:solidFill>
          <a:srgbClr val="CCCCFF">
            <a:alpha val="89804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400" b="1" i="1" u="none" strike="noStrike" kern="1200" cap="none" normalizeH="0" baseline="0" dirty="0" smtClean="0">
              <a:ln/>
              <a:solidFill>
                <a:srgbClr val="800000"/>
              </a:solidFill>
              <a:effectLst/>
              <a:latin typeface="Arial" charset="0"/>
              <a:cs typeface="Arial" charset="0"/>
            </a:rPr>
            <a:t>Источники доходов бюджета</a:t>
          </a:r>
          <a:endParaRPr lang="ru-RU" sz="2400" kern="1200" dirty="0">
            <a:solidFill>
              <a:srgbClr val="800000"/>
            </a:solidFill>
          </a:endParaRPr>
        </a:p>
      </dsp:txBody>
      <dsp:txXfrm>
        <a:off x="1657491" y="228491"/>
        <a:ext cx="5411028" cy="400789"/>
      </dsp:txXfrm>
    </dsp:sp>
    <dsp:sp modelId="{159C9A88-FA72-4927-BFF2-13C30079E1A0}">
      <dsp:nvSpPr>
        <dsp:cNvPr id="0" name=""/>
        <dsp:cNvSpPr/>
      </dsp:nvSpPr>
      <dsp:spPr>
        <a:xfrm>
          <a:off x="213539" y="788164"/>
          <a:ext cx="2543877" cy="4257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1CDA35-3B5D-4B23-AD6E-8E6B1F77BEF6}">
      <dsp:nvSpPr>
        <dsp:cNvPr id="0" name=""/>
        <dsp:cNvSpPr/>
      </dsp:nvSpPr>
      <dsp:spPr>
        <a:xfrm>
          <a:off x="288032" y="858932"/>
          <a:ext cx="2543877" cy="425727"/>
        </a:xfrm>
        <a:prstGeom prst="roundRect">
          <a:avLst>
            <a:gd name="adj" fmla="val 10000"/>
          </a:avLst>
        </a:prstGeom>
        <a:solidFill>
          <a:srgbClr val="FFCC99">
            <a:alpha val="90000"/>
          </a:srgb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1" i="1" u="none" strike="noStrike" kern="1200" cap="none" normalizeH="0" baseline="0" dirty="0" smtClean="0">
              <a:ln/>
              <a:solidFill>
                <a:srgbClr val="293C8F"/>
              </a:solidFill>
              <a:effectLst/>
              <a:latin typeface="Arial" charset="0"/>
              <a:cs typeface="Arial" charset="0"/>
            </a:rPr>
            <a:t>Налоговые доходы</a:t>
          </a:r>
          <a:endParaRPr lang="ru-RU" sz="1800" kern="1200" dirty="0">
            <a:solidFill>
              <a:srgbClr val="293C8F"/>
            </a:solidFill>
          </a:endParaRPr>
        </a:p>
      </dsp:txBody>
      <dsp:txXfrm>
        <a:off x="300501" y="871401"/>
        <a:ext cx="2518939" cy="400789"/>
      </dsp:txXfrm>
    </dsp:sp>
    <dsp:sp modelId="{6A60C2BD-739A-4241-8BCC-19426FCFFC44}">
      <dsp:nvSpPr>
        <dsp:cNvPr id="0" name=""/>
        <dsp:cNvSpPr/>
      </dsp:nvSpPr>
      <dsp:spPr>
        <a:xfrm>
          <a:off x="38599" y="1349385"/>
          <a:ext cx="2966567" cy="454109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CF1ACB-8064-4871-AA18-53ED754B494C}">
      <dsp:nvSpPr>
        <dsp:cNvPr id="0" name=""/>
        <dsp:cNvSpPr/>
      </dsp:nvSpPr>
      <dsp:spPr>
        <a:xfrm>
          <a:off x="113092" y="1420153"/>
          <a:ext cx="2966567" cy="4541095"/>
        </a:xfrm>
        <a:prstGeom prst="roundRect">
          <a:avLst>
            <a:gd name="adj" fmla="val 10000"/>
          </a:avLst>
        </a:prstGeom>
        <a:solidFill>
          <a:srgbClr val="FFCC99">
            <a:alpha val="89804"/>
          </a:srgb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R="0" lvl="0" algn="ctr" defTabSz="6223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400" b="1" i="1" u="none" strike="noStrike" kern="1200" cap="none" normalizeH="0" baseline="0" dirty="0" smtClean="0">
              <a:ln/>
              <a:solidFill>
                <a:srgbClr val="293C8F"/>
              </a:solidFill>
              <a:effectLst/>
              <a:latin typeface="Arial" charset="0"/>
              <a:cs typeface="Arial" charset="0"/>
            </a:rPr>
            <a:t>Налоги на прибыль (доходы) </a:t>
          </a:r>
        </a:p>
        <a:p>
          <a:pPr marR="0" lvl="0" algn="ctr" defTabSz="6223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400" b="1" i="1" u="none" strike="noStrike" kern="1200" cap="none" normalizeH="0" baseline="0" dirty="0" smtClean="0">
              <a:ln/>
              <a:solidFill>
                <a:srgbClr val="293C8F"/>
              </a:solidFill>
              <a:effectLst/>
              <a:latin typeface="Arial" charset="0"/>
              <a:cs typeface="Arial" charset="0"/>
            </a:rPr>
            <a:t>Налоги на товары (работы, услуги),реализуемые на территории РФ</a:t>
          </a:r>
        </a:p>
        <a:p>
          <a:pPr marR="0" lvl="0" algn="ctr" defTabSz="6223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400" b="1" i="1" u="none" strike="noStrike" kern="1200" cap="none" normalizeH="0" baseline="0" dirty="0" smtClean="0">
              <a:ln/>
              <a:solidFill>
                <a:srgbClr val="293C8F"/>
              </a:solidFill>
              <a:effectLst/>
              <a:latin typeface="Arial" charset="0"/>
              <a:cs typeface="Arial" charset="0"/>
            </a:rPr>
            <a:t> Налоги на совокупный доход </a:t>
          </a:r>
        </a:p>
        <a:p>
          <a:pPr marR="0" lvl="0" algn="ctr" defTabSz="6223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400" b="1" i="1" u="none" strike="noStrike" kern="1200" cap="none" normalizeH="0" baseline="0" dirty="0" smtClean="0">
              <a:ln/>
              <a:solidFill>
                <a:srgbClr val="293C8F"/>
              </a:solidFill>
              <a:effectLst/>
              <a:latin typeface="Arial" charset="0"/>
              <a:cs typeface="Arial" charset="0"/>
            </a:rPr>
            <a:t>Налоги на имущество </a:t>
          </a:r>
        </a:p>
        <a:p>
          <a:pPr marR="0" lvl="0" algn="ctr" defTabSz="6223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400" b="1" i="1" u="none" strike="noStrike" kern="1200" cap="none" normalizeH="0" baseline="0" dirty="0" smtClean="0">
              <a:ln/>
              <a:solidFill>
                <a:srgbClr val="293C8F"/>
              </a:solidFill>
              <a:effectLst/>
              <a:latin typeface="Arial" charset="0"/>
              <a:cs typeface="Arial" charset="0"/>
            </a:rPr>
            <a:t>Налоги, сборы и регулярные платежи  за пользование природными </a:t>
          </a:r>
        </a:p>
        <a:p>
          <a:pPr marR="0" lvl="0" algn="ctr" defTabSz="6223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400" b="1" i="1" u="none" strike="noStrike" kern="1200" cap="none" normalizeH="0" baseline="0" dirty="0" smtClean="0">
              <a:ln/>
              <a:solidFill>
                <a:srgbClr val="293C8F"/>
              </a:solidFill>
              <a:effectLst/>
              <a:latin typeface="Arial" charset="0"/>
              <a:cs typeface="Arial" charset="0"/>
            </a:rPr>
            <a:t>Ресурсами</a:t>
          </a:r>
        </a:p>
        <a:p>
          <a:pPr marR="0" lvl="0" algn="ctr" defTabSz="6223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400" b="1" i="1" u="none" strike="noStrike" kern="1200" cap="none" normalizeH="0" baseline="0" dirty="0" smtClean="0">
              <a:ln/>
              <a:solidFill>
                <a:srgbClr val="293C8F"/>
              </a:solidFill>
              <a:effectLst/>
              <a:latin typeface="Arial" charset="0"/>
              <a:cs typeface="Arial" charset="0"/>
            </a:rPr>
            <a:t>Государственная пошлина </a:t>
          </a:r>
        </a:p>
        <a:p>
          <a:pPr marR="0" lvl="0" algn="ctr" defTabSz="6223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400" b="1" i="1" u="none" strike="noStrike" kern="1200" cap="none" normalizeH="0" baseline="0" dirty="0" smtClean="0">
              <a:ln/>
              <a:solidFill>
                <a:srgbClr val="293C8F"/>
              </a:solidFill>
              <a:effectLst/>
              <a:latin typeface="Arial" charset="0"/>
              <a:cs typeface="Arial" charset="0"/>
            </a:rPr>
            <a:t>Задолженность и перерасчеты </a:t>
          </a:r>
        </a:p>
        <a:p>
          <a:pPr marR="0" lvl="0" algn="ctr" defTabSz="6223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400" b="1" i="1" u="none" strike="noStrike" kern="1200" cap="none" normalizeH="0" baseline="0" dirty="0" smtClean="0">
              <a:ln/>
              <a:solidFill>
                <a:srgbClr val="293C8F"/>
              </a:solidFill>
              <a:effectLst/>
              <a:latin typeface="Arial" charset="0"/>
              <a:cs typeface="Arial" charset="0"/>
            </a:rPr>
            <a:t>по отмененным налогам,</a:t>
          </a:r>
        </a:p>
        <a:p>
          <a:pPr marR="0" lvl="0" algn="ctr" defTabSz="6223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400" b="1" i="1" u="none" strike="noStrike" kern="1200" cap="none" normalizeH="0" baseline="0" dirty="0" smtClean="0">
              <a:ln/>
              <a:solidFill>
                <a:srgbClr val="293C8F"/>
              </a:solidFill>
              <a:effectLst/>
              <a:latin typeface="Arial" charset="0"/>
              <a:cs typeface="Arial" charset="0"/>
            </a:rPr>
            <a:t> сборам и иным </a:t>
          </a:r>
        </a:p>
        <a:p>
          <a:pPr marR="0" lvl="0" algn="ctr" defTabSz="6223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400" b="1" i="1" u="none" strike="noStrike" kern="1200" cap="none" normalizeH="0" baseline="0" dirty="0" smtClean="0">
              <a:ln/>
              <a:solidFill>
                <a:srgbClr val="293C8F"/>
              </a:solidFill>
              <a:effectLst/>
              <a:latin typeface="Arial" charset="0"/>
              <a:cs typeface="Arial" charset="0"/>
            </a:rPr>
            <a:t>обязательным платежам</a:t>
          </a:r>
          <a:endParaRPr lang="ru-RU" sz="1400" kern="1200" dirty="0">
            <a:solidFill>
              <a:srgbClr val="293C8F"/>
            </a:solidFill>
          </a:endParaRPr>
        </a:p>
      </dsp:txBody>
      <dsp:txXfrm>
        <a:off x="199980" y="1507041"/>
        <a:ext cx="2792791" cy="4367319"/>
      </dsp:txXfrm>
    </dsp:sp>
    <dsp:sp modelId="{40E05902-EAF1-4233-B639-1DF162B13063}">
      <dsp:nvSpPr>
        <dsp:cNvPr id="0" name=""/>
        <dsp:cNvSpPr/>
      </dsp:nvSpPr>
      <dsp:spPr>
        <a:xfrm>
          <a:off x="3234119" y="788164"/>
          <a:ext cx="2524039" cy="4257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5F295B-35B7-4032-99EF-530602687287}">
      <dsp:nvSpPr>
        <dsp:cNvPr id="0" name=""/>
        <dsp:cNvSpPr/>
      </dsp:nvSpPr>
      <dsp:spPr>
        <a:xfrm>
          <a:off x="3308612" y="858932"/>
          <a:ext cx="2524039" cy="425727"/>
        </a:xfrm>
        <a:prstGeom prst="roundRect">
          <a:avLst>
            <a:gd name="adj" fmla="val 10000"/>
          </a:avLst>
        </a:prstGeom>
        <a:solidFill>
          <a:schemeClr val="bg2">
            <a:lumMod val="90000"/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Arial" charset="0"/>
              <a:cs typeface="Arial" charset="0"/>
            </a:rPr>
            <a:t>Неналоговые доходы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3321081" y="871401"/>
        <a:ext cx="2499101" cy="400789"/>
      </dsp:txXfrm>
    </dsp:sp>
    <dsp:sp modelId="{FC29495A-363A-4FD6-B554-0DBE23784CAF}">
      <dsp:nvSpPr>
        <dsp:cNvPr id="0" name=""/>
        <dsp:cNvSpPr/>
      </dsp:nvSpPr>
      <dsp:spPr>
        <a:xfrm>
          <a:off x="3093860" y="1297383"/>
          <a:ext cx="2756781" cy="454559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FDEB4E-E24C-49DE-913D-86D0E721141A}">
      <dsp:nvSpPr>
        <dsp:cNvPr id="0" name=""/>
        <dsp:cNvSpPr/>
      </dsp:nvSpPr>
      <dsp:spPr>
        <a:xfrm>
          <a:off x="3168353" y="1368151"/>
          <a:ext cx="2756781" cy="4545591"/>
        </a:xfrm>
        <a:prstGeom prst="roundRect">
          <a:avLst>
            <a:gd name="adj" fmla="val 10000"/>
          </a:avLst>
        </a:prstGeom>
        <a:solidFill>
          <a:schemeClr val="bg2">
            <a:lumMod val="90000"/>
            <a:alpha val="9000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R="0" lvl="0" algn="ctr" defTabSz="48895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1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Arial" charset="0"/>
              <a:cs typeface="Arial" charset="0"/>
            </a:rPr>
            <a:t>Доходы </a:t>
          </a:r>
        </a:p>
        <a:p>
          <a:pPr marR="0" lvl="0" algn="ctr" defTabSz="48895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1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Arial" charset="0"/>
              <a:cs typeface="Arial" charset="0"/>
            </a:rPr>
            <a:t>от использования имущества, </a:t>
          </a:r>
        </a:p>
        <a:p>
          <a:pPr marR="0" lvl="0" algn="ctr" defTabSz="48895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1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Arial" charset="0"/>
              <a:cs typeface="Arial" charset="0"/>
            </a:rPr>
            <a:t>находящегося в государственной</a:t>
          </a:r>
        </a:p>
        <a:p>
          <a:pPr marR="0" lvl="0" algn="ctr" defTabSz="48895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1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Arial" charset="0"/>
              <a:cs typeface="Arial" charset="0"/>
            </a:rPr>
            <a:t> и муниципальной собственности</a:t>
          </a:r>
        </a:p>
        <a:p>
          <a:pPr marR="0" lvl="0" algn="ctr" defTabSz="48895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1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Arial" charset="0"/>
              <a:cs typeface="Arial" charset="0"/>
            </a:rPr>
            <a:t>Платежи при пользовании </a:t>
          </a:r>
        </a:p>
        <a:p>
          <a:pPr marR="0" lvl="0" algn="ctr" defTabSz="48895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1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Arial" charset="0"/>
              <a:cs typeface="Arial" charset="0"/>
            </a:rPr>
            <a:t>природными ресурсами</a:t>
          </a:r>
        </a:p>
        <a:p>
          <a:pPr marR="0" lvl="0" algn="ctr" defTabSz="48895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1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Arial" charset="0"/>
              <a:cs typeface="Arial" charset="0"/>
            </a:rPr>
            <a:t>Доходы от оказания</a:t>
          </a:r>
        </a:p>
        <a:p>
          <a:pPr marR="0" lvl="0" algn="ctr" defTabSz="48895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1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Arial" charset="0"/>
              <a:cs typeface="Arial" charset="0"/>
            </a:rPr>
            <a:t> платных услуг (работ) и</a:t>
          </a:r>
        </a:p>
        <a:p>
          <a:pPr marR="0" lvl="0" algn="ctr" defTabSz="48895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1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Arial" charset="0"/>
              <a:cs typeface="Arial" charset="0"/>
            </a:rPr>
            <a:t> компенсации затрат государства</a:t>
          </a:r>
        </a:p>
        <a:p>
          <a:pPr marR="0" lvl="0" algn="ctr" defTabSz="48895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1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Arial" charset="0"/>
              <a:cs typeface="Arial" charset="0"/>
            </a:rPr>
            <a:t>Доходы от продажи материальных и </a:t>
          </a:r>
        </a:p>
        <a:p>
          <a:pPr marR="0" lvl="0" algn="ctr" defTabSz="48895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1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Arial" charset="0"/>
              <a:cs typeface="Arial" charset="0"/>
            </a:rPr>
            <a:t>нематериальных активов</a:t>
          </a:r>
        </a:p>
        <a:p>
          <a:pPr marR="0" lvl="0" algn="ctr" defTabSz="48895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1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Arial" charset="0"/>
              <a:cs typeface="Arial" charset="0"/>
            </a:rPr>
            <a:t>Административные платежи и сборы</a:t>
          </a:r>
        </a:p>
        <a:p>
          <a:pPr marR="0" lvl="0" algn="ctr" defTabSz="48895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1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Arial" charset="0"/>
              <a:cs typeface="Arial" charset="0"/>
            </a:rPr>
            <a:t>Штрафы, санкции,  возмещение ущерба</a:t>
          </a:r>
        </a:p>
        <a:p>
          <a:pPr marR="0" lvl="0" algn="ctr" defTabSz="48895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1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Arial" charset="0"/>
              <a:cs typeface="Arial" charset="0"/>
            </a:rPr>
            <a:t>Прочие неналоговые доходы</a:t>
          </a:r>
        </a:p>
        <a:p>
          <a:pPr marR="0" lvl="0" algn="ctr" defTabSz="48895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1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Arial" charset="0"/>
              <a:cs typeface="Arial" charset="0"/>
            </a:rPr>
            <a:t>Поступления (перечисления) по</a:t>
          </a:r>
        </a:p>
        <a:p>
          <a:pPr marR="0" lvl="0" algn="ctr" defTabSz="48895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1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Arial" charset="0"/>
              <a:cs typeface="Arial" charset="0"/>
            </a:rPr>
            <a:t> урегулированию расчетов </a:t>
          </a:r>
        </a:p>
        <a:p>
          <a:pPr marR="0" lvl="0" algn="ctr" defTabSz="48895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1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Arial" charset="0"/>
              <a:cs typeface="Arial" charset="0"/>
            </a:rPr>
            <a:t>между бюджетами </a:t>
          </a:r>
        </a:p>
        <a:p>
          <a:pPr marR="0" lvl="0" algn="ctr" defTabSz="48895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1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Arial" charset="0"/>
              <a:cs typeface="Arial" charset="0"/>
            </a:rPr>
            <a:t>бюджетной системы РФ</a:t>
          </a:r>
          <a:endParaRPr lang="ru-RU" sz="1100" b="1" kern="1200" dirty="0">
            <a:solidFill>
              <a:srgbClr val="002060"/>
            </a:solidFill>
          </a:endParaRPr>
        </a:p>
      </dsp:txBody>
      <dsp:txXfrm>
        <a:off x="3249096" y="1448894"/>
        <a:ext cx="2595295" cy="4384105"/>
      </dsp:txXfrm>
    </dsp:sp>
    <dsp:sp modelId="{5ACF43D4-9C51-441D-9B9E-BAB3C52BB13E}">
      <dsp:nvSpPr>
        <dsp:cNvPr id="0" name=""/>
        <dsp:cNvSpPr/>
      </dsp:nvSpPr>
      <dsp:spPr>
        <a:xfrm>
          <a:off x="6309349" y="788164"/>
          <a:ext cx="2185113" cy="4257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B17FEB-56B8-46F2-9FFC-F0DBE05125E7}">
      <dsp:nvSpPr>
        <dsp:cNvPr id="0" name=""/>
        <dsp:cNvSpPr/>
      </dsp:nvSpPr>
      <dsp:spPr>
        <a:xfrm>
          <a:off x="6383842" y="858932"/>
          <a:ext cx="2185113" cy="425727"/>
        </a:xfrm>
        <a:prstGeom prst="roundRect">
          <a:avLst>
            <a:gd name="adj" fmla="val 10000"/>
          </a:avLst>
        </a:prstGeom>
        <a:solidFill>
          <a:srgbClr val="CCFFCC">
            <a:alpha val="90000"/>
          </a:srgb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rgbClr val="293C8F"/>
              </a:solidFill>
              <a:latin typeface="Arial" pitchFamily="34" charset="0"/>
              <a:cs typeface="Arial" pitchFamily="34" charset="0"/>
            </a:rPr>
            <a:t>Безвозмездные поступления</a:t>
          </a:r>
          <a:endParaRPr lang="ru-RU" sz="1800" b="1" i="1" kern="1200" dirty="0">
            <a:solidFill>
              <a:srgbClr val="293C8F"/>
            </a:solidFill>
            <a:latin typeface="Arial" pitchFamily="34" charset="0"/>
            <a:cs typeface="Arial" pitchFamily="34" charset="0"/>
          </a:endParaRPr>
        </a:p>
      </dsp:txBody>
      <dsp:txXfrm>
        <a:off x="6396311" y="871401"/>
        <a:ext cx="2160175" cy="400789"/>
      </dsp:txXfrm>
    </dsp:sp>
    <dsp:sp modelId="{A7C119B9-5D67-4E48-86AF-545B11BFCA75}">
      <dsp:nvSpPr>
        <dsp:cNvPr id="0" name=""/>
        <dsp:cNvSpPr/>
      </dsp:nvSpPr>
      <dsp:spPr>
        <a:xfrm>
          <a:off x="5995370" y="1353881"/>
          <a:ext cx="2756781" cy="454559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211F5A-65AE-4436-B6F4-869D78EA08BE}">
      <dsp:nvSpPr>
        <dsp:cNvPr id="0" name=""/>
        <dsp:cNvSpPr/>
      </dsp:nvSpPr>
      <dsp:spPr>
        <a:xfrm>
          <a:off x="6069863" y="1424649"/>
          <a:ext cx="2756781" cy="4545591"/>
        </a:xfrm>
        <a:prstGeom prst="roundRect">
          <a:avLst>
            <a:gd name="adj" fmla="val 10000"/>
          </a:avLst>
        </a:prstGeom>
        <a:solidFill>
          <a:srgbClr val="CCFFCC">
            <a:alpha val="89804"/>
          </a:srgb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R="0" lvl="0" algn="ctr" defTabSz="8890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lang="ru-RU" sz="2000" b="0" i="1" kern="1200" dirty="0" smtClean="0">
              <a:solidFill>
                <a:srgbClr val="293C8F"/>
              </a:solidFill>
              <a:latin typeface="Arial" pitchFamily="34" charset="0"/>
              <a:cs typeface="Arial" pitchFamily="34" charset="0"/>
            </a:rPr>
            <a:t>Безвозмездные поступления от других бюджетов бюджетной системы</a:t>
          </a:r>
          <a:endParaRPr lang="ru-RU" sz="2000" b="0" i="1" kern="1200" dirty="0">
            <a:solidFill>
              <a:srgbClr val="293C8F"/>
            </a:solidFill>
            <a:latin typeface="Arial" pitchFamily="34" charset="0"/>
            <a:cs typeface="Arial" pitchFamily="34" charset="0"/>
          </a:endParaRPr>
        </a:p>
      </dsp:txBody>
      <dsp:txXfrm>
        <a:off x="6150606" y="1505392"/>
        <a:ext cx="2595295" cy="43841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FE120D-267A-492F-8F17-13405F6F99D0}">
      <dsp:nvSpPr>
        <dsp:cNvPr id="0" name=""/>
        <dsp:cNvSpPr/>
      </dsp:nvSpPr>
      <dsp:spPr>
        <a:xfrm>
          <a:off x="2689305" y="356509"/>
          <a:ext cx="4837938" cy="4837938"/>
        </a:xfrm>
        <a:prstGeom prst="pie">
          <a:avLst>
            <a:gd name="adj1" fmla="val 16200000"/>
            <a:gd name="adj2" fmla="val 2052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u="none" kern="1200" dirty="0" smtClean="0"/>
            <a:t>Доходы, получаемые в виде  арендной платы за земли после разграничения государственной  собственности на  землю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u="none" kern="1200" dirty="0" smtClean="0"/>
            <a:t>3,0</a:t>
          </a:r>
          <a:endParaRPr lang="ru-RU" sz="1800" b="1" i="1" kern="1200" dirty="0"/>
        </a:p>
      </dsp:txBody>
      <dsp:txXfrm>
        <a:off x="5213095" y="1169744"/>
        <a:ext cx="1555051" cy="1036701"/>
      </dsp:txXfrm>
    </dsp:sp>
    <dsp:sp modelId="{6E45EBB3-A86D-4E2D-B7CF-849BA1D2731F}">
      <dsp:nvSpPr>
        <dsp:cNvPr id="0" name=""/>
        <dsp:cNvSpPr/>
      </dsp:nvSpPr>
      <dsp:spPr>
        <a:xfrm>
          <a:off x="2730773" y="485521"/>
          <a:ext cx="4837938" cy="4837938"/>
        </a:xfrm>
        <a:prstGeom prst="pie">
          <a:avLst>
            <a:gd name="adj1" fmla="val 20520000"/>
            <a:gd name="adj2" fmla="val 324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1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u="none" kern="1200" dirty="0" smtClean="0"/>
            <a:t>Доходы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u="none" kern="1200" dirty="0" smtClean="0"/>
            <a:t>от сдачи в аренду имущества, находящегося в оперативном управлении органов гос. власти </a:t>
          </a:r>
          <a:r>
            <a:rPr lang="ru-RU" sz="1800" b="1" i="0" u="none" kern="1200" dirty="0" smtClean="0"/>
            <a:t>0,</a:t>
          </a:r>
          <a:r>
            <a:rPr lang="ru-RU" sz="1800" b="1" i="1" u="none" kern="1200" dirty="0" smtClean="0"/>
            <a:t>2</a:t>
          </a:r>
          <a:endParaRPr lang="ru-RU" sz="1800" b="1" i="1" kern="1200" dirty="0"/>
        </a:p>
      </dsp:txBody>
      <dsp:txXfrm>
        <a:off x="5846635" y="2695998"/>
        <a:ext cx="1439862" cy="1151890"/>
      </dsp:txXfrm>
    </dsp:sp>
    <dsp:sp modelId="{07680241-2A6E-4232-AE95-3359F2852BCD}">
      <dsp:nvSpPr>
        <dsp:cNvPr id="0" name=""/>
        <dsp:cNvSpPr/>
      </dsp:nvSpPr>
      <dsp:spPr>
        <a:xfrm>
          <a:off x="2628310" y="503850"/>
          <a:ext cx="4837938" cy="4837938"/>
        </a:xfrm>
        <a:prstGeom prst="pie">
          <a:avLst>
            <a:gd name="adj1" fmla="val 3240000"/>
            <a:gd name="adj2" fmla="val 756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none" kern="1200" dirty="0" smtClean="0"/>
            <a:t>Проценты, полученные от  предоставления бюджетных кредитов внутри страны </a:t>
          </a:r>
          <a:r>
            <a:rPr lang="ru-RU" sz="1800" b="1" i="0" u="none" kern="1200" dirty="0" smtClean="0"/>
            <a:t>1,0</a:t>
          </a:r>
          <a:endParaRPr lang="ru-RU" sz="1800" b="1" i="1" kern="1200" dirty="0"/>
        </a:p>
      </dsp:txBody>
      <dsp:txXfrm>
        <a:off x="4356145" y="3901926"/>
        <a:ext cx="1382268" cy="1267079"/>
      </dsp:txXfrm>
    </dsp:sp>
    <dsp:sp modelId="{3A7556CD-DFC4-4E14-893F-54B8F4770631}">
      <dsp:nvSpPr>
        <dsp:cNvPr id="0" name=""/>
        <dsp:cNvSpPr/>
      </dsp:nvSpPr>
      <dsp:spPr>
        <a:xfrm>
          <a:off x="2511913" y="485521"/>
          <a:ext cx="4837938" cy="4837938"/>
        </a:xfrm>
        <a:prstGeom prst="pie">
          <a:avLst>
            <a:gd name="adj1" fmla="val 7560000"/>
            <a:gd name="adj2" fmla="val 1188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u="none" kern="1200" dirty="0" smtClean="0"/>
            <a:t>Платежи от государственных  унитарных предприятий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u="none" kern="1200" dirty="0" smtClean="0"/>
            <a:t>2,0</a:t>
          </a:r>
          <a:endParaRPr lang="ru-RU" sz="1800" b="1" i="1" kern="1200" dirty="0"/>
        </a:p>
      </dsp:txBody>
      <dsp:txXfrm>
        <a:off x="2794126" y="2695998"/>
        <a:ext cx="1439862" cy="1151890"/>
      </dsp:txXfrm>
    </dsp:sp>
    <dsp:sp modelId="{53434698-FFC8-45DF-A81C-3EE1784A26DD}">
      <dsp:nvSpPr>
        <dsp:cNvPr id="0" name=""/>
        <dsp:cNvSpPr/>
      </dsp:nvSpPr>
      <dsp:spPr>
        <a:xfrm>
          <a:off x="2553381" y="356509"/>
          <a:ext cx="4837938" cy="4837938"/>
        </a:xfrm>
        <a:prstGeom prst="pie">
          <a:avLst>
            <a:gd name="adj1" fmla="val 11880000"/>
            <a:gd name="adj2" fmla="val 162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u="none" kern="1200" dirty="0" smtClean="0"/>
            <a:t>Прочие доходы от использования имущества и прав, находящегося в государственной   собственности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u="none" kern="1200" dirty="0" smtClean="0"/>
            <a:t>5 ,5</a:t>
          </a:r>
          <a:endParaRPr lang="ru-RU" sz="1800" b="1" i="1" kern="1200" dirty="0"/>
        </a:p>
      </dsp:txBody>
      <dsp:txXfrm>
        <a:off x="3312477" y="1169744"/>
        <a:ext cx="1555051" cy="1036701"/>
      </dsp:txXfrm>
    </dsp:sp>
    <dsp:sp modelId="{9981E3CA-2B2A-4C4F-AFB4-8C4368EF1E35}">
      <dsp:nvSpPr>
        <dsp:cNvPr id="0" name=""/>
        <dsp:cNvSpPr/>
      </dsp:nvSpPr>
      <dsp:spPr>
        <a:xfrm>
          <a:off x="2412257" y="-72217"/>
          <a:ext cx="5436920" cy="5436920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84CD15-6E3F-4C24-9688-40E4B6551B7D}">
      <dsp:nvSpPr>
        <dsp:cNvPr id="0" name=""/>
        <dsp:cNvSpPr/>
      </dsp:nvSpPr>
      <dsp:spPr>
        <a:xfrm>
          <a:off x="2556284" y="241770"/>
          <a:ext cx="5436920" cy="5436920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69FFD0-239D-40B4-BB6B-0581FDFB4EB8}">
      <dsp:nvSpPr>
        <dsp:cNvPr id="0" name=""/>
        <dsp:cNvSpPr/>
      </dsp:nvSpPr>
      <dsp:spPr>
        <a:xfrm>
          <a:off x="2498532" y="216031"/>
          <a:ext cx="5278325" cy="5458124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B7D5B1-3277-4C95-87FD-B6E99C8DA26C}">
      <dsp:nvSpPr>
        <dsp:cNvPr id="0" name=""/>
        <dsp:cNvSpPr/>
      </dsp:nvSpPr>
      <dsp:spPr>
        <a:xfrm>
          <a:off x="2212088" y="185987"/>
          <a:ext cx="5436920" cy="5436920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4C4E36-A827-4011-89C0-20739318DB9C}">
      <dsp:nvSpPr>
        <dsp:cNvPr id="0" name=""/>
        <dsp:cNvSpPr/>
      </dsp:nvSpPr>
      <dsp:spPr>
        <a:xfrm>
          <a:off x="2268254" y="-232"/>
          <a:ext cx="5436920" cy="5436920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8B7B75-17D3-4E04-8DAF-6C5756E539E7}">
      <dsp:nvSpPr>
        <dsp:cNvPr id="0" name=""/>
        <dsp:cNvSpPr/>
      </dsp:nvSpPr>
      <dsp:spPr>
        <a:xfrm>
          <a:off x="0" y="431334"/>
          <a:ext cx="873125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79658EF-5F98-4C11-B8DC-FC61CB2043D3}">
      <dsp:nvSpPr>
        <dsp:cNvPr id="0" name=""/>
        <dsp:cNvSpPr/>
      </dsp:nvSpPr>
      <dsp:spPr>
        <a:xfrm>
          <a:off x="436562" y="219654"/>
          <a:ext cx="7814337" cy="314999"/>
        </a:xfrm>
        <a:prstGeom prst="roundRect">
          <a:avLst/>
        </a:prstGeom>
        <a:solidFill>
          <a:srgbClr val="FF9999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1014" tIns="0" rIns="23101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u="none" kern="1200" dirty="0" smtClean="0">
              <a:solidFill>
                <a:srgbClr val="293C8F"/>
              </a:solidFill>
            </a:rPr>
            <a:t>Общегосударственные вопросы</a:t>
          </a:r>
          <a:r>
            <a:rPr lang="ru-RU" sz="1600" b="1" i="0" u="none" kern="1200" dirty="0" smtClean="0">
              <a:solidFill>
                <a:srgbClr val="293C8F"/>
              </a:solidFill>
            </a:rPr>
            <a:t>	</a:t>
          </a:r>
          <a:r>
            <a:rPr lang="ru-RU" sz="1600" b="0" i="0" u="none" kern="1200" dirty="0" smtClean="0">
              <a:solidFill>
                <a:srgbClr val="293C8F"/>
              </a:solidFill>
            </a:rPr>
            <a:t>                                                       </a:t>
          </a:r>
          <a:r>
            <a:rPr lang="ru-RU" sz="1600" b="1" i="0" u="none" kern="1200" dirty="0" smtClean="0">
              <a:solidFill>
                <a:srgbClr val="293C8F"/>
              </a:solidFill>
            </a:rPr>
            <a:t>744 908,6</a:t>
          </a:r>
          <a:endParaRPr lang="ru-RU" sz="1600" b="1" kern="1200" dirty="0">
            <a:solidFill>
              <a:srgbClr val="293C8F"/>
            </a:solidFill>
          </a:endParaRPr>
        </a:p>
      </dsp:txBody>
      <dsp:txXfrm>
        <a:off x="451939" y="235031"/>
        <a:ext cx="7783583" cy="284245"/>
      </dsp:txXfrm>
    </dsp:sp>
    <dsp:sp modelId="{58945788-E3F4-4744-A4B3-0EEDD18B0F70}">
      <dsp:nvSpPr>
        <dsp:cNvPr id="0" name=""/>
        <dsp:cNvSpPr/>
      </dsp:nvSpPr>
      <dsp:spPr>
        <a:xfrm>
          <a:off x="0" y="857214"/>
          <a:ext cx="873125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3FCCECD-E7DE-47B4-A720-60FFD9AE1C4B}">
      <dsp:nvSpPr>
        <dsp:cNvPr id="0" name=""/>
        <dsp:cNvSpPr/>
      </dsp:nvSpPr>
      <dsp:spPr>
        <a:xfrm>
          <a:off x="415258" y="647774"/>
          <a:ext cx="7815193" cy="314999"/>
        </a:xfrm>
        <a:prstGeom prst="roundRect">
          <a:avLst/>
        </a:prstGeom>
        <a:solidFill>
          <a:srgbClr val="CCFFCC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1014" tIns="0" rIns="23101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u="none" kern="1200" dirty="0" smtClean="0">
              <a:solidFill>
                <a:srgbClr val="293C8F"/>
              </a:solidFill>
            </a:rPr>
            <a:t>Национальная оборона	                                                                        </a:t>
          </a:r>
          <a:r>
            <a:rPr lang="ru-RU" sz="1600" b="1" i="0" u="none" kern="1200" dirty="0" smtClean="0">
              <a:solidFill>
                <a:srgbClr val="293C8F"/>
              </a:solidFill>
            </a:rPr>
            <a:t>9 738,5 </a:t>
          </a:r>
          <a:endParaRPr lang="ru-RU" sz="1600" b="1" kern="1200" dirty="0">
            <a:solidFill>
              <a:srgbClr val="293C8F"/>
            </a:solidFill>
          </a:endParaRPr>
        </a:p>
      </dsp:txBody>
      <dsp:txXfrm>
        <a:off x="430635" y="663151"/>
        <a:ext cx="7784439" cy="284245"/>
      </dsp:txXfrm>
    </dsp:sp>
    <dsp:sp modelId="{9449C964-1946-4B41-8DD9-377303D34711}">
      <dsp:nvSpPr>
        <dsp:cNvPr id="0" name=""/>
        <dsp:cNvSpPr/>
      </dsp:nvSpPr>
      <dsp:spPr>
        <a:xfrm>
          <a:off x="0" y="1283094"/>
          <a:ext cx="873125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2EB38DE-B504-48C3-A9F3-5C28A20CCD4E}">
      <dsp:nvSpPr>
        <dsp:cNvPr id="0" name=""/>
        <dsp:cNvSpPr/>
      </dsp:nvSpPr>
      <dsp:spPr>
        <a:xfrm>
          <a:off x="436562" y="1071414"/>
          <a:ext cx="8166076" cy="314999"/>
        </a:xfrm>
        <a:prstGeom prst="roundRect">
          <a:avLst/>
        </a:prstGeom>
        <a:solidFill>
          <a:srgbClr val="FFFF99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1014" tIns="0" rIns="23101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u="none" kern="1200" dirty="0" smtClean="0">
              <a:solidFill>
                <a:srgbClr val="293C8F"/>
              </a:solidFill>
            </a:rPr>
            <a:t>Национальная безопасность и правоохранительная деятельность	      </a:t>
          </a:r>
          <a:r>
            <a:rPr lang="ru-RU" sz="1600" b="1" i="0" u="none" kern="1200" dirty="0" smtClean="0">
              <a:solidFill>
                <a:srgbClr val="293C8F"/>
              </a:solidFill>
            </a:rPr>
            <a:t>54 826,1</a:t>
          </a:r>
          <a:endParaRPr lang="ru-RU" sz="1600" b="1" i="0" kern="1200" dirty="0">
            <a:solidFill>
              <a:srgbClr val="293C8F"/>
            </a:solidFill>
          </a:endParaRPr>
        </a:p>
      </dsp:txBody>
      <dsp:txXfrm>
        <a:off x="451939" y="1086791"/>
        <a:ext cx="8135322" cy="284245"/>
      </dsp:txXfrm>
    </dsp:sp>
    <dsp:sp modelId="{D3A3BD4B-DE0D-4C37-B895-79EC65232344}">
      <dsp:nvSpPr>
        <dsp:cNvPr id="0" name=""/>
        <dsp:cNvSpPr/>
      </dsp:nvSpPr>
      <dsp:spPr>
        <a:xfrm>
          <a:off x="0" y="1669012"/>
          <a:ext cx="873125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D5B1961-48FB-4566-9BA0-033A9234F743}">
      <dsp:nvSpPr>
        <dsp:cNvPr id="0" name=""/>
        <dsp:cNvSpPr/>
      </dsp:nvSpPr>
      <dsp:spPr>
        <a:xfrm>
          <a:off x="436562" y="1497294"/>
          <a:ext cx="8134905" cy="27503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1014" tIns="0" rIns="23101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u="none" kern="1200" dirty="0" smtClean="0">
              <a:solidFill>
                <a:srgbClr val="293C8F"/>
              </a:solidFill>
            </a:rPr>
            <a:t>Национальная</a:t>
          </a:r>
          <a:r>
            <a:rPr lang="ru-RU" sz="1800" b="0" i="0" u="none" kern="1200" dirty="0" smtClean="0">
              <a:solidFill>
                <a:srgbClr val="293C8F"/>
              </a:solidFill>
            </a:rPr>
            <a:t> экономика	                                                  </a:t>
          </a:r>
          <a:r>
            <a:rPr lang="ru-RU" sz="1800" b="1" i="0" u="none" kern="1200" dirty="0" smtClean="0">
              <a:solidFill>
                <a:srgbClr val="293C8F"/>
              </a:solidFill>
            </a:rPr>
            <a:t>1 903 377,1</a:t>
          </a:r>
          <a:endParaRPr lang="ru-RU" sz="1800" b="1" kern="1200" dirty="0">
            <a:solidFill>
              <a:srgbClr val="293C8F"/>
            </a:solidFill>
          </a:endParaRPr>
        </a:p>
      </dsp:txBody>
      <dsp:txXfrm>
        <a:off x="449988" y="1510720"/>
        <a:ext cx="8108053" cy="248185"/>
      </dsp:txXfrm>
    </dsp:sp>
    <dsp:sp modelId="{20F1D93F-78C5-4E31-800A-BFA533012C3C}">
      <dsp:nvSpPr>
        <dsp:cNvPr id="0" name=""/>
        <dsp:cNvSpPr/>
      </dsp:nvSpPr>
      <dsp:spPr>
        <a:xfrm>
          <a:off x="0" y="2054930"/>
          <a:ext cx="873125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4C01AFB-0274-4704-8349-2EB4A37A4DD4}">
      <dsp:nvSpPr>
        <dsp:cNvPr id="0" name=""/>
        <dsp:cNvSpPr/>
      </dsp:nvSpPr>
      <dsp:spPr>
        <a:xfrm>
          <a:off x="436562" y="1883212"/>
          <a:ext cx="8134905" cy="275037"/>
        </a:xfrm>
        <a:prstGeom prst="roundRect">
          <a:avLst/>
        </a:prstGeom>
        <a:solidFill>
          <a:srgbClr val="FF9999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1014" tIns="0" rIns="23101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u="none" kern="1200" dirty="0" smtClean="0">
              <a:solidFill>
                <a:srgbClr val="293C8F"/>
              </a:solidFill>
            </a:rPr>
            <a:t>Жилищно-коммунальное хозяйство	                                           </a:t>
          </a:r>
          <a:r>
            <a:rPr lang="ru-RU" sz="1800" b="1" i="0" u="none" kern="1200" dirty="0" smtClean="0">
              <a:solidFill>
                <a:srgbClr val="293C8F"/>
              </a:solidFill>
            </a:rPr>
            <a:t>358 252,3</a:t>
          </a:r>
          <a:endParaRPr lang="ru-RU" sz="1800" b="1" kern="1200" dirty="0">
            <a:solidFill>
              <a:srgbClr val="293C8F"/>
            </a:solidFill>
          </a:endParaRPr>
        </a:p>
      </dsp:txBody>
      <dsp:txXfrm>
        <a:off x="449988" y="1896638"/>
        <a:ext cx="8108053" cy="248185"/>
      </dsp:txXfrm>
    </dsp:sp>
    <dsp:sp modelId="{0D70B285-FF20-4F1A-98C7-0A86095EC65F}">
      <dsp:nvSpPr>
        <dsp:cNvPr id="0" name=""/>
        <dsp:cNvSpPr/>
      </dsp:nvSpPr>
      <dsp:spPr>
        <a:xfrm>
          <a:off x="0" y="2440848"/>
          <a:ext cx="873125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21F8D99-787A-41DD-80EB-E51FE7CE3FC1}">
      <dsp:nvSpPr>
        <dsp:cNvPr id="0" name=""/>
        <dsp:cNvSpPr/>
      </dsp:nvSpPr>
      <dsp:spPr>
        <a:xfrm>
          <a:off x="436562" y="2269130"/>
          <a:ext cx="8134905" cy="275037"/>
        </a:xfrm>
        <a:prstGeom prst="roundRect">
          <a:avLst/>
        </a:prstGeom>
        <a:solidFill>
          <a:srgbClr val="CCCCFF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1014" tIns="0" rIns="23101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u="none" kern="1200" dirty="0" smtClean="0">
              <a:solidFill>
                <a:srgbClr val="293C8F"/>
              </a:solidFill>
            </a:rPr>
            <a:t>Охрана окружающей среды	                                                         </a:t>
          </a:r>
          <a:r>
            <a:rPr lang="ru-RU" sz="1800" b="1" i="0" u="none" kern="1200" dirty="0" smtClean="0">
              <a:solidFill>
                <a:srgbClr val="293C8F"/>
              </a:solidFill>
            </a:rPr>
            <a:t>34 110,9</a:t>
          </a:r>
          <a:endParaRPr lang="ru-RU" sz="1800" b="1" kern="1200" dirty="0">
            <a:solidFill>
              <a:srgbClr val="293C8F"/>
            </a:solidFill>
          </a:endParaRPr>
        </a:p>
      </dsp:txBody>
      <dsp:txXfrm>
        <a:off x="449988" y="2282556"/>
        <a:ext cx="8108053" cy="248185"/>
      </dsp:txXfrm>
    </dsp:sp>
    <dsp:sp modelId="{5685EA51-A0C8-423D-981A-74FA085538F0}">
      <dsp:nvSpPr>
        <dsp:cNvPr id="0" name=""/>
        <dsp:cNvSpPr/>
      </dsp:nvSpPr>
      <dsp:spPr>
        <a:xfrm>
          <a:off x="0" y="2826765"/>
          <a:ext cx="873125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D483C3F-B6D3-42D6-801F-2B76337EB707}">
      <dsp:nvSpPr>
        <dsp:cNvPr id="0" name=""/>
        <dsp:cNvSpPr/>
      </dsp:nvSpPr>
      <dsp:spPr>
        <a:xfrm>
          <a:off x="436562" y="2655048"/>
          <a:ext cx="8134905" cy="275037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1014" tIns="0" rIns="23101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u="none" kern="1200" dirty="0" smtClean="0">
              <a:solidFill>
                <a:srgbClr val="293C8F"/>
              </a:solidFill>
            </a:rPr>
            <a:t>Образование	                                                                                                      </a:t>
          </a:r>
          <a:r>
            <a:rPr lang="ru-RU" sz="1600" b="1" i="0" u="none" kern="1200" dirty="0" smtClean="0">
              <a:solidFill>
                <a:srgbClr val="293C8F"/>
              </a:solidFill>
            </a:rPr>
            <a:t>3 438 933,8</a:t>
          </a:r>
          <a:endParaRPr lang="ru-RU" sz="1600" b="1" kern="1200" dirty="0">
            <a:solidFill>
              <a:srgbClr val="293C8F"/>
            </a:solidFill>
          </a:endParaRPr>
        </a:p>
      </dsp:txBody>
      <dsp:txXfrm>
        <a:off x="449988" y="2668474"/>
        <a:ext cx="8108053" cy="248185"/>
      </dsp:txXfrm>
    </dsp:sp>
    <dsp:sp modelId="{BD701B33-D881-4C2C-89EC-0B2687D37E54}">
      <dsp:nvSpPr>
        <dsp:cNvPr id="0" name=""/>
        <dsp:cNvSpPr/>
      </dsp:nvSpPr>
      <dsp:spPr>
        <a:xfrm>
          <a:off x="0" y="3212683"/>
          <a:ext cx="873125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E9A9AD0-C961-43CF-BDC4-616B6F0BFA6E}">
      <dsp:nvSpPr>
        <dsp:cNvPr id="0" name=""/>
        <dsp:cNvSpPr/>
      </dsp:nvSpPr>
      <dsp:spPr>
        <a:xfrm>
          <a:off x="436562" y="3040965"/>
          <a:ext cx="8134905" cy="275037"/>
        </a:xfrm>
        <a:prstGeom prst="roundRect">
          <a:avLst/>
        </a:prstGeom>
        <a:solidFill>
          <a:srgbClr val="CCFFCC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1014" tIns="0" rIns="23101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u="none" kern="1200" dirty="0" smtClean="0">
              <a:solidFill>
                <a:srgbClr val="293C8F"/>
              </a:solidFill>
            </a:rPr>
            <a:t>Культура, кинематография	                                                         </a:t>
          </a:r>
          <a:r>
            <a:rPr lang="ru-RU" sz="1800" b="1" i="0" u="none" kern="1200" dirty="0" smtClean="0">
              <a:solidFill>
                <a:srgbClr val="293C8F"/>
              </a:solidFill>
            </a:rPr>
            <a:t>191 584,7</a:t>
          </a:r>
          <a:endParaRPr lang="ru-RU" sz="1800" b="1" kern="1200" dirty="0">
            <a:solidFill>
              <a:srgbClr val="293C8F"/>
            </a:solidFill>
          </a:endParaRPr>
        </a:p>
      </dsp:txBody>
      <dsp:txXfrm>
        <a:off x="449988" y="3054391"/>
        <a:ext cx="8108053" cy="248185"/>
      </dsp:txXfrm>
    </dsp:sp>
    <dsp:sp modelId="{C57A3732-58BC-4A81-966B-E6D0EF3A6942}">
      <dsp:nvSpPr>
        <dsp:cNvPr id="0" name=""/>
        <dsp:cNvSpPr/>
      </dsp:nvSpPr>
      <dsp:spPr>
        <a:xfrm>
          <a:off x="0" y="3598601"/>
          <a:ext cx="873125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44E7028-327C-4648-89D4-7F46748EC5D8}">
      <dsp:nvSpPr>
        <dsp:cNvPr id="0" name=""/>
        <dsp:cNvSpPr/>
      </dsp:nvSpPr>
      <dsp:spPr>
        <a:xfrm>
          <a:off x="436562" y="3426883"/>
          <a:ext cx="8134905" cy="27503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1014" tIns="0" rIns="23101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u="none" kern="1200" dirty="0" smtClean="0">
              <a:solidFill>
                <a:srgbClr val="293C8F"/>
              </a:solidFill>
            </a:rPr>
            <a:t>Здравоохранение	                                                                                     </a:t>
          </a:r>
          <a:r>
            <a:rPr lang="ru-RU" sz="1600" b="1" i="0" u="none" kern="1200" dirty="0" smtClean="0">
              <a:solidFill>
                <a:srgbClr val="293C8F"/>
              </a:solidFill>
            </a:rPr>
            <a:t>2 485 362,2</a:t>
          </a:r>
          <a:endParaRPr lang="ru-RU" sz="1600" b="1" kern="1200" dirty="0">
            <a:solidFill>
              <a:srgbClr val="293C8F"/>
            </a:solidFill>
          </a:endParaRPr>
        </a:p>
      </dsp:txBody>
      <dsp:txXfrm>
        <a:off x="449988" y="3440309"/>
        <a:ext cx="8108053" cy="248185"/>
      </dsp:txXfrm>
    </dsp:sp>
    <dsp:sp modelId="{42A91D15-EA9E-44C4-8D20-C6DF33A83738}">
      <dsp:nvSpPr>
        <dsp:cNvPr id="0" name=""/>
        <dsp:cNvSpPr/>
      </dsp:nvSpPr>
      <dsp:spPr>
        <a:xfrm>
          <a:off x="0" y="3984519"/>
          <a:ext cx="873125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9A340F8-C497-4DC8-8434-152107426E5A}">
      <dsp:nvSpPr>
        <dsp:cNvPr id="0" name=""/>
        <dsp:cNvSpPr/>
      </dsp:nvSpPr>
      <dsp:spPr>
        <a:xfrm>
          <a:off x="436562" y="3812801"/>
          <a:ext cx="8134905" cy="275037"/>
        </a:xfrm>
        <a:prstGeom prst="roundRect">
          <a:avLst/>
        </a:prstGeom>
        <a:solidFill>
          <a:srgbClr val="CCFFFF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1014" tIns="0" rIns="23101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u="none" kern="1200" dirty="0" smtClean="0">
              <a:solidFill>
                <a:srgbClr val="293C8F"/>
              </a:solidFill>
            </a:rPr>
            <a:t>Социальная политика	                                                                       </a:t>
          </a:r>
          <a:r>
            <a:rPr lang="ru-RU" sz="1600" b="1" i="0" u="none" kern="1200" dirty="0" smtClean="0">
              <a:solidFill>
                <a:srgbClr val="293C8F"/>
              </a:solidFill>
            </a:rPr>
            <a:t>2 569 755,0</a:t>
          </a:r>
          <a:endParaRPr lang="ru-RU" sz="1600" b="1" kern="1200" dirty="0">
            <a:solidFill>
              <a:srgbClr val="293C8F"/>
            </a:solidFill>
          </a:endParaRPr>
        </a:p>
      </dsp:txBody>
      <dsp:txXfrm>
        <a:off x="449988" y="3826227"/>
        <a:ext cx="8108053" cy="248185"/>
      </dsp:txXfrm>
    </dsp:sp>
    <dsp:sp modelId="{ACF2B13A-E8F2-45C5-BE26-693EB41896D0}">
      <dsp:nvSpPr>
        <dsp:cNvPr id="0" name=""/>
        <dsp:cNvSpPr/>
      </dsp:nvSpPr>
      <dsp:spPr>
        <a:xfrm>
          <a:off x="0" y="4368998"/>
          <a:ext cx="873125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E592EC5-CF0C-4522-9CFC-F3B53D039405}">
      <dsp:nvSpPr>
        <dsp:cNvPr id="0" name=""/>
        <dsp:cNvSpPr/>
      </dsp:nvSpPr>
      <dsp:spPr>
        <a:xfrm>
          <a:off x="436562" y="4198719"/>
          <a:ext cx="8150001" cy="273599"/>
        </a:xfrm>
        <a:prstGeom prst="roundRect">
          <a:avLst/>
        </a:prstGeom>
        <a:solidFill>
          <a:srgbClr val="FF9999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1014" tIns="0" rIns="23101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u="none" kern="1200" dirty="0" smtClean="0">
              <a:solidFill>
                <a:srgbClr val="293C8F"/>
              </a:solidFill>
            </a:rPr>
            <a:t>Физическая культура и спорт	                                                              </a:t>
          </a:r>
          <a:r>
            <a:rPr lang="ru-RU" sz="1800" b="1" i="0" u="none" kern="1200" dirty="0" smtClean="0">
              <a:solidFill>
                <a:srgbClr val="293C8F"/>
              </a:solidFill>
            </a:rPr>
            <a:t>53 966,2</a:t>
          </a:r>
          <a:endParaRPr lang="ru-RU" sz="1800" b="1" kern="1200" dirty="0">
            <a:solidFill>
              <a:srgbClr val="293C8F"/>
            </a:solidFill>
          </a:endParaRPr>
        </a:p>
      </dsp:txBody>
      <dsp:txXfrm>
        <a:off x="449918" y="4212075"/>
        <a:ext cx="8123289" cy="246887"/>
      </dsp:txXfrm>
    </dsp:sp>
    <dsp:sp modelId="{098FD1A0-576D-48EE-B9F8-5FCDAD9F7165}">
      <dsp:nvSpPr>
        <dsp:cNvPr id="0" name=""/>
        <dsp:cNvSpPr/>
      </dsp:nvSpPr>
      <dsp:spPr>
        <a:xfrm>
          <a:off x="0" y="4754916"/>
          <a:ext cx="873125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5F2162D-3604-418D-9103-B0898C37782F}">
      <dsp:nvSpPr>
        <dsp:cNvPr id="0" name=""/>
        <dsp:cNvSpPr/>
      </dsp:nvSpPr>
      <dsp:spPr>
        <a:xfrm>
          <a:off x="436562" y="4583198"/>
          <a:ext cx="8134905" cy="275037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1014" tIns="0" rIns="23101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u="none" kern="1200" dirty="0" smtClean="0">
              <a:solidFill>
                <a:srgbClr val="293C8F"/>
              </a:solidFill>
            </a:rPr>
            <a:t>Средства массовой информации	                                                           </a:t>
          </a:r>
          <a:r>
            <a:rPr lang="ru-RU" sz="1600" b="1" i="0" u="none" kern="1200" dirty="0" smtClean="0">
              <a:solidFill>
                <a:srgbClr val="293C8F"/>
              </a:solidFill>
            </a:rPr>
            <a:t>55 593,1</a:t>
          </a:r>
          <a:endParaRPr lang="ru-RU" sz="1600" b="1" kern="1200" dirty="0">
            <a:solidFill>
              <a:srgbClr val="293C8F"/>
            </a:solidFill>
          </a:endParaRPr>
        </a:p>
      </dsp:txBody>
      <dsp:txXfrm>
        <a:off x="449988" y="4596624"/>
        <a:ext cx="8108053" cy="248185"/>
      </dsp:txXfrm>
    </dsp:sp>
    <dsp:sp modelId="{79C62884-861F-46A4-A906-B486E0125060}">
      <dsp:nvSpPr>
        <dsp:cNvPr id="0" name=""/>
        <dsp:cNvSpPr/>
      </dsp:nvSpPr>
      <dsp:spPr>
        <a:xfrm>
          <a:off x="0" y="5140834"/>
          <a:ext cx="873125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5D16B38-A72E-42D7-BC33-FFAE2BFF7E3F}">
      <dsp:nvSpPr>
        <dsp:cNvPr id="0" name=""/>
        <dsp:cNvSpPr/>
      </dsp:nvSpPr>
      <dsp:spPr>
        <a:xfrm>
          <a:off x="436562" y="4969116"/>
          <a:ext cx="8134905" cy="275037"/>
        </a:xfrm>
        <a:prstGeom prst="roundRect">
          <a:avLst/>
        </a:prstGeom>
        <a:solidFill>
          <a:srgbClr val="CCFFFF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1014" tIns="0" rIns="23101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u="none" kern="1200" dirty="0" smtClean="0">
              <a:solidFill>
                <a:srgbClr val="293C8F"/>
              </a:solidFill>
            </a:rPr>
            <a:t>Обслуживание государственного и муниципального долга</a:t>
          </a:r>
          <a:r>
            <a:rPr lang="ru-RU" sz="1800" b="0" i="0" u="none" kern="1200" dirty="0" smtClean="0">
              <a:solidFill>
                <a:srgbClr val="293C8F"/>
              </a:solidFill>
            </a:rPr>
            <a:t>	               </a:t>
          </a:r>
          <a:r>
            <a:rPr lang="ru-RU" sz="1800" b="1" i="0" u="none" kern="1200" dirty="0" smtClean="0">
              <a:solidFill>
                <a:srgbClr val="293C8F"/>
              </a:solidFill>
            </a:rPr>
            <a:t>410 077,2</a:t>
          </a:r>
          <a:endParaRPr lang="ru-RU" sz="1800" b="1" kern="1200" dirty="0">
            <a:solidFill>
              <a:srgbClr val="293C8F"/>
            </a:solidFill>
          </a:endParaRPr>
        </a:p>
      </dsp:txBody>
      <dsp:txXfrm>
        <a:off x="449988" y="4982542"/>
        <a:ext cx="8108053" cy="248185"/>
      </dsp:txXfrm>
    </dsp:sp>
    <dsp:sp modelId="{6CACB960-E090-4C5B-A0C9-E4518BEFC0C6}">
      <dsp:nvSpPr>
        <dsp:cNvPr id="0" name=""/>
        <dsp:cNvSpPr/>
      </dsp:nvSpPr>
      <dsp:spPr>
        <a:xfrm>
          <a:off x="0" y="5526752"/>
          <a:ext cx="873125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A5F5441-4009-471F-95DF-59911BB656F3}">
      <dsp:nvSpPr>
        <dsp:cNvPr id="0" name=""/>
        <dsp:cNvSpPr/>
      </dsp:nvSpPr>
      <dsp:spPr>
        <a:xfrm>
          <a:off x="436562" y="5355034"/>
          <a:ext cx="8134905" cy="27503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1014" tIns="0" rIns="23101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u="none" kern="1200" dirty="0" smtClean="0">
              <a:solidFill>
                <a:srgbClr val="293C8F"/>
              </a:solidFill>
            </a:rPr>
            <a:t>Межбюджетные трансферты бюджетам субъектов РФ и МО</a:t>
          </a:r>
          <a:r>
            <a:rPr lang="ru-RU" sz="1800" b="0" i="0" u="none" kern="1200" dirty="0" smtClean="0">
              <a:solidFill>
                <a:srgbClr val="293C8F"/>
              </a:solidFill>
            </a:rPr>
            <a:t>          </a:t>
          </a:r>
          <a:r>
            <a:rPr lang="ru-RU" sz="1800" b="1" i="0" u="none" kern="1200" dirty="0" smtClean="0">
              <a:solidFill>
                <a:srgbClr val="293C8F"/>
              </a:solidFill>
            </a:rPr>
            <a:t>1 071 520,2</a:t>
          </a:r>
          <a:endParaRPr lang="ru-RU" sz="1800" b="1" kern="1200" dirty="0">
            <a:solidFill>
              <a:srgbClr val="293C8F"/>
            </a:solidFill>
          </a:endParaRPr>
        </a:p>
      </dsp:txBody>
      <dsp:txXfrm>
        <a:off x="449988" y="5368460"/>
        <a:ext cx="8108053" cy="248185"/>
      </dsp:txXfrm>
    </dsp:sp>
    <dsp:sp modelId="{10EBC1BE-ADB7-4FAD-8A5B-4B374F4B47F3}">
      <dsp:nvSpPr>
        <dsp:cNvPr id="0" name=""/>
        <dsp:cNvSpPr/>
      </dsp:nvSpPr>
      <dsp:spPr>
        <a:xfrm>
          <a:off x="0" y="5912670"/>
          <a:ext cx="873125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F71C25F-9C34-47F6-8DFF-1DECB3D0A194}">
      <dsp:nvSpPr>
        <dsp:cNvPr id="0" name=""/>
        <dsp:cNvSpPr/>
      </dsp:nvSpPr>
      <dsp:spPr>
        <a:xfrm>
          <a:off x="436562" y="5740952"/>
          <a:ext cx="8134905" cy="275037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1014" tIns="0" rIns="23101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u="none" kern="1200" dirty="0" smtClean="0">
              <a:solidFill>
                <a:srgbClr val="293C8F"/>
              </a:solidFill>
            </a:rPr>
            <a:t>ВСЕГО</a:t>
          </a:r>
          <a:r>
            <a:rPr lang="ru-RU" sz="1600" b="0" i="0" u="none" kern="1200" dirty="0" smtClean="0">
              <a:solidFill>
                <a:srgbClr val="293C8F"/>
              </a:solidFill>
            </a:rPr>
            <a:t>	                                                                                                  </a:t>
          </a:r>
          <a:r>
            <a:rPr lang="ru-RU" sz="1600" b="1" i="0" u="none" kern="1200" dirty="0" smtClean="0">
              <a:solidFill>
                <a:srgbClr val="293C8F"/>
              </a:solidFill>
            </a:rPr>
            <a:t>13 382 005,9</a:t>
          </a:r>
          <a:endParaRPr lang="ru-RU" sz="1600" b="1" kern="1200" dirty="0">
            <a:solidFill>
              <a:srgbClr val="293C8F"/>
            </a:solidFill>
          </a:endParaRPr>
        </a:p>
      </dsp:txBody>
      <dsp:txXfrm>
        <a:off x="449988" y="5754378"/>
        <a:ext cx="8108053" cy="24818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9B98A8-6651-4A9F-AF87-6B07317B8538}">
      <dsp:nvSpPr>
        <dsp:cNvPr id="0" name=""/>
        <dsp:cNvSpPr/>
      </dsp:nvSpPr>
      <dsp:spPr>
        <a:xfrm>
          <a:off x="297681" y="1360"/>
          <a:ext cx="2520140" cy="15120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50" b="0" i="0" u="none" kern="1200" dirty="0" smtClean="0">
              <a:solidFill>
                <a:srgbClr val="293C8F"/>
              </a:solidFill>
            </a:rPr>
            <a:t>Функционирование высшего должностного лица субъекта РФ и муниципального образования </a:t>
          </a:r>
        </a:p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dirty="0" smtClean="0">
              <a:solidFill>
                <a:srgbClr val="293C8F"/>
              </a:solidFill>
            </a:rPr>
            <a:t>1 166,5</a:t>
          </a:r>
          <a:endParaRPr lang="ru-RU" sz="1400" b="1" kern="1200" dirty="0">
            <a:solidFill>
              <a:srgbClr val="293C8F"/>
            </a:solidFill>
          </a:endParaRPr>
        </a:p>
      </dsp:txBody>
      <dsp:txXfrm>
        <a:off x="297681" y="1360"/>
        <a:ext cx="2520140" cy="1512084"/>
      </dsp:txXfrm>
    </dsp:sp>
    <dsp:sp modelId="{0A62FEBF-A587-42E9-9F69-73E2CDE2178B}">
      <dsp:nvSpPr>
        <dsp:cNvPr id="0" name=""/>
        <dsp:cNvSpPr/>
      </dsp:nvSpPr>
      <dsp:spPr>
        <a:xfrm>
          <a:off x="3069836" y="1360"/>
          <a:ext cx="2520140" cy="151208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50" b="0" i="0" u="none" kern="1200" dirty="0" smtClean="0">
              <a:solidFill>
                <a:srgbClr val="293C8F"/>
              </a:solidFill>
            </a:rPr>
            <a:t>Функционирование законодательных  органов государственной власти и представительных органов муниципальных образований </a:t>
          </a:r>
        </a:p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dirty="0" smtClean="0">
              <a:solidFill>
                <a:srgbClr val="293C8F"/>
              </a:solidFill>
            </a:rPr>
            <a:t>99 173,8</a:t>
          </a:r>
          <a:endParaRPr lang="ru-RU" sz="1400" b="1" kern="1200" dirty="0">
            <a:solidFill>
              <a:srgbClr val="293C8F"/>
            </a:solidFill>
          </a:endParaRPr>
        </a:p>
      </dsp:txBody>
      <dsp:txXfrm>
        <a:off x="3069836" y="1360"/>
        <a:ext cx="2520140" cy="1512084"/>
      </dsp:txXfrm>
    </dsp:sp>
    <dsp:sp modelId="{39E9217C-E6CD-4108-AB9E-F78E4EDD079F}">
      <dsp:nvSpPr>
        <dsp:cNvPr id="0" name=""/>
        <dsp:cNvSpPr/>
      </dsp:nvSpPr>
      <dsp:spPr>
        <a:xfrm>
          <a:off x="5956808" y="32312"/>
          <a:ext cx="2520140" cy="151208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50" b="0" i="0" u="none" kern="1200" dirty="0" smtClean="0">
              <a:solidFill>
                <a:srgbClr val="293C8F"/>
              </a:solidFill>
            </a:rPr>
            <a:t>Функционирование Правительства РФ, высших исполнительных органов государственной власти субъектов РФ, местных администраций  </a:t>
          </a:r>
        </a:p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dirty="0" smtClean="0">
              <a:solidFill>
                <a:srgbClr val="293C8F"/>
              </a:solidFill>
            </a:rPr>
            <a:t>103 184,9</a:t>
          </a:r>
          <a:endParaRPr lang="ru-RU" sz="1400" b="1" kern="1200" dirty="0">
            <a:solidFill>
              <a:srgbClr val="293C8F"/>
            </a:solidFill>
          </a:endParaRPr>
        </a:p>
      </dsp:txBody>
      <dsp:txXfrm>
        <a:off x="5956808" y="32312"/>
        <a:ext cx="2520140" cy="1512084"/>
      </dsp:txXfrm>
    </dsp:sp>
    <dsp:sp modelId="{08C77096-A5FB-40E4-BB28-45BA143C44C0}">
      <dsp:nvSpPr>
        <dsp:cNvPr id="0" name=""/>
        <dsp:cNvSpPr/>
      </dsp:nvSpPr>
      <dsp:spPr>
        <a:xfrm>
          <a:off x="297681" y="1765458"/>
          <a:ext cx="2520140" cy="151208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u="none" kern="1200" dirty="0" smtClean="0">
              <a:solidFill>
                <a:srgbClr val="293C8F"/>
              </a:solidFill>
            </a:rPr>
            <a:t>Судебная система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dirty="0" smtClean="0">
              <a:solidFill>
                <a:srgbClr val="293C8F"/>
              </a:solidFill>
            </a:rPr>
            <a:t>42 826,0</a:t>
          </a:r>
          <a:endParaRPr lang="ru-RU" sz="1400" b="1" kern="1200" dirty="0">
            <a:solidFill>
              <a:srgbClr val="293C8F"/>
            </a:solidFill>
          </a:endParaRPr>
        </a:p>
      </dsp:txBody>
      <dsp:txXfrm>
        <a:off x="297681" y="1765458"/>
        <a:ext cx="2520140" cy="1512084"/>
      </dsp:txXfrm>
    </dsp:sp>
    <dsp:sp modelId="{511A6EB9-5DDF-496D-ACDA-35A3F84BE022}">
      <dsp:nvSpPr>
        <dsp:cNvPr id="0" name=""/>
        <dsp:cNvSpPr/>
      </dsp:nvSpPr>
      <dsp:spPr>
        <a:xfrm>
          <a:off x="3069836" y="1765458"/>
          <a:ext cx="2520140" cy="151208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50" b="0" i="0" u="none" kern="1200" dirty="0" smtClean="0">
              <a:solidFill>
                <a:srgbClr val="293C8F"/>
              </a:solidFill>
            </a:rPr>
            <a:t>Обеспечение деятельности финансовых, налоговых и таможенных органов и органов финансового (финансово-бюджетного) надзора </a:t>
          </a:r>
        </a:p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dirty="0" smtClean="0">
              <a:solidFill>
                <a:srgbClr val="293C8F"/>
              </a:solidFill>
            </a:rPr>
            <a:t>64 466,5</a:t>
          </a:r>
          <a:endParaRPr lang="ru-RU" sz="1400" b="1" kern="1200" dirty="0">
            <a:solidFill>
              <a:srgbClr val="293C8F"/>
            </a:solidFill>
          </a:endParaRPr>
        </a:p>
      </dsp:txBody>
      <dsp:txXfrm>
        <a:off x="3069836" y="1765458"/>
        <a:ext cx="2520140" cy="1512084"/>
      </dsp:txXfrm>
    </dsp:sp>
    <dsp:sp modelId="{DA6BCF93-9387-4E7E-8B74-5170D2577A4D}">
      <dsp:nvSpPr>
        <dsp:cNvPr id="0" name=""/>
        <dsp:cNvSpPr/>
      </dsp:nvSpPr>
      <dsp:spPr>
        <a:xfrm>
          <a:off x="5841991" y="1765458"/>
          <a:ext cx="2520140" cy="15120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u="none" kern="1200" dirty="0" smtClean="0">
              <a:solidFill>
                <a:srgbClr val="293C8F"/>
              </a:solidFill>
            </a:rPr>
            <a:t>Обеспечение проведения выборов и референдумов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dirty="0" smtClean="0">
              <a:solidFill>
                <a:srgbClr val="293C8F"/>
              </a:solidFill>
            </a:rPr>
            <a:t>22 674,3</a:t>
          </a:r>
          <a:endParaRPr lang="ru-RU" sz="1400" b="1" kern="1200" dirty="0">
            <a:solidFill>
              <a:srgbClr val="293C8F"/>
            </a:solidFill>
          </a:endParaRPr>
        </a:p>
      </dsp:txBody>
      <dsp:txXfrm>
        <a:off x="5841991" y="1765458"/>
        <a:ext cx="2520140" cy="1512084"/>
      </dsp:txXfrm>
    </dsp:sp>
    <dsp:sp modelId="{4AF5D15A-7AD8-48E7-8454-0EA3B02396FC}">
      <dsp:nvSpPr>
        <dsp:cNvPr id="0" name=""/>
        <dsp:cNvSpPr/>
      </dsp:nvSpPr>
      <dsp:spPr>
        <a:xfrm>
          <a:off x="297681" y="3529557"/>
          <a:ext cx="2520140" cy="151208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u="none" kern="1200" dirty="0" smtClean="0">
              <a:solidFill>
                <a:srgbClr val="293C8F"/>
              </a:solidFill>
            </a:rPr>
            <a:t>Фундаментальные исследования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dirty="0" smtClean="0">
              <a:solidFill>
                <a:srgbClr val="293C8F"/>
              </a:solidFill>
            </a:rPr>
            <a:t>25 572,8</a:t>
          </a:r>
          <a:endParaRPr lang="ru-RU" sz="1400" b="1" kern="1200" dirty="0">
            <a:solidFill>
              <a:srgbClr val="293C8F"/>
            </a:solidFill>
          </a:endParaRPr>
        </a:p>
      </dsp:txBody>
      <dsp:txXfrm>
        <a:off x="297681" y="3529557"/>
        <a:ext cx="2520140" cy="1512084"/>
      </dsp:txXfrm>
    </dsp:sp>
    <dsp:sp modelId="{909CF3C4-9359-4676-9F25-9D155CFC42E4}">
      <dsp:nvSpPr>
        <dsp:cNvPr id="0" name=""/>
        <dsp:cNvSpPr/>
      </dsp:nvSpPr>
      <dsp:spPr>
        <a:xfrm>
          <a:off x="3069836" y="3529557"/>
          <a:ext cx="2520140" cy="151208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u="none" kern="1200" dirty="0" smtClean="0">
              <a:solidFill>
                <a:srgbClr val="293C8F"/>
              </a:solidFill>
            </a:rPr>
            <a:t>Резервные фонды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50" b="0" i="0" u="none" kern="1200" dirty="0" smtClean="0">
              <a:solidFill>
                <a:srgbClr val="293C8F"/>
              </a:solidFill>
            </a:rPr>
            <a:t> </a:t>
          </a:r>
          <a:r>
            <a:rPr lang="ru-RU" sz="1400" b="1" i="0" u="none" kern="1200" dirty="0" smtClean="0">
              <a:solidFill>
                <a:srgbClr val="293C8F"/>
              </a:solidFill>
            </a:rPr>
            <a:t>9 164,8</a:t>
          </a:r>
          <a:endParaRPr lang="ru-RU" sz="1400" b="1" kern="1200" dirty="0">
            <a:solidFill>
              <a:srgbClr val="293C8F"/>
            </a:solidFill>
          </a:endParaRPr>
        </a:p>
      </dsp:txBody>
      <dsp:txXfrm>
        <a:off x="3069836" y="3529557"/>
        <a:ext cx="2520140" cy="1512084"/>
      </dsp:txXfrm>
    </dsp:sp>
    <dsp:sp modelId="{C212B6E0-4A5A-49FD-A3F1-DD9B8F7F09EE}">
      <dsp:nvSpPr>
        <dsp:cNvPr id="0" name=""/>
        <dsp:cNvSpPr/>
      </dsp:nvSpPr>
      <dsp:spPr>
        <a:xfrm>
          <a:off x="5841991" y="3529557"/>
          <a:ext cx="2520140" cy="151208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u="none" kern="1200" dirty="0" smtClean="0">
              <a:solidFill>
                <a:srgbClr val="293C8F"/>
              </a:solidFill>
            </a:rPr>
            <a:t>Другие общегосударственные вопросы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dirty="0" smtClean="0">
              <a:solidFill>
                <a:srgbClr val="293C8F"/>
              </a:solidFill>
            </a:rPr>
            <a:t>376 679,0</a:t>
          </a:r>
          <a:endParaRPr lang="ru-RU" sz="1400" b="1" kern="1200" dirty="0">
            <a:solidFill>
              <a:srgbClr val="293C8F"/>
            </a:solidFill>
          </a:endParaRPr>
        </a:p>
      </dsp:txBody>
      <dsp:txXfrm>
        <a:off x="5841991" y="3529557"/>
        <a:ext cx="2520140" cy="151208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9BAE7E-19A6-46C6-9528-EBDC1DB06CC8}">
      <dsp:nvSpPr>
        <dsp:cNvPr id="0" name=""/>
        <dsp:cNvSpPr/>
      </dsp:nvSpPr>
      <dsp:spPr>
        <a:xfrm>
          <a:off x="0" y="415496"/>
          <a:ext cx="2250249" cy="13501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u="none" kern="1200" dirty="0" smtClean="0">
              <a:solidFill>
                <a:srgbClr val="293C8F"/>
              </a:solidFill>
            </a:rPr>
            <a:t>Дошкольное     образование	</a:t>
          </a:r>
          <a:r>
            <a:rPr lang="ru-RU" sz="1600" b="0" i="0" u="none" kern="1200" dirty="0" smtClean="0">
              <a:solidFill>
                <a:srgbClr val="293C8F"/>
              </a:solidFill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>
              <a:solidFill>
                <a:srgbClr val="293C8F"/>
              </a:solidFill>
            </a:rPr>
            <a:t>807 954,0</a:t>
          </a:r>
          <a:endParaRPr lang="ru-RU" sz="1800" b="1" kern="1200" dirty="0">
            <a:solidFill>
              <a:srgbClr val="293C8F"/>
            </a:solidFill>
          </a:endParaRPr>
        </a:p>
      </dsp:txBody>
      <dsp:txXfrm>
        <a:off x="0" y="415496"/>
        <a:ext cx="2250249" cy="1350150"/>
      </dsp:txXfrm>
    </dsp:sp>
    <dsp:sp modelId="{A3C6184D-236B-4BCE-89B2-78AA4EC2C076}">
      <dsp:nvSpPr>
        <dsp:cNvPr id="0" name=""/>
        <dsp:cNvSpPr/>
      </dsp:nvSpPr>
      <dsp:spPr>
        <a:xfrm>
          <a:off x="2475274" y="415496"/>
          <a:ext cx="2250249" cy="13501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u="none" kern="1200" dirty="0" smtClean="0">
              <a:solidFill>
                <a:srgbClr val="293C8F"/>
              </a:solidFill>
            </a:rPr>
            <a:t>Общее образование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>
              <a:solidFill>
                <a:srgbClr val="293C8F"/>
              </a:solidFill>
            </a:rPr>
            <a:t>2 086 698,0</a:t>
          </a:r>
          <a:endParaRPr lang="ru-RU" sz="1800" b="1" kern="1200" dirty="0">
            <a:solidFill>
              <a:srgbClr val="293C8F"/>
            </a:solidFill>
          </a:endParaRPr>
        </a:p>
      </dsp:txBody>
      <dsp:txXfrm>
        <a:off x="2475274" y="415496"/>
        <a:ext cx="2250249" cy="1350150"/>
      </dsp:txXfrm>
    </dsp:sp>
    <dsp:sp modelId="{D675911C-8FF4-46F4-A292-A6EF4A92FEFC}">
      <dsp:nvSpPr>
        <dsp:cNvPr id="0" name=""/>
        <dsp:cNvSpPr/>
      </dsp:nvSpPr>
      <dsp:spPr>
        <a:xfrm>
          <a:off x="4950550" y="415496"/>
          <a:ext cx="2250249" cy="1350150"/>
        </a:xfrm>
        <a:prstGeom prst="rect">
          <a:avLst/>
        </a:prstGeom>
        <a:solidFill>
          <a:srgbClr val="6666FF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u="none" kern="1200" dirty="0" smtClean="0">
              <a:solidFill>
                <a:srgbClr val="293C8F"/>
              </a:solidFill>
            </a:rPr>
            <a:t>Среднее профессиональное образование	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>
              <a:solidFill>
                <a:srgbClr val="293C8F"/>
              </a:solidFill>
            </a:rPr>
            <a:t>406 152,8</a:t>
          </a:r>
          <a:endParaRPr lang="ru-RU" sz="1800" b="1" kern="1200" dirty="0">
            <a:solidFill>
              <a:srgbClr val="293C8F"/>
            </a:solidFill>
          </a:endParaRPr>
        </a:p>
      </dsp:txBody>
      <dsp:txXfrm>
        <a:off x="4950550" y="415496"/>
        <a:ext cx="2250249" cy="1350150"/>
      </dsp:txXfrm>
    </dsp:sp>
    <dsp:sp modelId="{EED55CF0-BF82-40D1-85BA-1D423B3CF3D4}">
      <dsp:nvSpPr>
        <dsp:cNvPr id="0" name=""/>
        <dsp:cNvSpPr/>
      </dsp:nvSpPr>
      <dsp:spPr>
        <a:xfrm>
          <a:off x="0" y="1990671"/>
          <a:ext cx="2250249" cy="13501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u="none" kern="1200" dirty="0" smtClean="0">
              <a:solidFill>
                <a:srgbClr val="293C8F"/>
              </a:solidFill>
            </a:rPr>
            <a:t>Профессиональная подготовка, переподготовка и повышение квалификации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>
              <a:solidFill>
                <a:srgbClr val="293C8F"/>
              </a:solidFill>
            </a:rPr>
            <a:t>25 187,2</a:t>
          </a:r>
          <a:endParaRPr lang="ru-RU" sz="1800" b="1" kern="1200" dirty="0">
            <a:solidFill>
              <a:srgbClr val="293C8F"/>
            </a:solidFill>
          </a:endParaRPr>
        </a:p>
      </dsp:txBody>
      <dsp:txXfrm>
        <a:off x="0" y="1990671"/>
        <a:ext cx="2250249" cy="1350150"/>
      </dsp:txXfrm>
    </dsp:sp>
    <dsp:sp modelId="{CDC6ADA4-61D9-4545-93A7-0578C5CF5BDF}">
      <dsp:nvSpPr>
        <dsp:cNvPr id="0" name=""/>
        <dsp:cNvSpPr/>
      </dsp:nvSpPr>
      <dsp:spPr>
        <a:xfrm>
          <a:off x="2475274" y="1990671"/>
          <a:ext cx="2250249" cy="135015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0" i="0" u="none" kern="1200" dirty="0" smtClean="0">
              <a:solidFill>
                <a:srgbClr val="293C8F"/>
              </a:solidFill>
            </a:rPr>
            <a:t>Высшее и послевузовское профессиональное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0" i="0" u="none" kern="1200" dirty="0" smtClean="0">
              <a:solidFill>
                <a:srgbClr val="293C8F"/>
              </a:solidFill>
            </a:rPr>
            <a:t>    образование	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>
              <a:solidFill>
                <a:srgbClr val="293C8F"/>
              </a:solidFill>
            </a:rPr>
            <a:t>762,2</a:t>
          </a:r>
          <a:endParaRPr lang="ru-RU" sz="1800" b="1" kern="1200" dirty="0">
            <a:solidFill>
              <a:srgbClr val="293C8F"/>
            </a:solidFill>
          </a:endParaRPr>
        </a:p>
      </dsp:txBody>
      <dsp:txXfrm>
        <a:off x="2475274" y="1990671"/>
        <a:ext cx="2250249" cy="1350150"/>
      </dsp:txXfrm>
    </dsp:sp>
    <dsp:sp modelId="{4EDD9B77-C241-46E2-A0D5-7AE4F38EAB3E}">
      <dsp:nvSpPr>
        <dsp:cNvPr id="0" name=""/>
        <dsp:cNvSpPr/>
      </dsp:nvSpPr>
      <dsp:spPr>
        <a:xfrm>
          <a:off x="4950550" y="1990671"/>
          <a:ext cx="2250249" cy="13501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u="none" kern="1200" dirty="0" smtClean="0">
              <a:solidFill>
                <a:srgbClr val="293C8F"/>
              </a:solidFill>
            </a:rPr>
            <a:t>Молодежная политика и оздоровление детей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>
              <a:solidFill>
                <a:srgbClr val="293C8F"/>
              </a:solidFill>
            </a:rPr>
            <a:t>7 741,4</a:t>
          </a:r>
          <a:endParaRPr lang="ru-RU" sz="1800" b="1" kern="1200" dirty="0">
            <a:solidFill>
              <a:srgbClr val="293C8F"/>
            </a:solidFill>
          </a:endParaRPr>
        </a:p>
      </dsp:txBody>
      <dsp:txXfrm>
        <a:off x="4950550" y="1990671"/>
        <a:ext cx="2250249" cy="1350150"/>
      </dsp:txXfrm>
    </dsp:sp>
    <dsp:sp modelId="{D96506EE-834E-4372-BF1D-640005E1F9FD}">
      <dsp:nvSpPr>
        <dsp:cNvPr id="0" name=""/>
        <dsp:cNvSpPr/>
      </dsp:nvSpPr>
      <dsp:spPr>
        <a:xfrm>
          <a:off x="2475274" y="3565847"/>
          <a:ext cx="2250249" cy="13501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u="none" kern="1200" dirty="0" smtClean="0">
              <a:solidFill>
                <a:srgbClr val="293C8F"/>
              </a:solidFill>
            </a:rPr>
            <a:t>Другие вопросы в области образования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u="none" kern="1200" dirty="0" smtClean="0">
              <a:solidFill>
                <a:srgbClr val="293C8F"/>
              </a:solidFill>
            </a:rPr>
            <a:t>104 438,2</a:t>
          </a:r>
          <a:endParaRPr lang="ru-RU" sz="1600" b="1" kern="1200" dirty="0">
            <a:solidFill>
              <a:srgbClr val="293C8F"/>
            </a:solidFill>
          </a:endParaRPr>
        </a:p>
      </dsp:txBody>
      <dsp:txXfrm>
        <a:off x="2475274" y="3565847"/>
        <a:ext cx="2250249" cy="135015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F80074-D55E-4D81-B467-644FC6977F2F}">
      <dsp:nvSpPr>
        <dsp:cNvPr id="0" name=""/>
        <dsp:cNvSpPr/>
      </dsp:nvSpPr>
      <dsp:spPr>
        <a:xfrm>
          <a:off x="20093" y="594603"/>
          <a:ext cx="2722276" cy="16561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u="none" kern="1200" dirty="0" smtClean="0">
              <a:solidFill>
                <a:srgbClr val="293C8F"/>
              </a:solidFill>
            </a:rPr>
            <a:t>Стационарная медицинская помощь	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u="none" kern="1200" dirty="0" smtClean="0">
              <a:solidFill>
                <a:srgbClr val="293C8F"/>
              </a:solidFill>
            </a:rPr>
            <a:t>301 600,5</a:t>
          </a:r>
          <a:endParaRPr lang="ru-RU" sz="2000" b="1" kern="1200" dirty="0">
            <a:solidFill>
              <a:srgbClr val="293C8F"/>
            </a:solidFill>
          </a:endParaRPr>
        </a:p>
      </dsp:txBody>
      <dsp:txXfrm>
        <a:off x="20093" y="594603"/>
        <a:ext cx="2722276" cy="1656191"/>
      </dsp:txXfrm>
    </dsp:sp>
    <dsp:sp modelId="{6F39FE39-37B1-43C0-AFD9-2156A664E360}">
      <dsp:nvSpPr>
        <dsp:cNvPr id="0" name=""/>
        <dsp:cNvSpPr/>
      </dsp:nvSpPr>
      <dsp:spPr>
        <a:xfrm>
          <a:off x="2993307" y="594603"/>
          <a:ext cx="2760318" cy="165619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u="none" kern="1200" dirty="0" smtClean="0">
              <a:solidFill>
                <a:srgbClr val="293C8F"/>
              </a:solidFill>
            </a:rPr>
            <a:t>Амбулаторная помощь</a:t>
          </a:r>
          <a:r>
            <a:rPr lang="ru-RU" sz="1800" b="0" i="0" u="none" kern="1200" dirty="0" smtClean="0">
              <a:solidFill>
                <a:srgbClr val="293C8F"/>
              </a:solidFill>
            </a:rPr>
            <a:t>	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u="none" kern="1200" dirty="0" smtClean="0">
              <a:solidFill>
                <a:srgbClr val="293C8F"/>
              </a:solidFill>
            </a:rPr>
            <a:t>74 719,1</a:t>
          </a:r>
          <a:endParaRPr lang="ru-RU" sz="2000" b="1" kern="1200" dirty="0">
            <a:solidFill>
              <a:srgbClr val="293C8F"/>
            </a:solidFill>
          </a:endParaRPr>
        </a:p>
      </dsp:txBody>
      <dsp:txXfrm>
        <a:off x="2993307" y="594603"/>
        <a:ext cx="2760318" cy="1656191"/>
      </dsp:txXfrm>
    </dsp:sp>
    <dsp:sp modelId="{0B1C281C-DB7A-42B8-B350-C0DEFD18B84B}">
      <dsp:nvSpPr>
        <dsp:cNvPr id="0" name=""/>
        <dsp:cNvSpPr/>
      </dsp:nvSpPr>
      <dsp:spPr>
        <a:xfrm>
          <a:off x="6004564" y="594603"/>
          <a:ext cx="2760318" cy="1656191"/>
        </a:xfrm>
        <a:prstGeom prst="rect">
          <a:avLst/>
        </a:prstGeom>
        <a:solidFill>
          <a:srgbClr val="6666FF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u="none" kern="1200" dirty="0" smtClean="0">
              <a:solidFill>
                <a:srgbClr val="293C8F"/>
              </a:solidFill>
            </a:rPr>
            <a:t>Медицинская помощь в дневных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u="none" kern="1200" dirty="0" smtClean="0">
              <a:solidFill>
                <a:srgbClr val="293C8F"/>
              </a:solidFill>
            </a:rPr>
            <a:t>стационарах всех типов	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u="none" kern="1200" dirty="0" smtClean="0">
              <a:solidFill>
                <a:srgbClr val="293C8F"/>
              </a:solidFill>
            </a:rPr>
            <a:t>3 631,8</a:t>
          </a:r>
          <a:endParaRPr lang="ru-RU" sz="2000" b="1" kern="1200" dirty="0">
            <a:solidFill>
              <a:srgbClr val="293C8F"/>
            </a:solidFill>
          </a:endParaRPr>
        </a:p>
      </dsp:txBody>
      <dsp:txXfrm>
        <a:off x="6004564" y="594603"/>
        <a:ext cx="2760318" cy="1656191"/>
      </dsp:txXfrm>
    </dsp:sp>
    <dsp:sp modelId="{19E2CF5F-E256-46E2-A6C5-D0BD8F6BFD3B}">
      <dsp:nvSpPr>
        <dsp:cNvPr id="0" name=""/>
        <dsp:cNvSpPr/>
      </dsp:nvSpPr>
      <dsp:spPr>
        <a:xfrm>
          <a:off x="0" y="2523158"/>
          <a:ext cx="2760318" cy="165619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i="0" u="none" kern="1200" dirty="0" smtClean="0">
              <a:solidFill>
                <a:srgbClr val="293C8F"/>
              </a:solidFill>
            </a:rPr>
            <a:t>Заготовка, переработка, хранение и обеспечение безопасности донорской крови и её компонентов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u="none" kern="1200" dirty="0" smtClean="0">
              <a:solidFill>
                <a:srgbClr val="293C8F"/>
              </a:solidFill>
            </a:rPr>
            <a:t>19 757,2</a:t>
          </a:r>
          <a:endParaRPr lang="ru-RU" sz="2000" b="1" kern="1200" dirty="0">
            <a:solidFill>
              <a:srgbClr val="293C8F"/>
            </a:solidFill>
          </a:endParaRPr>
        </a:p>
      </dsp:txBody>
      <dsp:txXfrm>
        <a:off x="0" y="2523158"/>
        <a:ext cx="2760318" cy="1656191"/>
      </dsp:txXfrm>
    </dsp:sp>
    <dsp:sp modelId="{3689E2C4-4646-469F-90BA-0A987445BA89}">
      <dsp:nvSpPr>
        <dsp:cNvPr id="0" name=""/>
        <dsp:cNvSpPr/>
      </dsp:nvSpPr>
      <dsp:spPr>
        <a:xfrm>
          <a:off x="3012328" y="2501733"/>
          <a:ext cx="2760318" cy="165619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u="none" kern="1200" dirty="0" smtClean="0">
              <a:solidFill>
                <a:srgbClr val="293C8F"/>
              </a:solidFill>
            </a:rPr>
            <a:t>Другие вопросы в области здравоохранения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>
              <a:solidFill>
                <a:srgbClr val="293C8F"/>
              </a:solidFill>
            </a:rPr>
            <a:t>2 085 653,6</a:t>
          </a:r>
          <a:endParaRPr lang="ru-RU" sz="1800" b="1" kern="1200" dirty="0">
            <a:solidFill>
              <a:srgbClr val="293C8F"/>
            </a:solidFill>
          </a:endParaRPr>
        </a:p>
      </dsp:txBody>
      <dsp:txXfrm>
        <a:off x="3012328" y="2501733"/>
        <a:ext cx="2760318" cy="1656191"/>
      </dsp:txXfrm>
    </dsp:sp>
    <dsp:sp modelId="{79FA7C70-D45A-4EFB-B3BA-87E306942281}">
      <dsp:nvSpPr>
        <dsp:cNvPr id="0" name=""/>
        <dsp:cNvSpPr/>
      </dsp:nvSpPr>
      <dsp:spPr>
        <a:xfrm>
          <a:off x="6023585" y="2501733"/>
          <a:ext cx="2760318" cy="16561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293C8F"/>
              </a:solidFill>
            </a:rPr>
            <a:t>ОМС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293C8F"/>
              </a:solidFill>
            </a:rPr>
            <a:t>1 902 581,3</a:t>
          </a:r>
          <a:endParaRPr lang="ru-RU" sz="1800" b="1" kern="1200" dirty="0">
            <a:solidFill>
              <a:srgbClr val="293C8F"/>
            </a:solidFill>
          </a:endParaRPr>
        </a:p>
      </dsp:txBody>
      <dsp:txXfrm>
        <a:off x="6023585" y="2501733"/>
        <a:ext cx="2760318" cy="16561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0.06557</cdr:x>
      <cdr:y>0.03488</cdr:y>
    </cdr:from>
    <cdr:to>
      <cdr:x>0.95902</cdr:x>
      <cdr:y>0.12791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6064" y="216024"/>
          <a:ext cx="7848872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0.03279</cdr:x>
      <cdr:y>0.02326</cdr:y>
    </cdr:from>
    <cdr:to>
      <cdr:x>0.91803</cdr:x>
      <cdr:y>0.22905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8032" y="144016"/>
          <a:ext cx="7776864" cy="12744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0.01163</cdr:y>
    </cdr:from>
    <cdr:to>
      <cdr:x>1</cdr:x>
      <cdr:y>0.18605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0" y="72008"/>
          <a:ext cx="8784976" cy="1080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tIns="0" rtlCol="0"/>
        <a:lstStyle xmlns:a="http://schemas.openxmlformats.org/drawingml/2006/main"/>
        <a:p xmlns:a="http://schemas.openxmlformats.org/drawingml/2006/main">
          <a:r>
            <a:rPr lang="ru-RU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Структура и динамика государственного долга КЧР</a:t>
          </a:r>
        </a:p>
        <a:p xmlns:a="http://schemas.openxmlformats.org/drawingml/2006/main">
          <a:pPr algn="ctr"/>
          <a:r>
            <a:rPr lang="ru-RU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за период 2014-2016 </a:t>
          </a:r>
          <a:r>
            <a:rPr lang="ru-RU" sz="2800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гг</a:t>
          </a:r>
          <a:r>
            <a:rPr lang="ru-RU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  <a:r>
            <a:rPr lang="ru-RU" sz="2400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млн.руб</a:t>
          </a:r>
          <a:endParaRPr lang="ru-RU" sz="24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DDDFA-149B-49E4-87AC-4647E04BB4CC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3AD75-AFC6-4689-BAC9-0B9D9DD4CE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343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3AD75-AFC6-4689-BAC9-0B9D9DD4CE0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431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3AD75-AFC6-4689-BAC9-0B9D9DD4CE0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918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3AD75-AFC6-4689-BAC9-0B9D9DD4CE09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946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189E-8AD8-437B-B919-C309E70683E3}" type="datetime1">
              <a:rPr lang="ru-RU" smtClean="0"/>
              <a:t>25.01.2016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CD945-F5C7-48FA-B794-3770E7318C70}" type="datetime1">
              <a:rPr lang="ru-RU" smtClean="0"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2334-1CE8-4117-86ED-17BF7B381BB5}" type="datetime1">
              <a:rPr lang="ru-RU" smtClean="0"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D8DAC-F87D-42B4-92C4-11CE11A25DF5}" type="datetime1">
              <a:rPr lang="ru-RU" smtClean="0"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77FB5-139E-4AA9-9415-5A5898723644}" type="datetime1">
              <a:rPr lang="ru-RU" smtClean="0"/>
              <a:t>25.01.2016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5289FC7-481E-45B0-9937-33D0527D1A79}" type="datetime1">
              <a:rPr lang="ru-RU" smtClean="0"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985D9-95FF-492D-93C2-24AEA242198D}" type="datetime1">
              <a:rPr lang="ru-RU" smtClean="0"/>
              <a:t>25.01.2016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60C02-3324-4B44-9E42-EC4505B13389}" type="datetime1">
              <a:rPr lang="ru-RU" smtClean="0"/>
              <a:t>25.01.2016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3DB1-5810-4DF6-AD6F-B58BFF3331EB}" type="datetime1">
              <a:rPr lang="ru-RU" smtClean="0"/>
              <a:t>25.01.2016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6E717-6457-44B8-B309-47A369D46E80}" type="datetime1">
              <a:rPr lang="ru-RU" smtClean="0"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D8CA8FB-67B6-42B6-ADBB-E27673AE881D}" type="datetime1">
              <a:rPr lang="ru-RU" smtClean="0"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319487E-D88E-4F40-ABBF-AFAA6059197C}" type="datetime1">
              <a:rPr lang="ru-RU" smtClean="0"/>
              <a:t>25.01.2016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9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0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1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12" Type="http://schemas.openxmlformats.org/officeDocument/2006/relationships/image" Target="../media/image12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12" Type="http://schemas.openxmlformats.org/officeDocument/2006/relationships/image" Target="../media/image13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12" Type="http://schemas.openxmlformats.org/officeDocument/2006/relationships/image" Target="../media/image14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3" Type="http://schemas.openxmlformats.org/officeDocument/2006/relationships/diagramLayout" Target="../diagrams/layout19.xml"/><Relationship Id="rId7" Type="http://schemas.openxmlformats.org/officeDocument/2006/relationships/diagramData" Target="../diagrams/data20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9.xml"/><Relationship Id="rId11" Type="http://schemas.microsoft.com/office/2007/relationships/diagramDrawing" Target="../diagrams/drawing20.xml"/><Relationship Id="rId5" Type="http://schemas.openxmlformats.org/officeDocument/2006/relationships/diagramColors" Target="../diagrams/colors19.xml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19.xml"/><Relationship Id="rId9" Type="http://schemas.openxmlformats.org/officeDocument/2006/relationships/diagramQuickStyle" Target="../diagrams/quickStyle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7" Type="http://schemas.openxmlformats.org/officeDocument/2006/relationships/image" Target="../media/image16.jpe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7" Type="http://schemas.openxmlformats.org/officeDocument/2006/relationships/image" Target="../media/image17.jp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7" Type="http://schemas.openxmlformats.org/officeDocument/2006/relationships/image" Target="../media/image18.jp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7" Type="http://schemas.openxmlformats.org/officeDocument/2006/relationships/image" Target="../media/image19.jpeg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7" Type="http://schemas.openxmlformats.org/officeDocument/2006/relationships/image" Target="../media/image20.jpeg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7" Type="http://schemas.openxmlformats.org/officeDocument/2006/relationships/image" Target="../media/image21.jpeg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7" Type="http://schemas.openxmlformats.org/officeDocument/2006/relationships/image" Target="../media/image22.jpg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7" Type="http://schemas.openxmlformats.org/officeDocument/2006/relationships/image" Target="../media/image23.jpg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7" Type="http://schemas.openxmlformats.org/officeDocument/2006/relationships/image" Target="../media/image24.jpg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7" Type="http://schemas.openxmlformats.org/officeDocument/2006/relationships/image" Target="../media/image25.jpg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7" Type="http://schemas.openxmlformats.org/officeDocument/2006/relationships/image" Target="../media/image26.jpeg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7" Type="http://schemas.openxmlformats.org/officeDocument/2006/relationships/image" Target="../media/image27.jpg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7" Type="http://schemas.openxmlformats.org/officeDocument/2006/relationships/image" Target="../media/image28.jpeg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7" Type="http://schemas.openxmlformats.org/officeDocument/2006/relationships/image" Target="../media/image29.jpg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7" Type="http://schemas.openxmlformats.org/officeDocument/2006/relationships/image" Target="../media/image30.jpg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7" Type="http://schemas.openxmlformats.org/officeDocument/2006/relationships/image" Target="../media/image31.jpg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7" Type="http://schemas.openxmlformats.org/officeDocument/2006/relationships/image" Target="../media/image32.jpg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7" Type="http://schemas.openxmlformats.org/officeDocument/2006/relationships/image" Target="../media/image33.jpg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85762" y="2420888"/>
            <a:ext cx="8458200" cy="295275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 ДЛЯ ГРАЖДАН</a:t>
            </a:r>
          </a:p>
          <a:p>
            <a:pPr marL="0" indent="0" algn="ctr">
              <a:buNone/>
            </a:pPr>
            <a:r>
              <a:rPr lang="ru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 </a:t>
            </a: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проекту Закона </a:t>
            </a:r>
            <a:r>
              <a:rPr lang="ru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 бюджете</a:t>
            </a:r>
          </a:p>
          <a:p>
            <a:pPr marL="0" indent="0" algn="ctr">
              <a:buNone/>
            </a:pPr>
            <a:r>
              <a:rPr lang="ru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Карачаево-Черкесской Республики </a:t>
            </a:r>
            <a:endParaRPr lang="ru-RU" sz="36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algn="ctr">
              <a:buNone/>
            </a:pP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2016 </a:t>
            </a:r>
            <a:r>
              <a:rPr lang="ru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</a:t>
            </a:r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4" name="Picture 15" descr="Gerb_Karachay-Cherkess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025" y="332656"/>
            <a:ext cx="1717675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7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0"/>
          <p:cNvGrpSpPr>
            <a:grpSpLocks/>
          </p:cNvGrpSpPr>
          <p:nvPr/>
        </p:nvGrpSpPr>
        <p:grpSpPr bwMode="auto">
          <a:xfrm>
            <a:off x="1187624" y="1412777"/>
            <a:ext cx="6408712" cy="3888432"/>
            <a:chOff x="128" y="868"/>
            <a:chExt cx="2747" cy="1464"/>
          </a:xfrm>
        </p:grpSpPr>
        <p:pic>
          <p:nvPicPr>
            <p:cNvPr id="3" name="Picture 131" descr="гиря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7" y="868"/>
              <a:ext cx="644" cy="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30" descr="гиряЗел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" y="940"/>
              <a:ext cx="524" cy="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158" descr="весы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" y="1251"/>
              <a:ext cx="2747" cy="10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147" descr="гиряЗел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69" y="5884921"/>
            <a:ext cx="277812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6" descr="гир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431" y="5884921"/>
            <a:ext cx="277812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827584" y="5907442"/>
            <a:ext cx="12743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002060"/>
                </a:solidFill>
              </a:rPr>
              <a:t>Доходы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874243" y="5864281"/>
            <a:ext cx="1052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002060"/>
                </a:solidFill>
              </a:rPr>
              <a:t>Расходы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27820" y="260648"/>
            <a:ext cx="84926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Прогнозируемый объем 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доходов 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расходов  Карачаево-Черкесской 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Республики на 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2016 г, 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тыс. </a:t>
            </a:r>
            <a:r>
              <a:rPr lang="ru-R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руб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9356" y="1784601"/>
            <a:ext cx="1396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13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382 005,9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732240" y="1599935"/>
            <a:ext cx="1396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13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382 005,9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310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55576" y="332656"/>
            <a:ext cx="7920880" cy="1384995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Планируемый объем 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поступлений налоговых и неналоговых доходов республиканского бюджета КЧР 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2016., </a:t>
            </a:r>
            <a:r>
              <a:rPr lang="ru-R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млн.руб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420946441"/>
              </p:ext>
            </p:extLst>
          </p:nvPr>
        </p:nvGraphicFramePr>
        <p:xfrm>
          <a:off x="407876" y="1556792"/>
          <a:ext cx="8616280" cy="4951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25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251520" y="5373688"/>
            <a:ext cx="4176464" cy="8636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 на имущество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513 </a:t>
            </a:r>
            <a:r>
              <a:rPr lang="ru-RU" sz="1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млн.руб</a:t>
            </a: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7" name="Объект 6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660197463"/>
              </p:ext>
            </p:extLst>
          </p:nvPr>
        </p:nvGraphicFramePr>
        <p:xfrm>
          <a:off x="4643438" y="620713"/>
          <a:ext cx="4500562" cy="4752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4851400" y="5373688"/>
            <a:ext cx="4041080" cy="8636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Акцизы 870 </a:t>
            </a:r>
            <a:r>
              <a:rPr lang="ru-RU" sz="1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млн.руб</a:t>
            </a: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164150877"/>
              </p:ext>
            </p:extLst>
          </p:nvPr>
        </p:nvGraphicFramePr>
        <p:xfrm>
          <a:off x="251520" y="476672"/>
          <a:ext cx="4291013" cy="4752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678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33904763"/>
              </p:ext>
            </p:extLst>
          </p:nvPr>
        </p:nvGraphicFramePr>
        <p:xfrm>
          <a:off x="755576" y="1091645"/>
          <a:ext cx="777686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9510" y="260648"/>
            <a:ext cx="9166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налоговых льгот, установленных законами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КЧР, действующие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2016 году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64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940618"/>
              </p:ext>
            </p:extLst>
          </p:nvPr>
        </p:nvGraphicFramePr>
        <p:xfrm>
          <a:off x="107504" y="188640"/>
          <a:ext cx="8856984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239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512" y="188640"/>
            <a:ext cx="8964488" cy="1152128"/>
          </a:xfrm>
        </p:spPr>
        <p:txBody>
          <a:bodyPr anchor="t" anchorCtr="0"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Доходы от использования имущества, находящегося в госсобственности   11,6 </a:t>
            </a:r>
            <a:r>
              <a:rPr lang="ru-RU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млн.руб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221220665"/>
              </p:ext>
            </p:extLst>
          </p:nvPr>
        </p:nvGraphicFramePr>
        <p:xfrm>
          <a:off x="-468560" y="1268760"/>
          <a:ext cx="10080625" cy="5759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55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483066524"/>
              </p:ext>
            </p:extLst>
          </p:nvPr>
        </p:nvGraphicFramePr>
        <p:xfrm>
          <a:off x="251520" y="1196752"/>
          <a:ext cx="460851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Объект 9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97311063"/>
              </p:ext>
            </p:extLst>
          </p:nvPr>
        </p:nvGraphicFramePr>
        <p:xfrm>
          <a:off x="4860032" y="1268760"/>
          <a:ext cx="406794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06479" y="262043"/>
            <a:ext cx="5129930" cy="1031051"/>
          </a:xfrm>
          <a:prstGeom prst="rect">
            <a:avLst/>
          </a:prstGeom>
          <a:noFill/>
        </p:spPr>
        <p:txBody>
          <a:bodyPr wrap="none" tIns="0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Распределение налогов </a:t>
            </a:r>
          </a:p>
          <a:p>
            <a:pPr algn="ctr"/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уровням бюджета КЧР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21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Объект 1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164935701"/>
              </p:ext>
            </p:extLst>
          </p:nvPr>
        </p:nvGraphicFramePr>
        <p:xfrm>
          <a:off x="412750" y="549275"/>
          <a:ext cx="8731250" cy="6308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88913"/>
            <a:ext cx="8686800" cy="431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Планируемые расходы КЧР на 2016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  </a:t>
            </a:r>
            <a:r>
              <a:rPr lang="ru-RU" sz="18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тыс.руб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091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Общегосударственные вопросы </a:t>
            </a:r>
            <a:endParaRPr 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 font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744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908,6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</a:t>
            </a:r>
            <a:r>
              <a:rPr lang="ru-RU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4698055"/>
              </p:ext>
            </p:extLst>
          </p:nvPr>
        </p:nvGraphicFramePr>
        <p:xfrm>
          <a:off x="314101" y="1482342"/>
          <a:ext cx="8659813" cy="5043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447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 </a:t>
            </a:r>
          </a:p>
          <a:p>
            <a:pPr lvl="0" algn="ctr" font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3 438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933,8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</a:t>
            </a:r>
            <a:r>
              <a:rPr lang="ru-RU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56645891"/>
              </p:ext>
            </p:extLst>
          </p:nvPr>
        </p:nvGraphicFramePr>
        <p:xfrm>
          <a:off x="1187624" y="1337866"/>
          <a:ext cx="7200800" cy="5331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1800000" cy="1800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602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778" y="1111969"/>
            <a:ext cx="8784976" cy="526297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Оглавление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1.Прогноз социально-экономического развития  КЧР на 2016-2018 гг.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    1.1. Численность населения…………………………………………………………………………………………..5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    1.2. Демографическая ситуация населения в КЧР…………………………………………………………6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    1.3. Валовой региональный продукт………………………………………………………………………….….7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    1.4. Индекс потребительских цен…………......……………………………………………………………..…..7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    1.5. Труд и занятость………………………………………………………………………………………………..…..8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     1.6.Доходы населения………………………………………………………………….....….………………….......9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2. Сведения об общем объеме доходов и расходов</a:t>
            </a:r>
          </a:p>
          <a:p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    консолидированного бюджета ……………………………</a:t>
            </a:r>
            <a:r>
              <a:rPr lang="ru-RU" sz="1600" dirty="0" smtClean="0">
                <a:solidFill>
                  <a:srgbClr val="002060"/>
                </a:solidFill>
              </a:rPr>
              <a:t>………………………….….….10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3. Планируемый объем поступлений налоговых </a:t>
            </a:r>
          </a:p>
          <a:p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    и неналоговых доходов на 2016г.…………………</a:t>
            </a:r>
            <a:r>
              <a:rPr lang="ru-RU" sz="1600" dirty="0" smtClean="0">
                <a:solidFill>
                  <a:srgbClr val="002060"/>
                </a:solidFill>
              </a:rPr>
              <a:t>…………………………………………..11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      3.1. Виды налоговых  льгот, установленных законами КЧР………………………………………13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      3.2. Источники доходов бюджета КЧР……………………………………………………………………….14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      3.3. Доходы от использования имущества, находящегося в </a:t>
            </a:r>
          </a:p>
          <a:p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             государственной собственности……………………………………………………………………..……15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      3.4. Распределение налогов по уровням бюджета……………………………………………………...16</a:t>
            </a:r>
          </a:p>
          <a:p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45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6632"/>
            <a:ext cx="792088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/>
            <a:r>
              <a:rPr lang="ru-R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Здравоохранение </a:t>
            </a:r>
          </a:p>
          <a:p>
            <a:pPr lvl="0" algn="ctr" fontAlgn="ctr"/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2 482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362,2 </a:t>
            </a:r>
            <a:r>
              <a:rPr lang="ru-RU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тыс.руб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047830082"/>
              </p:ext>
            </p:extLst>
          </p:nvPr>
        </p:nvGraphicFramePr>
        <p:xfrm>
          <a:off x="179512" y="1556792"/>
          <a:ext cx="878497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2038350" cy="213360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483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16632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Социальная политика 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ctr"/>
            <a:r>
              <a:rPr lang="ru-RU" b="1" dirty="0" smtClean="0">
                <a:solidFill>
                  <a:srgbClr val="C00000"/>
                </a:solidFill>
              </a:rPr>
              <a:t>2 569 755 </a:t>
            </a:r>
            <a:r>
              <a:rPr lang="ru-RU" b="1" dirty="0" err="1" smtClean="0">
                <a:solidFill>
                  <a:srgbClr val="C00000"/>
                </a:solidFill>
              </a:rPr>
              <a:t>тыс.руб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395610426"/>
              </p:ext>
            </p:extLst>
          </p:nvPr>
        </p:nvGraphicFramePr>
        <p:xfrm>
          <a:off x="407876" y="1039962"/>
          <a:ext cx="8112224" cy="2431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7504" y="3284984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Средства массовой информации</a:t>
            </a:r>
          </a:p>
          <a:p>
            <a:pPr algn="ctr" fontAlgn="ctr"/>
            <a:r>
              <a:rPr lang="ru-RU" b="1" dirty="0" smtClean="0">
                <a:solidFill>
                  <a:srgbClr val="C00000"/>
                </a:solidFill>
              </a:rPr>
              <a:t>55 593,1 </a:t>
            </a:r>
            <a:r>
              <a:rPr lang="ru-RU" b="1" dirty="0" err="1" smtClean="0">
                <a:solidFill>
                  <a:srgbClr val="C00000"/>
                </a:solidFill>
              </a:rPr>
              <a:t>тыс</a:t>
            </a:r>
            <a:r>
              <a:rPr lang="ru-RU" dirty="0" err="1" smtClean="0">
                <a:solidFill>
                  <a:srgbClr val="C00000"/>
                </a:solidFill>
              </a:rPr>
              <a:t>.руб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308707744"/>
              </p:ext>
            </p:extLst>
          </p:nvPr>
        </p:nvGraphicFramePr>
        <p:xfrm>
          <a:off x="611560" y="4208314"/>
          <a:ext cx="8064896" cy="1971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1935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3040" y="421004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Национальная экономика </a:t>
            </a:r>
          </a:p>
          <a:p>
            <a:pPr lvl="0" algn="ctr" font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1 903 377,3  </a:t>
            </a:r>
            <a:r>
              <a:rPr lang="ru-RU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тыс.руб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85906373"/>
              </p:ext>
            </p:extLst>
          </p:nvPr>
        </p:nvGraphicFramePr>
        <p:xfrm>
          <a:off x="899592" y="1556792"/>
          <a:ext cx="7200800" cy="4539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89" y="328421"/>
            <a:ext cx="1368152" cy="135181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6189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9440" y="188640"/>
            <a:ext cx="842493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Национальная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безопасность и правоохранительная деятельность 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 font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54 826,1  </a:t>
            </a:r>
            <a:r>
              <a:rPr lang="ru-RU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тыс.руб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810074916"/>
              </p:ext>
            </p:extLst>
          </p:nvPr>
        </p:nvGraphicFramePr>
        <p:xfrm>
          <a:off x="395536" y="1758300"/>
          <a:ext cx="8208912" cy="2320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1520" y="3717032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Национальная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оборона </a:t>
            </a:r>
          </a:p>
          <a:p>
            <a:pPr lvl="0" algn="ctr" font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9 738,5  </a:t>
            </a:r>
            <a:r>
              <a:rPr lang="ru-RU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тыс.руб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29649554"/>
              </p:ext>
            </p:extLst>
          </p:nvPr>
        </p:nvGraphicFramePr>
        <p:xfrm>
          <a:off x="767916" y="4732695"/>
          <a:ext cx="7680176" cy="1656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1080000" cy="1080000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6895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1296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Жилищно-коммунальное хозяйство 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 font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358 252,3  </a:t>
            </a:r>
            <a:r>
              <a:rPr lang="ru-RU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тыс.руб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60888276"/>
              </p:ext>
            </p:extLst>
          </p:nvPr>
        </p:nvGraphicFramePr>
        <p:xfrm>
          <a:off x="266328" y="1628800"/>
          <a:ext cx="8328248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66328" y="3356992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Охрана окружающей среды 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 font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34 110,9  </a:t>
            </a:r>
            <a:r>
              <a:rPr lang="ru-RU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тыс.руб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572405572"/>
              </p:ext>
            </p:extLst>
          </p:nvPr>
        </p:nvGraphicFramePr>
        <p:xfrm>
          <a:off x="539551" y="4509120"/>
          <a:ext cx="8352928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7" y="260648"/>
            <a:ext cx="1800000" cy="1800000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6590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80623"/>
            <a:ext cx="87129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/>
            <a:r>
              <a:rPr lang="ru-RU" sz="3600" b="1" spc="-15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Физическая культура и спорт </a:t>
            </a:r>
            <a:endParaRPr lang="ru-RU" sz="3600" b="1" spc="-15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 fontAlgn="ctr"/>
            <a:r>
              <a:rPr lang="ru-RU" sz="2800" b="1" spc="-15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53 966,2  </a:t>
            </a:r>
            <a:r>
              <a:rPr lang="ru-RU" sz="2800" spc="-15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тыс.руб</a:t>
            </a:r>
            <a:endParaRPr lang="ru-RU" sz="2800" spc="-15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77965903"/>
              </p:ext>
            </p:extLst>
          </p:nvPr>
        </p:nvGraphicFramePr>
        <p:xfrm>
          <a:off x="251520" y="4506218"/>
          <a:ext cx="8892480" cy="1947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86562" y="3429000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Культура, кинематография 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 font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191 584,7 </a:t>
            </a:r>
            <a:r>
              <a:rPr lang="ru-RU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тыс.руб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374336338"/>
              </p:ext>
            </p:extLst>
          </p:nvPr>
        </p:nvGraphicFramePr>
        <p:xfrm>
          <a:off x="403920" y="1565176"/>
          <a:ext cx="8616280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37841"/>
            <a:ext cx="1440000" cy="144000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2854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Межбюджетные трансферты субъектам РФ 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 font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1 071 520,2  </a:t>
            </a:r>
            <a:r>
              <a:rPr lang="ru-RU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</a:t>
            </a:r>
            <a:r>
              <a:rPr lang="ru-RU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.руб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251430439"/>
              </p:ext>
            </p:extLst>
          </p:nvPr>
        </p:nvGraphicFramePr>
        <p:xfrm>
          <a:off x="395536" y="1700808"/>
          <a:ext cx="8424936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67544" y="3789040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Обслуживание государственного долга  410 077,2 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784841962"/>
              </p:ext>
            </p:extLst>
          </p:nvPr>
        </p:nvGraphicFramePr>
        <p:xfrm>
          <a:off x="251520" y="4743147"/>
          <a:ext cx="8784976" cy="4374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9575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251520" y="788804"/>
            <a:ext cx="8763919" cy="5616624"/>
          </a:xfrm>
          <a:prstGeom prst="horizontalScroll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51112" y="202382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Распределение бюджетных ассигнований </a:t>
            </a:r>
          </a:p>
          <a:p>
            <a:pPr algn="ctr"/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Карачаево-Черкесской Республики </a:t>
            </a:r>
          </a:p>
          <a:p>
            <a:pPr algn="ctr"/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государственные программы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43793" y="1844824"/>
            <a:ext cx="8011071" cy="383181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1500" i="1" dirty="0" smtClean="0">
                <a:solidFill>
                  <a:srgbClr val="002060"/>
                </a:solidFill>
              </a:rPr>
              <a:t>На реализацию государственных программ в бюджете Карачаево-Черкесской Республики предусмотрено</a:t>
            </a:r>
            <a:r>
              <a:rPr lang="en-US" sz="1500" i="1" dirty="0" smtClean="0">
                <a:solidFill>
                  <a:srgbClr val="002060"/>
                </a:solidFill>
              </a:rPr>
              <a:t> </a:t>
            </a:r>
            <a:r>
              <a:rPr lang="ru-RU" sz="1500" i="1" dirty="0" smtClean="0">
                <a:solidFill>
                  <a:srgbClr val="002060"/>
                </a:solidFill>
              </a:rPr>
              <a:t>12 274 134,6 тыс.</a:t>
            </a:r>
            <a:r>
              <a:rPr lang="en-US" sz="1500" i="1" dirty="0" smtClean="0">
                <a:solidFill>
                  <a:srgbClr val="002060"/>
                </a:solidFill>
              </a:rPr>
              <a:t> </a:t>
            </a:r>
            <a:r>
              <a:rPr lang="ru-RU" sz="1500" i="1" dirty="0" err="1" smtClean="0">
                <a:solidFill>
                  <a:srgbClr val="002060"/>
                </a:solidFill>
              </a:rPr>
              <a:t>руб</a:t>
            </a:r>
            <a:r>
              <a:rPr lang="ru-RU" sz="1500" i="1" dirty="0" smtClean="0">
                <a:solidFill>
                  <a:srgbClr val="002060"/>
                </a:solidFill>
              </a:rPr>
              <a:t>, что составляет </a:t>
            </a:r>
            <a:endParaRPr lang="en-US" sz="1500" i="1" dirty="0" smtClean="0">
              <a:solidFill>
                <a:srgbClr val="002060"/>
              </a:solidFill>
            </a:endParaRPr>
          </a:p>
          <a:p>
            <a:pPr algn="just"/>
            <a:r>
              <a:rPr lang="ru-RU" sz="1500" b="1" i="1" dirty="0" smtClean="0">
                <a:solidFill>
                  <a:srgbClr val="002060"/>
                </a:solidFill>
              </a:rPr>
              <a:t>92 %</a:t>
            </a:r>
            <a:r>
              <a:rPr lang="ru-RU" sz="1500" i="1" dirty="0" smtClean="0">
                <a:solidFill>
                  <a:srgbClr val="002060"/>
                </a:solidFill>
              </a:rPr>
              <a:t> от общего объема расходов республиканского бюджета.</a:t>
            </a:r>
          </a:p>
          <a:p>
            <a:pPr algn="just"/>
            <a:r>
              <a:rPr lang="ru-RU" sz="1500" i="1" dirty="0">
                <a:solidFill>
                  <a:srgbClr val="002060"/>
                </a:solidFill>
              </a:rPr>
              <a:t>	</a:t>
            </a:r>
            <a:r>
              <a:rPr lang="ru-RU" sz="1500" i="1" dirty="0" smtClean="0">
                <a:solidFill>
                  <a:srgbClr val="002060"/>
                </a:solidFill>
              </a:rPr>
              <a:t>Для чего это нужно</a:t>
            </a:r>
            <a:r>
              <a:rPr lang="en-US" sz="1500" i="1" dirty="0" smtClean="0">
                <a:solidFill>
                  <a:srgbClr val="002060"/>
                </a:solidFill>
              </a:rPr>
              <a:t>? </a:t>
            </a:r>
            <a:endParaRPr lang="ru-RU" sz="1500" i="1" dirty="0">
              <a:solidFill>
                <a:srgbClr val="002060"/>
              </a:solidFill>
            </a:endParaRPr>
          </a:p>
          <a:p>
            <a:pPr algn="just"/>
            <a:r>
              <a:rPr lang="en-US" sz="1500" i="1" dirty="0" smtClean="0">
                <a:solidFill>
                  <a:srgbClr val="002060"/>
                </a:solidFill>
              </a:rPr>
              <a:t>	</a:t>
            </a:r>
            <a:r>
              <a:rPr lang="ru-RU" sz="1500" i="1" dirty="0" smtClean="0">
                <a:solidFill>
                  <a:srgbClr val="002060"/>
                </a:solidFill>
              </a:rPr>
              <a:t>Наличие </a:t>
            </a:r>
            <a:r>
              <a:rPr lang="ru-RU" sz="1500" i="1" dirty="0">
                <a:solidFill>
                  <a:srgbClr val="002060"/>
                </a:solidFill>
              </a:rPr>
              <a:t>государственных программ в зависимости </a:t>
            </a:r>
            <a:r>
              <a:rPr lang="ru-RU" sz="1500" i="1" dirty="0" smtClean="0">
                <a:solidFill>
                  <a:srgbClr val="002060"/>
                </a:solidFill>
              </a:rPr>
              <a:t>от того, на </a:t>
            </a:r>
            <a:r>
              <a:rPr lang="ru-RU" sz="1500" i="1" dirty="0">
                <a:solidFill>
                  <a:srgbClr val="002060"/>
                </a:solidFill>
              </a:rPr>
              <a:t>каком </a:t>
            </a:r>
            <a:r>
              <a:rPr lang="ru-RU" sz="1500" i="1" dirty="0" smtClean="0">
                <a:solidFill>
                  <a:srgbClr val="002060"/>
                </a:solidFill>
              </a:rPr>
              <a:t>уровне </a:t>
            </a:r>
            <a:r>
              <a:rPr lang="ru-RU" sz="1500" i="1" dirty="0">
                <a:solidFill>
                  <a:srgbClr val="002060"/>
                </a:solidFill>
              </a:rPr>
              <a:t>они принимаются: федеральном, региональном или муниципальном </a:t>
            </a:r>
            <a:r>
              <a:rPr lang="ru-RU" sz="1500" i="1" dirty="0" smtClean="0">
                <a:solidFill>
                  <a:srgbClr val="002060"/>
                </a:solidFill>
              </a:rPr>
              <a:t>–делает </a:t>
            </a:r>
            <a:r>
              <a:rPr lang="ru-RU" sz="1500" i="1" dirty="0">
                <a:solidFill>
                  <a:srgbClr val="002060"/>
                </a:solidFill>
              </a:rPr>
              <a:t>информацию конкретной территории намного более понятной, </a:t>
            </a:r>
            <a:r>
              <a:rPr lang="ru-RU" sz="1500" i="1" dirty="0" smtClean="0">
                <a:solidFill>
                  <a:srgbClr val="002060"/>
                </a:solidFill>
              </a:rPr>
              <a:t>подробной </a:t>
            </a:r>
            <a:r>
              <a:rPr lang="ru-RU" sz="1500" i="1" dirty="0">
                <a:solidFill>
                  <a:srgbClr val="002060"/>
                </a:solidFill>
              </a:rPr>
              <a:t>и обоснованной для граждан. Программный бюджет отличается </a:t>
            </a:r>
            <a:r>
              <a:rPr lang="ru-RU" sz="1500" i="1" dirty="0" smtClean="0">
                <a:solidFill>
                  <a:srgbClr val="002060"/>
                </a:solidFill>
              </a:rPr>
              <a:t>от </a:t>
            </a:r>
            <a:r>
              <a:rPr lang="ru-RU" sz="1500" i="1" dirty="0">
                <a:solidFill>
                  <a:srgbClr val="002060"/>
                </a:solidFill>
              </a:rPr>
              <a:t>традиционного тем, что все или почти все расходы включены в </a:t>
            </a:r>
            <a:r>
              <a:rPr lang="ru-RU" sz="1500" i="1" dirty="0" smtClean="0">
                <a:solidFill>
                  <a:srgbClr val="002060"/>
                </a:solidFill>
              </a:rPr>
              <a:t>программы,</a:t>
            </a:r>
            <a:r>
              <a:rPr lang="en-US" sz="1500" i="1" dirty="0">
                <a:solidFill>
                  <a:srgbClr val="002060"/>
                </a:solidFill>
              </a:rPr>
              <a:t> </a:t>
            </a:r>
            <a:r>
              <a:rPr lang="ru-RU" sz="1500" i="1" dirty="0" smtClean="0">
                <a:solidFill>
                  <a:srgbClr val="002060"/>
                </a:solidFill>
              </a:rPr>
              <a:t>и </a:t>
            </a:r>
            <a:r>
              <a:rPr lang="ru-RU" sz="1500" i="1" dirty="0">
                <a:solidFill>
                  <a:srgbClr val="002060"/>
                </a:solidFill>
              </a:rPr>
              <a:t>каждая программа своей целью прямо увязана с тем или иным итогом деятельности </a:t>
            </a:r>
            <a:r>
              <a:rPr lang="ru-RU" sz="1500" i="1" dirty="0" smtClean="0">
                <a:solidFill>
                  <a:srgbClr val="002060"/>
                </a:solidFill>
              </a:rPr>
              <a:t>органа </a:t>
            </a:r>
            <a:r>
              <a:rPr lang="ru-RU" sz="1500" i="1" dirty="0">
                <a:solidFill>
                  <a:srgbClr val="002060"/>
                </a:solidFill>
              </a:rPr>
              <a:t>власти, направлена на положительные изменения в жизнь общества в целом и </a:t>
            </a:r>
            <a:r>
              <a:rPr lang="ru-RU" sz="1500" i="1" dirty="0" smtClean="0">
                <a:solidFill>
                  <a:srgbClr val="002060"/>
                </a:solidFill>
              </a:rPr>
              <a:t>улучшения </a:t>
            </a:r>
            <a:r>
              <a:rPr lang="ru-RU" sz="1500" i="1" dirty="0">
                <a:solidFill>
                  <a:srgbClr val="002060"/>
                </a:solidFill>
              </a:rPr>
              <a:t>качества жизни каждого гражданина в отдельности. В рамках государственной </a:t>
            </a:r>
            <a:r>
              <a:rPr lang="ru-RU" sz="1500" i="1" dirty="0" smtClean="0">
                <a:solidFill>
                  <a:srgbClr val="002060"/>
                </a:solidFill>
              </a:rPr>
              <a:t>программы </a:t>
            </a:r>
            <a:r>
              <a:rPr lang="ru-RU" sz="1500" i="1" dirty="0">
                <a:solidFill>
                  <a:srgbClr val="002060"/>
                </a:solidFill>
              </a:rPr>
              <a:t>каждый исполнительный орган государственной власти скажет - какова цель его </a:t>
            </a:r>
            <a:r>
              <a:rPr lang="ru-RU" sz="1500" i="1" dirty="0" smtClean="0">
                <a:solidFill>
                  <a:srgbClr val="002060"/>
                </a:solidFill>
              </a:rPr>
              <a:t>деятельности</a:t>
            </a:r>
            <a:r>
              <a:rPr lang="ru-RU" sz="1500" i="1" dirty="0">
                <a:solidFill>
                  <a:srgbClr val="002060"/>
                </a:solidFill>
              </a:rPr>
              <a:t>, что он хочет достичь, сколько необходимо для этого бюджетных средств, и как </a:t>
            </a:r>
            <a:r>
              <a:rPr lang="ru-RU" sz="1500" i="1" dirty="0" smtClean="0">
                <a:solidFill>
                  <a:srgbClr val="002060"/>
                </a:solidFill>
              </a:rPr>
              <a:t>потом </a:t>
            </a:r>
            <a:r>
              <a:rPr lang="ru-RU" sz="1500" i="1" dirty="0">
                <a:solidFill>
                  <a:srgbClr val="002060"/>
                </a:solidFill>
              </a:rPr>
              <a:t>измерить достигнутый результат и насколько эффективно и разумно </a:t>
            </a:r>
            <a:r>
              <a:rPr lang="ru-RU" sz="1500" i="1" dirty="0" smtClean="0">
                <a:solidFill>
                  <a:srgbClr val="002060"/>
                </a:solidFill>
              </a:rPr>
              <a:t>потрачены</a:t>
            </a:r>
            <a:r>
              <a:rPr lang="en-US" sz="1500" i="1" dirty="0" smtClean="0">
                <a:solidFill>
                  <a:srgbClr val="002060"/>
                </a:solidFill>
              </a:rPr>
              <a:t> </a:t>
            </a:r>
            <a:r>
              <a:rPr lang="ru-RU" sz="1500" i="1" dirty="0" smtClean="0">
                <a:solidFill>
                  <a:srgbClr val="002060"/>
                </a:solidFill>
              </a:rPr>
              <a:t>бюджетные </a:t>
            </a:r>
            <a:r>
              <a:rPr lang="ru-RU" sz="1500" i="1" dirty="0">
                <a:solidFill>
                  <a:srgbClr val="002060"/>
                </a:solidFill>
              </a:rPr>
              <a:t>средства.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53546"/>
            <a:ext cx="1098000" cy="109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7030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827693"/>
              </p:ext>
            </p:extLst>
          </p:nvPr>
        </p:nvGraphicFramePr>
        <p:xfrm>
          <a:off x="251520" y="1204303"/>
          <a:ext cx="8568952" cy="5438775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5760640"/>
                <a:gridCol w="2808312"/>
              </a:tblGrid>
              <a:tr h="57002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 госпрограммы</a:t>
                      </a:r>
                      <a:endParaRPr lang="ru-RU" sz="16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 Объем</a:t>
                      </a:r>
                      <a:r>
                        <a:rPr lang="ru-RU" sz="1600" baseline="0" dirty="0" smtClean="0"/>
                        <a:t> бюджетных ассигнований</a:t>
                      </a:r>
                      <a:endParaRPr lang="ru-RU" sz="16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3693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Всего по государственным программам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12 274 134,6</a:t>
                      </a:r>
                      <a:endParaRPr lang="ru-RU" sz="1200" b="1" i="0" u="none" strike="noStrike" dirty="0" smtClean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3693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Государственная программа «Развитие сельского хозяйства Карачаево-Черкесской Республики до 2020 года»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542 902,7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3693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Государственная программа «Социальная защита населения в Карачаево-Черкесской Республике на 2014 - 2020 годы»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1 918 157,0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3693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Государственная программа «Стимулирование экономического развития Карачаево-Черкесской Республики на 2014-2017 годы»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24 867,3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5493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Государственная программа «Управление государственными финансами и государственным имуществом Карачаево-Черкесской Республики на 2014-2017 годы»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1 537 630,0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3693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Государственная программа «Развитие здравоохранения Карачаево-Черкесской Республики на 2014-2020 годы»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2 482 366,5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5493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Государственная программа «Реализация государственной национальной, конфессиональной, информационной политики в Карачаево-Черкесской Республике на 2014-2017 годы»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60 391,1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3693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Государственная программа «Развитие туризма в Карачаево-Черкесской Республике до 2017 года»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12 568,1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5493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Государственная программа «Развитие промышленности, связи, информатизации общества, энергетики, транспорта и дорожного хозяйства Карачаево-Черкесской Республики на 2014-2017 годы» 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1 066 486,2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3693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Государственная программа  «Развитие образования в Карачаево-Черкесской Республике на 2014-2016 годы»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3 423 184,2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5493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Государственная программа «Развитие строительства, архитектуры, градостроительства и жилищно-коммунального хозяйства в Карачаево-Черкесской Республике на 2014-2017 годы»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385 086,0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081094" y="188640"/>
            <a:ext cx="52437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Распределение бюджетных ассигнований 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Карачаево-Черкесской Республики 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государственные программы</a:t>
            </a: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78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255046"/>
              </p:ext>
            </p:extLst>
          </p:nvPr>
        </p:nvGraphicFramePr>
        <p:xfrm>
          <a:off x="323528" y="1196752"/>
          <a:ext cx="8568952" cy="4967605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5904656"/>
                <a:gridCol w="2664296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Наименование госпрограммы</a:t>
                      </a:r>
                    </a:p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Объем</a:t>
                      </a:r>
                      <a:r>
                        <a:rPr lang="ru-RU" sz="1600" baseline="0" dirty="0" smtClean="0"/>
                        <a:t> бюджетных ассигнований</a:t>
                      </a:r>
                      <a:endParaRPr lang="ru-RU" sz="1600" dirty="0" smtClean="0"/>
                    </a:p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Государственная программа «Развитие физической культуры и спорта в Карачаево-Черкесской Республике на 2014-2017 годы»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159 684,3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Государственная программа «Развитие культуры Карачаево-Черкесской Республики на 2014-2016 годы»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251 137,5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Государственная программа «Содействие занятости населения Карачаево-Черкесской Республики на 2014-2017 годы»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214 259,2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Государственная программа «Молодежь Карачаево-Черкесии на 2014-2018 годы»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27 921,4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Государственная программа «Развитие водохозяйственного комплекса и охрана окружающей среды в Карачаево-Черкесской Республике до 2020 года»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24 955,5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Государственная программа «Животный мир Карачаево-Черкесской Республики на 2014-2018 годы»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15 043,5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Государственная программа «Развитие лесного хозяйства Карачаево-Черкесской Республики на 2014-2020 годы»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88 272,8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Государственная программа «Обеспечение мероприятий гражданской обороны, защиты населения и территорий от чрезвычайных ситуаций, пожарной безопасности и безопасности людей на водных объектах Карачаево-Черкесской Республики на 2014-2017 годы»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36 961,3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Государственная программа «Развитие муниципальной службы в Карачаево-Черкесской Республике на 2014-2017 годы» 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Государственная программа «Противодействие коррупции и профилактика правонарушений в  Карачаево-Черкесской Республике на 2014-2017 годы» 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2 160,0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403648" y="101427"/>
            <a:ext cx="59766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Распределение бюджетных ассигнований </a:t>
            </a:r>
          </a:p>
          <a:p>
            <a:pPr algn="ctr"/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Карачаево-Черкесской Республики </a:t>
            </a:r>
          </a:p>
          <a:p>
            <a:pPr algn="ctr"/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государственные программы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190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1" y="476672"/>
            <a:ext cx="8784977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4</a:t>
            </a:r>
            <a:r>
              <a:rPr lang="ru-RU" sz="2000" dirty="0" smtClean="0">
                <a:solidFill>
                  <a:srgbClr val="002060"/>
                </a:solidFill>
              </a:rPr>
              <a:t>.   Планируемый </a:t>
            </a:r>
            <a:r>
              <a:rPr lang="ru-RU" sz="2000" dirty="0">
                <a:solidFill>
                  <a:srgbClr val="002060"/>
                </a:solidFill>
              </a:rPr>
              <a:t>объем  расходов </a:t>
            </a:r>
            <a:r>
              <a:rPr lang="ru-RU" sz="2000" dirty="0" smtClean="0">
                <a:solidFill>
                  <a:srgbClr val="002060"/>
                </a:solidFill>
              </a:rPr>
              <a:t>КЧР на 2016…………………….………......17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   </a:t>
            </a:r>
            <a:r>
              <a:rPr lang="ru-RU" sz="1600" dirty="0" smtClean="0">
                <a:solidFill>
                  <a:srgbClr val="002060"/>
                </a:solidFill>
              </a:rPr>
              <a:t>4.1. Общегосударственные вопросы……………………………………………..….…………………………..18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   4.2. Образование………………………………………………………………………………................……………19</a:t>
            </a:r>
          </a:p>
          <a:p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  4.3. Здравоохранение………………………………………………………………………………………..………..20</a:t>
            </a:r>
          </a:p>
          <a:p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  4.4. Социальная политика…………………………………………………………………………….…………….21</a:t>
            </a:r>
          </a:p>
          <a:p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  4.5. Средства массовой информации………………........……………………………………….……………21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   4.6. Национальная экономика………………………………………………………………………….…………22</a:t>
            </a:r>
          </a:p>
          <a:p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  4.7. Национальная безопасность и </a:t>
            </a:r>
          </a:p>
          <a:p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         правоохранительная деятельность……………………………………………………….................…23</a:t>
            </a:r>
          </a:p>
          <a:p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  4.8. Национальная оборона………………………………………………………………………………………...23</a:t>
            </a:r>
          </a:p>
          <a:p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  4.9. Жилищно-коммунальное хозяйство………………………………………………………………..……24</a:t>
            </a:r>
          </a:p>
          <a:p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  4.10.Охрана окружающей среды…………………………………………………………………………….......24</a:t>
            </a:r>
          </a:p>
          <a:p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  4.11.Физическая культура и спорт……………………………………………..………………………….........24</a:t>
            </a:r>
          </a:p>
          <a:p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  4.12.Культура и кинематография…………….....………………………………………………………..……..24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   4.13.Межбюджетные трансферты………………………………………………………………..……..……....26</a:t>
            </a:r>
          </a:p>
          <a:p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  4.14.Обслуживание государственного долга…………………………………………….................…...26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5. Планируемые  расходы на реализацию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   государственных программ КЧР…………..……………………………….……....28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1662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855720885"/>
              </p:ext>
            </p:extLst>
          </p:nvPr>
        </p:nvGraphicFramePr>
        <p:xfrm>
          <a:off x="107504" y="116632"/>
          <a:ext cx="885698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08" y="323948"/>
            <a:ext cx="2520000" cy="2016000"/>
          </a:xfrm>
          <a:prstGeom prst="round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0573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846794626"/>
              </p:ext>
            </p:extLst>
          </p:nvPr>
        </p:nvGraphicFramePr>
        <p:xfrm>
          <a:off x="179512" y="188640"/>
          <a:ext cx="885698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51" y="221055"/>
            <a:ext cx="2517178" cy="17964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8040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467156044"/>
              </p:ext>
            </p:extLst>
          </p:nvPr>
        </p:nvGraphicFramePr>
        <p:xfrm>
          <a:off x="179512" y="188640"/>
          <a:ext cx="885698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1613"/>
            <a:ext cx="2700000" cy="1800000"/>
          </a:xfrm>
          <a:prstGeom prst="round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5102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943133901"/>
              </p:ext>
            </p:extLst>
          </p:nvPr>
        </p:nvGraphicFramePr>
        <p:xfrm>
          <a:off x="179512" y="188640"/>
          <a:ext cx="885698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27828"/>
            <a:ext cx="2424632" cy="180000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0326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551459823"/>
              </p:ext>
            </p:extLst>
          </p:nvPr>
        </p:nvGraphicFramePr>
        <p:xfrm>
          <a:off x="179512" y="188640"/>
          <a:ext cx="885698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2520000" cy="1877400"/>
          </a:xfrm>
          <a:prstGeom prst="round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8545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009754429"/>
              </p:ext>
            </p:extLst>
          </p:nvPr>
        </p:nvGraphicFramePr>
        <p:xfrm>
          <a:off x="179512" y="188640"/>
          <a:ext cx="885698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49" y="209997"/>
            <a:ext cx="2592288" cy="1728192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0820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86925920"/>
              </p:ext>
            </p:extLst>
          </p:nvPr>
        </p:nvGraphicFramePr>
        <p:xfrm>
          <a:off x="179512" y="188640"/>
          <a:ext cx="885698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2398669" cy="1728192"/>
          </a:xfrm>
          <a:prstGeom prst="round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9014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542475741"/>
              </p:ext>
            </p:extLst>
          </p:nvPr>
        </p:nvGraphicFramePr>
        <p:xfrm>
          <a:off x="179512" y="188640"/>
          <a:ext cx="885698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42" y="260648"/>
            <a:ext cx="2409825" cy="180975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9491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64240406"/>
              </p:ext>
            </p:extLst>
          </p:nvPr>
        </p:nvGraphicFramePr>
        <p:xfrm>
          <a:off x="179512" y="188640"/>
          <a:ext cx="885698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27" y="219919"/>
            <a:ext cx="2700000" cy="1800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6867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171787514"/>
              </p:ext>
            </p:extLst>
          </p:nvPr>
        </p:nvGraphicFramePr>
        <p:xfrm>
          <a:off x="179512" y="188640"/>
          <a:ext cx="885698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48" y="260648"/>
            <a:ext cx="2653307" cy="1716162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169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485" y="764704"/>
            <a:ext cx="86790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6. Сведения о планируемых  к финансированию </a:t>
            </a:r>
          </a:p>
          <a:p>
            <a:r>
              <a:rPr lang="ru-RU" sz="2000" dirty="0">
                <a:solidFill>
                  <a:srgbClr val="002060"/>
                </a:solidFill>
              </a:rPr>
              <a:t>     за счет средств республиканского бюджета  </a:t>
            </a:r>
          </a:p>
          <a:p>
            <a:r>
              <a:rPr lang="ru-RU" sz="2000" dirty="0">
                <a:solidFill>
                  <a:srgbClr val="002060"/>
                </a:solidFill>
              </a:rPr>
              <a:t>     на 2016 г социально - значимых проектах КЧР</a:t>
            </a:r>
            <a:r>
              <a:rPr lang="ru-RU" sz="2000" dirty="0" smtClean="0">
                <a:solidFill>
                  <a:srgbClr val="002060"/>
                </a:solidFill>
              </a:rPr>
              <a:t>………………….......……48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dirty="0">
                <a:solidFill>
                  <a:srgbClr val="002060"/>
                </a:solidFill>
              </a:rPr>
              <a:t>7. Структура и динамика государственного долга </a:t>
            </a:r>
          </a:p>
          <a:p>
            <a:r>
              <a:rPr lang="ru-RU" sz="2000" dirty="0">
                <a:solidFill>
                  <a:srgbClr val="002060"/>
                </a:solidFill>
              </a:rPr>
              <a:t>     КЧР за период 2014-2016гг</a:t>
            </a:r>
            <a:r>
              <a:rPr lang="ru-RU" sz="2000" dirty="0" smtClean="0">
                <a:solidFill>
                  <a:srgbClr val="002060"/>
                </a:solidFill>
              </a:rPr>
              <a:t>………………………..………………………….……..49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0856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129233176"/>
              </p:ext>
            </p:extLst>
          </p:nvPr>
        </p:nvGraphicFramePr>
        <p:xfrm>
          <a:off x="179512" y="188640"/>
          <a:ext cx="885698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50" y="205830"/>
            <a:ext cx="2326367" cy="183240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8206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612596512"/>
              </p:ext>
            </p:extLst>
          </p:nvPr>
        </p:nvGraphicFramePr>
        <p:xfrm>
          <a:off x="179512" y="188640"/>
          <a:ext cx="885698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2404332" cy="180000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330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477349548"/>
              </p:ext>
            </p:extLst>
          </p:nvPr>
        </p:nvGraphicFramePr>
        <p:xfrm>
          <a:off x="179512" y="188640"/>
          <a:ext cx="885698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2520000" cy="168120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8635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812475935"/>
              </p:ext>
            </p:extLst>
          </p:nvPr>
        </p:nvGraphicFramePr>
        <p:xfrm>
          <a:off x="179512" y="188640"/>
          <a:ext cx="885698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2520000" cy="1656184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3941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883391803"/>
              </p:ext>
            </p:extLst>
          </p:nvPr>
        </p:nvGraphicFramePr>
        <p:xfrm>
          <a:off x="179512" y="188640"/>
          <a:ext cx="885698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2592288" cy="1728192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2276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927519139"/>
              </p:ext>
            </p:extLst>
          </p:nvPr>
        </p:nvGraphicFramePr>
        <p:xfrm>
          <a:off x="179512" y="188640"/>
          <a:ext cx="885698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2591272" cy="1728192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7892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163976408"/>
              </p:ext>
            </p:extLst>
          </p:nvPr>
        </p:nvGraphicFramePr>
        <p:xfrm>
          <a:off x="179512" y="188640"/>
          <a:ext cx="885698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5830"/>
            <a:ext cx="2705100" cy="180975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9266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958554739"/>
              </p:ext>
            </p:extLst>
          </p:nvPr>
        </p:nvGraphicFramePr>
        <p:xfrm>
          <a:off x="179512" y="188640"/>
          <a:ext cx="885698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2466975" cy="190500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7767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3744416" cy="3960440"/>
          </a:xfrm>
          <a:prstGeom prst="bevel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104290"/>
              </p:ext>
            </p:extLst>
          </p:nvPr>
        </p:nvGraphicFramePr>
        <p:xfrm>
          <a:off x="4067944" y="1196752"/>
          <a:ext cx="4896544" cy="396044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48672"/>
                <a:gridCol w="792088"/>
                <a:gridCol w="797125"/>
                <a:gridCol w="858659"/>
              </a:tblGrid>
              <a:tr h="90420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Газоснабжение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Сумма</a:t>
                      </a:r>
                      <a:endParaRPr lang="ru-RU" sz="11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Сроки ввода в эксплуатацию</a:t>
                      </a:r>
                      <a:endParaRPr lang="ru-RU" sz="11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Протяженность</a:t>
                      </a:r>
                      <a:endParaRPr lang="ru-RU" sz="11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305624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err="1" smtClean="0">
                          <a:solidFill>
                            <a:srgbClr val="002060"/>
                          </a:solidFill>
                        </a:rPr>
                        <a:t>Зеленчукский</a:t>
                      </a:r>
                      <a:r>
                        <a:rPr lang="ru-RU" sz="900" dirty="0" smtClean="0">
                          <a:solidFill>
                            <a:srgbClr val="002060"/>
                          </a:solidFill>
                        </a:rPr>
                        <a:t> р-н</a:t>
                      </a:r>
                      <a:r>
                        <a:rPr lang="ru-RU" sz="9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900" dirty="0" smtClean="0">
                          <a:solidFill>
                            <a:srgbClr val="002060"/>
                          </a:solidFill>
                        </a:rPr>
                        <a:t>ст. Исправная</a:t>
                      </a:r>
                      <a:endParaRPr lang="ru-RU" sz="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002060"/>
                          </a:solidFill>
                        </a:rPr>
                        <a:t>864,0</a:t>
                      </a:r>
                      <a:endParaRPr lang="ru-RU" sz="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002060"/>
                          </a:solidFill>
                        </a:rPr>
                        <a:t>2018</a:t>
                      </a:r>
                      <a:endParaRPr lang="ru-RU" sz="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002060"/>
                          </a:solidFill>
                        </a:rPr>
                        <a:t>3,6 км</a:t>
                      </a:r>
                      <a:endParaRPr lang="ru-RU" sz="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FF99"/>
                    </a:solidFill>
                  </a:tcPr>
                </a:tc>
              </a:tr>
              <a:tr h="3056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err="1" smtClean="0">
                          <a:solidFill>
                            <a:srgbClr val="002060"/>
                          </a:solidFill>
                        </a:rPr>
                        <a:t>Зеленчукский</a:t>
                      </a:r>
                      <a:r>
                        <a:rPr lang="ru-RU" sz="900" dirty="0" smtClean="0">
                          <a:solidFill>
                            <a:srgbClr val="002060"/>
                          </a:solidFill>
                        </a:rPr>
                        <a:t>  р-н</a:t>
                      </a:r>
                      <a:r>
                        <a:rPr lang="ru-RU" sz="9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900" dirty="0" err="1" smtClean="0">
                          <a:solidFill>
                            <a:srgbClr val="002060"/>
                          </a:solidFill>
                        </a:rPr>
                        <a:t>с.Архыз</a:t>
                      </a:r>
                      <a:endParaRPr lang="ru-RU" sz="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002060"/>
                          </a:solidFill>
                        </a:rPr>
                        <a:t>740,0</a:t>
                      </a:r>
                      <a:endParaRPr lang="ru-RU" sz="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002060"/>
                          </a:solidFill>
                        </a:rPr>
                        <a:t>2018</a:t>
                      </a:r>
                      <a:endParaRPr lang="ru-RU" sz="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002060"/>
                          </a:solidFill>
                        </a:rPr>
                        <a:t>3,1 км</a:t>
                      </a:r>
                      <a:endParaRPr lang="ru-RU" sz="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FF99"/>
                    </a:solidFill>
                  </a:tcPr>
                </a:tc>
              </a:tr>
              <a:tr h="3056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err="1" smtClean="0">
                          <a:solidFill>
                            <a:srgbClr val="002060"/>
                          </a:solidFill>
                        </a:rPr>
                        <a:t>Зеленчукский</a:t>
                      </a:r>
                      <a:r>
                        <a:rPr lang="ru-RU" sz="900" dirty="0" smtClean="0">
                          <a:solidFill>
                            <a:srgbClr val="002060"/>
                          </a:solidFill>
                        </a:rPr>
                        <a:t> р-н</a:t>
                      </a:r>
                      <a:r>
                        <a:rPr lang="ru-RU" sz="900" baseline="0" dirty="0" smtClean="0">
                          <a:solidFill>
                            <a:srgbClr val="002060"/>
                          </a:solidFill>
                        </a:rPr>
                        <a:t> с</a:t>
                      </a:r>
                      <a:r>
                        <a:rPr lang="ru-RU" sz="900" dirty="0" smtClean="0">
                          <a:solidFill>
                            <a:srgbClr val="002060"/>
                          </a:solidFill>
                        </a:rPr>
                        <a:t>. </a:t>
                      </a:r>
                      <a:r>
                        <a:rPr lang="ru-RU" sz="900" dirty="0" err="1" smtClean="0">
                          <a:solidFill>
                            <a:srgbClr val="002060"/>
                          </a:solidFill>
                        </a:rPr>
                        <a:t>Маруха</a:t>
                      </a:r>
                      <a:endParaRPr lang="ru-RU" sz="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002060"/>
                          </a:solidFill>
                        </a:rPr>
                        <a:t>310,0</a:t>
                      </a:r>
                      <a:endParaRPr lang="ru-RU" sz="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002060"/>
                          </a:solidFill>
                        </a:rPr>
                        <a:t>2018</a:t>
                      </a:r>
                      <a:endParaRPr lang="ru-RU" sz="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002060"/>
                          </a:solidFill>
                        </a:rPr>
                        <a:t>1,3 км1</a:t>
                      </a:r>
                      <a:endParaRPr lang="ru-RU" sz="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FF99"/>
                    </a:solidFill>
                  </a:tcPr>
                </a:tc>
              </a:tr>
              <a:tr h="305624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err="1" smtClean="0">
                          <a:solidFill>
                            <a:srgbClr val="002060"/>
                          </a:solidFill>
                        </a:rPr>
                        <a:t>Зеленчукский</a:t>
                      </a:r>
                      <a:r>
                        <a:rPr lang="ru-RU" sz="900" dirty="0" smtClean="0">
                          <a:solidFill>
                            <a:srgbClr val="002060"/>
                          </a:solidFill>
                        </a:rPr>
                        <a:t> р-н</a:t>
                      </a:r>
                      <a:r>
                        <a:rPr lang="ru-RU" sz="9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900" dirty="0" smtClean="0">
                          <a:solidFill>
                            <a:srgbClr val="002060"/>
                          </a:solidFill>
                        </a:rPr>
                        <a:t>а.</a:t>
                      </a:r>
                      <a:r>
                        <a:rPr lang="ru-RU" sz="9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900" baseline="0" dirty="0" err="1" smtClean="0">
                          <a:solidFill>
                            <a:srgbClr val="002060"/>
                          </a:solidFill>
                        </a:rPr>
                        <a:t>Кобу</a:t>
                      </a:r>
                      <a:r>
                        <a:rPr lang="ru-RU" sz="900" baseline="0" dirty="0" smtClean="0">
                          <a:solidFill>
                            <a:srgbClr val="002060"/>
                          </a:solidFill>
                        </a:rPr>
                        <a:t>-Баши</a:t>
                      </a:r>
                      <a:endParaRPr lang="ru-RU" sz="900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002060"/>
                          </a:solidFill>
                        </a:rPr>
                        <a:t>262,0</a:t>
                      </a:r>
                      <a:endParaRPr lang="ru-RU" sz="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002060"/>
                          </a:solidFill>
                        </a:rPr>
                        <a:t>2016</a:t>
                      </a:r>
                      <a:endParaRPr lang="ru-RU" sz="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002060"/>
                          </a:solidFill>
                        </a:rPr>
                        <a:t>1,1 км</a:t>
                      </a:r>
                      <a:endParaRPr lang="ru-RU" sz="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FF99"/>
                    </a:solidFill>
                  </a:tcPr>
                </a:tc>
              </a:tr>
              <a:tr h="3056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err="1" smtClean="0">
                          <a:solidFill>
                            <a:srgbClr val="002060"/>
                          </a:solidFill>
                        </a:rPr>
                        <a:t>Зеленчукский</a:t>
                      </a:r>
                      <a:r>
                        <a:rPr lang="ru-RU" sz="900" dirty="0" smtClean="0">
                          <a:solidFill>
                            <a:srgbClr val="002060"/>
                          </a:solidFill>
                        </a:rPr>
                        <a:t> р-н</a:t>
                      </a:r>
                      <a:r>
                        <a:rPr lang="ru-RU" sz="9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900" dirty="0" err="1" smtClean="0">
                          <a:solidFill>
                            <a:srgbClr val="002060"/>
                          </a:solidFill>
                        </a:rPr>
                        <a:t>с.Нижняя</a:t>
                      </a:r>
                      <a:r>
                        <a:rPr lang="ru-RU" sz="900" dirty="0" smtClean="0">
                          <a:solidFill>
                            <a:srgbClr val="002060"/>
                          </a:solidFill>
                        </a:rPr>
                        <a:t> Ермоловка</a:t>
                      </a:r>
                      <a:endParaRPr lang="ru-RU" sz="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002060"/>
                          </a:solidFill>
                        </a:rPr>
                        <a:t>149,0</a:t>
                      </a:r>
                      <a:endParaRPr lang="ru-RU" sz="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002060"/>
                          </a:solidFill>
                        </a:rPr>
                        <a:t>2016</a:t>
                      </a:r>
                      <a:endParaRPr lang="ru-RU" sz="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002060"/>
                          </a:solidFill>
                        </a:rPr>
                        <a:t>0,6 км</a:t>
                      </a:r>
                      <a:endParaRPr lang="ru-RU" sz="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FF99"/>
                    </a:solidFill>
                  </a:tcPr>
                </a:tc>
              </a:tr>
              <a:tr h="305624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002060"/>
                          </a:solidFill>
                        </a:rPr>
                        <a:t>Карачаевский р-н</a:t>
                      </a:r>
                      <a:r>
                        <a:rPr lang="ru-RU" sz="9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900" dirty="0" err="1" smtClean="0">
                          <a:solidFill>
                            <a:srgbClr val="002060"/>
                          </a:solidFill>
                        </a:rPr>
                        <a:t>а.Верхняя</a:t>
                      </a:r>
                      <a:r>
                        <a:rPr lang="ru-RU" sz="900" dirty="0" smtClean="0">
                          <a:solidFill>
                            <a:srgbClr val="002060"/>
                          </a:solidFill>
                        </a:rPr>
                        <a:t> Теберда</a:t>
                      </a:r>
                      <a:endParaRPr lang="ru-RU" sz="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C6EE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002060"/>
                          </a:solidFill>
                        </a:rPr>
                        <a:t>700,0</a:t>
                      </a:r>
                      <a:endParaRPr lang="ru-RU" sz="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C6EE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002060"/>
                          </a:solidFill>
                        </a:rPr>
                        <a:t>2017</a:t>
                      </a:r>
                      <a:endParaRPr lang="ru-RU" sz="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C6EE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002060"/>
                          </a:solidFill>
                        </a:rPr>
                        <a:t>2,9 км</a:t>
                      </a:r>
                      <a:endParaRPr lang="ru-RU" sz="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C6EE7E"/>
                    </a:solidFill>
                  </a:tcPr>
                </a:tc>
              </a:tr>
              <a:tr h="3056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rgbClr val="002060"/>
                          </a:solidFill>
                        </a:rPr>
                        <a:t>Карачаевский р-н</a:t>
                      </a:r>
                      <a:r>
                        <a:rPr lang="ru-RU" sz="9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900" dirty="0" err="1" smtClean="0">
                          <a:solidFill>
                            <a:srgbClr val="002060"/>
                          </a:solidFill>
                        </a:rPr>
                        <a:t>а.Нижняя</a:t>
                      </a:r>
                      <a:r>
                        <a:rPr lang="ru-RU" sz="900" dirty="0" smtClean="0">
                          <a:solidFill>
                            <a:srgbClr val="002060"/>
                          </a:solidFill>
                        </a:rPr>
                        <a:t> Теберда</a:t>
                      </a:r>
                      <a:endParaRPr lang="ru-RU" sz="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C6EE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002060"/>
                          </a:solidFill>
                        </a:rPr>
                        <a:t>350</a:t>
                      </a:r>
                      <a:endParaRPr lang="ru-RU" sz="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C6EE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002060"/>
                          </a:solidFill>
                        </a:rPr>
                        <a:t>2017</a:t>
                      </a:r>
                      <a:endParaRPr lang="ru-RU" sz="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C6EE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002060"/>
                          </a:solidFill>
                        </a:rPr>
                        <a:t>1,5 км</a:t>
                      </a:r>
                      <a:endParaRPr lang="ru-RU" sz="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C6EE7E"/>
                    </a:solidFill>
                  </a:tcPr>
                </a:tc>
              </a:tr>
              <a:tr h="305624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err="1" smtClean="0">
                          <a:solidFill>
                            <a:srgbClr val="002060"/>
                          </a:solidFill>
                        </a:rPr>
                        <a:t>Малокарачаевский</a:t>
                      </a:r>
                      <a:r>
                        <a:rPr lang="ru-RU" sz="900" dirty="0" smtClean="0">
                          <a:solidFill>
                            <a:srgbClr val="002060"/>
                          </a:solidFill>
                        </a:rPr>
                        <a:t> р-н</a:t>
                      </a:r>
                      <a:r>
                        <a:rPr lang="ru-RU" sz="9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900" dirty="0" smtClean="0">
                          <a:solidFill>
                            <a:srgbClr val="002060"/>
                          </a:solidFill>
                        </a:rPr>
                        <a:t>с.</a:t>
                      </a:r>
                      <a:r>
                        <a:rPr lang="ru-RU" sz="900" baseline="0" dirty="0" smtClean="0">
                          <a:solidFill>
                            <a:srgbClr val="002060"/>
                          </a:solidFill>
                        </a:rPr>
                        <a:t> Красный Восток</a:t>
                      </a:r>
                      <a:endParaRPr lang="ru-RU" sz="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002060"/>
                          </a:solidFill>
                        </a:rPr>
                        <a:t>475,0</a:t>
                      </a:r>
                      <a:endParaRPr lang="ru-RU" sz="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002060"/>
                          </a:solidFill>
                        </a:rPr>
                        <a:t>2016</a:t>
                      </a:r>
                      <a:endParaRPr lang="ru-RU" sz="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002060"/>
                          </a:solidFill>
                        </a:rPr>
                        <a:t>2,5 км</a:t>
                      </a:r>
                      <a:endParaRPr lang="ru-RU" sz="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FF99"/>
                    </a:solidFill>
                  </a:tcPr>
                </a:tc>
              </a:tr>
              <a:tr h="305624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err="1" smtClean="0">
                          <a:solidFill>
                            <a:srgbClr val="002060"/>
                          </a:solidFill>
                        </a:rPr>
                        <a:t>Усть-Джегутинский</a:t>
                      </a:r>
                      <a:r>
                        <a:rPr lang="ru-RU" sz="900" dirty="0" smtClean="0">
                          <a:solidFill>
                            <a:srgbClr val="002060"/>
                          </a:solidFill>
                        </a:rPr>
                        <a:t> р-н</a:t>
                      </a:r>
                      <a:r>
                        <a:rPr lang="ru-RU" sz="9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900" dirty="0" err="1" smtClean="0">
                          <a:solidFill>
                            <a:srgbClr val="002060"/>
                          </a:solidFill>
                        </a:rPr>
                        <a:t>а.Джегута</a:t>
                      </a:r>
                      <a:endParaRPr lang="ru-RU" sz="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02CA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002060"/>
                          </a:solidFill>
                        </a:rPr>
                        <a:t>350,0</a:t>
                      </a:r>
                      <a:endParaRPr lang="ru-RU" sz="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02CA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002060"/>
                          </a:solidFill>
                        </a:rPr>
                        <a:t>2016</a:t>
                      </a:r>
                      <a:endParaRPr lang="ru-RU" sz="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02CA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002060"/>
                          </a:solidFill>
                        </a:rPr>
                        <a:t>1,5 км</a:t>
                      </a:r>
                      <a:endParaRPr lang="ru-RU" sz="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02CA1A"/>
                    </a:solidFill>
                  </a:tcPr>
                </a:tc>
              </a:tr>
              <a:tr h="305624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err="1" smtClean="0">
                          <a:solidFill>
                            <a:srgbClr val="002060"/>
                          </a:solidFill>
                        </a:rPr>
                        <a:t>Урупский</a:t>
                      </a:r>
                      <a:r>
                        <a:rPr lang="ru-RU" sz="900" dirty="0" smtClean="0">
                          <a:solidFill>
                            <a:srgbClr val="002060"/>
                          </a:solidFill>
                        </a:rPr>
                        <a:t> р-н</a:t>
                      </a:r>
                      <a:r>
                        <a:rPr lang="ru-RU" sz="9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900" dirty="0" err="1" smtClean="0">
                          <a:solidFill>
                            <a:srgbClr val="002060"/>
                          </a:solidFill>
                        </a:rPr>
                        <a:t>с.Преградная</a:t>
                      </a:r>
                      <a:endParaRPr lang="ru-RU" sz="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002060"/>
                          </a:solidFill>
                        </a:rPr>
                        <a:t>800,0</a:t>
                      </a:r>
                      <a:endParaRPr lang="ru-RU" sz="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002060"/>
                          </a:solidFill>
                        </a:rPr>
                        <a:t>2018</a:t>
                      </a:r>
                      <a:endParaRPr lang="ru-RU" sz="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002060"/>
                          </a:solidFill>
                        </a:rPr>
                        <a:t>3,4 км</a:t>
                      </a:r>
                      <a:endParaRPr lang="ru-RU" sz="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9512" y="188640"/>
            <a:ext cx="8784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Сведения о планируемых к финансированию 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счет средств бюджета на 2016 г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социально-значимых проектах 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тыс.руб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3174"/>
              </p:ext>
            </p:extLst>
          </p:nvPr>
        </p:nvGraphicFramePr>
        <p:xfrm>
          <a:off x="251520" y="5301208"/>
          <a:ext cx="8713695" cy="1158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24236"/>
                <a:gridCol w="2124236"/>
                <a:gridCol w="2124236"/>
                <a:gridCol w="2340987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Строительство центра культурного развития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Сумма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Сроки ввода в эксплуатацию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Мощность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 smtClean="0">
                          <a:solidFill>
                            <a:srgbClr val="002060"/>
                          </a:solidFill>
                        </a:rPr>
                        <a:t>г.Карачаевск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C6EE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38000,0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C6EE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2016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C6EE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349 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посещений</a:t>
                      </a:r>
                      <a:r>
                        <a:rPr lang="ru-RU" sz="1100" baseline="0" dirty="0" smtClean="0">
                          <a:solidFill>
                            <a:srgbClr val="002060"/>
                          </a:solidFill>
                        </a:rPr>
                        <a:t> в смену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C6EE7E"/>
                    </a:solidFill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7221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919630364"/>
              </p:ext>
            </p:extLst>
          </p:nvPr>
        </p:nvGraphicFramePr>
        <p:xfrm>
          <a:off x="179512" y="188640"/>
          <a:ext cx="8784976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5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073624972"/>
              </p:ext>
            </p:extLst>
          </p:nvPr>
        </p:nvGraphicFramePr>
        <p:xfrm>
          <a:off x="251520" y="1494076"/>
          <a:ext cx="871296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260648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Прогноз социально-экономического развития КЧР</a:t>
            </a:r>
          </a:p>
          <a:p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на 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 и плановый период 2017 и 2018 годов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1229987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Численность населения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(среднегодовая</a:t>
            </a: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1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тыс.чел</a:t>
            </a: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63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484784"/>
            <a:ext cx="849694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 для граждан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itchFamily="18" charset="0"/>
              </a:rPr>
              <a:t/>
            </a:r>
            <a:br>
              <a:rPr lang="ru-RU" sz="1600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Адрес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г.Черкесск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Комсомольская 23, Дом Правительства</a:t>
            </a:r>
            <a:b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Режим работы: понедельник-пятница с 9 до 18 часов, </a:t>
            </a:r>
            <a:b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выходной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суббота-воскресенье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Начальник отдела по разработке</a:t>
            </a:r>
            <a:b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внедрению современных инноваций в области финансов –</a:t>
            </a:r>
            <a:b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Гербекова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Лейла </a:t>
            </a:r>
            <a:r>
              <a:rPr lang="ru-RU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Анзоровна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en-US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8 (8782) 26-65-25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601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06857"/>
              </p:ext>
            </p:extLst>
          </p:nvPr>
        </p:nvGraphicFramePr>
        <p:xfrm>
          <a:off x="251520" y="1052735"/>
          <a:ext cx="8640963" cy="5340755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461993"/>
                <a:gridCol w="1235794"/>
                <a:gridCol w="1235794"/>
                <a:gridCol w="1235794"/>
                <a:gridCol w="1235794"/>
                <a:gridCol w="1235794"/>
              </a:tblGrid>
              <a:tr h="56695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Показатели</a:t>
                      </a:r>
                      <a:endParaRPr lang="ru-RU" sz="1600" b="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2014</a:t>
                      </a:r>
                      <a:endParaRPr lang="ru-RU" sz="1600" b="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Оценка 2015</a:t>
                      </a:r>
                      <a:endParaRPr lang="ru-RU" sz="1600" b="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Прогноз 2016</a:t>
                      </a:r>
                      <a:endParaRPr lang="ru-RU" sz="1600" b="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Прогноз</a:t>
                      </a:r>
                      <a:r>
                        <a:rPr lang="ru-RU" sz="1600" baseline="0" dirty="0" smtClean="0"/>
                        <a:t> 2017</a:t>
                      </a:r>
                      <a:endParaRPr lang="ru-RU" sz="1600" b="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Прогноз 2018</a:t>
                      </a:r>
                      <a:endParaRPr lang="ru-RU" sz="1600" b="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8069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Ожидаемая продолжительность жизни при </a:t>
                      </a:r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рождении</a:t>
                      </a:r>
                    </a:p>
                    <a:p>
                      <a:pPr algn="l" fontAlgn="ctr"/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(число лет)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73,91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73,91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74,21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74,58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75,02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6001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Общий коэффициент </a:t>
                      </a:r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рождаемости</a:t>
                      </a:r>
                    </a:p>
                    <a:p>
                      <a:pPr algn="l" fontAlgn="ctr"/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(число род. на 1000 чел. насел)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13,50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13,51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13,57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13,64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13,71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7774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Общий коэффициент </a:t>
                      </a:r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смертности</a:t>
                      </a:r>
                    </a:p>
                    <a:p>
                      <a:pPr algn="l" fontAlgn="ctr"/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(число</a:t>
                      </a:r>
                      <a:r>
                        <a:rPr lang="ru-RU" sz="1200" u="none" strike="noStrike" baseline="0" dirty="0" smtClean="0">
                          <a:solidFill>
                            <a:srgbClr val="002060"/>
                          </a:solidFill>
                          <a:effectLst/>
                        </a:rPr>
                        <a:t> умерших на 1 000 чел. насел)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13,50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13,51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13,57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13,64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13,71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7766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Коэффициент естественного прироста </a:t>
                      </a:r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населения</a:t>
                      </a:r>
                    </a:p>
                    <a:p>
                      <a:pPr algn="l" fontAlgn="ctr"/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(на 1 000 чел. насел)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rgbClr val="002060"/>
                          </a:solidFill>
                          <a:effectLst/>
                        </a:rPr>
                        <a:t>3,80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3,78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3,78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rgbClr val="002060"/>
                          </a:solidFill>
                          <a:effectLst/>
                        </a:rPr>
                        <a:t>3,84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3,96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6001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Число прибывших на территорию </a:t>
                      </a:r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региона</a:t>
                      </a:r>
                    </a:p>
                    <a:p>
                      <a:pPr algn="l" fontAlgn="ctr"/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(тыс. чел)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6,300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rgbClr val="002060"/>
                          </a:solidFill>
                          <a:effectLst/>
                        </a:rPr>
                        <a:t>6,306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rgbClr val="002060"/>
                          </a:solidFill>
                          <a:effectLst/>
                        </a:rPr>
                        <a:t>6,311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rgbClr val="002060"/>
                          </a:solidFill>
                          <a:effectLst/>
                        </a:rPr>
                        <a:t>6,331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6,332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6001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Число выбывших с территории региона </a:t>
                      </a:r>
                      <a:endParaRPr lang="ru-RU" sz="1200" u="none" strike="noStrike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l" fontAlgn="ctr"/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(тыс. чел)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8,842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rgbClr val="002060"/>
                          </a:solidFill>
                          <a:effectLst/>
                        </a:rPr>
                        <a:t>8,333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rgbClr val="002060"/>
                          </a:solidFill>
                          <a:effectLst/>
                        </a:rPr>
                        <a:t>8,815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8,793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8,774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6001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Коэффициент миграционного </a:t>
                      </a:r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прироста</a:t>
                      </a:r>
                    </a:p>
                    <a:p>
                      <a:pPr algn="l" fontAlgn="ctr"/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(на</a:t>
                      </a:r>
                      <a:r>
                        <a:rPr lang="ru-RU" sz="1200" u="none" strike="noStrike" baseline="0" dirty="0" smtClean="0">
                          <a:solidFill>
                            <a:srgbClr val="002060"/>
                          </a:solidFill>
                          <a:effectLst/>
                        </a:rPr>
                        <a:t> 10 000 чел. насел.)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-54,15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-53,96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-53,56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-52,70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-52,31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9512" y="164557"/>
            <a:ext cx="8784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Демографическая ситуация  населения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Карачаево-Черкесской Республике 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39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21078" y="260648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Валовой региональный продукт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467263741"/>
              </p:ext>
            </p:extLst>
          </p:nvPr>
        </p:nvGraphicFramePr>
        <p:xfrm>
          <a:off x="321078" y="980728"/>
          <a:ext cx="8139354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366396760"/>
              </p:ext>
            </p:extLst>
          </p:nvPr>
        </p:nvGraphicFramePr>
        <p:xfrm>
          <a:off x="246620" y="3717032"/>
          <a:ext cx="8856984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63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620527"/>
              </p:ext>
            </p:extLst>
          </p:nvPr>
        </p:nvGraphicFramePr>
        <p:xfrm>
          <a:off x="251520" y="764704"/>
          <a:ext cx="8640960" cy="57007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72208"/>
                <a:gridCol w="1224136"/>
                <a:gridCol w="1440160"/>
                <a:gridCol w="1368152"/>
                <a:gridCol w="1368152"/>
                <a:gridCol w="1368152"/>
              </a:tblGrid>
              <a:tr h="62791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2014</a:t>
                      </a:r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Оценка 2015</a:t>
                      </a:r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Прогноз 2016</a:t>
                      </a:r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Прогноз 2017</a:t>
                      </a:r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Прогноз 2018</a:t>
                      </a:r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10558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Численность экономически активного </a:t>
                      </a:r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населения, </a:t>
                      </a:r>
                    </a:p>
                    <a:p>
                      <a:pPr algn="l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тыс. чел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198,70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200,90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201,70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202,00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202,40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10558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Среднегодовая численность занятых в </a:t>
                      </a:r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экономике, </a:t>
                      </a:r>
                    </a:p>
                    <a:p>
                      <a:pPr algn="l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тыс. чел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169,10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169,72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170,85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171,54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172,24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14744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Среднемесячная номинальная начисленная заработная плата в целом по </a:t>
                      </a:r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региону, </a:t>
                      </a:r>
                    </a:p>
                    <a:p>
                      <a:pPr algn="l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тыс. </a:t>
                      </a:r>
                      <a:r>
                        <a:rPr lang="ru-RU" sz="1400" u="none" strike="noStrike" dirty="0" err="1" smtClean="0">
                          <a:solidFill>
                            <a:srgbClr val="002060"/>
                          </a:solidFill>
                          <a:effectLst/>
                        </a:rPr>
                        <a:t>руб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19,750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20,871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22,499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24,546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26,657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14744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Среднемесячная номинальная начисленная заработная плата в целом по </a:t>
                      </a:r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региону, % к </a:t>
                      </a:r>
                      <a:r>
                        <a:rPr lang="ru-RU" sz="1400" u="none" strike="noStrike" dirty="0" err="1" smtClean="0">
                          <a:solidFill>
                            <a:srgbClr val="002060"/>
                          </a:solidFill>
                          <a:effectLst/>
                        </a:rPr>
                        <a:t>предыдущ</a:t>
                      </a:r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.  году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110,60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105,70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107,80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109,10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108,60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19672" y="188640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 и занятость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068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383712"/>
              </p:ext>
            </p:extLst>
          </p:nvPr>
        </p:nvGraphicFramePr>
        <p:xfrm>
          <a:off x="179512" y="721443"/>
          <a:ext cx="8784973" cy="579691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80318"/>
                <a:gridCol w="1224136"/>
                <a:gridCol w="1080120"/>
                <a:gridCol w="1224136"/>
                <a:gridCol w="1152130"/>
                <a:gridCol w="12241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Показатели</a:t>
                      </a:r>
                      <a:endParaRPr lang="ru-RU" sz="16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2014</a:t>
                      </a:r>
                      <a:endParaRPr lang="ru-RU" sz="16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Оценка 2015</a:t>
                      </a:r>
                      <a:endParaRPr lang="ru-RU" sz="16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Прогноз 2016</a:t>
                      </a:r>
                      <a:endParaRPr lang="ru-RU" sz="16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Прогноз 2017</a:t>
                      </a:r>
                      <a:endParaRPr lang="ru-RU" sz="16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Прогноз 2018</a:t>
                      </a:r>
                      <a:endParaRPr lang="ru-RU" sz="16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</a:rPr>
                        <a:t>Доходы </a:t>
                      </a:r>
                      <a:r>
                        <a:rPr lang="ru-RU" sz="1200" u="none" strike="noStrike" dirty="0">
                          <a:effectLst/>
                        </a:rPr>
                        <a:t>от предпринимательской </a:t>
                      </a:r>
                      <a:r>
                        <a:rPr lang="ru-RU" sz="1200" u="none" strike="noStrike" dirty="0" smtClean="0">
                          <a:effectLst/>
                        </a:rPr>
                        <a:t>деятельности, млн.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руб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7 551,45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8 344,36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10 211,66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11 386,00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12 695,39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</a:rPr>
                        <a:t>Оплата труда ,млн.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руб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29 284,91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32 359,82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36 081,20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40 230,54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44 857,05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</a:rPr>
                        <a:t>Доходы </a:t>
                      </a:r>
                      <a:r>
                        <a:rPr lang="ru-RU" sz="1200" u="none" strike="noStrike" dirty="0">
                          <a:effectLst/>
                        </a:rPr>
                        <a:t>от </a:t>
                      </a:r>
                      <a:r>
                        <a:rPr lang="ru-RU" sz="1200" u="none" strike="noStrike" dirty="0" smtClean="0">
                          <a:effectLst/>
                        </a:rPr>
                        <a:t>собственности,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млн.руб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552,55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610,56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907,70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1 012,09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1 128,48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</a:rPr>
                        <a:t>Социальные выплаты,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млн.руб</a:t>
                      </a:r>
                      <a:r>
                        <a:rPr lang="ru-RU" sz="1200" u="none" strike="noStrike" dirty="0" smtClean="0">
                          <a:effectLst/>
                        </a:rPr>
                        <a:t> в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т.ч</a:t>
                      </a:r>
                      <a:r>
                        <a:rPr lang="ru-RU" sz="1200" u="none" strike="noStrike" dirty="0" smtClean="0">
                          <a:effectLst/>
                        </a:rPr>
                        <a:t>.: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19 891,63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21 980,26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24 281,06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27 073,38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30 186,82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пенсии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13 986,84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15 456,52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17 074,44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19 038,00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21 227,37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пособия и социальная помощь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5 824,27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6 435,82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7 235,76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8 067,87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8 995,67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стипендии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79,57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87,92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97,12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108,29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120,75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Реальные денежные доходы </a:t>
                      </a:r>
                      <a:r>
                        <a:rPr lang="ru-RU" sz="1200" u="none" strike="noStrike" dirty="0" smtClean="0">
                          <a:effectLst/>
                        </a:rPr>
                        <a:t>населения, в % к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предыдущ</a:t>
                      </a:r>
                      <a:r>
                        <a:rPr lang="ru-RU" sz="1200" u="none" strike="noStrike" dirty="0" smtClean="0">
                          <a:effectLst/>
                        </a:rPr>
                        <a:t> году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103,60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93,25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103,91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105,69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106,49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Среднедушевые денежные доходы (в месяц) </a:t>
                      </a:r>
                      <a:r>
                        <a:rPr lang="ru-RU" sz="1200" u="none" strike="noStrike" dirty="0" smtClean="0">
                          <a:effectLst/>
                        </a:rPr>
                        <a:t>,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руб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16 347,30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18 110,84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20 224,25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22 572,25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25 181,00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Средний размер назначенных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пенсий,руб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9 397,80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10 892,05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11 806,98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12 704,31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13 669,84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Реальный размер назначенных </a:t>
                      </a:r>
                      <a:r>
                        <a:rPr lang="ru-RU" sz="1200" u="none" strike="noStrike" dirty="0" smtClean="0">
                          <a:effectLst/>
                        </a:rPr>
                        <a:t>пенсий,</a:t>
                      </a:r>
                    </a:p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% к предыдущему году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94,70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95,50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101,03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101,99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102,77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Величина прожиточного минимума (в среднем на душу населения</a:t>
                      </a:r>
                      <a:r>
                        <a:rPr lang="ru-RU" sz="1200" u="none" strike="noStrike" dirty="0" smtClean="0">
                          <a:effectLst/>
                        </a:rPr>
                        <a:t>),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руб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7 120,00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9 170,56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10 023,42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10 574,71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11 632,18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6297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Численность населения с денежными доходами ниже величины прожиточного </a:t>
                      </a:r>
                      <a:r>
                        <a:rPr lang="ru-RU" sz="1200" u="none" strike="noStrike" dirty="0" smtClean="0">
                          <a:effectLst/>
                        </a:rPr>
                        <a:t>минимума, % от общей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числ</a:t>
                      </a:r>
                      <a:r>
                        <a:rPr lang="ru-RU" sz="1200" u="none" strike="noStrike" dirty="0" smtClean="0">
                          <a:effectLst/>
                        </a:rPr>
                        <a:t>. насел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19,30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19,20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19,00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18,80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18,60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11760" y="175846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 населения 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1720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4091</TotalTime>
  <Words>5621</Words>
  <Application>Microsoft Office PowerPoint</Application>
  <PresentationFormat>Экран (4:3)</PresentationFormat>
  <Paragraphs>934</Paragraphs>
  <Slides>50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Официальная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Доходы от использования имущества, находящегося в госсобственности   11,6 млн.руб</vt:lpstr>
      <vt:lpstr>Презентация PowerPoint</vt:lpstr>
      <vt:lpstr>Планируемые расходы КЧР на 2016,   тыс.руб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lgerbekova</cp:lastModifiedBy>
  <cp:revision>291</cp:revision>
  <dcterms:modified xsi:type="dcterms:W3CDTF">2016-01-25T06:53:54Z</dcterms:modified>
</cp:coreProperties>
</file>