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4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3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923831674650719E-2"/>
          <c:y val="6.5625000000000003E-2"/>
          <c:w val="0.96342642795320466"/>
          <c:h val="0.7932167814960630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городское население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2015(факт)</c:v>
                </c:pt>
                <c:pt idx="1">
                  <c:v>2016(факт)</c:v>
                </c:pt>
                <c:pt idx="2">
                  <c:v>2017(оценка)</c:v>
                </c:pt>
                <c:pt idx="3">
                  <c:v>2018(прогноз)</c:v>
                </c:pt>
                <c:pt idx="4">
                  <c:v>2019(прогноз)</c:v>
                </c:pt>
                <c:pt idx="5">
                  <c:v>2020(прогноз)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200</c:v>
                </c:pt>
                <c:pt idx="1">
                  <c:v>199.61</c:v>
                </c:pt>
                <c:pt idx="2">
                  <c:v>199.29</c:v>
                </c:pt>
                <c:pt idx="3">
                  <c:v>199.09</c:v>
                </c:pt>
                <c:pt idx="4">
                  <c:v>199.11</c:v>
                </c:pt>
                <c:pt idx="5">
                  <c:v>199.17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8D-4537-91A6-013D7D5AFFE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сельское население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2015(факт)</c:v>
                </c:pt>
                <c:pt idx="1">
                  <c:v>2016(факт)</c:v>
                </c:pt>
                <c:pt idx="2">
                  <c:v>2017(оценка)</c:v>
                </c:pt>
                <c:pt idx="3">
                  <c:v>2018(прогноз)</c:v>
                </c:pt>
                <c:pt idx="4">
                  <c:v>2019(прогноз)</c:v>
                </c:pt>
                <c:pt idx="5">
                  <c:v>2020(прогноз)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268.67</c:v>
                </c:pt>
                <c:pt idx="1">
                  <c:v>267.5</c:v>
                </c:pt>
                <c:pt idx="2">
                  <c:v>267.39999999999998</c:v>
                </c:pt>
                <c:pt idx="3">
                  <c:v>267.14999999999998</c:v>
                </c:pt>
                <c:pt idx="4">
                  <c:v>266.76</c:v>
                </c:pt>
                <c:pt idx="5">
                  <c:v>266.41000000000003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8D-4537-91A6-013D7D5AFF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19169368"/>
        <c:axId val="419166416"/>
        <c:axId val="535914320"/>
      </c:bar3DChart>
      <c:catAx>
        <c:axId val="419169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19166416"/>
        <c:crosses val="autoZero"/>
        <c:auto val="1"/>
        <c:lblAlgn val="ctr"/>
        <c:lblOffset val="100"/>
        <c:noMultiLvlLbl val="0"/>
      </c:catAx>
      <c:valAx>
        <c:axId val="4191664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19169368"/>
        <c:crosses val="autoZero"/>
        <c:crossBetween val="between"/>
      </c:valAx>
      <c:serAx>
        <c:axId val="535914320"/>
        <c:scaling>
          <c:orientation val="minMax"/>
        </c:scaling>
        <c:delete val="1"/>
        <c:axPos val="b"/>
        <c:majorTickMark val="none"/>
        <c:minorTickMark val="none"/>
        <c:tickLblPos val="nextTo"/>
        <c:crossAx val="419166416"/>
        <c:crosses val="autoZero"/>
      </c:ser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line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Валовой региональный продук</c:v>
                </c:pt>
              </c:strCache>
            </c:strRef>
          </c:tx>
          <c:spPr>
            <a:solidFill>
              <a:schemeClr val="accent1">
                <a:alpha val="74000"/>
              </a:schemeClr>
            </a:solidFill>
            <a:ln>
              <a:noFill/>
            </a:ln>
            <a:effectLst>
              <a:innerShdw blurRad="114300">
                <a:schemeClr val="accent1">
                  <a:lumMod val="75000"/>
                </a:schemeClr>
              </a:innerShdw>
            </a:effectLst>
            <a:sp3d/>
          </c:spPr>
          <c:dLbls>
            <c:dLbl>
              <c:idx val="0"/>
              <c:layout>
                <c:manualLayout>
                  <c:x val="1.7809439002671415E-3"/>
                  <c:y val="-0.329230769230769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247-45D8-9034-C271273C89AD}"/>
                </c:ext>
              </c:extLst>
            </c:dLbl>
            <c:dLbl>
              <c:idx val="1"/>
              <c:layout>
                <c:manualLayout>
                  <c:x val="3.5618878005342831E-3"/>
                  <c:y val="-0.347692307692307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247-45D8-9034-C271273C89AD}"/>
                </c:ext>
              </c:extLst>
            </c:dLbl>
            <c:dLbl>
              <c:idx val="2"/>
              <c:layout>
                <c:manualLayout>
                  <c:x val="1.7809439002671415E-3"/>
                  <c:y val="-0.363076923076923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247-45D8-9034-C271273C89AD}"/>
                </c:ext>
              </c:extLst>
            </c:dLbl>
            <c:dLbl>
              <c:idx val="3"/>
              <c:layout>
                <c:manualLayout>
                  <c:x val="1.7809439002672068E-3"/>
                  <c:y val="-0.393846032707450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3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666893374748464E-2"/>
                      <c:h val="8.39692307692307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247-45D8-9034-C271273C89AD}"/>
                </c:ext>
              </c:extLst>
            </c:dLbl>
            <c:dLbl>
              <c:idx val="4"/>
              <c:layout>
                <c:manualLayout>
                  <c:x val="5.3428317008014248E-3"/>
                  <c:y val="-0.412307692307692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E247-45D8-9034-C271273C89AD}"/>
                </c:ext>
              </c:extLst>
            </c:dLbl>
            <c:dLbl>
              <c:idx val="5"/>
              <c:layout>
                <c:manualLayout>
                  <c:x val="-5.3428317008014248E-3"/>
                  <c:y val="-0.421538461538461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247-45D8-9034-C271273C89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 </c:v>
                </c:pt>
                <c:pt idx="1">
                  <c:v>2016(факт)</c:v>
                </c:pt>
                <c:pt idx="2">
                  <c:v>2017(оценка)</c:v>
                </c:pt>
                <c:pt idx="3">
                  <c:v>2018(прогноз)</c:v>
                </c:pt>
                <c:pt idx="4">
                  <c:v>2019(прогноз)</c:v>
                </c:pt>
                <c:pt idx="5">
                  <c:v>2020(прогноз)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67355.199999999997</c:v>
                </c:pt>
                <c:pt idx="1">
                  <c:v>69640.429999999993</c:v>
                </c:pt>
                <c:pt idx="2">
                  <c:v>74584.899999999994</c:v>
                </c:pt>
                <c:pt idx="3">
                  <c:v>78277.600000000006</c:v>
                </c:pt>
                <c:pt idx="4">
                  <c:v>82629.83</c:v>
                </c:pt>
                <c:pt idx="5">
                  <c:v>87391.79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247-45D8-9034-C271273C89A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axId val="610735288"/>
        <c:axId val="610753984"/>
        <c:axId val="325364568"/>
      </c:line3DChart>
      <c:catAx>
        <c:axId val="610735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20" normalizeH="0" baseline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10753984"/>
        <c:crosses val="autoZero"/>
        <c:auto val="1"/>
        <c:lblAlgn val="ctr"/>
        <c:lblOffset val="100"/>
        <c:noMultiLvlLbl val="0"/>
      </c:catAx>
      <c:valAx>
        <c:axId val="6107539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10735288"/>
        <c:crosses val="autoZero"/>
        <c:crossBetween val="between"/>
      </c:valAx>
      <c:serAx>
        <c:axId val="325364568"/>
        <c:scaling>
          <c:orientation val="minMax"/>
        </c:scaling>
        <c:delete val="1"/>
        <c:axPos val="b"/>
        <c:majorTickMark val="out"/>
        <c:minorTickMark val="none"/>
        <c:tickLblPos val="nextTo"/>
        <c:crossAx val="610753984"/>
        <c:crosses val="autoZero"/>
      </c:ser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>
      <a:noFill/>
    </a:ln>
    <a:effectLst>
      <a:glow>
        <a:schemeClr val="accent1">
          <a:alpha val="40000"/>
        </a:schemeClr>
      </a:glow>
    </a:effectLst>
    <a:scene3d>
      <a:camera prst="orthographicFront"/>
      <a:lightRig rig="threePt" dir="t"/>
    </a:scene3d>
    <a:sp3d prstMaterial="dkEdge"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line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Индекс потребительских цен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0"/>
                  <c:y val="-5.5946778074309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D62-4754-B13C-200FB4FDC249}"/>
                </c:ext>
              </c:extLst>
            </c:dLbl>
            <c:dLbl>
              <c:idx val="1"/>
              <c:layout>
                <c:manualLayout>
                  <c:x val="-3.036052768031464E-3"/>
                  <c:y val="-7.1204990276393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D62-4754-B13C-200FB4FDC249}"/>
                </c:ext>
              </c:extLst>
            </c:dLbl>
            <c:dLbl>
              <c:idx val="2"/>
              <c:layout>
                <c:manualLayout>
                  <c:x val="-1.5180263840157877E-3"/>
                  <c:y val="-8.1377131744450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D62-4754-B13C-200FB4FDC249}"/>
                </c:ext>
              </c:extLst>
            </c:dLbl>
            <c:dLbl>
              <c:idx val="3"/>
              <c:layout>
                <c:manualLayout>
                  <c:x val="-6.0721055360629834E-3"/>
                  <c:y val="-8.64630022394730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364262264278593E-2"/>
                      <c:h val="0.151387095637352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3D62-4754-B13C-200FB4FDC249}"/>
                </c:ext>
              </c:extLst>
            </c:dLbl>
            <c:dLbl>
              <c:idx val="4"/>
              <c:layout>
                <c:manualLayout>
                  <c:x val="-1.1132064884218555E-16"/>
                  <c:y val="-7.6291061010422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D62-4754-B13C-200FB4FDC249}"/>
                </c:ext>
              </c:extLst>
            </c:dLbl>
            <c:dLbl>
              <c:idx val="5"/>
              <c:layout>
                <c:manualLayout>
                  <c:x val="-9.1081583040943919E-3"/>
                  <c:y val="-8.1377131744450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3D62-4754-B13C-200FB4FDC2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2015(факт)</c:v>
                </c:pt>
                <c:pt idx="1">
                  <c:v>2016(факт)</c:v>
                </c:pt>
                <c:pt idx="2">
                  <c:v>2017(оценка)</c:v>
                </c:pt>
                <c:pt idx="3">
                  <c:v>2018(прогноз)</c:v>
                </c:pt>
                <c:pt idx="4">
                  <c:v>2019(прогноз)</c:v>
                </c:pt>
                <c:pt idx="5">
                  <c:v>2020(прогноз)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116.8</c:v>
                </c:pt>
                <c:pt idx="1">
                  <c:v>107.4</c:v>
                </c:pt>
                <c:pt idx="2">
                  <c:v>107.2</c:v>
                </c:pt>
                <c:pt idx="3">
                  <c:v>107</c:v>
                </c:pt>
                <c:pt idx="4">
                  <c:v>106.8</c:v>
                </c:pt>
                <c:pt idx="5">
                  <c:v>105.2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62-4754-B13C-200FB4FDC2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397112"/>
        <c:axId val="205404656"/>
        <c:axId val="356226192"/>
      </c:line3DChart>
      <c:catAx>
        <c:axId val="205397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5404656"/>
        <c:crosses val="autoZero"/>
        <c:auto val="1"/>
        <c:lblAlgn val="ctr"/>
        <c:lblOffset val="100"/>
        <c:noMultiLvlLbl val="0"/>
      </c:catAx>
      <c:valAx>
        <c:axId val="2054046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5397112"/>
        <c:crosses val="autoZero"/>
        <c:crossBetween val="between"/>
      </c:valAx>
      <c:serAx>
        <c:axId val="356226192"/>
        <c:scaling>
          <c:orientation val="minMax"/>
        </c:scaling>
        <c:delete val="1"/>
        <c:axPos val="b"/>
        <c:majorTickMark val="out"/>
        <c:minorTickMark val="none"/>
        <c:tickLblPos val="nextTo"/>
        <c:crossAx val="205404656"/>
        <c:crosses val="autoZero"/>
      </c:ser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15083754480492"/>
          <c:y val="5.2880904260259889E-2"/>
          <c:w val="0.8552948591834646"/>
          <c:h val="0.82523917322834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год</c:v>
                </c:pt>
                <c:pt idx="1">
                  <c:v>9 месяцев</c:v>
                </c:pt>
                <c:pt idx="2">
                  <c:v>I полугодие</c:v>
                </c:pt>
                <c:pt idx="3">
                  <c:v>I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89.8</c:v>
                </c:pt>
                <c:pt idx="1">
                  <c:v>84</c:v>
                </c:pt>
                <c:pt idx="2">
                  <c:v>62</c:v>
                </c:pt>
                <c:pt idx="3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9-4ECA-BFCD-0F35E6082D1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год</c:v>
                </c:pt>
                <c:pt idx="1">
                  <c:v>9 месяцев</c:v>
                </c:pt>
                <c:pt idx="2">
                  <c:v>I полугодие</c:v>
                </c:pt>
                <c:pt idx="3">
                  <c:v>I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101.4</c:v>
                </c:pt>
                <c:pt idx="3">
                  <c:v>71.5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39-4ECA-BFCD-0F35E6082D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357670312"/>
        <c:axId val="357674904"/>
      </c:barChart>
      <c:catAx>
        <c:axId val="357670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57674904"/>
        <c:crosses val="autoZero"/>
        <c:auto val="1"/>
        <c:lblAlgn val="ctr"/>
        <c:lblOffset val="100"/>
        <c:noMultiLvlLbl val="0"/>
      </c:catAx>
      <c:valAx>
        <c:axId val="3576749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57670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1157637605270005"/>
          <c:y val="0.70121552411670318"/>
          <c:w val="0.18379140344183265"/>
          <c:h val="9.5766004400869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393767234791859E-4"/>
          <c:y val="0.17075114556934806"/>
          <c:w val="0.56711097821633061"/>
          <c:h val="0.820874681474186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7AE0-4956-B0F0-2BF47EB35D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AE0-4956-B0F0-2BF47EB35D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AE0-4956-B0F0-2BF47EB35D5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7AE0-4956-B0F0-2BF47EB35D5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AE0-4956-B0F0-2BF47EB35D5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7AE0-4956-B0F0-2BF47EB35D5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7AE0-4956-B0F0-2BF47EB35D5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A-7AE0-4956-B0F0-2BF47EB35D5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7AE0-4956-B0F0-2BF47EB35D5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7AE0-4956-B0F0-2BF47EB35D5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C-7AE0-4956-B0F0-2BF47EB35D5B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7AE0-4956-B0F0-2BF47EB35D5B}"/>
              </c:ext>
            </c:extLst>
          </c:dPt>
          <c:dPt>
            <c:idx val="12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AE0-4956-B0F0-2BF47EB35D5B}"/>
              </c:ext>
            </c:extLst>
          </c:dPt>
          <c:dLbls>
            <c:dLbl>
              <c:idx val="0"/>
              <c:layout>
                <c:manualLayout>
                  <c:x val="-3.7187005105374489E-2"/>
                  <c:y val="-5.858705300323785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AE0-4956-B0F0-2BF47EB35D5B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AE0-4956-B0F0-2BF47EB35D5B}"/>
                </c:ext>
              </c:extLst>
            </c:dLbl>
            <c:dLbl>
              <c:idx val="2"/>
              <c:layout>
                <c:manualLayout>
                  <c:x val="2.4923862365305604E-3"/>
                  <c:y val="-8.57320194914357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AE0-4956-B0F0-2BF47EB35D5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7AE0-4956-B0F0-2BF47EB35D5B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7AE0-4956-B0F0-2BF47EB35D5B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7AE0-4956-B0F0-2BF47EB35D5B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7AE0-4956-B0F0-2BF47EB35D5B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7AE0-4956-B0F0-2BF47EB35D5B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7AE0-4956-B0F0-2BF47EB35D5B}"/>
                </c:ext>
              </c:extLst>
            </c:dLbl>
            <c:dLbl>
              <c:idx val="9"/>
              <c:layout>
                <c:manualLayout>
                  <c:x val="1.8653277517525498E-2"/>
                  <c:y val="5.97251640914037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AE0-4956-B0F0-2BF47EB35D5B}"/>
                </c:ext>
              </c:extLst>
            </c:dLbl>
            <c:dLbl>
              <c:idx val="10"/>
              <c:layout>
                <c:manualLayout>
                  <c:x val="5.9544613885289654E-3"/>
                  <c:y val="-1.00155712968964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7AE0-4956-B0F0-2BF47EB35D5B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7AE0-4956-B0F0-2BF47EB35D5B}"/>
                </c:ext>
              </c:extLst>
            </c:dLbl>
            <c:dLbl>
              <c:idx val="12"/>
              <c:layout>
                <c:manualLayout>
                  <c:x val="3.8788608702393236E-2"/>
                  <c:y val="-6.413716069276192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AE0-4956-B0F0-2BF47EB35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прибыль организаций</c:v>
                </c:pt>
                <c:pt idx="1">
                  <c:v>Налог на доходы физических лиц</c:v>
                </c:pt>
                <c:pt idx="2">
                  <c:v>Акцизы </c:v>
                </c:pt>
                <c:pt idx="3">
                  <c:v>Налоги на совокупный доход</c:v>
                </c:pt>
                <c:pt idx="4">
                  <c:v>Налоги на имущество</c:v>
                </c:pt>
                <c:pt idx="5">
                  <c:v>Государственная пошлина</c:v>
                </c:pt>
                <c:pt idx="6">
                  <c:v>Доходы от использования имущества, находящегося в госсобственности</c:v>
                </c:pt>
                <c:pt idx="7">
                  <c:v>Иные налоговые доходы</c:v>
                </c:pt>
                <c:pt idx="8">
                  <c:v>Неналоговые доходы</c:v>
                </c:pt>
                <c:pt idx="9">
                  <c:v>Дотации КЧР и МО</c:v>
                </c:pt>
                <c:pt idx="10">
                  <c:v>Субсидии КЧР и МО (межбюджетные субсидии)</c:v>
                </c:pt>
                <c:pt idx="11">
                  <c:v>Иные межбюджетные трансферты</c:v>
                </c:pt>
                <c:pt idx="12">
                  <c:v>Субвенции КЧР и МО</c:v>
                </c:pt>
              </c:strCache>
            </c:strRef>
          </c:cat>
          <c:val>
            <c:numRef>
              <c:f>Лист1!$B$2:$B$14</c:f>
              <c:numCache>
                <c:formatCode>0.00</c:formatCode>
                <c:ptCount val="13"/>
                <c:pt idx="0">
                  <c:v>1438.4</c:v>
                </c:pt>
                <c:pt idx="1">
                  <c:v>2576.6</c:v>
                </c:pt>
                <c:pt idx="2">
                  <c:v>818.5</c:v>
                </c:pt>
                <c:pt idx="3">
                  <c:v>270.60000000000002</c:v>
                </c:pt>
                <c:pt idx="4">
                  <c:v>459.9</c:v>
                </c:pt>
                <c:pt idx="5">
                  <c:v>21.5</c:v>
                </c:pt>
                <c:pt idx="6">
                  <c:v>10.7</c:v>
                </c:pt>
                <c:pt idx="7">
                  <c:v>41.5</c:v>
                </c:pt>
                <c:pt idx="8">
                  <c:v>532.4</c:v>
                </c:pt>
                <c:pt idx="9">
                  <c:v>9134.7999999999993</c:v>
                </c:pt>
                <c:pt idx="10">
                  <c:v>3445.5</c:v>
                </c:pt>
                <c:pt idx="11">
                  <c:v>30</c:v>
                </c:pt>
                <c:pt idx="12">
                  <c:v>884.8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E0-4956-B0F0-2BF47EB35D5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187470237106438"/>
          <c:y val="0.22419703599065643"/>
          <c:w val="0.32953175853018374"/>
          <c:h val="0.731204700757178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C-4338-A6D4-460FB4DF75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C-4338-A6D4-460FB4DF75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C-4338-A6D4-460FB4DF75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8191680"/>
        <c:axId val="198195992"/>
      </c:barChart>
      <c:catAx>
        <c:axId val="19819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195992"/>
        <c:crosses val="autoZero"/>
        <c:auto val="1"/>
        <c:lblAlgn val="ctr"/>
        <c:lblOffset val="100"/>
        <c:noMultiLvlLbl val="0"/>
      </c:catAx>
      <c:valAx>
        <c:axId val="198195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191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>
        <a:lumMod val="50000"/>
      </cs:styleClr>
    </cs:fontRef>
    <cs:defRPr sz="133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74000"/>
        </a:schemeClr>
      </a:solidFill>
      <a:effectLst>
        <a:innerShdw blurRad="114300">
          <a:schemeClr val="phClr">
            <a:lumMod val="75000"/>
          </a:schemeClr>
        </a:innerShdw>
      </a:effectLst>
    </cs:spPr>
  </cs:dataPoint>
  <cs:dataPoint3D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74000"/>
        </a:schemeClr>
      </a:solidFill>
      <a:effectLst>
        <a:innerShdw blurRad="114300">
          <a:schemeClr val="phClr">
            <a:lumMod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0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90023F-DFFE-4460-834A-757851261906}" type="doc">
      <dgm:prSet loTypeId="urn:microsoft.com/office/officeart/2009/3/layout/StepUpProcess" loCatId="process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631096B-13D7-44AD-A23E-7430091DF15B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1.Составление проекта бюджета</a:t>
          </a:r>
          <a:endParaRPr lang="ru-RU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A24B898-3937-4B85-80CF-EC87060A7DD3}" type="parTrans" cxnId="{D023EB45-0DB4-4C65-86BB-14743214969C}">
      <dgm:prSet/>
      <dgm:spPr/>
      <dgm:t>
        <a:bodyPr/>
        <a:lstStyle/>
        <a:p>
          <a:endParaRPr lang="ru-RU"/>
        </a:p>
      </dgm:t>
    </dgm:pt>
    <dgm:pt modelId="{DD32239F-7BA6-49CD-BDF7-575D987769AF}" type="sibTrans" cxnId="{D023EB45-0DB4-4C65-86BB-14743214969C}">
      <dgm:prSet/>
      <dgm:spPr/>
      <dgm:t>
        <a:bodyPr/>
        <a:lstStyle/>
        <a:p>
          <a:endParaRPr lang="ru-RU"/>
        </a:p>
      </dgm:t>
    </dgm:pt>
    <dgm:pt modelId="{5F4690B4-C0CC-4D25-8360-32BAC4053213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2.Рассмотрение проекта бюджета</a:t>
          </a:r>
          <a:endParaRPr lang="ru-RU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4C0BAFA-BC0F-480F-97B6-13A8260B0F89}" type="parTrans" cxnId="{4BBCB300-7271-40DA-8531-248E5767314F}">
      <dgm:prSet/>
      <dgm:spPr/>
      <dgm:t>
        <a:bodyPr/>
        <a:lstStyle/>
        <a:p>
          <a:endParaRPr lang="ru-RU"/>
        </a:p>
      </dgm:t>
    </dgm:pt>
    <dgm:pt modelId="{698E3832-8F5D-4261-ABBC-276432E5CE85}" type="sibTrans" cxnId="{4BBCB300-7271-40DA-8531-248E5767314F}">
      <dgm:prSet/>
      <dgm:spPr/>
      <dgm:t>
        <a:bodyPr/>
        <a:lstStyle/>
        <a:p>
          <a:endParaRPr lang="ru-RU"/>
        </a:p>
      </dgm:t>
    </dgm:pt>
    <dgm:pt modelId="{8AB90CD4-6A0B-48BA-8E7F-3625155C50EE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3.Утверждение бюджета</a:t>
          </a:r>
          <a:endParaRPr lang="ru-RU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8CDDF11-E581-4DF5-8B63-2764F4E8AA86}" type="parTrans" cxnId="{FCA8EDEF-15BF-4FE3-A73E-ED391C2F5E7F}">
      <dgm:prSet/>
      <dgm:spPr/>
      <dgm:t>
        <a:bodyPr/>
        <a:lstStyle/>
        <a:p>
          <a:endParaRPr lang="ru-RU"/>
        </a:p>
      </dgm:t>
    </dgm:pt>
    <dgm:pt modelId="{DA6A257F-DA84-4F64-9A4A-59A7502E3ABB}" type="sibTrans" cxnId="{FCA8EDEF-15BF-4FE3-A73E-ED391C2F5E7F}">
      <dgm:prSet/>
      <dgm:spPr/>
      <dgm:t>
        <a:bodyPr/>
        <a:lstStyle/>
        <a:p>
          <a:endParaRPr lang="ru-RU"/>
        </a:p>
      </dgm:t>
    </dgm:pt>
    <dgm:pt modelId="{8D910CCA-A47D-401A-B79E-8DC22CF26AA1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4.Исполнение бюджета</a:t>
          </a:r>
          <a:endParaRPr lang="ru-RU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243298A-DF5D-4BBE-BD41-BD84C5A747A2}" type="parTrans" cxnId="{7CBA5B9C-E8A1-4C7D-9CA4-FD65CA4FB8C3}">
      <dgm:prSet/>
      <dgm:spPr/>
      <dgm:t>
        <a:bodyPr/>
        <a:lstStyle/>
        <a:p>
          <a:endParaRPr lang="ru-RU"/>
        </a:p>
      </dgm:t>
    </dgm:pt>
    <dgm:pt modelId="{03B115FC-E0D5-41C1-A6C5-F2F6C5734275}" type="sibTrans" cxnId="{7CBA5B9C-E8A1-4C7D-9CA4-FD65CA4FB8C3}">
      <dgm:prSet/>
      <dgm:spPr/>
      <dgm:t>
        <a:bodyPr/>
        <a:lstStyle/>
        <a:p>
          <a:endParaRPr lang="ru-RU"/>
        </a:p>
      </dgm:t>
    </dgm:pt>
    <dgm:pt modelId="{82D7E1AC-0748-4029-B3F0-3556E978D5D5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5.Контроль за исполнением бюджета. Учет, проверка и отчетность</a:t>
          </a:r>
          <a:endParaRPr lang="ru-RU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570B3C5-BD67-4987-9363-C5F2D4320031}" type="parTrans" cxnId="{B5FF6890-9FA9-4BB1-975E-B83343527F24}">
      <dgm:prSet/>
      <dgm:spPr/>
      <dgm:t>
        <a:bodyPr/>
        <a:lstStyle/>
        <a:p>
          <a:endParaRPr lang="ru-RU"/>
        </a:p>
      </dgm:t>
    </dgm:pt>
    <dgm:pt modelId="{11924C9D-B84C-4DD2-A08D-321CB82AE9B4}" type="sibTrans" cxnId="{B5FF6890-9FA9-4BB1-975E-B83343527F24}">
      <dgm:prSet/>
      <dgm:spPr/>
      <dgm:t>
        <a:bodyPr/>
        <a:lstStyle/>
        <a:p>
          <a:endParaRPr lang="ru-RU"/>
        </a:p>
      </dgm:t>
    </dgm:pt>
    <dgm:pt modelId="{75E7FE10-644C-4623-AD64-C09250CD2936}" type="pres">
      <dgm:prSet presAssocID="{5D90023F-DFFE-4460-834A-75785126190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568195C-328F-45C9-8936-5801BC74B53E}" type="pres">
      <dgm:prSet presAssocID="{0631096B-13D7-44AD-A23E-7430091DF15B}" presName="composite" presStyleCnt="0"/>
      <dgm:spPr/>
    </dgm:pt>
    <dgm:pt modelId="{262F7058-BF94-41D3-8D55-39A2736F0860}" type="pres">
      <dgm:prSet presAssocID="{0631096B-13D7-44AD-A23E-7430091DF15B}" presName="LShape" presStyleLbl="alignNode1" presStyleIdx="0" presStyleCnt="9"/>
      <dgm:spPr/>
    </dgm:pt>
    <dgm:pt modelId="{9A8E7BC4-8597-4ADF-BB85-D7764629ED6D}" type="pres">
      <dgm:prSet presAssocID="{0631096B-13D7-44AD-A23E-7430091DF15B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8F0A60-844E-45E5-B591-3A3EF7729765}" type="pres">
      <dgm:prSet presAssocID="{0631096B-13D7-44AD-A23E-7430091DF15B}" presName="Triangle" presStyleLbl="alignNode1" presStyleIdx="1" presStyleCnt="9"/>
      <dgm:spPr/>
    </dgm:pt>
    <dgm:pt modelId="{2B1DDA43-67C5-40F9-A220-38C0BF72FF13}" type="pres">
      <dgm:prSet presAssocID="{DD32239F-7BA6-49CD-BDF7-575D987769AF}" presName="sibTrans" presStyleCnt="0"/>
      <dgm:spPr/>
    </dgm:pt>
    <dgm:pt modelId="{B2AE4047-57E4-4E44-A184-45E0AA13C43D}" type="pres">
      <dgm:prSet presAssocID="{DD32239F-7BA6-49CD-BDF7-575D987769AF}" presName="space" presStyleCnt="0"/>
      <dgm:spPr/>
    </dgm:pt>
    <dgm:pt modelId="{9816F7A2-6F1A-4BB0-B4D2-DB3AA67CBC0B}" type="pres">
      <dgm:prSet presAssocID="{5F4690B4-C0CC-4D25-8360-32BAC4053213}" presName="composite" presStyleCnt="0"/>
      <dgm:spPr/>
    </dgm:pt>
    <dgm:pt modelId="{8EB6546E-A85C-4088-A562-C14EE8B54343}" type="pres">
      <dgm:prSet presAssocID="{5F4690B4-C0CC-4D25-8360-32BAC4053213}" presName="LShape" presStyleLbl="alignNode1" presStyleIdx="2" presStyleCnt="9"/>
      <dgm:spPr/>
    </dgm:pt>
    <dgm:pt modelId="{F296730A-3283-4156-AB7B-DD3253F0B2E9}" type="pres">
      <dgm:prSet presAssocID="{5F4690B4-C0CC-4D25-8360-32BAC4053213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A54B00-18B4-4826-8861-46B9DC063B88}" type="pres">
      <dgm:prSet presAssocID="{5F4690B4-C0CC-4D25-8360-32BAC4053213}" presName="Triangle" presStyleLbl="alignNode1" presStyleIdx="3" presStyleCnt="9"/>
      <dgm:spPr/>
    </dgm:pt>
    <dgm:pt modelId="{01851413-5485-45EF-B122-ED4D6994DA39}" type="pres">
      <dgm:prSet presAssocID="{698E3832-8F5D-4261-ABBC-276432E5CE85}" presName="sibTrans" presStyleCnt="0"/>
      <dgm:spPr/>
    </dgm:pt>
    <dgm:pt modelId="{D52BABB3-FB0D-4F49-99AF-4A7D24858F24}" type="pres">
      <dgm:prSet presAssocID="{698E3832-8F5D-4261-ABBC-276432E5CE85}" presName="space" presStyleCnt="0"/>
      <dgm:spPr/>
    </dgm:pt>
    <dgm:pt modelId="{0CA00A96-24ED-400D-87A6-F9CB8AAF2707}" type="pres">
      <dgm:prSet presAssocID="{8AB90CD4-6A0B-48BA-8E7F-3625155C50EE}" presName="composite" presStyleCnt="0"/>
      <dgm:spPr/>
    </dgm:pt>
    <dgm:pt modelId="{ADFC1307-87C9-4B8C-8E06-731B1009C4DD}" type="pres">
      <dgm:prSet presAssocID="{8AB90CD4-6A0B-48BA-8E7F-3625155C50EE}" presName="LShape" presStyleLbl="alignNode1" presStyleIdx="4" presStyleCnt="9"/>
      <dgm:spPr/>
    </dgm:pt>
    <dgm:pt modelId="{0FD8B68B-990A-45BB-9EB4-0CC18BCE5CBC}" type="pres">
      <dgm:prSet presAssocID="{8AB90CD4-6A0B-48BA-8E7F-3625155C50EE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1A16D-0807-4AE2-B374-1D39E018DD5E}" type="pres">
      <dgm:prSet presAssocID="{8AB90CD4-6A0B-48BA-8E7F-3625155C50EE}" presName="Triangle" presStyleLbl="alignNode1" presStyleIdx="5" presStyleCnt="9"/>
      <dgm:spPr/>
    </dgm:pt>
    <dgm:pt modelId="{1DF102B9-333F-4A93-942D-4464C51FC2C6}" type="pres">
      <dgm:prSet presAssocID="{DA6A257F-DA84-4F64-9A4A-59A7502E3ABB}" presName="sibTrans" presStyleCnt="0"/>
      <dgm:spPr/>
    </dgm:pt>
    <dgm:pt modelId="{2768A12D-B160-444D-8EFB-5CAD26B1D20B}" type="pres">
      <dgm:prSet presAssocID="{DA6A257F-DA84-4F64-9A4A-59A7502E3ABB}" presName="space" presStyleCnt="0"/>
      <dgm:spPr/>
    </dgm:pt>
    <dgm:pt modelId="{9E6CB328-737B-4FB7-BC60-2A2413C35167}" type="pres">
      <dgm:prSet presAssocID="{8D910CCA-A47D-401A-B79E-8DC22CF26AA1}" presName="composite" presStyleCnt="0"/>
      <dgm:spPr/>
    </dgm:pt>
    <dgm:pt modelId="{31BE4FAB-682E-40F4-90A1-C4F26BB1FAAC}" type="pres">
      <dgm:prSet presAssocID="{8D910CCA-A47D-401A-B79E-8DC22CF26AA1}" presName="LShape" presStyleLbl="alignNode1" presStyleIdx="6" presStyleCnt="9"/>
      <dgm:spPr/>
    </dgm:pt>
    <dgm:pt modelId="{87EE50B8-4E6B-4151-A70A-CD8308C245E2}" type="pres">
      <dgm:prSet presAssocID="{8D910CCA-A47D-401A-B79E-8DC22CF26AA1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73E23-BF85-46C5-9CAE-A99A15D89EDA}" type="pres">
      <dgm:prSet presAssocID="{8D910CCA-A47D-401A-B79E-8DC22CF26AA1}" presName="Triangle" presStyleLbl="alignNode1" presStyleIdx="7" presStyleCnt="9"/>
      <dgm:spPr/>
    </dgm:pt>
    <dgm:pt modelId="{E33F852A-40F3-4D5C-BC63-1A882E01EFA1}" type="pres">
      <dgm:prSet presAssocID="{03B115FC-E0D5-41C1-A6C5-F2F6C5734275}" presName="sibTrans" presStyleCnt="0"/>
      <dgm:spPr/>
    </dgm:pt>
    <dgm:pt modelId="{97D6BDEA-CDFC-4F20-97C5-BA696ACFF96E}" type="pres">
      <dgm:prSet presAssocID="{03B115FC-E0D5-41C1-A6C5-F2F6C5734275}" presName="space" presStyleCnt="0"/>
      <dgm:spPr/>
    </dgm:pt>
    <dgm:pt modelId="{0660697A-45C6-404F-A178-7362F162B8A5}" type="pres">
      <dgm:prSet presAssocID="{82D7E1AC-0748-4029-B3F0-3556E978D5D5}" presName="composite" presStyleCnt="0"/>
      <dgm:spPr/>
    </dgm:pt>
    <dgm:pt modelId="{D25BCA3B-927F-4EA3-B2AB-A91B118688B5}" type="pres">
      <dgm:prSet presAssocID="{82D7E1AC-0748-4029-B3F0-3556E978D5D5}" presName="LShape" presStyleLbl="alignNode1" presStyleIdx="8" presStyleCnt="9"/>
      <dgm:spPr/>
    </dgm:pt>
    <dgm:pt modelId="{4091C443-7ED3-4BAC-9C61-7D7D5E24BA44}" type="pres">
      <dgm:prSet presAssocID="{82D7E1AC-0748-4029-B3F0-3556E978D5D5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A709F6-79B6-414B-A0EE-C6D31C0618D2}" type="presOf" srcId="{8AB90CD4-6A0B-48BA-8E7F-3625155C50EE}" destId="{0FD8B68B-990A-45BB-9EB4-0CC18BCE5CBC}" srcOrd="0" destOrd="0" presId="urn:microsoft.com/office/officeart/2009/3/layout/StepUpProcess"/>
    <dgm:cxn modelId="{4BBCB300-7271-40DA-8531-248E5767314F}" srcId="{5D90023F-DFFE-4460-834A-757851261906}" destId="{5F4690B4-C0CC-4D25-8360-32BAC4053213}" srcOrd="1" destOrd="0" parTransId="{04C0BAFA-BC0F-480F-97B6-13A8260B0F89}" sibTransId="{698E3832-8F5D-4261-ABBC-276432E5CE85}"/>
    <dgm:cxn modelId="{D023EB45-0DB4-4C65-86BB-14743214969C}" srcId="{5D90023F-DFFE-4460-834A-757851261906}" destId="{0631096B-13D7-44AD-A23E-7430091DF15B}" srcOrd="0" destOrd="0" parTransId="{4A24B898-3937-4B85-80CF-EC87060A7DD3}" sibTransId="{DD32239F-7BA6-49CD-BDF7-575D987769AF}"/>
    <dgm:cxn modelId="{7C31370E-F70F-4EA4-B7A9-AC15D7AE3CA1}" type="presOf" srcId="{0631096B-13D7-44AD-A23E-7430091DF15B}" destId="{9A8E7BC4-8597-4ADF-BB85-D7764629ED6D}" srcOrd="0" destOrd="0" presId="urn:microsoft.com/office/officeart/2009/3/layout/StepUpProcess"/>
    <dgm:cxn modelId="{FCA8EDEF-15BF-4FE3-A73E-ED391C2F5E7F}" srcId="{5D90023F-DFFE-4460-834A-757851261906}" destId="{8AB90CD4-6A0B-48BA-8E7F-3625155C50EE}" srcOrd="2" destOrd="0" parTransId="{98CDDF11-E581-4DF5-8B63-2764F4E8AA86}" sibTransId="{DA6A257F-DA84-4F64-9A4A-59A7502E3ABB}"/>
    <dgm:cxn modelId="{01F59E07-8B1E-4262-A520-02FA2F033652}" type="presOf" srcId="{5F4690B4-C0CC-4D25-8360-32BAC4053213}" destId="{F296730A-3283-4156-AB7B-DD3253F0B2E9}" srcOrd="0" destOrd="0" presId="urn:microsoft.com/office/officeart/2009/3/layout/StepUpProcess"/>
    <dgm:cxn modelId="{656E7598-CA91-4214-B4FF-A4A922A31386}" type="presOf" srcId="{82D7E1AC-0748-4029-B3F0-3556E978D5D5}" destId="{4091C443-7ED3-4BAC-9C61-7D7D5E24BA44}" srcOrd="0" destOrd="0" presId="urn:microsoft.com/office/officeart/2009/3/layout/StepUpProcess"/>
    <dgm:cxn modelId="{B5FF6890-9FA9-4BB1-975E-B83343527F24}" srcId="{5D90023F-DFFE-4460-834A-757851261906}" destId="{82D7E1AC-0748-4029-B3F0-3556E978D5D5}" srcOrd="4" destOrd="0" parTransId="{7570B3C5-BD67-4987-9363-C5F2D4320031}" sibTransId="{11924C9D-B84C-4DD2-A08D-321CB82AE9B4}"/>
    <dgm:cxn modelId="{7CBA5B9C-E8A1-4C7D-9CA4-FD65CA4FB8C3}" srcId="{5D90023F-DFFE-4460-834A-757851261906}" destId="{8D910CCA-A47D-401A-B79E-8DC22CF26AA1}" srcOrd="3" destOrd="0" parTransId="{9243298A-DF5D-4BBE-BD41-BD84C5A747A2}" sibTransId="{03B115FC-E0D5-41C1-A6C5-F2F6C5734275}"/>
    <dgm:cxn modelId="{53855D30-FD6E-496A-9444-12AFD3970D81}" type="presOf" srcId="{5D90023F-DFFE-4460-834A-757851261906}" destId="{75E7FE10-644C-4623-AD64-C09250CD2936}" srcOrd="0" destOrd="0" presId="urn:microsoft.com/office/officeart/2009/3/layout/StepUpProcess"/>
    <dgm:cxn modelId="{61C96277-8E5C-42EB-AF42-2BB39CC1629E}" type="presOf" srcId="{8D910CCA-A47D-401A-B79E-8DC22CF26AA1}" destId="{87EE50B8-4E6B-4151-A70A-CD8308C245E2}" srcOrd="0" destOrd="0" presId="urn:microsoft.com/office/officeart/2009/3/layout/StepUpProcess"/>
    <dgm:cxn modelId="{2E559E77-D880-497B-81F9-0B1CC5132162}" type="presParOf" srcId="{75E7FE10-644C-4623-AD64-C09250CD2936}" destId="{6568195C-328F-45C9-8936-5801BC74B53E}" srcOrd="0" destOrd="0" presId="urn:microsoft.com/office/officeart/2009/3/layout/StepUpProcess"/>
    <dgm:cxn modelId="{DDA56EB2-8B65-4A58-9BA7-773EF5A4BEE8}" type="presParOf" srcId="{6568195C-328F-45C9-8936-5801BC74B53E}" destId="{262F7058-BF94-41D3-8D55-39A2736F0860}" srcOrd="0" destOrd="0" presId="urn:microsoft.com/office/officeart/2009/3/layout/StepUpProcess"/>
    <dgm:cxn modelId="{EC767FB6-09C7-4FA6-8780-607179274F0D}" type="presParOf" srcId="{6568195C-328F-45C9-8936-5801BC74B53E}" destId="{9A8E7BC4-8597-4ADF-BB85-D7764629ED6D}" srcOrd="1" destOrd="0" presId="urn:microsoft.com/office/officeart/2009/3/layout/StepUpProcess"/>
    <dgm:cxn modelId="{E9EC422E-A556-4F20-96B1-3949D47A16C3}" type="presParOf" srcId="{6568195C-328F-45C9-8936-5801BC74B53E}" destId="{788F0A60-844E-45E5-B591-3A3EF7729765}" srcOrd="2" destOrd="0" presId="urn:microsoft.com/office/officeart/2009/3/layout/StepUpProcess"/>
    <dgm:cxn modelId="{7B19AE95-60C7-4C79-973C-B4014C8A688C}" type="presParOf" srcId="{75E7FE10-644C-4623-AD64-C09250CD2936}" destId="{2B1DDA43-67C5-40F9-A220-38C0BF72FF13}" srcOrd="1" destOrd="0" presId="urn:microsoft.com/office/officeart/2009/3/layout/StepUpProcess"/>
    <dgm:cxn modelId="{62E536A4-629C-4F88-8106-6B08F0487B5D}" type="presParOf" srcId="{2B1DDA43-67C5-40F9-A220-38C0BF72FF13}" destId="{B2AE4047-57E4-4E44-A184-45E0AA13C43D}" srcOrd="0" destOrd="0" presId="urn:microsoft.com/office/officeart/2009/3/layout/StepUpProcess"/>
    <dgm:cxn modelId="{36702D13-5EB5-48C9-A134-A26AD383226E}" type="presParOf" srcId="{75E7FE10-644C-4623-AD64-C09250CD2936}" destId="{9816F7A2-6F1A-4BB0-B4D2-DB3AA67CBC0B}" srcOrd="2" destOrd="0" presId="urn:microsoft.com/office/officeart/2009/3/layout/StepUpProcess"/>
    <dgm:cxn modelId="{3C615334-0DCD-4DE9-A5FF-41099B50555A}" type="presParOf" srcId="{9816F7A2-6F1A-4BB0-B4D2-DB3AA67CBC0B}" destId="{8EB6546E-A85C-4088-A562-C14EE8B54343}" srcOrd="0" destOrd="0" presId="urn:microsoft.com/office/officeart/2009/3/layout/StepUpProcess"/>
    <dgm:cxn modelId="{A55FA424-0565-4FE5-9DA0-EB8B6824CFCA}" type="presParOf" srcId="{9816F7A2-6F1A-4BB0-B4D2-DB3AA67CBC0B}" destId="{F296730A-3283-4156-AB7B-DD3253F0B2E9}" srcOrd="1" destOrd="0" presId="urn:microsoft.com/office/officeart/2009/3/layout/StepUpProcess"/>
    <dgm:cxn modelId="{0D70ED95-EB3C-4721-B91F-D173E40BCEAC}" type="presParOf" srcId="{9816F7A2-6F1A-4BB0-B4D2-DB3AA67CBC0B}" destId="{F6A54B00-18B4-4826-8861-46B9DC063B88}" srcOrd="2" destOrd="0" presId="urn:microsoft.com/office/officeart/2009/3/layout/StepUpProcess"/>
    <dgm:cxn modelId="{F22BE7C4-3BD0-4C63-A5E8-69A5ED1793CD}" type="presParOf" srcId="{75E7FE10-644C-4623-AD64-C09250CD2936}" destId="{01851413-5485-45EF-B122-ED4D6994DA39}" srcOrd="3" destOrd="0" presId="urn:microsoft.com/office/officeart/2009/3/layout/StepUpProcess"/>
    <dgm:cxn modelId="{391146A0-0779-4AB8-B188-37E1AC677850}" type="presParOf" srcId="{01851413-5485-45EF-B122-ED4D6994DA39}" destId="{D52BABB3-FB0D-4F49-99AF-4A7D24858F24}" srcOrd="0" destOrd="0" presId="urn:microsoft.com/office/officeart/2009/3/layout/StepUpProcess"/>
    <dgm:cxn modelId="{69829C82-1567-47F2-BBED-F805242DA53F}" type="presParOf" srcId="{75E7FE10-644C-4623-AD64-C09250CD2936}" destId="{0CA00A96-24ED-400D-87A6-F9CB8AAF2707}" srcOrd="4" destOrd="0" presId="urn:microsoft.com/office/officeart/2009/3/layout/StepUpProcess"/>
    <dgm:cxn modelId="{CA682469-0A61-45C3-A08F-A7DDF9D59F13}" type="presParOf" srcId="{0CA00A96-24ED-400D-87A6-F9CB8AAF2707}" destId="{ADFC1307-87C9-4B8C-8E06-731B1009C4DD}" srcOrd="0" destOrd="0" presId="urn:microsoft.com/office/officeart/2009/3/layout/StepUpProcess"/>
    <dgm:cxn modelId="{7ACC324D-2D50-45D6-BB28-78EE98DDA383}" type="presParOf" srcId="{0CA00A96-24ED-400D-87A6-F9CB8AAF2707}" destId="{0FD8B68B-990A-45BB-9EB4-0CC18BCE5CBC}" srcOrd="1" destOrd="0" presId="urn:microsoft.com/office/officeart/2009/3/layout/StepUpProcess"/>
    <dgm:cxn modelId="{9F8F6752-DD6C-4B3C-8C95-C4FFC380D55E}" type="presParOf" srcId="{0CA00A96-24ED-400D-87A6-F9CB8AAF2707}" destId="{A2C1A16D-0807-4AE2-B374-1D39E018DD5E}" srcOrd="2" destOrd="0" presId="urn:microsoft.com/office/officeart/2009/3/layout/StepUpProcess"/>
    <dgm:cxn modelId="{363E4005-A3AC-4770-822F-02FA272FB90E}" type="presParOf" srcId="{75E7FE10-644C-4623-AD64-C09250CD2936}" destId="{1DF102B9-333F-4A93-942D-4464C51FC2C6}" srcOrd="5" destOrd="0" presId="urn:microsoft.com/office/officeart/2009/3/layout/StepUpProcess"/>
    <dgm:cxn modelId="{233B9DD7-F234-41D4-B6F8-37A747F9A700}" type="presParOf" srcId="{1DF102B9-333F-4A93-942D-4464C51FC2C6}" destId="{2768A12D-B160-444D-8EFB-5CAD26B1D20B}" srcOrd="0" destOrd="0" presId="urn:microsoft.com/office/officeart/2009/3/layout/StepUpProcess"/>
    <dgm:cxn modelId="{2B348AA3-0F2E-48A2-88EF-8CED29E1B584}" type="presParOf" srcId="{75E7FE10-644C-4623-AD64-C09250CD2936}" destId="{9E6CB328-737B-4FB7-BC60-2A2413C35167}" srcOrd="6" destOrd="0" presId="urn:microsoft.com/office/officeart/2009/3/layout/StepUpProcess"/>
    <dgm:cxn modelId="{D14847A9-4F76-4275-AA9A-D3F08FD8A7BA}" type="presParOf" srcId="{9E6CB328-737B-4FB7-BC60-2A2413C35167}" destId="{31BE4FAB-682E-40F4-90A1-C4F26BB1FAAC}" srcOrd="0" destOrd="0" presId="urn:microsoft.com/office/officeart/2009/3/layout/StepUpProcess"/>
    <dgm:cxn modelId="{83E7C89B-1533-4740-A259-9629783769A3}" type="presParOf" srcId="{9E6CB328-737B-4FB7-BC60-2A2413C35167}" destId="{87EE50B8-4E6B-4151-A70A-CD8308C245E2}" srcOrd="1" destOrd="0" presId="urn:microsoft.com/office/officeart/2009/3/layout/StepUpProcess"/>
    <dgm:cxn modelId="{3C84FAEA-94D8-4E81-A5F8-ABEAF5C8F899}" type="presParOf" srcId="{9E6CB328-737B-4FB7-BC60-2A2413C35167}" destId="{E2E73E23-BF85-46C5-9CAE-A99A15D89EDA}" srcOrd="2" destOrd="0" presId="urn:microsoft.com/office/officeart/2009/3/layout/StepUpProcess"/>
    <dgm:cxn modelId="{C316CA38-ED50-49E2-9CE6-E718A3CA1C35}" type="presParOf" srcId="{75E7FE10-644C-4623-AD64-C09250CD2936}" destId="{E33F852A-40F3-4D5C-BC63-1A882E01EFA1}" srcOrd="7" destOrd="0" presId="urn:microsoft.com/office/officeart/2009/3/layout/StepUpProcess"/>
    <dgm:cxn modelId="{D9DD0CC2-5451-44F9-BA3F-501B6B9B361B}" type="presParOf" srcId="{E33F852A-40F3-4D5C-BC63-1A882E01EFA1}" destId="{97D6BDEA-CDFC-4F20-97C5-BA696ACFF96E}" srcOrd="0" destOrd="0" presId="urn:microsoft.com/office/officeart/2009/3/layout/StepUpProcess"/>
    <dgm:cxn modelId="{4874EE59-7B18-4A85-84E2-534A49BAEA07}" type="presParOf" srcId="{75E7FE10-644C-4623-AD64-C09250CD2936}" destId="{0660697A-45C6-404F-A178-7362F162B8A5}" srcOrd="8" destOrd="0" presId="urn:microsoft.com/office/officeart/2009/3/layout/StepUpProcess"/>
    <dgm:cxn modelId="{A39036E3-A541-4D1E-A054-A4CA4288D0BA}" type="presParOf" srcId="{0660697A-45C6-404F-A178-7362F162B8A5}" destId="{D25BCA3B-927F-4EA3-B2AB-A91B118688B5}" srcOrd="0" destOrd="0" presId="urn:microsoft.com/office/officeart/2009/3/layout/StepUpProcess"/>
    <dgm:cxn modelId="{E26A04F2-EF0B-4284-BE6C-6120289AB800}" type="presParOf" srcId="{0660697A-45C6-404F-A178-7362F162B8A5}" destId="{4091C443-7ED3-4BAC-9C61-7D7D5E24BA4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BDF46E8-55CF-4C93-8993-A47C9C2DF02F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E9E9D0-EE02-49B3-B65C-DE7D6EC63DA1}">
      <dgm:prSet phldrT="[Текст]" custT="1"/>
      <dgm:spPr>
        <a:solidFill>
          <a:srgbClr val="F5F8CE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r>
            <a:rPr lang="ru-RU" sz="14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качества жизни населения Карачаево-Черкесской Республики путем совершенствования системы государственного управления в сфере промышленности, связи, транспорта, дорожного хозяйства, топливно-энергетического комплекса, информатизации общества</a:t>
          </a:r>
        </a:p>
      </dgm:t>
    </dgm:pt>
    <dgm:pt modelId="{F198F90B-F30F-4EF9-8F48-46AB662D18DC}" type="parTrans" cxnId="{890A5853-5723-44B9-BF07-10AAA7CF8D6E}">
      <dgm:prSet/>
      <dgm:spPr/>
      <dgm:t>
        <a:bodyPr/>
        <a:lstStyle/>
        <a:p>
          <a:endParaRPr lang="ru-RU"/>
        </a:p>
      </dgm:t>
    </dgm:pt>
    <dgm:pt modelId="{5BF50CE3-10DE-4A5B-8959-AB57AB532C7B}" type="sibTrans" cxnId="{890A5853-5723-44B9-BF07-10AAA7CF8D6E}">
      <dgm:prSet/>
      <dgm:spPr/>
      <dgm:t>
        <a:bodyPr/>
        <a:lstStyle/>
        <a:p>
          <a:endParaRPr lang="ru-RU"/>
        </a:p>
      </dgm:t>
    </dgm:pt>
    <dgm:pt modelId="{CB33582A-8A03-4586-ADDB-19F2489130EE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потребности объектов экономики и населения в различных видах энергии, их рационального и безопасного (в экологическом и технологическом плане) использования и сбережения во всех сферах потребления;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эффективного и устойчивого функционирования топливно-энергетического комплекса;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создание, оснащение и развитие многофункциональных центров предоставления государственных и муниципальных услуг в Карачаево-Черкесской Республике;</a:t>
          </a:r>
        </a:p>
      </dgm:t>
    </dgm:pt>
    <dgm:pt modelId="{2FAAC3AD-9163-43BF-899F-DBA600471B18}" type="sibTrans" cxnId="{7A495820-9714-4E4D-B058-086A69CC363B}">
      <dgm:prSet/>
      <dgm:spPr/>
      <dgm:t>
        <a:bodyPr/>
        <a:lstStyle/>
        <a:p>
          <a:endParaRPr lang="ru-RU"/>
        </a:p>
      </dgm:t>
    </dgm:pt>
    <dgm:pt modelId="{B8993AB9-2E18-4BA6-8944-1911D2C7852D}" type="parTrans" cxnId="{7A495820-9714-4E4D-B058-086A69CC363B}">
      <dgm:prSet/>
      <dgm:spPr/>
      <dgm:t>
        <a:bodyPr/>
        <a:lstStyle/>
        <a:p>
          <a:endParaRPr lang="ru-RU"/>
        </a:p>
      </dgm:t>
    </dgm:pt>
    <dgm:pt modelId="{85B890CD-78BB-4614-B637-C24DB6F3161B}">
      <dgm:prSet phldrT="[Текст]" custT="1"/>
      <dgm:spPr>
        <a:solidFill>
          <a:srgbClr val="CCFFCC"/>
        </a:solidFill>
      </dgm:spPr>
      <dgm:t>
        <a:bodyPr anchor="t" anchorCtr="0"/>
        <a:lstStyle/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</a:t>
          </a:r>
        </a:p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«Развитие туризма, курортов и молодежной политики </a:t>
          </a:r>
        </a:p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Карачаево-Черкесской Республики </a:t>
          </a:r>
        </a:p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 2017-2020 годы»   </a:t>
          </a:r>
        </a:p>
      </dgm:t>
    </dgm:pt>
    <dgm:pt modelId="{E7B4A955-0352-43E3-8C38-21A5C595A5BC}" type="sibTrans" cxnId="{DBCCABFF-62AB-484D-B35C-E2BF8988A58E}">
      <dgm:prSet/>
      <dgm:spPr/>
      <dgm:t>
        <a:bodyPr/>
        <a:lstStyle/>
        <a:p>
          <a:endParaRPr lang="ru-RU"/>
        </a:p>
      </dgm:t>
    </dgm:pt>
    <dgm:pt modelId="{32FB0A6B-6A5B-41DA-888C-1898880F8C42}" type="parTrans" cxnId="{DBCCABFF-62AB-484D-B35C-E2BF8988A58E}">
      <dgm:prSet/>
      <dgm:spPr/>
      <dgm:t>
        <a:bodyPr/>
        <a:lstStyle/>
        <a:p>
          <a:endParaRPr lang="ru-RU"/>
        </a:p>
      </dgm:t>
    </dgm:pt>
    <dgm:pt modelId="{99E2DAF2-09EC-42F6-A233-DC96819DA688}">
      <dgm:prSet phldrT="[Текст]" custT="1"/>
      <dgm:spPr>
        <a:solidFill>
          <a:srgbClr val="CCCCFF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числа прибывающих в КЧР иностранных и российских туристов к концу реализации Программы более чем в два раза по отношению к 2013 году;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номерного фонда средств размещения туристов за годы реализации Программы в полтора раза по отношению к 2013 году;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платных услуг субъектов туриндустрии населению к концу реализации Программы более чем в два раза по отношению к 2013 году;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дополнительных рабочих мест в сфере обслуживания туристской инфраструктуры и смежных отраслях не менее двенадцати тысяч человек</a:t>
          </a:r>
        </a:p>
      </dgm:t>
    </dgm:pt>
    <dgm:pt modelId="{F8875897-262B-4331-87AC-62686B585131}" type="sibTrans" cxnId="{920C8FA8-068A-4433-9CAE-04C0D6296A98}">
      <dgm:prSet/>
      <dgm:spPr/>
      <dgm:t>
        <a:bodyPr/>
        <a:lstStyle/>
        <a:p>
          <a:endParaRPr lang="ru-RU"/>
        </a:p>
      </dgm:t>
    </dgm:pt>
    <dgm:pt modelId="{29801FAC-9BB6-471B-BF26-DD76096513D1}" type="parTrans" cxnId="{920C8FA8-068A-4433-9CAE-04C0D6296A98}">
      <dgm:prSet/>
      <dgm:spPr/>
      <dgm:t>
        <a:bodyPr/>
        <a:lstStyle/>
        <a:p>
          <a:endParaRPr lang="ru-RU"/>
        </a:p>
      </dgm:t>
    </dgm:pt>
    <dgm:pt modelId="{2CBAF28B-CB05-42E7-A7E5-C3D45242D8A4}" type="pres">
      <dgm:prSet presAssocID="{EBDF46E8-55CF-4C93-8993-A47C9C2DF0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F9AF9F-31AE-4014-AE15-076787387846}" type="pres">
      <dgm:prSet presAssocID="{85B890CD-78BB-4614-B637-C24DB6F3161B}" presName="boxAndChildren" presStyleCnt="0"/>
      <dgm:spPr/>
      <dgm:t>
        <a:bodyPr/>
        <a:lstStyle/>
        <a:p>
          <a:endParaRPr lang="ru-RU"/>
        </a:p>
      </dgm:t>
    </dgm:pt>
    <dgm:pt modelId="{2DA0C9F6-5D18-42B5-8FC8-00523D188BFC}" type="pres">
      <dgm:prSet presAssocID="{85B890CD-78BB-4614-B637-C24DB6F3161B}" presName="parentTextBox" presStyleLbl="node1" presStyleIdx="0" presStyleCnt="1"/>
      <dgm:spPr/>
      <dgm:t>
        <a:bodyPr/>
        <a:lstStyle/>
        <a:p>
          <a:endParaRPr lang="ru-RU"/>
        </a:p>
      </dgm:t>
    </dgm:pt>
    <dgm:pt modelId="{C4E2ADD8-BFCE-470A-970C-3E84444E2F18}" type="pres">
      <dgm:prSet presAssocID="{85B890CD-78BB-4614-B637-C24DB6F3161B}" presName="entireBox" presStyleLbl="node1" presStyleIdx="0" presStyleCnt="1" custFlipVert="0" custScaleX="64227" custScaleY="25225" custLinFactNeighborX="14634" custLinFactNeighborY="-15479"/>
      <dgm:spPr/>
      <dgm:t>
        <a:bodyPr/>
        <a:lstStyle/>
        <a:p>
          <a:endParaRPr lang="ru-RU"/>
        </a:p>
      </dgm:t>
    </dgm:pt>
    <dgm:pt modelId="{00926DFD-BE03-480B-B1B8-79FC5B32EA7A}" type="pres">
      <dgm:prSet presAssocID="{85B890CD-78BB-4614-B637-C24DB6F3161B}" presName="descendantBox" presStyleCnt="0"/>
      <dgm:spPr/>
      <dgm:t>
        <a:bodyPr/>
        <a:lstStyle/>
        <a:p>
          <a:endParaRPr lang="ru-RU"/>
        </a:p>
      </dgm:t>
    </dgm:pt>
    <dgm:pt modelId="{29590B5E-A233-41D5-BFF4-40F7D549464D}" type="pres">
      <dgm:prSet presAssocID="{01E9E9D0-EE02-49B3-B65C-DE7D6EC63DA1}" presName="childTextBox" presStyleLbl="fgAccFollowNode1" presStyleIdx="0" presStyleCnt="3" custScaleY="137073" custLinFactNeighborX="-147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E7A27-EB5D-4DEE-8A6C-D3B229E7558A}" type="pres">
      <dgm:prSet presAssocID="{CB33582A-8A03-4586-ADDB-19F2489130EE}" presName="childTextBox" presStyleLbl="fgAccFollowNode1" presStyleIdx="1" presStyleCnt="3" custScaleY="137073" custLinFactNeighborX="813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E1E86-0C0E-450D-83E8-C480C1F1C0B7}" type="pres">
      <dgm:prSet presAssocID="{99E2DAF2-09EC-42F6-A233-DC96819DA688}" presName="childTextBox" presStyleLbl="fgAccFollowNode1" presStyleIdx="2" presStyleCnt="3" custScaleY="137073" custLinFactNeighborX="2490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10888C-F440-4439-8A34-3FB6FB16BE0E}" type="presOf" srcId="{01E9E9D0-EE02-49B3-B65C-DE7D6EC63DA1}" destId="{29590B5E-A233-41D5-BFF4-40F7D549464D}" srcOrd="0" destOrd="0" presId="urn:microsoft.com/office/officeart/2005/8/layout/process4"/>
    <dgm:cxn modelId="{80F9681B-54E9-4078-B8BE-FA9299DD0ABC}" type="presOf" srcId="{CB33582A-8A03-4586-ADDB-19F2489130EE}" destId="{1FBE7A27-EB5D-4DEE-8A6C-D3B229E7558A}" srcOrd="0" destOrd="0" presId="urn:microsoft.com/office/officeart/2005/8/layout/process4"/>
    <dgm:cxn modelId="{920C8FA8-068A-4433-9CAE-04C0D6296A98}" srcId="{85B890CD-78BB-4614-B637-C24DB6F3161B}" destId="{99E2DAF2-09EC-42F6-A233-DC96819DA688}" srcOrd="2" destOrd="0" parTransId="{29801FAC-9BB6-471B-BF26-DD76096513D1}" sibTransId="{F8875897-262B-4331-87AC-62686B585131}"/>
    <dgm:cxn modelId="{DBCCABFF-62AB-484D-B35C-E2BF8988A58E}" srcId="{EBDF46E8-55CF-4C93-8993-A47C9C2DF02F}" destId="{85B890CD-78BB-4614-B637-C24DB6F3161B}" srcOrd="0" destOrd="0" parTransId="{32FB0A6B-6A5B-41DA-888C-1898880F8C42}" sibTransId="{E7B4A955-0352-43E3-8C38-21A5C595A5BC}"/>
    <dgm:cxn modelId="{890A5853-5723-44B9-BF07-10AAA7CF8D6E}" srcId="{85B890CD-78BB-4614-B637-C24DB6F3161B}" destId="{01E9E9D0-EE02-49B3-B65C-DE7D6EC63DA1}" srcOrd="0" destOrd="0" parTransId="{F198F90B-F30F-4EF9-8F48-46AB662D18DC}" sibTransId="{5BF50CE3-10DE-4A5B-8959-AB57AB532C7B}"/>
    <dgm:cxn modelId="{3A738D2A-B482-45C7-A8D9-9DC2B7A482E5}" type="presOf" srcId="{EBDF46E8-55CF-4C93-8993-A47C9C2DF02F}" destId="{2CBAF28B-CB05-42E7-A7E5-C3D45242D8A4}" srcOrd="0" destOrd="0" presId="urn:microsoft.com/office/officeart/2005/8/layout/process4"/>
    <dgm:cxn modelId="{F16C73A2-B551-4353-B2F6-3A6C1F0459D2}" type="presOf" srcId="{85B890CD-78BB-4614-B637-C24DB6F3161B}" destId="{C4E2ADD8-BFCE-470A-970C-3E84444E2F18}" srcOrd="1" destOrd="0" presId="urn:microsoft.com/office/officeart/2005/8/layout/process4"/>
    <dgm:cxn modelId="{0DB3BE60-9254-471F-81A6-F489C3AE6146}" type="presOf" srcId="{85B890CD-78BB-4614-B637-C24DB6F3161B}" destId="{2DA0C9F6-5D18-42B5-8FC8-00523D188BFC}" srcOrd="0" destOrd="0" presId="urn:microsoft.com/office/officeart/2005/8/layout/process4"/>
    <dgm:cxn modelId="{7A495820-9714-4E4D-B058-086A69CC363B}" srcId="{85B890CD-78BB-4614-B637-C24DB6F3161B}" destId="{CB33582A-8A03-4586-ADDB-19F2489130EE}" srcOrd="1" destOrd="0" parTransId="{B8993AB9-2E18-4BA6-8944-1911D2C7852D}" sibTransId="{2FAAC3AD-9163-43BF-899F-DBA600471B18}"/>
    <dgm:cxn modelId="{B8D6634E-AC4D-447E-8D9F-E92D4135EF38}" type="presOf" srcId="{99E2DAF2-09EC-42F6-A233-DC96819DA688}" destId="{8D2E1E86-0C0E-450D-83E8-C480C1F1C0B7}" srcOrd="0" destOrd="0" presId="urn:microsoft.com/office/officeart/2005/8/layout/process4"/>
    <dgm:cxn modelId="{25417C13-0FB2-4210-A4AE-9C8F9E0ADF3F}" type="presParOf" srcId="{2CBAF28B-CB05-42E7-A7E5-C3D45242D8A4}" destId="{7AF9AF9F-31AE-4014-AE15-076787387846}" srcOrd="0" destOrd="0" presId="urn:microsoft.com/office/officeart/2005/8/layout/process4"/>
    <dgm:cxn modelId="{11C45134-B812-49C7-8DB8-B4668DFA8FC1}" type="presParOf" srcId="{7AF9AF9F-31AE-4014-AE15-076787387846}" destId="{2DA0C9F6-5D18-42B5-8FC8-00523D188BFC}" srcOrd="0" destOrd="0" presId="urn:microsoft.com/office/officeart/2005/8/layout/process4"/>
    <dgm:cxn modelId="{09F68E8D-C18B-40B0-9436-EF7A65A5DD9E}" type="presParOf" srcId="{7AF9AF9F-31AE-4014-AE15-076787387846}" destId="{C4E2ADD8-BFCE-470A-970C-3E84444E2F18}" srcOrd="1" destOrd="0" presId="urn:microsoft.com/office/officeart/2005/8/layout/process4"/>
    <dgm:cxn modelId="{96EEC00A-1642-4937-8256-1CC6EF3789F2}" type="presParOf" srcId="{7AF9AF9F-31AE-4014-AE15-076787387846}" destId="{00926DFD-BE03-480B-B1B8-79FC5B32EA7A}" srcOrd="2" destOrd="0" presId="urn:microsoft.com/office/officeart/2005/8/layout/process4"/>
    <dgm:cxn modelId="{321A9C67-93BE-40C0-88EB-E49387D602CF}" type="presParOf" srcId="{00926DFD-BE03-480B-B1B8-79FC5B32EA7A}" destId="{29590B5E-A233-41D5-BFF4-40F7D549464D}" srcOrd="0" destOrd="0" presId="urn:microsoft.com/office/officeart/2005/8/layout/process4"/>
    <dgm:cxn modelId="{5A89AA0A-034F-479D-8E80-0D47D4FC643B}" type="presParOf" srcId="{00926DFD-BE03-480B-B1B8-79FC5B32EA7A}" destId="{1FBE7A27-EB5D-4DEE-8A6C-D3B229E7558A}" srcOrd="1" destOrd="0" presId="urn:microsoft.com/office/officeart/2005/8/layout/process4"/>
    <dgm:cxn modelId="{830A1EA5-1EDC-4131-9044-B7FB1A0F3733}" type="presParOf" srcId="{00926DFD-BE03-480B-B1B8-79FC5B32EA7A}" destId="{8D2E1E86-0C0E-450D-83E8-C480C1F1C0B7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BDF46E8-55CF-4C93-8993-A47C9C2DF02F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E9E9D0-EE02-49B3-B65C-DE7D6EC63DA1}">
      <dgm:prSet phldrT="[Текст]" custT="1"/>
      <dgm:spPr>
        <a:solidFill>
          <a:srgbClr val="FFFF99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качества жизни населения Карачаево-Черкесской Республики путем совершенствования системы государственного управления в сфере промышленности, связи, транспорта, дорожного хозяйства, топливно-энергетического комплекса, информатизации общества</a:t>
          </a:r>
        </a:p>
      </dgm:t>
    </dgm:pt>
    <dgm:pt modelId="{F198F90B-F30F-4EF9-8F48-46AB662D18DC}" type="parTrans" cxnId="{890A5853-5723-44B9-BF07-10AAA7CF8D6E}">
      <dgm:prSet/>
      <dgm:spPr/>
      <dgm:t>
        <a:bodyPr/>
        <a:lstStyle/>
        <a:p>
          <a:endParaRPr lang="ru-RU"/>
        </a:p>
      </dgm:t>
    </dgm:pt>
    <dgm:pt modelId="{5BF50CE3-10DE-4A5B-8959-AB57AB532C7B}" type="sibTrans" cxnId="{890A5853-5723-44B9-BF07-10AAA7CF8D6E}">
      <dgm:prSet/>
      <dgm:spPr/>
      <dgm:t>
        <a:bodyPr/>
        <a:lstStyle/>
        <a:p>
          <a:endParaRPr lang="ru-RU"/>
        </a:p>
      </dgm:t>
    </dgm:pt>
    <dgm:pt modelId="{CB33582A-8A03-4586-ADDB-19F2489130EE}">
      <dgm:prSet phldrT="[Текст]" custT="1"/>
      <dgm:spPr>
        <a:solidFill>
          <a:srgbClr val="CCECFF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потребности объектов экономики и населения в различных видах энергии, их рационального и безопасного (в экологическом и технологическом плане) использования и сбережения во всех сферах потребления;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эффективного и устойчивого функционирования топливно-энергетического комплекса;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формирование и совершенствование правовых основ функционирования дорожно-транспортного комплекса 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безопасности дорожного движения и качества оказания услуг в сфере пассажирских перевозок</a:t>
          </a:r>
        </a:p>
      </dgm:t>
    </dgm:pt>
    <dgm:pt modelId="{2FAAC3AD-9163-43BF-899F-DBA600471B18}" type="sibTrans" cxnId="{7A495820-9714-4E4D-B058-086A69CC363B}">
      <dgm:prSet/>
      <dgm:spPr/>
      <dgm:t>
        <a:bodyPr/>
        <a:lstStyle/>
        <a:p>
          <a:endParaRPr lang="ru-RU"/>
        </a:p>
      </dgm:t>
    </dgm:pt>
    <dgm:pt modelId="{B8993AB9-2E18-4BA6-8944-1911D2C7852D}" type="parTrans" cxnId="{7A495820-9714-4E4D-B058-086A69CC363B}">
      <dgm:prSet/>
      <dgm:spPr/>
      <dgm:t>
        <a:bodyPr/>
        <a:lstStyle/>
        <a:p>
          <a:endParaRPr lang="ru-RU"/>
        </a:p>
      </dgm:t>
    </dgm:pt>
    <dgm:pt modelId="{85B890CD-78BB-4614-B637-C24DB6F3161B}">
      <dgm:prSet phldrT="[Текст]" custT="1"/>
      <dgm:spPr>
        <a:solidFill>
          <a:srgbClr val="FFCCFF"/>
        </a:solidFill>
      </dgm:spPr>
      <dgm:t>
        <a:bodyPr anchor="t" anchorCtr="0"/>
        <a:lstStyle/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«Развитие промышленности, связи, информатизации общества, энергетики, транспорта и дорожного хозяйства в Карачаево-Черкесской Республике на 2014-2017 годы»  </a:t>
          </a:r>
        </a:p>
      </dgm:t>
    </dgm:pt>
    <dgm:pt modelId="{E7B4A955-0352-43E3-8C38-21A5C595A5BC}" type="sibTrans" cxnId="{DBCCABFF-62AB-484D-B35C-E2BF8988A58E}">
      <dgm:prSet/>
      <dgm:spPr/>
      <dgm:t>
        <a:bodyPr/>
        <a:lstStyle/>
        <a:p>
          <a:endParaRPr lang="ru-RU"/>
        </a:p>
      </dgm:t>
    </dgm:pt>
    <dgm:pt modelId="{32FB0A6B-6A5B-41DA-888C-1898880F8C42}" type="parTrans" cxnId="{DBCCABFF-62AB-484D-B35C-E2BF8988A58E}">
      <dgm:prSet/>
      <dgm:spPr/>
      <dgm:t>
        <a:bodyPr/>
        <a:lstStyle/>
        <a:p>
          <a:endParaRPr lang="ru-RU"/>
        </a:p>
      </dgm:t>
    </dgm:pt>
    <dgm:pt modelId="{99E2DAF2-09EC-42F6-A233-DC96819DA688}">
      <dgm:prSet phldrT="[Текст]" custT="1"/>
      <dgm:spPr>
        <a:solidFill>
          <a:srgbClr val="CCCCFF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результат:</a:t>
          </a:r>
        </a:p>
        <a:p>
          <a:r>
            <a:rPr lang="ru-RU" sz="11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доля граждан, использующих механизм получения государственных и муниципальных услуг в электронной форме, к 2017 году будет составлять 60%;объем отгруженных товаров собственного производства, выполненных работ и оказанных услуг собственными силами по видам экономической деятельности в Карачаево-Черкесской Республике увеличится с 53,8 млрд. рублей в 2013 году до 71,6 млрд. рублей в 2016 году;</a:t>
          </a:r>
        </a:p>
        <a:p>
          <a:r>
            <a:rPr lang="ru-RU" sz="11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добыча полезных ископаемых - с 1,8% в 2014 году до 1,9% в 2016 году;</a:t>
          </a:r>
        </a:p>
        <a:p>
          <a:r>
            <a:rPr lang="ru-RU" sz="11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обрабатывающие производства - с 40,5% в 2014 году до 41,5% в 2016 году;</a:t>
          </a:r>
        </a:p>
        <a:p>
          <a:r>
            <a:rPr lang="ru-RU" sz="11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доля объема инвестиций по виду экономической деятельности "Обрабатывающие производства" в общем объеме инвестиций Карачаево-Черкесской Республики вырастет с 15,8% в 2014 году до 16,5% в 2016 году</a:t>
          </a:r>
        </a:p>
      </dgm:t>
    </dgm:pt>
    <dgm:pt modelId="{F8875897-262B-4331-87AC-62686B585131}" type="sibTrans" cxnId="{920C8FA8-068A-4433-9CAE-04C0D6296A98}">
      <dgm:prSet/>
      <dgm:spPr/>
      <dgm:t>
        <a:bodyPr/>
        <a:lstStyle/>
        <a:p>
          <a:endParaRPr lang="ru-RU"/>
        </a:p>
      </dgm:t>
    </dgm:pt>
    <dgm:pt modelId="{29801FAC-9BB6-471B-BF26-DD76096513D1}" type="parTrans" cxnId="{920C8FA8-068A-4433-9CAE-04C0D6296A98}">
      <dgm:prSet/>
      <dgm:spPr/>
      <dgm:t>
        <a:bodyPr/>
        <a:lstStyle/>
        <a:p>
          <a:endParaRPr lang="ru-RU"/>
        </a:p>
      </dgm:t>
    </dgm:pt>
    <dgm:pt modelId="{2CBAF28B-CB05-42E7-A7E5-C3D45242D8A4}" type="pres">
      <dgm:prSet presAssocID="{EBDF46E8-55CF-4C93-8993-A47C9C2DF0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F9AF9F-31AE-4014-AE15-076787387846}" type="pres">
      <dgm:prSet presAssocID="{85B890CD-78BB-4614-B637-C24DB6F3161B}" presName="boxAndChildren" presStyleCnt="0"/>
      <dgm:spPr/>
      <dgm:t>
        <a:bodyPr/>
        <a:lstStyle/>
        <a:p>
          <a:endParaRPr lang="ru-RU"/>
        </a:p>
      </dgm:t>
    </dgm:pt>
    <dgm:pt modelId="{2DA0C9F6-5D18-42B5-8FC8-00523D188BFC}" type="pres">
      <dgm:prSet presAssocID="{85B890CD-78BB-4614-B637-C24DB6F3161B}" presName="parentTextBox" presStyleLbl="node1" presStyleIdx="0" presStyleCnt="1"/>
      <dgm:spPr/>
      <dgm:t>
        <a:bodyPr/>
        <a:lstStyle/>
        <a:p>
          <a:endParaRPr lang="ru-RU"/>
        </a:p>
      </dgm:t>
    </dgm:pt>
    <dgm:pt modelId="{C4E2ADD8-BFCE-470A-970C-3E84444E2F18}" type="pres">
      <dgm:prSet presAssocID="{85B890CD-78BB-4614-B637-C24DB6F3161B}" presName="entireBox" presStyleLbl="node1" presStyleIdx="0" presStyleCnt="1" custFlipVert="0" custScaleX="67480" custScaleY="25225" custLinFactNeighborX="14634" custLinFactNeighborY="-14429"/>
      <dgm:spPr/>
      <dgm:t>
        <a:bodyPr/>
        <a:lstStyle/>
        <a:p>
          <a:endParaRPr lang="ru-RU"/>
        </a:p>
      </dgm:t>
    </dgm:pt>
    <dgm:pt modelId="{00926DFD-BE03-480B-B1B8-79FC5B32EA7A}" type="pres">
      <dgm:prSet presAssocID="{85B890CD-78BB-4614-B637-C24DB6F3161B}" presName="descendantBox" presStyleCnt="0"/>
      <dgm:spPr/>
      <dgm:t>
        <a:bodyPr/>
        <a:lstStyle/>
        <a:p>
          <a:endParaRPr lang="ru-RU"/>
        </a:p>
      </dgm:t>
    </dgm:pt>
    <dgm:pt modelId="{29590B5E-A233-41D5-BFF4-40F7D549464D}" type="pres">
      <dgm:prSet presAssocID="{01E9E9D0-EE02-49B3-B65C-DE7D6EC63DA1}" presName="childTextBox" presStyleLbl="fgAccFollowNode1" presStyleIdx="0" presStyleCnt="3" custScaleY="137073" custLinFactNeighborX="-147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E7A27-EB5D-4DEE-8A6C-D3B229E7558A}" type="pres">
      <dgm:prSet presAssocID="{CB33582A-8A03-4586-ADDB-19F2489130EE}" presName="childTextBox" presStyleLbl="fgAccFollowNode1" presStyleIdx="1" presStyleCnt="3" custScaleY="137073" custLinFactNeighborX="813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E1E86-0C0E-450D-83E8-C480C1F1C0B7}" type="pres">
      <dgm:prSet presAssocID="{99E2DAF2-09EC-42F6-A233-DC96819DA688}" presName="childTextBox" presStyleLbl="fgAccFollowNode1" presStyleIdx="2" presStyleCnt="3" custScaleY="137073" custLinFactNeighborX="2490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495820-9714-4E4D-B058-086A69CC363B}" srcId="{85B890CD-78BB-4614-B637-C24DB6F3161B}" destId="{CB33582A-8A03-4586-ADDB-19F2489130EE}" srcOrd="1" destOrd="0" parTransId="{B8993AB9-2E18-4BA6-8944-1911D2C7852D}" sibTransId="{2FAAC3AD-9163-43BF-899F-DBA600471B18}"/>
    <dgm:cxn modelId="{920C8FA8-068A-4433-9CAE-04C0D6296A98}" srcId="{85B890CD-78BB-4614-B637-C24DB6F3161B}" destId="{99E2DAF2-09EC-42F6-A233-DC96819DA688}" srcOrd="2" destOrd="0" parTransId="{29801FAC-9BB6-471B-BF26-DD76096513D1}" sibTransId="{F8875897-262B-4331-87AC-62686B585131}"/>
    <dgm:cxn modelId="{DBCCABFF-62AB-484D-B35C-E2BF8988A58E}" srcId="{EBDF46E8-55CF-4C93-8993-A47C9C2DF02F}" destId="{85B890CD-78BB-4614-B637-C24DB6F3161B}" srcOrd="0" destOrd="0" parTransId="{32FB0A6B-6A5B-41DA-888C-1898880F8C42}" sibTransId="{E7B4A955-0352-43E3-8C38-21A5C595A5BC}"/>
    <dgm:cxn modelId="{C4D15C6E-535C-446A-BE01-B018FA38B105}" type="presOf" srcId="{99E2DAF2-09EC-42F6-A233-DC96819DA688}" destId="{8D2E1E86-0C0E-450D-83E8-C480C1F1C0B7}" srcOrd="0" destOrd="0" presId="urn:microsoft.com/office/officeart/2005/8/layout/process4"/>
    <dgm:cxn modelId="{53E460CF-5597-41A5-BDE1-93F84C5869E5}" type="presOf" srcId="{01E9E9D0-EE02-49B3-B65C-DE7D6EC63DA1}" destId="{29590B5E-A233-41D5-BFF4-40F7D549464D}" srcOrd="0" destOrd="0" presId="urn:microsoft.com/office/officeart/2005/8/layout/process4"/>
    <dgm:cxn modelId="{5D465C52-4A17-40BF-A237-C904E607BED2}" type="presOf" srcId="{85B890CD-78BB-4614-B637-C24DB6F3161B}" destId="{2DA0C9F6-5D18-42B5-8FC8-00523D188BFC}" srcOrd="0" destOrd="0" presId="urn:microsoft.com/office/officeart/2005/8/layout/process4"/>
    <dgm:cxn modelId="{92BF955A-DB39-4123-8330-EBE636A56571}" type="presOf" srcId="{CB33582A-8A03-4586-ADDB-19F2489130EE}" destId="{1FBE7A27-EB5D-4DEE-8A6C-D3B229E7558A}" srcOrd="0" destOrd="0" presId="urn:microsoft.com/office/officeart/2005/8/layout/process4"/>
    <dgm:cxn modelId="{4B377EF3-D1B5-4388-A80B-C64ED7EB2881}" type="presOf" srcId="{85B890CD-78BB-4614-B637-C24DB6F3161B}" destId="{C4E2ADD8-BFCE-470A-970C-3E84444E2F18}" srcOrd="1" destOrd="0" presId="urn:microsoft.com/office/officeart/2005/8/layout/process4"/>
    <dgm:cxn modelId="{890A5853-5723-44B9-BF07-10AAA7CF8D6E}" srcId="{85B890CD-78BB-4614-B637-C24DB6F3161B}" destId="{01E9E9D0-EE02-49B3-B65C-DE7D6EC63DA1}" srcOrd="0" destOrd="0" parTransId="{F198F90B-F30F-4EF9-8F48-46AB662D18DC}" sibTransId="{5BF50CE3-10DE-4A5B-8959-AB57AB532C7B}"/>
    <dgm:cxn modelId="{240EB783-A9E9-4992-888E-529072DA0202}" type="presOf" srcId="{EBDF46E8-55CF-4C93-8993-A47C9C2DF02F}" destId="{2CBAF28B-CB05-42E7-A7E5-C3D45242D8A4}" srcOrd="0" destOrd="0" presId="urn:microsoft.com/office/officeart/2005/8/layout/process4"/>
    <dgm:cxn modelId="{8942DE95-5864-44BC-B95B-B0ED196353F4}" type="presParOf" srcId="{2CBAF28B-CB05-42E7-A7E5-C3D45242D8A4}" destId="{7AF9AF9F-31AE-4014-AE15-076787387846}" srcOrd="0" destOrd="0" presId="urn:microsoft.com/office/officeart/2005/8/layout/process4"/>
    <dgm:cxn modelId="{6FD71725-D095-4226-8B96-79573885E1F0}" type="presParOf" srcId="{7AF9AF9F-31AE-4014-AE15-076787387846}" destId="{2DA0C9F6-5D18-42B5-8FC8-00523D188BFC}" srcOrd="0" destOrd="0" presId="urn:microsoft.com/office/officeart/2005/8/layout/process4"/>
    <dgm:cxn modelId="{85B86B66-B38B-41AB-AF96-751139E55D7E}" type="presParOf" srcId="{7AF9AF9F-31AE-4014-AE15-076787387846}" destId="{C4E2ADD8-BFCE-470A-970C-3E84444E2F18}" srcOrd="1" destOrd="0" presId="urn:microsoft.com/office/officeart/2005/8/layout/process4"/>
    <dgm:cxn modelId="{F54D69B0-C2A6-477A-ABDA-B071D0D910D1}" type="presParOf" srcId="{7AF9AF9F-31AE-4014-AE15-076787387846}" destId="{00926DFD-BE03-480B-B1B8-79FC5B32EA7A}" srcOrd="2" destOrd="0" presId="urn:microsoft.com/office/officeart/2005/8/layout/process4"/>
    <dgm:cxn modelId="{DF31C7E0-D98D-44E7-A5D1-BAD4B5208A93}" type="presParOf" srcId="{00926DFD-BE03-480B-B1B8-79FC5B32EA7A}" destId="{29590B5E-A233-41D5-BFF4-40F7D549464D}" srcOrd="0" destOrd="0" presId="urn:microsoft.com/office/officeart/2005/8/layout/process4"/>
    <dgm:cxn modelId="{B272F064-FEA9-4368-9558-10A770C627BB}" type="presParOf" srcId="{00926DFD-BE03-480B-B1B8-79FC5B32EA7A}" destId="{1FBE7A27-EB5D-4DEE-8A6C-D3B229E7558A}" srcOrd="1" destOrd="0" presId="urn:microsoft.com/office/officeart/2005/8/layout/process4"/>
    <dgm:cxn modelId="{BF7E8E5D-A9BF-49E2-8901-8D49AEBD96F8}" type="presParOf" srcId="{00926DFD-BE03-480B-B1B8-79FC5B32EA7A}" destId="{8D2E1E86-0C0E-450D-83E8-C480C1F1C0B7}" srcOrd="2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BDF46E8-55CF-4C93-8993-A47C9C2DF02F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E9E9D0-EE02-49B3-B65C-DE7D6EC63DA1}">
      <dgm:prSet phldrT="[Текст]" custT="1"/>
      <dgm:spPr>
        <a:solidFill>
          <a:srgbClr val="FFFF99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высокого качества российского образования, соответствующего растущим потребностям каждого гражданина, общества, требованиям социально ориентированного инновационного развития Карачаево-Черкесской Республики, ее экономики;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условий для удовлетворения потребностей граждан Российской Федерации, проживающих на территории Карачаево-Черкесской Республики, в качественном общедоступном дошкольном образовании;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условий, способствующих укреплению здоровья, через увеличение охвата школьников горячим сбалансированным питанием в общеобразовательных организациях Карачаево-Черкесской Республики</a:t>
          </a:r>
        </a:p>
      </dgm:t>
    </dgm:pt>
    <dgm:pt modelId="{F198F90B-F30F-4EF9-8F48-46AB662D18DC}" type="parTrans" cxnId="{890A5853-5723-44B9-BF07-10AAA7CF8D6E}">
      <dgm:prSet/>
      <dgm:spPr/>
      <dgm:t>
        <a:bodyPr/>
        <a:lstStyle/>
        <a:p>
          <a:endParaRPr lang="ru-RU"/>
        </a:p>
      </dgm:t>
    </dgm:pt>
    <dgm:pt modelId="{5BF50CE3-10DE-4A5B-8959-AB57AB532C7B}" type="sibTrans" cxnId="{890A5853-5723-44B9-BF07-10AAA7CF8D6E}">
      <dgm:prSet/>
      <dgm:spPr/>
      <dgm:t>
        <a:bodyPr/>
        <a:lstStyle/>
        <a:p>
          <a:endParaRPr lang="ru-RU"/>
        </a:p>
      </dgm:t>
    </dgm:pt>
    <dgm:pt modelId="{CB33582A-8A03-4586-ADDB-19F2489130EE}">
      <dgm:prSet phldrT="[Текст]" custT="1"/>
      <dgm:spPr>
        <a:solidFill>
          <a:srgbClr val="CCECFF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условий для внедрения федеральных государственных образовательных стандартов начального и общего образования 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творческого и профессионального потенциала педагогических и руководящих работников системы образования;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механизмов поддержки деятельности учреждений и организаций, реализующих инновационные программы патриотического воспитания;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совершенствование системы воспитания и дополнительного образования путем создания условий для успешной социализации молодежи и обеспечения возможностей эффективной самореализации</a:t>
          </a:r>
        </a:p>
      </dgm:t>
    </dgm:pt>
    <dgm:pt modelId="{2FAAC3AD-9163-43BF-899F-DBA600471B18}" type="sibTrans" cxnId="{7A495820-9714-4E4D-B058-086A69CC363B}">
      <dgm:prSet/>
      <dgm:spPr/>
      <dgm:t>
        <a:bodyPr/>
        <a:lstStyle/>
        <a:p>
          <a:endParaRPr lang="ru-RU"/>
        </a:p>
      </dgm:t>
    </dgm:pt>
    <dgm:pt modelId="{B8993AB9-2E18-4BA6-8944-1911D2C7852D}" type="parTrans" cxnId="{7A495820-9714-4E4D-B058-086A69CC363B}">
      <dgm:prSet/>
      <dgm:spPr/>
      <dgm:t>
        <a:bodyPr/>
        <a:lstStyle/>
        <a:p>
          <a:endParaRPr lang="ru-RU"/>
        </a:p>
      </dgm:t>
    </dgm:pt>
    <dgm:pt modelId="{85B890CD-78BB-4614-B637-C24DB6F3161B}">
      <dgm:prSet phldrT="[Текст]" custT="1"/>
      <dgm:spPr>
        <a:solidFill>
          <a:srgbClr val="99FF99"/>
        </a:solidFill>
      </dgm:spPr>
      <dgm:t>
        <a:bodyPr anchor="t" anchorCtr="0"/>
        <a:lstStyle/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 «Развитие образования в Карачаево-Черкесской Республике на 2014-2025 годы»</a:t>
          </a:r>
        </a:p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</a:p>
      </dgm:t>
    </dgm:pt>
    <dgm:pt modelId="{E7B4A955-0352-43E3-8C38-21A5C595A5BC}" type="sibTrans" cxnId="{DBCCABFF-62AB-484D-B35C-E2BF8988A58E}">
      <dgm:prSet/>
      <dgm:spPr/>
      <dgm:t>
        <a:bodyPr/>
        <a:lstStyle/>
        <a:p>
          <a:endParaRPr lang="ru-RU"/>
        </a:p>
      </dgm:t>
    </dgm:pt>
    <dgm:pt modelId="{32FB0A6B-6A5B-41DA-888C-1898880F8C42}" type="parTrans" cxnId="{DBCCABFF-62AB-484D-B35C-E2BF8988A58E}">
      <dgm:prSet/>
      <dgm:spPr/>
      <dgm:t>
        <a:bodyPr/>
        <a:lstStyle/>
        <a:p>
          <a:endParaRPr lang="ru-RU"/>
        </a:p>
      </dgm:t>
    </dgm:pt>
    <dgm:pt modelId="{99E2DAF2-09EC-42F6-A233-DC96819DA688}">
      <dgm:prSet phldrT="[Текст]" custT="1"/>
      <dgm:spPr>
        <a:solidFill>
          <a:srgbClr val="CCCCFF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 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Ликвидация очередности в дошкольные образовательные организации детей в возрасте от 3 до 7 лет, обеспечение 100% охвата детей </a:t>
          </a:r>
          <a:r>
            <a:rPr lang="ru-RU" sz="1200" b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предшкольной</a:t>
          </a:r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подготовкой;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с 43% до 80% удельного веса детей, охваченных дошкольным образованием;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числа дошкольных мест на 4720;увеличение к 2016 году числа детей в возрасте от 5 до 18 лет, обучающихся по дополнительным образовательным программам, в общей численности детей этого возраста до 67%;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доли государственных общеобразовательных организаций, удовлетворяющих современным требованиям и условиям осуществления образовательного и воспитательного процесса, до 60%</a:t>
          </a:r>
        </a:p>
      </dgm:t>
    </dgm:pt>
    <dgm:pt modelId="{F8875897-262B-4331-87AC-62686B585131}" type="sibTrans" cxnId="{920C8FA8-068A-4433-9CAE-04C0D6296A98}">
      <dgm:prSet/>
      <dgm:spPr/>
      <dgm:t>
        <a:bodyPr/>
        <a:lstStyle/>
        <a:p>
          <a:endParaRPr lang="ru-RU"/>
        </a:p>
      </dgm:t>
    </dgm:pt>
    <dgm:pt modelId="{29801FAC-9BB6-471B-BF26-DD76096513D1}" type="parTrans" cxnId="{920C8FA8-068A-4433-9CAE-04C0D6296A98}">
      <dgm:prSet/>
      <dgm:spPr/>
      <dgm:t>
        <a:bodyPr/>
        <a:lstStyle/>
        <a:p>
          <a:endParaRPr lang="ru-RU"/>
        </a:p>
      </dgm:t>
    </dgm:pt>
    <dgm:pt modelId="{2CBAF28B-CB05-42E7-A7E5-C3D45242D8A4}" type="pres">
      <dgm:prSet presAssocID="{EBDF46E8-55CF-4C93-8993-A47C9C2DF0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F9AF9F-31AE-4014-AE15-076787387846}" type="pres">
      <dgm:prSet presAssocID="{85B890CD-78BB-4614-B637-C24DB6F3161B}" presName="boxAndChildren" presStyleCnt="0"/>
      <dgm:spPr/>
      <dgm:t>
        <a:bodyPr/>
        <a:lstStyle/>
        <a:p>
          <a:endParaRPr lang="ru-RU"/>
        </a:p>
      </dgm:t>
    </dgm:pt>
    <dgm:pt modelId="{2DA0C9F6-5D18-42B5-8FC8-00523D188BFC}" type="pres">
      <dgm:prSet presAssocID="{85B890CD-78BB-4614-B637-C24DB6F3161B}" presName="parentTextBox" presStyleLbl="node1" presStyleIdx="0" presStyleCnt="1"/>
      <dgm:spPr/>
      <dgm:t>
        <a:bodyPr/>
        <a:lstStyle/>
        <a:p>
          <a:endParaRPr lang="ru-RU"/>
        </a:p>
      </dgm:t>
    </dgm:pt>
    <dgm:pt modelId="{C4E2ADD8-BFCE-470A-970C-3E84444E2F18}" type="pres">
      <dgm:prSet presAssocID="{85B890CD-78BB-4614-B637-C24DB6F3161B}" presName="entireBox" presStyleLbl="node1" presStyleIdx="0" presStyleCnt="1" custFlipVert="0" custScaleX="67480" custScaleY="25225" custLinFactNeighborX="14634" custLinFactNeighborY="-14429"/>
      <dgm:spPr/>
      <dgm:t>
        <a:bodyPr/>
        <a:lstStyle/>
        <a:p>
          <a:endParaRPr lang="ru-RU"/>
        </a:p>
      </dgm:t>
    </dgm:pt>
    <dgm:pt modelId="{00926DFD-BE03-480B-B1B8-79FC5B32EA7A}" type="pres">
      <dgm:prSet presAssocID="{85B890CD-78BB-4614-B637-C24DB6F3161B}" presName="descendantBox" presStyleCnt="0"/>
      <dgm:spPr/>
      <dgm:t>
        <a:bodyPr/>
        <a:lstStyle/>
        <a:p>
          <a:endParaRPr lang="ru-RU"/>
        </a:p>
      </dgm:t>
    </dgm:pt>
    <dgm:pt modelId="{29590B5E-A233-41D5-BFF4-40F7D549464D}" type="pres">
      <dgm:prSet presAssocID="{01E9E9D0-EE02-49B3-B65C-DE7D6EC63DA1}" presName="childTextBox" presStyleLbl="fgAccFollowNode1" presStyleIdx="0" presStyleCnt="3" custScaleY="137073" custLinFactNeighborX="-147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E7A27-EB5D-4DEE-8A6C-D3B229E7558A}" type="pres">
      <dgm:prSet presAssocID="{CB33582A-8A03-4586-ADDB-19F2489130EE}" presName="childTextBox" presStyleLbl="fgAccFollowNode1" presStyleIdx="1" presStyleCnt="3" custScaleY="137073" custLinFactNeighborX="-49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E1E86-0C0E-450D-83E8-C480C1F1C0B7}" type="pres">
      <dgm:prSet presAssocID="{99E2DAF2-09EC-42F6-A233-DC96819DA688}" presName="childTextBox" presStyleLbl="fgAccFollowNode1" presStyleIdx="2" presStyleCnt="3" custScaleY="137073" custLinFactNeighborX="49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495820-9714-4E4D-B058-086A69CC363B}" srcId="{85B890CD-78BB-4614-B637-C24DB6F3161B}" destId="{CB33582A-8A03-4586-ADDB-19F2489130EE}" srcOrd="1" destOrd="0" parTransId="{B8993AB9-2E18-4BA6-8944-1911D2C7852D}" sibTransId="{2FAAC3AD-9163-43BF-899F-DBA600471B18}"/>
    <dgm:cxn modelId="{69621F11-EB95-4F76-A359-30E0A6D4FA48}" type="presOf" srcId="{EBDF46E8-55CF-4C93-8993-A47C9C2DF02F}" destId="{2CBAF28B-CB05-42E7-A7E5-C3D45242D8A4}" srcOrd="0" destOrd="0" presId="urn:microsoft.com/office/officeart/2005/8/layout/process4"/>
    <dgm:cxn modelId="{920C8FA8-068A-4433-9CAE-04C0D6296A98}" srcId="{85B890CD-78BB-4614-B637-C24DB6F3161B}" destId="{99E2DAF2-09EC-42F6-A233-DC96819DA688}" srcOrd="2" destOrd="0" parTransId="{29801FAC-9BB6-471B-BF26-DD76096513D1}" sibTransId="{F8875897-262B-4331-87AC-62686B585131}"/>
    <dgm:cxn modelId="{F478680C-2F8A-4F37-9EAD-F23A8D8F3745}" type="presOf" srcId="{CB33582A-8A03-4586-ADDB-19F2489130EE}" destId="{1FBE7A27-EB5D-4DEE-8A6C-D3B229E7558A}" srcOrd="0" destOrd="0" presId="urn:microsoft.com/office/officeart/2005/8/layout/process4"/>
    <dgm:cxn modelId="{DBCCABFF-62AB-484D-B35C-E2BF8988A58E}" srcId="{EBDF46E8-55CF-4C93-8993-A47C9C2DF02F}" destId="{85B890CD-78BB-4614-B637-C24DB6F3161B}" srcOrd="0" destOrd="0" parTransId="{32FB0A6B-6A5B-41DA-888C-1898880F8C42}" sibTransId="{E7B4A955-0352-43E3-8C38-21A5C595A5BC}"/>
    <dgm:cxn modelId="{5FF994C1-7ED6-4C25-BADA-36CEA70FF9BF}" type="presOf" srcId="{85B890CD-78BB-4614-B637-C24DB6F3161B}" destId="{C4E2ADD8-BFCE-470A-970C-3E84444E2F18}" srcOrd="1" destOrd="0" presId="urn:microsoft.com/office/officeart/2005/8/layout/process4"/>
    <dgm:cxn modelId="{88459BE8-A541-44C1-8D74-9E15AB061320}" type="presOf" srcId="{85B890CD-78BB-4614-B637-C24DB6F3161B}" destId="{2DA0C9F6-5D18-42B5-8FC8-00523D188BFC}" srcOrd="0" destOrd="0" presId="urn:microsoft.com/office/officeart/2005/8/layout/process4"/>
    <dgm:cxn modelId="{A64F1E0A-766A-46DD-BDB1-72F611D46CBB}" type="presOf" srcId="{99E2DAF2-09EC-42F6-A233-DC96819DA688}" destId="{8D2E1E86-0C0E-450D-83E8-C480C1F1C0B7}" srcOrd="0" destOrd="0" presId="urn:microsoft.com/office/officeart/2005/8/layout/process4"/>
    <dgm:cxn modelId="{890A5853-5723-44B9-BF07-10AAA7CF8D6E}" srcId="{85B890CD-78BB-4614-B637-C24DB6F3161B}" destId="{01E9E9D0-EE02-49B3-B65C-DE7D6EC63DA1}" srcOrd="0" destOrd="0" parTransId="{F198F90B-F30F-4EF9-8F48-46AB662D18DC}" sibTransId="{5BF50CE3-10DE-4A5B-8959-AB57AB532C7B}"/>
    <dgm:cxn modelId="{C3358F0A-C2FF-40A5-9827-66DC4CF0B422}" type="presOf" srcId="{01E9E9D0-EE02-49B3-B65C-DE7D6EC63DA1}" destId="{29590B5E-A233-41D5-BFF4-40F7D549464D}" srcOrd="0" destOrd="0" presId="urn:microsoft.com/office/officeart/2005/8/layout/process4"/>
    <dgm:cxn modelId="{5A52D21D-DCD2-458A-99D9-3530D17A5912}" type="presParOf" srcId="{2CBAF28B-CB05-42E7-A7E5-C3D45242D8A4}" destId="{7AF9AF9F-31AE-4014-AE15-076787387846}" srcOrd="0" destOrd="0" presId="urn:microsoft.com/office/officeart/2005/8/layout/process4"/>
    <dgm:cxn modelId="{7C9E0237-245E-493D-8533-B73018A1CD05}" type="presParOf" srcId="{7AF9AF9F-31AE-4014-AE15-076787387846}" destId="{2DA0C9F6-5D18-42B5-8FC8-00523D188BFC}" srcOrd="0" destOrd="0" presId="urn:microsoft.com/office/officeart/2005/8/layout/process4"/>
    <dgm:cxn modelId="{49B74D78-FED1-422B-9360-AE2F29CDE130}" type="presParOf" srcId="{7AF9AF9F-31AE-4014-AE15-076787387846}" destId="{C4E2ADD8-BFCE-470A-970C-3E84444E2F18}" srcOrd="1" destOrd="0" presId="urn:microsoft.com/office/officeart/2005/8/layout/process4"/>
    <dgm:cxn modelId="{0859FC17-EE3A-4D5E-A463-A115A52E067B}" type="presParOf" srcId="{7AF9AF9F-31AE-4014-AE15-076787387846}" destId="{00926DFD-BE03-480B-B1B8-79FC5B32EA7A}" srcOrd="2" destOrd="0" presId="urn:microsoft.com/office/officeart/2005/8/layout/process4"/>
    <dgm:cxn modelId="{B0810ADB-76C8-4173-8073-7F11D80E58EA}" type="presParOf" srcId="{00926DFD-BE03-480B-B1B8-79FC5B32EA7A}" destId="{29590B5E-A233-41D5-BFF4-40F7D549464D}" srcOrd="0" destOrd="0" presId="urn:microsoft.com/office/officeart/2005/8/layout/process4"/>
    <dgm:cxn modelId="{98F4398A-DE5D-47C3-A373-0B75EE429DE9}" type="presParOf" srcId="{00926DFD-BE03-480B-B1B8-79FC5B32EA7A}" destId="{1FBE7A27-EB5D-4DEE-8A6C-D3B229E7558A}" srcOrd="1" destOrd="0" presId="urn:microsoft.com/office/officeart/2005/8/layout/process4"/>
    <dgm:cxn modelId="{C34DA8F0-371C-4AC4-81B6-8C9F4ECE14A7}" type="presParOf" srcId="{00926DFD-BE03-480B-B1B8-79FC5B32EA7A}" destId="{8D2E1E86-0C0E-450D-83E8-C480C1F1C0B7}" srcOrd="2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BDF46E8-55CF-4C93-8993-A47C9C2DF02F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E9E9D0-EE02-49B3-B65C-DE7D6EC63DA1}">
      <dgm:prSet phldrT="[Текст]" custT="1"/>
      <dgm:spPr>
        <a:solidFill>
          <a:srgbClr val="FFFF99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благосостояния и качества жизни населения республики;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формирование рынка доступного жилья для обеспечения комфортных условий проживания граждан (строительство жилья эконом-класса) и создание специализированного жилищного фонда;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доступности приобретения жилья гражданами с различным уровнем доходов за счет получения ипотечных жилищных кредитов;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переселение в благоустроенное жилье граждан, проживающих в многоквартирных домах, признанных в установленном порядке аварийными до 1 января 2012 года, подлежащими сносу или реконструкции в связи с физическим износом в процессе их эксплуатации</a:t>
          </a:r>
        </a:p>
      </dgm:t>
    </dgm:pt>
    <dgm:pt modelId="{F198F90B-F30F-4EF9-8F48-46AB662D18DC}" type="parTrans" cxnId="{890A5853-5723-44B9-BF07-10AAA7CF8D6E}">
      <dgm:prSet/>
      <dgm:spPr/>
      <dgm:t>
        <a:bodyPr/>
        <a:lstStyle/>
        <a:p>
          <a:endParaRPr lang="ru-RU"/>
        </a:p>
      </dgm:t>
    </dgm:pt>
    <dgm:pt modelId="{5BF50CE3-10DE-4A5B-8959-AB57AB532C7B}" type="sibTrans" cxnId="{890A5853-5723-44B9-BF07-10AAA7CF8D6E}">
      <dgm:prSet/>
      <dgm:spPr/>
      <dgm:t>
        <a:bodyPr/>
        <a:lstStyle/>
        <a:p>
          <a:endParaRPr lang="ru-RU"/>
        </a:p>
      </dgm:t>
    </dgm:pt>
    <dgm:pt modelId="{CB33582A-8A03-4586-ADDB-19F2489130EE}">
      <dgm:prSet phldrT="[Текст]" custT="1"/>
      <dgm:spPr>
        <a:solidFill>
          <a:srgbClr val="CCECFF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r>
            <a:rPr lang="ru-RU" sz="11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стратегических приоритетных направлений, обеспечивающих высокие темпы экономического роста, увеличение доходов населения ;</a:t>
          </a:r>
        </a:p>
        <a:p>
          <a:r>
            <a:rPr lang="ru-RU" sz="11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комплексное освоение и развитие территорий для массового строительства жилья экономического класса, в первую очередь малоэтажного;</a:t>
          </a:r>
        </a:p>
        <a:p>
          <a:r>
            <a:rPr lang="ru-RU" sz="11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уровня архитектурно-художественной выразительности застройки населенных пунктов путем совершенствования методов проектирования, повышения качества проектно-сметной документации на строительство;</a:t>
          </a:r>
        </a:p>
        <a:p>
          <a:r>
            <a:rPr lang="ru-RU" sz="11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туристско-рекреационной особой экономической зоны на территории </a:t>
          </a:r>
          <a:r>
            <a:rPr lang="ru-RU" sz="1100" b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Зеленчукского</a:t>
          </a:r>
          <a:r>
            <a:rPr lang="ru-RU" sz="11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и </a:t>
          </a:r>
          <a:r>
            <a:rPr lang="ru-RU" sz="1100" b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Урупского</a:t>
          </a:r>
          <a:r>
            <a:rPr lang="ru-RU" sz="11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муниципальных районов Карачаево-Черкесской Республики и приведение в соответствие с федеральным законодательством региональных нормативов градостроительного проектирования</a:t>
          </a:r>
        </a:p>
      </dgm:t>
    </dgm:pt>
    <dgm:pt modelId="{2FAAC3AD-9163-43BF-899F-DBA600471B18}" type="sibTrans" cxnId="{7A495820-9714-4E4D-B058-086A69CC363B}">
      <dgm:prSet/>
      <dgm:spPr/>
      <dgm:t>
        <a:bodyPr/>
        <a:lstStyle/>
        <a:p>
          <a:endParaRPr lang="ru-RU"/>
        </a:p>
      </dgm:t>
    </dgm:pt>
    <dgm:pt modelId="{B8993AB9-2E18-4BA6-8944-1911D2C7852D}" type="parTrans" cxnId="{7A495820-9714-4E4D-B058-086A69CC363B}">
      <dgm:prSet/>
      <dgm:spPr/>
      <dgm:t>
        <a:bodyPr/>
        <a:lstStyle/>
        <a:p>
          <a:endParaRPr lang="ru-RU"/>
        </a:p>
      </dgm:t>
    </dgm:pt>
    <dgm:pt modelId="{85B890CD-78BB-4614-B637-C24DB6F3161B}">
      <dgm:prSet phldrT="[Текст]" custT="1"/>
      <dgm:spPr>
        <a:solidFill>
          <a:srgbClr val="FFCC66"/>
        </a:solidFill>
      </dgm:spPr>
      <dgm:t>
        <a:bodyPr anchor="t" anchorCtr="0"/>
        <a:lstStyle/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«Развитие строительства, архитектуры, градостроительства и жилищно-коммунального хозяйства </a:t>
          </a:r>
        </a:p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 Карачаево-Черкесской Республике </a:t>
          </a:r>
        </a:p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 2017-2020 годы»  </a:t>
          </a:r>
        </a:p>
      </dgm:t>
    </dgm:pt>
    <dgm:pt modelId="{E7B4A955-0352-43E3-8C38-21A5C595A5BC}" type="sibTrans" cxnId="{DBCCABFF-62AB-484D-B35C-E2BF8988A58E}">
      <dgm:prSet/>
      <dgm:spPr/>
      <dgm:t>
        <a:bodyPr/>
        <a:lstStyle/>
        <a:p>
          <a:endParaRPr lang="ru-RU"/>
        </a:p>
      </dgm:t>
    </dgm:pt>
    <dgm:pt modelId="{32FB0A6B-6A5B-41DA-888C-1898880F8C42}" type="parTrans" cxnId="{DBCCABFF-62AB-484D-B35C-E2BF8988A58E}">
      <dgm:prSet/>
      <dgm:spPr/>
      <dgm:t>
        <a:bodyPr/>
        <a:lstStyle/>
        <a:p>
          <a:endParaRPr lang="ru-RU"/>
        </a:p>
      </dgm:t>
    </dgm:pt>
    <dgm:pt modelId="{99E2DAF2-09EC-42F6-A233-DC96819DA688}">
      <dgm:prSet phldrT="[Текст]" custT="1"/>
      <dgm:spPr>
        <a:solidFill>
          <a:srgbClr val="CCCCFF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 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сокращение отставания республики по основным макроэкономическим показателям от среднероссийского уровня;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финансового </a:t>
          </a:r>
          <a:r>
            <a:rPr lang="ru-RU" sz="1200" b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самообеспечения</a:t>
          </a:r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республики и уровня жизни населения;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уменьшение уровня безработицы на 10,1;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уровня бюджетной обеспеченности республики, повысить налоговую базу местных бюджетов, сократить уровень дотирования из бюджетов вышестоящих уровней;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обеспечить рост инвестиций в основной капитал</a:t>
          </a:r>
        </a:p>
      </dgm:t>
    </dgm:pt>
    <dgm:pt modelId="{F8875897-262B-4331-87AC-62686B585131}" type="sibTrans" cxnId="{920C8FA8-068A-4433-9CAE-04C0D6296A98}">
      <dgm:prSet/>
      <dgm:spPr/>
      <dgm:t>
        <a:bodyPr/>
        <a:lstStyle/>
        <a:p>
          <a:endParaRPr lang="ru-RU"/>
        </a:p>
      </dgm:t>
    </dgm:pt>
    <dgm:pt modelId="{29801FAC-9BB6-471B-BF26-DD76096513D1}" type="parTrans" cxnId="{920C8FA8-068A-4433-9CAE-04C0D6296A98}">
      <dgm:prSet/>
      <dgm:spPr/>
      <dgm:t>
        <a:bodyPr/>
        <a:lstStyle/>
        <a:p>
          <a:endParaRPr lang="ru-RU"/>
        </a:p>
      </dgm:t>
    </dgm:pt>
    <dgm:pt modelId="{2CBAF28B-CB05-42E7-A7E5-C3D45242D8A4}" type="pres">
      <dgm:prSet presAssocID="{EBDF46E8-55CF-4C93-8993-A47C9C2DF0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F9AF9F-31AE-4014-AE15-076787387846}" type="pres">
      <dgm:prSet presAssocID="{85B890CD-78BB-4614-B637-C24DB6F3161B}" presName="boxAndChildren" presStyleCnt="0"/>
      <dgm:spPr/>
      <dgm:t>
        <a:bodyPr/>
        <a:lstStyle/>
        <a:p>
          <a:endParaRPr lang="ru-RU"/>
        </a:p>
      </dgm:t>
    </dgm:pt>
    <dgm:pt modelId="{2DA0C9F6-5D18-42B5-8FC8-00523D188BFC}" type="pres">
      <dgm:prSet presAssocID="{85B890CD-78BB-4614-B637-C24DB6F3161B}" presName="parentTextBox" presStyleLbl="node1" presStyleIdx="0" presStyleCnt="1"/>
      <dgm:spPr/>
      <dgm:t>
        <a:bodyPr/>
        <a:lstStyle/>
        <a:p>
          <a:endParaRPr lang="ru-RU"/>
        </a:p>
      </dgm:t>
    </dgm:pt>
    <dgm:pt modelId="{C4E2ADD8-BFCE-470A-970C-3E84444E2F18}" type="pres">
      <dgm:prSet presAssocID="{85B890CD-78BB-4614-B637-C24DB6F3161B}" presName="entireBox" presStyleLbl="node1" presStyleIdx="0" presStyleCnt="1" custFlipVert="0" custScaleX="67480" custScaleY="25225" custLinFactNeighborX="14634" custLinFactNeighborY="-14429"/>
      <dgm:spPr/>
      <dgm:t>
        <a:bodyPr/>
        <a:lstStyle/>
        <a:p>
          <a:endParaRPr lang="ru-RU"/>
        </a:p>
      </dgm:t>
    </dgm:pt>
    <dgm:pt modelId="{00926DFD-BE03-480B-B1B8-79FC5B32EA7A}" type="pres">
      <dgm:prSet presAssocID="{85B890CD-78BB-4614-B637-C24DB6F3161B}" presName="descendantBox" presStyleCnt="0"/>
      <dgm:spPr/>
      <dgm:t>
        <a:bodyPr/>
        <a:lstStyle/>
        <a:p>
          <a:endParaRPr lang="ru-RU"/>
        </a:p>
      </dgm:t>
    </dgm:pt>
    <dgm:pt modelId="{29590B5E-A233-41D5-BFF4-40F7D549464D}" type="pres">
      <dgm:prSet presAssocID="{01E9E9D0-EE02-49B3-B65C-DE7D6EC63DA1}" presName="childTextBox" presStyleLbl="fgAccFollowNode1" presStyleIdx="0" presStyleCnt="3" custScaleY="137073" custLinFactNeighborX="-147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E7A27-EB5D-4DEE-8A6C-D3B229E7558A}" type="pres">
      <dgm:prSet presAssocID="{CB33582A-8A03-4586-ADDB-19F2489130EE}" presName="childTextBox" presStyleLbl="fgAccFollowNode1" presStyleIdx="1" presStyleCnt="3" custScaleY="137073" custLinFactNeighborX="2393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E1E86-0C0E-450D-83E8-C480C1F1C0B7}" type="pres">
      <dgm:prSet presAssocID="{99E2DAF2-09EC-42F6-A233-DC96819DA688}" presName="childTextBox" presStyleLbl="fgAccFollowNode1" presStyleIdx="2" presStyleCnt="3" custScaleY="137073" custLinFactNeighborX="49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A62282-D87B-4059-B222-59731F60FB5A}" type="presOf" srcId="{CB33582A-8A03-4586-ADDB-19F2489130EE}" destId="{1FBE7A27-EB5D-4DEE-8A6C-D3B229E7558A}" srcOrd="0" destOrd="0" presId="urn:microsoft.com/office/officeart/2005/8/layout/process4"/>
    <dgm:cxn modelId="{4ECF8E81-92B4-4BAF-B32D-A41DE8F02301}" type="presOf" srcId="{85B890CD-78BB-4614-B637-C24DB6F3161B}" destId="{2DA0C9F6-5D18-42B5-8FC8-00523D188BFC}" srcOrd="0" destOrd="0" presId="urn:microsoft.com/office/officeart/2005/8/layout/process4"/>
    <dgm:cxn modelId="{C90FFC7D-6B1D-4EF5-82CF-2732063494BC}" type="presOf" srcId="{EBDF46E8-55CF-4C93-8993-A47C9C2DF02F}" destId="{2CBAF28B-CB05-42E7-A7E5-C3D45242D8A4}" srcOrd="0" destOrd="0" presId="urn:microsoft.com/office/officeart/2005/8/layout/process4"/>
    <dgm:cxn modelId="{920C8FA8-068A-4433-9CAE-04C0D6296A98}" srcId="{85B890CD-78BB-4614-B637-C24DB6F3161B}" destId="{99E2DAF2-09EC-42F6-A233-DC96819DA688}" srcOrd="2" destOrd="0" parTransId="{29801FAC-9BB6-471B-BF26-DD76096513D1}" sibTransId="{F8875897-262B-4331-87AC-62686B585131}"/>
    <dgm:cxn modelId="{DBCCABFF-62AB-484D-B35C-E2BF8988A58E}" srcId="{EBDF46E8-55CF-4C93-8993-A47C9C2DF02F}" destId="{85B890CD-78BB-4614-B637-C24DB6F3161B}" srcOrd="0" destOrd="0" parTransId="{32FB0A6B-6A5B-41DA-888C-1898880F8C42}" sibTransId="{E7B4A955-0352-43E3-8C38-21A5C595A5BC}"/>
    <dgm:cxn modelId="{890A5853-5723-44B9-BF07-10AAA7CF8D6E}" srcId="{85B890CD-78BB-4614-B637-C24DB6F3161B}" destId="{01E9E9D0-EE02-49B3-B65C-DE7D6EC63DA1}" srcOrd="0" destOrd="0" parTransId="{F198F90B-F30F-4EF9-8F48-46AB662D18DC}" sibTransId="{5BF50CE3-10DE-4A5B-8959-AB57AB532C7B}"/>
    <dgm:cxn modelId="{807F439B-EE79-4C0F-8985-0D81C4BD2A99}" type="presOf" srcId="{01E9E9D0-EE02-49B3-B65C-DE7D6EC63DA1}" destId="{29590B5E-A233-41D5-BFF4-40F7D549464D}" srcOrd="0" destOrd="0" presId="urn:microsoft.com/office/officeart/2005/8/layout/process4"/>
    <dgm:cxn modelId="{7A495820-9714-4E4D-B058-086A69CC363B}" srcId="{85B890CD-78BB-4614-B637-C24DB6F3161B}" destId="{CB33582A-8A03-4586-ADDB-19F2489130EE}" srcOrd="1" destOrd="0" parTransId="{B8993AB9-2E18-4BA6-8944-1911D2C7852D}" sibTransId="{2FAAC3AD-9163-43BF-899F-DBA600471B18}"/>
    <dgm:cxn modelId="{5361E427-3BD3-4955-8792-08CDEB25BA6C}" type="presOf" srcId="{85B890CD-78BB-4614-B637-C24DB6F3161B}" destId="{C4E2ADD8-BFCE-470A-970C-3E84444E2F18}" srcOrd="1" destOrd="0" presId="urn:microsoft.com/office/officeart/2005/8/layout/process4"/>
    <dgm:cxn modelId="{C03678B7-6F28-4B68-984D-C6C6DCB9A3DA}" type="presOf" srcId="{99E2DAF2-09EC-42F6-A233-DC96819DA688}" destId="{8D2E1E86-0C0E-450D-83E8-C480C1F1C0B7}" srcOrd="0" destOrd="0" presId="urn:microsoft.com/office/officeart/2005/8/layout/process4"/>
    <dgm:cxn modelId="{5BA956E9-6C2E-4D91-A74A-59F90F9B6581}" type="presParOf" srcId="{2CBAF28B-CB05-42E7-A7E5-C3D45242D8A4}" destId="{7AF9AF9F-31AE-4014-AE15-076787387846}" srcOrd="0" destOrd="0" presId="urn:microsoft.com/office/officeart/2005/8/layout/process4"/>
    <dgm:cxn modelId="{EC8E5D03-BA44-47DF-A7A6-1E35048DAE52}" type="presParOf" srcId="{7AF9AF9F-31AE-4014-AE15-076787387846}" destId="{2DA0C9F6-5D18-42B5-8FC8-00523D188BFC}" srcOrd="0" destOrd="0" presId="urn:microsoft.com/office/officeart/2005/8/layout/process4"/>
    <dgm:cxn modelId="{204261B4-C4E7-45BF-9448-2BD517A5F37C}" type="presParOf" srcId="{7AF9AF9F-31AE-4014-AE15-076787387846}" destId="{C4E2ADD8-BFCE-470A-970C-3E84444E2F18}" srcOrd="1" destOrd="0" presId="urn:microsoft.com/office/officeart/2005/8/layout/process4"/>
    <dgm:cxn modelId="{F2FB3A6C-C5AC-4D33-92AA-0FECD5D97362}" type="presParOf" srcId="{7AF9AF9F-31AE-4014-AE15-076787387846}" destId="{00926DFD-BE03-480B-B1B8-79FC5B32EA7A}" srcOrd="2" destOrd="0" presId="urn:microsoft.com/office/officeart/2005/8/layout/process4"/>
    <dgm:cxn modelId="{A07EB800-7B12-42D4-8055-7A08ED947B94}" type="presParOf" srcId="{00926DFD-BE03-480B-B1B8-79FC5B32EA7A}" destId="{29590B5E-A233-41D5-BFF4-40F7D549464D}" srcOrd="0" destOrd="0" presId="urn:microsoft.com/office/officeart/2005/8/layout/process4"/>
    <dgm:cxn modelId="{0545D4C1-9B4D-4E01-B476-60A02C0B9FCB}" type="presParOf" srcId="{00926DFD-BE03-480B-B1B8-79FC5B32EA7A}" destId="{1FBE7A27-EB5D-4DEE-8A6C-D3B229E7558A}" srcOrd="1" destOrd="0" presId="urn:microsoft.com/office/officeart/2005/8/layout/process4"/>
    <dgm:cxn modelId="{FCCCCB42-70C7-4E78-A72A-77CFD0CE6744}" type="presParOf" srcId="{00926DFD-BE03-480B-B1B8-79FC5B32EA7A}" destId="{8D2E1E86-0C0E-450D-83E8-C480C1F1C0B7}" srcOrd="2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BDF46E8-55CF-4C93-8993-A47C9C2DF02F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B33582A-8A03-4586-ADDB-19F2489130EE}">
      <dgm:prSet phldrT="[Текст]" custT="1"/>
      <dgm:spPr>
        <a:solidFill>
          <a:srgbClr val="CCECFF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r>
            <a:rPr lang="ru-RU" sz="14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доступности объектов сферы культуры, сохранение и актуализация культурного наследия;</a:t>
          </a:r>
        </a:p>
        <a:p>
          <a:r>
            <a:rPr lang="ru-RU" sz="14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формирование благоприятных условий реализации, воспроизводства и развития творческого потенциала населения Карачаево-Черкесской Республики</a:t>
          </a:r>
        </a:p>
      </dgm:t>
    </dgm:pt>
    <dgm:pt modelId="{2FAAC3AD-9163-43BF-899F-DBA600471B18}" type="sibTrans" cxnId="{7A495820-9714-4E4D-B058-086A69CC363B}">
      <dgm:prSet/>
      <dgm:spPr/>
      <dgm:t>
        <a:bodyPr/>
        <a:lstStyle/>
        <a:p>
          <a:endParaRPr lang="ru-RU"/>
        </a:p>
      </dgm:t>
    </dgm:pt>
    <dgm:pt modelId="{B8993AB9-2E18-4BA6-8944-1911D2C7852D}" type="parTrans" cxnId="{7A495820-9714-4E4D-B058-086A69CC363B}">
      <dgm:prSet/>
      <dgm:spPr/>
      <dgm:t>
        <a:bodyPr/>
        <a:lstStyle/>
        <a:p>
          <a:endParaRPr lang="ru-RU"/>
        </a:p>
      </dgm:t>
    </dgm:pt>
    <dgm:pt modelId="{85B890CD-78BB-4614-B637-C24DB6F3161B}">
      <dgm:prSet phldrT="[Текст]" custT="1"/>
      <dgm:spPr>
        <a:solidFill>
          <a:srgbClr val="FFCC66"/>
        </a:solidFill>
      </dgm:spPr>
      <dgm:t>
        <a:bodyPr anchor="t" anchorCtr="0"/>
        <a:lstStyle/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«Развитие культуры Карачаево-Черкесской Республики на 2017-2022 годы» </a:t>
          </a:r>
        </a:p>
        <a:p>
          <a:endParaRPr lang="ru-RU" sz="1800" b="1" i="0" u="none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7B4A955-0352-43E3-8C38-21A5C595A5BC}" type="sibTrans" cxnId="{DBCCABFF-62AB-484D-B35C-E2BF8988A58E}">
      <dgm:prSet/>
      <dgm:spPr/>
      <dgm:t>
        <a:bodyPr/>
        <a:lstStyle/>
        <a:p>
          <a:endParaRPr lang="ru-RU"/>
        </a:p>
      </dgm:t>
    </dgm:pt>
    <dgm:pt modelId="{32FB0A6B-6A5B-41DA-888C-1898880F8C42}" type="parTrans" cxnId="{DBCCABFF-62AB-484D-B35C-E2BF8988A58E}">
      <dgm:prSet/>
      <dgm:spPr/>
      <dgm:t>
        <a:bodyPr/>
        <a:lstStyle/>
        <a:p>
          <a:endParaRPr lang="ru-RU"/>
        </a:p>
      </dgm:t>
    </dgm:pt>
    <dgm:pt modelId="{99E2DAF2-09EC-42F6-A233-DC96819DA688}">
      <dgm:prSet phldrT="[Текст]" custT="1"/>
      <dgm:spPr>
        <a:solidFill>
          <a:srgbClr val="CCCCFF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совершенствование условий для реализации историко-культурного потенциала региона с учетом территориальных особенностей, формирование единого культурного пространства, обеспечивающего населению различных социальных групп возможность получения культурных благ и более полной самореализации в разнообразной культурной деятельности;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снижения угроз утраты этнокультурных региональных особенностей и сохранение историко-культурного наследия КЧР во всем спектре его направлений, что способствует формированию комфортной среды обитания и обеспечению преемственности культурных традиций</a:t>
          </a:r>
        </a:p>
      </dgm:t>
    </dgm:pt>
    <dgm:pt modelId="{F8875897-262B-4331-87AC-62686B585131}" type="sibTrans" cxnId="{920C8FA8-068A-4433-9CAE-04C0D6296A98}">
      <dgm:prSet/>
      <dgm:spPr/>
      <dgm:t>
        <a:bodyPr/>
        <a:lstStyle/>
        <a:p>
          <a:endParaRPr lang="ru-RU"/>
        </a:p>
      </dgm:t>
    </dgm:pt>
    <dgm:pt modelId="{29801FAC-9BB6-471B-BF26-DD76096513D1}" type="parTrans" cxnId="{920C8FA8-068A-4433-9CAE-04C0D6296A98}">
      <dgm:prSet/>
      <dgm:spPr/>
      <dgm:t>
        <a:bodyPr/>
        <a:lstStyle/>
        <a:p>
          <a:endParaRPr lang="ru-RU"/>
        </a:p>
      </dgm:t>
    </dgm:pt>
    <dgm:pt modelId="{01E9E9D0-EE02-49B3-B65C-DE7D6EC63DA1}">
      <dgm:prSet phldrT="[Текст]" custT="1"/>
      <dgm:spPr>
        <a:solidFill>
          <a:srgbClr val="FFFF99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r>
            <a:rPr lang="ru-RU" sz="14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культурного потенциала Карачаево-Черкесской Республики</a:t>
          </a:r>
        </a:p>
      </dgm:t>
    </dgm:pt>
    <dgm:pt modelId="{5BF50CE3-10DE-4A5B-8959-AB57AB532C7B}" type="sibTrans" cxnId="{890A5853-5723-44B9-BF07-10AAA7CF8D6E}">
      <dgm:prSet/>
      <dgm:spPr/>
      <dgm:t>
        <a:bodyPr/>
        <a:lstStyle/>
        <a:p>
          <a:endParaRPr lang="ru-RU"/>
        </a:p>
      </dgm:t>
    </dgm:pt>
    <dgm:pt modelId="{F198F90B-F30F-4EF9-8F48-46AB662D18DC}" type="parTrans" cxnId="{890A5853-5723-44B9-BF07-10AAA7CF8D6E}">
      <dgm:prSet/>
      <dgm:spPr/>
      <dgm:t>
        <a:bodyPr/>
        <a:lstStyle/>
        <a:p>
          <a:endParaRPr lang="ru-RU"/>
        </a:p>
      </dgm:t>
    </dgm:pt>
    <dgm:pt modelId="{2CBAF28B-CB05-42E7-A7E5-C3D45242D8A4}" type="pres">
      <dgm:prSet presAssocID="{EBDF46E8-55CF-4C93-8993-A47C9C2DF0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F9AF9F-31AE-4014-AE15-076787387846}" type="pres">
      <dgm:prSet presAssocID="{85B890CD-78BB-4614-B637-C24DB6F3161B}" presName="boxAndChildren" presStyleCnt="0"/>
      <dgm:spPr/>
      <dgm:t>
        <a:bodyPr/>
        <a:lstStyle/>
        <a:p>
          <a:endParaRPr lang="ru-RU"/>
        </a:p>
      </dgm:t>
    </dgm:pt>
    <dgm:pt modelId="{2DA0C9F6-5D18-42B5-8FC8-00523D188BFC}" type="pres">
      <dgm:prSet presAssocID="{85B890CD-78BB-4614-B637-C24DB6F3161B}" presName="parentTextBox" presStyleLbl="node1" presStyleIdx="0" presStyleCnt="1"/>
      <dgm:spPr/>
      <dgm:t>
        <a:bodyPr/>
        <a:lstStyle/>
        <a:p>
          <a:endParaRPr lang="ru-RU"/>
        </a:p>
      </dgm:t>
    </dgm:pt>
    <dgm:pt modelId="{C4E2ADD8-BFCE-470A-970C-3E84444E2F18}" type="pres">
      <dgm:prSet presAssocID="{85B890CD-78BB-4614-B637-C24DB6F3161B}" presName="entireBox" presStyleLbl="node1" presStyleIdx="0" presStyleCnt="1" custFlipVert="0" custScaleX="67480" custScaleY="25225" custLinFactNeighborX="14634" custLinFactNeighborY="-14429"/>
      <dgm:spPr/>
      <dgm:t>
        <a:bodyPr/>
        <a:lstStyle/>
        <a:p>
          <a:endParaRPr lang="ru-RU"/>
        </a:p>
      </dgm:t>
    </dgm:pt>
    <dgm:pt modelId="{00926DFD-BE03-480B-B1B8-79FC5B32EA7A}" type="pres">
      <dgm:prSet presAssocID="{85B890CD-78BB-4614-B637-C24DB6F3161B}" presName="descendantBox" presStyleCnt="0"/>
      <dgm:spPr/>
      <dgm:t>
        <a:bodyPr/>
        <a:lstStyle/>
        <a:p>
          <a:endParaRPr lang="ru-RU"/>
        </a:p>
      </dgm:t>
    </dgm:pt>
    <dgm:pt modelId="{29590B5E-A233-41D5-BFF4-40F7D549464D}" type="pres">
      <dgm:prSet presAssocID="{01E9E9D0-EE02-49B3-B65C-DE7D6EC63DA1}" presName="childTextBox" presStyleLbl="fgAccFollowNode1" presStyleIdx="0" presStyleCnt="3" custScaleY="137073" custLinFactNeighborX="-147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E7A27-EB5D-4DEE-8A6C-D3B229E7558A}" type="pres">
      <dgm:prSet presAssocID="{CB33582A-8A03-4586-ADDB-19F2489130EE}" presName="childTextBox" presStyleLbl="fgAccFollowNode1" presStyleIdx="1" presStyleCnt="3" custScaleY="137073" custLinFactNeighborX="2393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E1E86-0C0E-450D-83E8-C480C1F1C0B7}" type="pres">
      <dgm:prSet presAssocID="{99E2DAF2-09EC-42F6-A233-DC96819DA688}" presName="childTextBox" presStyleLbl="fgAccFollowNode1" presStyleIdx="2" presStyleCnt="3" custScaleY="137073" custLinFactNeighborX="49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88F362-D8BA-4E47-94F5-0211BAA5DFA7}" type="presOf" srcId="{01E9E9D0-EE02-49B3-B65C-DE7D6EC63DA1}" destId="{29590B5E-A233-41D5-BFF4-40F7D549464D}" srcOrd="0" destOrd="0" presId="urn:microsoft.com/office/officeart/2005/8/layout/process4"/>
    <dgm:cxn modelId="{C07F8A41-3A24-40A3-9241-197C93AB5C28}" type="presOf" srcId="{85B890CD-78BB-4614-B637-C24DB6F3161B}" destId="{C4E2ADD8-BFCE-470A-970C-3E84444E2F18}" srcOrd="1" destOrd="0" presId="urn:microsoft.com/office/officeart/2005/8/layout/process4"/>
    <dgm:cxn modelId="{920C8FA8-068A-4433-9CAE-04C0D6296A98}" srcId="{85B890CD-78BB-4614-B637-C24DB6F3161B}" destId="{99E2DAF2-09EC-42F6-A233-DC96819DA688}" srcOrd="2" destOrd="0" parTransId="{29801FAC-9BB6-471B-BF26-DD76096513D1}" sibTransId="{F8875897-262B-4331-87AC-62686B585131}"/>
    <dgm:cxn modelId="{DBCCABFF-62AB-484D-B35C-E2BF8988A58E}" srcId="{EBDF46E8-55CF-4C93-8993-A47C9C2DF02F}" destId="{85B890CD-78BB-4614-B637-C24DB6F3161B}" srcOrd="0" destOrd="0" parTransId="{32FB0A6B-6A5B-41DA-888C-1898880F8C42}" sibTransId="{E7B4A955-0352-43E3-8C38-21A5C595A5BC}"/>
    <dgm:cxn modelId="{890A5853-5723-44B9-BF07-10AAA7CF8D6E}" srcId="{85B890CD-78BB-4614-B637-C24DB6F3161B}" destId="{01E9E9D0-EE02-49B3-B65C-DE7D6EC63DA1}" srcOrd="0" destOrd="0" parTransId="{F198F90B-F30F-4EF9-8F48-46AB662D18DC}" sibTransId="{5BF50CE3-10DE-4A5B-8959-AB57AB532C7B}"/>
    <dgm:cxn modelId="{4736BCB9-47B9-46ED-9FC7-40CD8587D729}" type="presOf" srcId="{85B890CD-78BB-4614-B637-C24DB6F3161B}" destId="{2DA0C9F6-5D18-42B5-8FC8-00523D188BFC}" srcOrd="0" destOrd="0" presId="urn:microsoft.com/office/officeart/2005/8/layout/process4"/>
    <dgm:cxn modelId="{8EFFC23C-9C33-40E0-B4CC-968D7BAF89A8}" type="presOf" srcId="{CB33582A-8A03-4586-ADDB-19F2489130EE}" destId="{1FBE7A27-EB5D-4DEE-8A6C-D3B229E7558A}" srcOrd="0" destOrd="0" presId="urn:microsoft.com/office/officeart/2005/8/layout/process4"/>
    <dgm:cxn modelId="{7A495820-9714-4E4D-B058-086A69CC363B}" srcId="{85B890CD-78BB-4614-B637-C24DB6F3161B}" destId="{CB33582A-8A03-4586-ADDB-19F2489130EE}" srcOrd="1" destOrd="0" parTransId="{B8993AB9-2E18-4BA6-8944-1911D2C7852D}" sibTransId="{2FAAC3AD-9163-43BF-899F-DBA600471B18}"/>
    <dgm:cxn modelId="{AEF7AD12-6344-405C-ADBD-8BCFA83CB946}" type="presOf" srcId="{99E2DAF2-09EC-42F6-A233-DC96819DA688}" destId="{8D2E1E86-0C0E-450D-83E8-C480C1F1C0B7}" srcOrd="0" destOrd="0" presId="urn:microsoft.com/office/officeart/2005/8/layout/process4"/>
    <dgm:cxn modelId="{956CC2F4-21BF-4610-995D-79C831F4860C}" type="presOf" srcId="{EBDF46E8-55CF-4C93-8993-A47C9C2DF02F}" destId="{2CBAF28B-CB05-42E7-A7E5-C3D45242D8A4}" srcOrd="0" destOrd="0" presId="urn:microsoft.com/office/officeart/2005/8/layout/process4"/>
    <dgm:cxn modelId="{FFA69679-B1BF-4EBE-A0EB-C48CCF476F9A}" type="presParOf" srcId="{2CBAF28B-CB05-42E7-A7E5-C3D45242D8A4}" destId="{7AF9AF9F-31AE-4014-AE15-076787387846}" srcOrd="0" destOrd="0" presId="urn:microsoft.com/office/officeart/2005/8/layout/process4"/>
    <dgm:cxn modelId="{B9835891-274C-4030-BAA1-D30142E8DD52}" type="presParOf" srcId="{7AF9AF9F-31AE-4014-AE15-076787387846}" destId="{2DA0C9F6-5D18-42B5-8FC8-00523D188BFC}" srcOrd="0" destOrd="0" presId="urn:microsoft.com/office/officeart/2005/8/layout/process4"/>
    <dgm:cxn modelId="{20EF2647-CCEE-4B03-BF84-3537671C9A67}" type="presParOf" srcId="{7AF9AF9F-31AE-4014-AE15-076787387846}" destId="{C4E2ADD8-BFCE-470A-970C-3E84444E2F18}" srcOrd="1" destOrd="0" presId="urn:microsoft.com/office/officeart/2005/8/layout/process4"/>
    <dgm:cxn modelId="{ACF2C83C-BF82-4926-A8CB-D6C67081FA01}" type="presParOf" srcId="{7AF9AF9F-31AE-4014-AE15-076787387846}" destId="{00926DFD-BE03-480B-B1B8-79FC5B32EA7A}" srcOrd="2" destOrd="0" presId="urn:microsoft.com/office/officeart/2005/8/layout/process4"/>
    <dgm:cxn modelId="{C94CFBD0-1231-44B1-A8E5-5A58E913A971}" type="presParOf" srcId="{00926DFD-BE03-480B-B1B8-79FC5B32EA7A}" destId="{29590B5E-A233-41D5-BFF4-40F7D549464D}" srcOrd="0" destOrd="0" presId="urn:microsoft.com/office/officeart/2005/8/layout/process4"/>
    <dgm:cxn modelId="{C8D81CC8-0DD9-4498-8AE4-EEBC7B96AD27}" type="presParOf" srcId="{00926DFD-BE03-480B-B1B8-79FC5B32EA7A}" destId="{1FBE7A27-EB5D-4DEE-8A6C-D3B229E7558A}" srcOrd="1" destOrd="0" presId="urn:microsoft.com/office/officeart/2005/8/layout/process4"/>
    <dgm:cxn modelId="{E891E9EA-EB10-427A-A21A-0B0AFC2A9813}" type="presParOf" srcId="{00926DFD-BE03-480B-B1B8-79FC5B32EA7A}" destId="{8D2E1E86-0C0E-450D-83E8-C480C1F1C0B7}" srcOrd="2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BDF46E8-55CF-4C93-8993-A47C9C2DF02F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B33582A-8A03-4586-ADDB-19F2489130EE}">
      <dgm:prSet phldrT="[Текст]" custT="1"/>
      <dgm:spPr>
        <a:solidFill>
          <a:srgbClr val="CCECFF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новой системы физкультурно-спортивного воспитания населения;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модернизация системы физического воспитания различных категорий и групп населения, в том числе в образовательных учреждениях профессионального образования;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инфраструктуры сферы физической культуры и спорта и совершенствование финансового обеспечения физкультурно-спортивной деятельности;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содержание и развитие материально-технической базы объектов физической культуры и спорта республики</a:t>
          </a:r>
        </a:p>
      </dgm:t>
    </dgm:pt>
    <dgm:pt modelId="{2FAAC3AD-9163-43BF-899F-DBA600471B18}" type="sibTrans" cxnId="{7A495820-9714-4E4D-B058-086A69CC363B}">
      <dgm:prSet/>
      <dgm:spPr/>
      <dgm:t>
        <a:bodyPr/>
        <a:lstStyle/>
        <a:p>
          <a:endParaRPr lang="ru-RU"/>
        </a:p>
      </dgm:t>
    </dgm:pt>
    <dgm:pt modelId="{B8993AB9-2E18-4BA6-8944-1911D2C7852D}" type="parTrans" cxnId="{7A495820-9714-4E4D-B058-086A69CC363B}">
      <dgm:prSet/>
      <dgm:spPr/>
      <dgm:t>
        <a:bodyPr/>
        <a:lstStyle/>
        <a:p>
          <a:endParaRPr lang="ru-RU"/>
        </a:p>
      </dgm:t>
    </dgm:pt>
    <dgm:pt modelId="{85B890CD-78BB-4614-B637-C24DB6F3161B}">
      <dgm:prSet phldrT="[Текст]" custT="1"/>
      <dgm:spPr>
        <a:solidFill>
          <a:srgbClr val="00B0F0"/>
        </a:solidFill>
      </dgm:spPr>
      <dgm:t>
        <a:bodyPr anchor="t" anchorCtr="0"/>
        <a:lstStyle/>
        <a:p>
          <a:r>
            <a:rPr lang="ru-RU" sz="1800" b="1" i="0" u="none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«Развитие физической культуры и спорта в Карачаево-Черкесской Республике на 2017-2020 годы» </a:t>
          </a:r>
        </a:p>
      </dgm:t>
    </dgm:pt>
    <dgm:pt modelId="{E7B4A955-0352-43E3-8C38-21A5C595A5BC}" type="sibTrans" cxnId="{DBCCABFF-62AB-484D-B35C-E2BF8988A58E}">
      <dgm:prSet/>
      <dgm:spPr/>
      <dgm:t>
        <a:bodyPr/>
        <a:lstStyle/>
        <a:p>
          <a:endParaRPr lang="ru-RU"/>
        </a:p>
      </dgm:t>
    </dgm:pt>
    <dgm:pt modelId="{32FB0A6B-6A5B-41DA-888C-1898880F8C42}" type="parTrans" cxnId="{DBCCABFF-62AB-484D-B35C-E2BF8988A58E}">
      <dgm:prSet/>
      <dgm:spPr/>
      <dgm:t>
        <a:bodyPr/>
        <a:lstStyle/>
        <a:p>
          <a:endParaRPr lang="ru-RU"/>
        </a:p>
      </dgm:t>
    </dgm:pt>
    <dgm:pt modelId="{99E2DAF2-09EC-42F6-A233-DC96819DA688}">
      <dgm:prSet phldrT="[Текст]" custT="1"/>
      <dgm:spPr>
        <a:solidFill>
          <a:srgbClr val="CCCCFF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</a:t>
          </a:r>
          <a:r>
            <a:rPr lang="ru-RU" sz="20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:</a:t>
          </a:r>
        </a:p>
        <a:p>
          <a:r>
            <a:rPr lang="ru-RU" sz="11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доли граждан республики, систематически занимающихся физической культурой и спортом, в общей численности населения с 12,7% до 34,2% в 2017 году;</a:t>
          </a:r>
        </a:p>
        <a:p>
          <a:r>
            <a:rPr lang="ru-RU" sz="11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количества призовых мест, завоеванных спортсменами республики во всероссийских и международных соревнованиях, с 150 призовых мест в 2012 году до 260 в 2017 году;</a:t>
          </a:r>
        </a:p>
        <a:p>
          <a:r>
            <a:rPr lang="ru-RU" sz="11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доли жителей Карачаево-Черкесской Республики, выполнивших нормативы Всероссийского физкультурно-спортивного комплекса "Готов к труду и обороне" (ГТО), в общей численности населения, принявшего участие в сдаче нормативов Всероссийского физкультурно-спортивного комплекса "Готов к труду и обороне" (ГТО), до 25% к 2017 году, из них учащихся и студентов до 40%</a:t>
          </a:r>
        </a:p>
      </dgm:t>
    </dgm:pt>
    <dgm:pt modelId="{F8875897-262B-4331-87AC-62686B585131}" type="sibTrans" cxnId="{920C8FA8-068A-4433-9CAE-04C0D6296A98}">
      <dgm:prSet/>
      <dgm:spPr/>
      <dgm:t>
        <a:bodyPr/>
        <a:lstStyle/>
        <a:p>
          <a:endParaRPr lang="ru-RU"/>
        </a:p>
      </dgm:t>
    </dgm:pt>
    <dgm:pt modelId="{29801FAC-9BB6-471B-BF26-DD76096513D1}" type="parTrans" cxnId="{920C8FA8-068A-4433-9CAE-04C0D6296A98}">
      <dgm:prSet/>
      <dgm:spPr/>
      <dgm:t>
        <a:bodyPr/>
        <a:lstStyle/>
        <a:p>
          <a:endParaRPr lang="ru-RU"/>
        </a:p>
      </dgm:t>
    </dgm:pt>
    <dgm:pt modelId="{01E9E9D0-EE02-49B3-B65C-DE7D6EC63DA1}">
      <dgm:prSet phldrT="[Текст]" custT="1"/>
      <dgm:spPr>
        <a:solidFill>
          <a:srgbClr val="FFFF99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условий, обеспечивающих возможность жителям Карачаево-Черкесской Республики вести здоровый образ жизни, и приобщение всех слоев населения к систематическим занятиям физической культурой и спортом;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популяризация и развитие физической культуры и спорта среди различных групп населения Карачаево-Черкесской Республики;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детско-юношеского спорта, спорта высших достижений и профессионального спорта в Карачаево-Черкесской Республике</a:t>
          </a:r>
        </a:p>
      </dgm:t>
    </dgm:pt>
    <dgm:pt modelId="{5BF50CE3-10DE-4A5B-8959-AB57AB532C7B}" type="sibTrans" cxnId="{890A5853-5723-44B9-BF07-10AAA7CF8D6E}">
      <dgm:prSet/>
      <dgm:spPr/>
      <dgm:t>
        <a:bodyPr/>
        <a:lstStyle/>
        <a:p>
          <a:endParaRPr lang="ru-RU"/>
        </a:p>
      </dgm:t>
    </dgm:pt>
    <dgm:pt modelId="{F198F90B-F30F-4EF9-8F48-46AB662D18DC}" type="parTrans" cxnId="{890A5853-5723-44B9-BF07-10AAA7CF8D6E}">
      <dgm:prSet/>
      <dgm:spPr/>
      <dgm:t>
        <a:bodyPr/>
        <a:lstStyle/>
        <a:p>
          <a:endParaRPr lang="ru-RU"/>
        </a:p>
      </dgm:t>
    </dgm:pt>
    <dgm:pt modelId="{2CBAF28B-CB05-42E7-A7E5-C3D45242D8A4}" type="pres">
      <dgm:prSet presAssocID="{EBDF46E8-55CF-4C93-8993-A47C9C2DF0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F9AF9F-31AE-4014-AE15-076787387846}" type="pres">
      <dgm:prSet presAssocID="{85B890CD-78BB-4614-B637-C24DB6F3161B}" presName="boxAndChildren" presStyleCnt="0"/>
      <dgm:spPr/>
      <dgm:t>
        <a:bodyPr/>
        <a:lstStyle/>
        <a:p>
          <a:endParaRPr lang="ru-RU"/>
        </a:p>
      </dgm:t>
    </dgm:pt>
    <dgm:pt modelId="{2DA0C9F6-5D18-42B5-8FC8-00523D188BFC}" type="pres">
      <dgm:prSet presAssocID="{85B890CD-78BB-4614-B637-C24DB6F3161B}" presName="parentTextBox" presStyleLbl="node1" presStyleIdx="0" presStyleCnt="1"/>
      <dgm:spPr/>
      <dgm:t>
        <a:bodyPr/>
        <a:lstStyle/>
        <a:p>
          <a:endParaRPr lang="ru-RU"/>
        </a:p>
      </dgm:t>
    </dgm:pt>
    <dgm:pt modelId="{C4E2ADD8-BFCE-470A-970C-3E84444E2F18}" type="pres">
      <dgm:prSet presAssocID="{85B890CD-78BB-4614-B637-C24DB6F3161B}" presName="entireBox" presStyleLbl="node1" presStyleIdx="0" presStyleCnt="1" custFlipVert="0" custScaleX="67480" custScaleY="25225" custLinFactNeighborX="14634" custLinFactNeighborY="-14429"/>
      <dgm:spPr/>
      <dgm:t>
        <a:bodyPr/>
        <a:lstStyle/>
        <a:p>
          <a:endParaRPr lang="ru-RU"/>
        </a:p>
      </dgm:t>
    </dgm:pt>
    <dgm:pt modelId="{00926DFD-BE03-480B-B1B8-79FC5B32EA7A}" type="pres">
      <dgm:prSet presAssocID="{85B890CD-78BB-4614-B637-C24DB6F3161B}" presName="descendantBox" presStyleCnt="0"/>
      <dgm:spPr/>
      <dgm:t>
        <a:bodyPr/>
        <a:lstStyle/>
        <a:p>
          <a:endParaRPr lang="ru-RU"/>
        </a:p>
      </dgm:t>
    </dgm:pt>
    <dgm:pt modelId="{29590B5E-A233-41D5-BFF4-40F7D549464D}" type="pres">
      <dgm:prSet presAssocID="{01E9E9D0-EE02-49B3-B65C-DE7D6EC63DA1}" presName="childTextBox" presStyleLbl="fgAccFollowNode1" presStyleIdx="0" presStyleCnt="3" custScaleY="137073" custLinFactNeighborX="-147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E7A27-EB5D-4DEE-8A6C-D3B229E7558A}" type="pres">
      <dgm:prSet presAssocID="{CB33582A-8A03-4586-ADDB-19F2489130EE}" presName="childTextBox" presStyleLbl="fgAccFollowNode1" presStyleIdx="1" presStyleCnt="3" custScaleY="137073" custLinFactNeighborX="-49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E1E86-0C0E-450D-83E8-C480C1F1C0B7}" type="pres">
      <dgm:prSet presAssocID="{99E2DAF2-09EC-42F6-A233-DC96819DA688}" presName="childTextBox" presStyleLbl="fgAccFollowNode1" presStyleIdx="2" presStyleCnt="3" custScaleY="137073" custLinFactNeighborX="49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59ED1A-C856-40C3-BEF9-9D2DD1710B4B}" type="presOf" srcId="{EBDF46E8-55CF-4C93-8993-A47C9C2DF02F}" destId="{2CBAF28B-CB05-42E7-A7E5-C3D45242D8A4}" srcOrd="0" destOrd="0" presId="urn:microsoft.com/office/officeart/2005/8/layout/process4"/>
    <dgm:cxn modelId="{70AF829F-DF4C-4854-A90C-9A5C7E98F291}" type="presOf" srcId="{99E2DAF2-09EC-42F6-A233-DC96819DA688}" destId="{8D2E1E86-0C0E-450D-83E8-C480C1F1C0B7}" srcOrd="0" destOrd="0" presId="urn:microsoft.com/office/officeart/2005/8/layout/process4"/>
    <dgm:cxn modelId="{920C8FA8-068A-4433-9CAE-04C0D6296A98}" srcId="{85B890CD-78BB-4614-B637-C24DB6F3161B}" destId="{99E2DAF2-09EC-42F6-A233-DC96819DA688}" srcOrd="2" destOrd="0" parTransId="{29801FAC-9BB6-471B-BF26-DD76096513D1}" sibTransId="{F8875897-262B-4331-87AC-62686B585131}"/>
    <dgm:cxn modelId="{DBCCABFF-62AB-484D-B35C-E2BF8988A58E}" srcId="{EBDF46E8-55CF-4C93-8993-A47C9C2DF02F}" destId="{85B890CD-78BB-4614-B637-C24DB6F3161B}" srcOrd="0" destOrd="0" parTransId="{32FB0A6B-6A5B-41DA-888C-1898880F8C42}" sibTransId="{E7B4A955-0352-43E3-8C38-21A5C595A5BC}"/>
    <dgm:cxn modelId="{A1067E97-7A64-42AD-8736-C1C0BFED2088}" type="presOf" srcId="{01E9E9D0-EE02-49B3-B65C-DE7D6EC63DA1}" destId="{29590B5E-A233-41D5-BFF4-40F7D549464D}" srcOrd="0" destOrd="0" presId="urn:microsoft.com/office/officeart/2005/8/layout/process4"/>
    <dgm:cxn modelId="{AB2A4669-7D81-4BCB-9BC3-C026FAAC8FAF}" type="presOf" srcId="{85B890CD-78BB-4614-B637-C24DB6F3161B}" destId="{2DA0C9F6-5D18-42B5-8FC8-00523D188BFC}" srcOrd="0" destOrd="0" presId="urn:microsoft.com/office/officeart/2005/8/layout/process4"/>
    <dgm:cxn modelId="{890A5853-5723-44B9-BF07-10AAA7CF8D6E}" srcId="{85B890CD-78BB-4614-B637-C24DB6F3161B}" destId="{01E9E9D0-EE02-49B3-B65C-DE7D6EC63DA1}" srcOrd="0" destOrd="0" parTransId="{F198F90B-F30F-4EF9-8F48-46AB662D18DC}" sibTransId="{5BF50CE3-10DE-4A5B-8959-AB57AB532C7B}"/>
    <dgm:cxn modelId="{7A495820-9714-4E4D-B058-086A69CC363B}" srcId="{85B890CD-78BB-4614-B637-C24DB6F3161B}" destId="{CB33582A-8A03-4586-ADDB-19F2489130EE}" srcOrd="1" destOrd="0" parTransId="{B8993AB9-2E18-4BA6-8944-1911D2C7852D}" sibTransId="{2FAAC3AD-9163-43BF-899F-DBA600471B18}"/>
    <dgm:cxn modelId="{00E1F868-CA2C-4586-89B6-2E9640C663C1}" type="presOf" srcId="{CB33582A-8A03-4586-ADDB-19F2489130EE}" destId="{1FBE7A27-EB5D-4DEE-8A6C-D3B229E7558A}" srcOrd="0" destOrd="0" presId="urn:microsoft.com/office/officeart/2005/8/layout/process4"/>
    <dgm:cxn modelId="{B599B8A6-5F00-4E82-9F63-AE4A8E663098}" type="presOf" srcId="{85B890CD-78BB-4614-B637-C24DB6F3161B}" destId="{C4E2ADD8-BFCE-470A-970C-3E84444E2F18}" srcOrd="1" destOrd="0" presId="urn:microsoft.com/office/officeart/2005/8/layout/process4"/>
    <dgm:cxn modelId="{2642664C-8327-4B5D-9442-A61528025271}" type="presParOf" srcId="{2CBAF28B-CB05-42E7-A7E5-C3D45242D8A4}" destId="{7AF9AF9F-31AE-4014-AE15-076787387846}" srcOrd="0" destOrd="0" presId="urn:microsoft.com/office/officeart/2005/8/layout/process4"/>
    <dgm:cxn modelId="{34986ED0-3E41-434B-BA35-1FA1AAAE22D7}" type="presParOf" srcId="{7AF9AF9F-31AE-4014-AE15-076787387846}" destId="{2DA0C9F6-5D18-42B5-8FC8-00523D188BFC}" srcOrd="0" destOrd="0" presId="urn:microsoft.com/office/officeart/2005/8/layout/process4"/>
    <dgm:cxn modelId="{BB56EDCA-E19A-48D2-AD0B-EE9A20F043D1}" type="presParOf" srcId="{7AF9AF9F-31AE-4014-AE15-076787387846}" destId="{C4E2ADD8-BFCE-470A-970C-3E84444E2F18}" srcOrd="1" destOrd="0" presId="urn:microsoft.com/office/officeart/2005/8/layout/process4"/>
    <dgm:cxn modelId="{661CC5B1-7297-4E26-95D8-2B00EAD884B2}" type="presParOf" srcId="{7AF9AF9F-31AE-4014-AE15-076787387846}" destId="{00926DFD-BE03-480B-B1B8-79FC5B32EA7A}" srcOrd="2" destOrd="0" presId="urn:microsoft.com/office/officeart/2005/8/layout/process4"/>
    <dgm:cxn modelId="{CD45CDE8-C68D-44BF-99C7-5C0596F850E2}" type="presParOf" srcId="{00926DFD-BE03-480B-B1B8-79FC5B32EA7A}" destId="{29590B5E-A233-41D5-BFF4-40F7D549464D}" srcOrd="0" destOrd="0" presId="urn:microsoft.com/office/officeart/2005/8/layout/process4"/>
    <dgm:cxn modelId="{51935EF2-800F-4EB0-85C1-5DB8B85A8A99}" type="presParOf" srcId="{00926DFD-BE03-480B-B1B8-79FC5B32EA7A}" destId="{1FBE7A27-EB5D-4DEE-8A6C-D3B229E7558A}" srcOrd="1" destOrd="0" presId="urn:microsoft.com/office/officeart/2005/8/layout/process4"/>
    <dgm:cxn modelId="{19525126-C9AE-4E17-9C1C-1505D8383454}" type="presParOf" srcId="{00926DFD-BE03-480B-B1B8-79FC5B32EA7A}" destId="{8D2E1E86-0C0E-450D-83E8-C480C1F1C0B7}" srcOrd="2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BDF46E8-55CF-4C93-8993-A47C9C2DF02F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B33582A-8A03-4586-ADDB-19F2489130EE}">
      <dgm:prSet phldrT="[Текст]" custT="1"/>
      <dgm:spPr>
        <a:solidFill>
          <a:srgbClr val="CCECFF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содействие занятости населения и обеспечение работодателей рабочей силой;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конкурентоспособности рабочей силы на рынке труда;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трудовой мобильности населения;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социальная поддержка безработных граждан;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предотвращение роста напряженности на рынке труда;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и содержание службы занятости населения</a:t>
          </a:r>
        </a:p>
      </dgm:t>
    </dgm:pt>
    <dgm:pt modelId="{2FAAC3AD-9163-43BF-899F-DBA600471B18}" type="sibTrans" cxnId="{7A495820-9714-4E4D-B058-086A69CC363B}">
      <dgm:prSet/>
      <dgm:spPr/>
      <dgm:t>
        <a:bodyPr/>
        <a:lstStyle/>
        <a:p>
          <a:endParaRPr lang="ru-RU" b="1"/>
        </a:p>
      </dgm:t>
    </dgm:pt>
    <dgm:pt modelId="{B8993AB9-2E18-4BA6-8944-1911D2C7852D}" type="parTrans" cxnId="{7A495820-9714-4E4D-B058-086A69CC363B}">
      <dgm:prSet/>
      <dgm:spPr/>
      <dgm:t>
        <a:bodyPr/>
        <a:lstStyle/>
        <a:p>
          <a:endParaRPr lang="ru-RU" b="1"/>
        </a:p>
      </dgm:t>
    </dgm:pt>
    <dgm:pt modelId="{85B890CD-78BB-4614-B637-C24DB6F3161B}">
      <dgm:prSet phldrT="[Текст]" custT="1"/>
      <dgm:spPr>
        <a:solidFill>
          <a:srgbClr val="FFFF99"/>
        </a:solidFill>
      </dgm:spPr>
      <dgm:t>
        <a:bodyPr anchor="t" anchorCtr="0"/>
        <a:lstStyle/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«Содействие занятости населения Карачаево-Черкесской Республики на 2014-2020 годы» </a:t>
          </a:r>
        </a:p>
        <a:p>
          <a:endParaRPr lang="ru-RU" sz="1800" b="1" i="0" u="none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7B4A955-0352-43E3-8C38-21A5C595A5BC}" type="sibTrans" cxnId="{DBCCABFF-62AB-484D-B35C-E2BF8988A58E}">
      <dgm:prSet/>
      <dgm:spPr/>
      <dgm:t>
        <a:bodyPr/>
        <a:lstStyle/>
        <a:p>
          <a:endParaRPr lang="ru-RU" b="1"/>
        </a:p>
      </dgm:t>
    </dgm:pt>
    <dgm:pt modelId="{32FB0A6B-6A5B-41DA-888C-1898880F8C42}" type="parTrans" cxnId="{DBCCABFF-62AB-484D-B35C-E2BF8988A58E}">
      <dgm:prSet/>
      <dgm:spPr/>
      <dgm:t>
        <a:bodyPr/>
        <a:lstStyle/>
        <a:p>
          <a:endParaRPr lang="ru-RU" b="1"/>
        </a:p>
      </dgm:t>
    </dgm:pt>
    <dgm:pt modelId="{1DC77499-26BB-4457-AA85-39EEE88EA41D}">
      <dgm:prSet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предотвращение роста напряженности на рынке труда за счет минимизации уровней общей и регистрируемой безработицы;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удовлетворение спроса экономики на квалифицированную рабочую силу;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условий для интеграции в трудовую деятельность лиц с ограниченными физическими возможностями, в частности путем создания специальных рабочих мест для инвалидов;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качества предоставления услуг в области содействия занятости населения на основе развития государственной службы занятости населения</a:t>
          </a:r>
        </a:p>
      </dgm:t>
    </dgm:pt>
    <dgm:pt modelId="{12BFF8F9-FDD3-4642-98AC-ABBF74277DB0}" type="parTrans" cxnId="{4375B90C-D79A-4340-AF27-8135C3954681}">
      <dgm:prSet/>
      <dgm:spPr/>
      <dgm:t>
        <a:bodyPr/>
        <a:lstStyle/>
        <a:p>
          <a:endParaRPr lang="ru-RU"/>
        </a:p>
      </dgm:t>
    </dgm:pt>
    <dgm:pt modelId="{78F0650D-AC85-4BB2-A607-E5EC8CD06D09}" type="sibTrans" cxnId="{4375B90C-D79A-4340-AF27-8135C3954681}">
      <dgm:prSet/>
      <dgm:spPr/>
      <dgm:t>
        <a:bodyPr/>
        <a:lstStyle/>
        <a:p>
          <a:endParaRPr lang="ru-RU"/>
        </a:p>
      </dgm:t>
    </dgm:pt>
    <dgm:pt modelId="{01E9E9D0-EE02-49B3-B65C-DE7D6EC63DA1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благоприятных условий, способствующих эффективному развитию рынка труда</a:t>
          </a:r>
        </a:p>
      </dgm:t>
    </dgm:pt>
    <dgm:pt modelId="{5BF50CE3-10DE-4A5B-8959-AB57AB532C7B}" type="sibTrans" cxnId="{890A5853-5723-44B9-BF07-10AAA7CF8D6E}">
      <dgm:prSet/>
      <dgm:spPr/>
      <dgm:t>
        <a:bodyPr/>
        <a:lstStyle/>
        <a:p>
          <a:endParaRPr lang="ru-RU" b="1"/>
        </a:p>
      </dgm:t>
    </dgm:pt>
    <dgm:pt modelId="{F198F90B-F30F-4EF9-8F48-46AB662D18DC}" type="parTrans" cxnId="{890A5853-5723-44B9-BF07-10AAA7CF8D6E}">
      <dgm:prSet/>
      <dgm:spPr/>
      <dgm:t>
        <a:bodyPr/>
        <a:lstStyle/>
        <a:p>
          <a:endParaRPr lang="ru-RU" b="1"/>
        </a:p>
      </dgm:t>
    </dgm:pt>
    <dgm:pt modelId="{2CBAF28B-CB05-42E7-A7E5-C3D45242D8A4}" type="pres">
      <dgm:prSet presAssocID="{EBDF46E8-55CF-4C93-8993-A47C9C2DF0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F9AF9F-31AE-4014-AE15-076787387846}" type="pres">
      <dgm:prSet presAssocID="{85B890CD-78BB-4614-B637-C24DB6F3161B}" presName="boxAndChildren" presStyleCnt="0"/>
      <dgm:spPr/>
      <dgm:t>
        <a:bodyPr/>
        <a:lstStyle/>
        <a:p>
          <a:endParaRPr lang="ru-RU"/>
        </a:p>
      </dgm:t>
    </dgm:pt>
    <dgm:pt modelId="{2DA0C9F6-5D18-42B5-8FC8-00523D188BFC}" type="pres">
      <dgm:prSet presAssocID="{85B890CD-78BB-4614-B637-C24DB6F3161B}" presName="parentTextBox" presStyleLbl="node1" presStyleIdx="0" presStyleCnt="1"/>
      <dgm:spPr/>
      <dgm:t>
        <a:bodyPr/>
        <a:lstStyle/>
        <a:p>
          <a:endParaRPr lang="ru-RU"/>
        </a:p>
      </dgm:t>
    </dgm:pt>
    <dgm:pt modelId="{C4E2ADD8-BFCE-470A-970C-3E84444E2F18}" type="pres">
      <dgm:prSet presAssocID="{85B890CD-78BB-4614-B637-C24DB6F3161B}" presName="entireBox" presStyleLbl="node1" presStyleIdx="0" presStyleCnt="1" custFlipVert="0" custScaleX="67480" custScaleY="25225" custLinFactNeighborX="14634" custLinFactNeighborY="-14429"/>
      <dgm:spPr/>
      <dgm:t>
        <a:bodyPr/>
        <a:lstStyle/>
        <a:p>
          <a:endParaRPr lang="ru-RU"/>
        </a:p>
      </dgm:t>
    </dgm:pt>
    <dgm:pt modelId="{00926DFD-BE03-480B-B1B8-79FC5B32EA7A}" type="pres">
      <dgm:prSet presAssocID="{85B890CD-78BB-4614-B637-C24DB6F3161B}" presName="descendantBox" presStyleCnt="0"/>
      <dgm:spPr/>
      <dgm:t>
        <a:bodyPr/>
        <a:lstStyle/>
        <a:p>
          <a:endParaRPr lang="ru-RU"/>
        </a:p>
      </dgm:t>
    </dgm:pt>
    <dgm:pt modelId="{29590B5E-A233-41D5-BFF4-40F7D549464D}" type="pres">
      <dgm:prSet presAssocID="{01E9E9D0-EE02-49B3-B65C-DE7D6EC63DA1}" presName="childTextBox" presStyleLbl="fgAccFollowNode1" presStyleIdx="0" presStyleCnt="3" custScaleY="137073" custLinFactNeighborX="-147" custLinFactNeighborY="12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E7A27-EB5D-4DEE-8A6C-D3B229E7558A}" type="pres">
      <dgm:prSet presAssocID="{CB33582A-8A03-4586-ADDB-19F2489130EE}" presName="childTextBox" presStyleLbl="fgAccFollowNode1" presStyleIdx="1" presStyleCnt="3" custScaleY="137073" custLinFactNeighborX="-49" custLinFactNeighborY="12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FB0C7-4264-4363-BDC1-C8C765948A9C}" type="pres">
      <dgm:prSet presAssocID="{1DC77499-26BB-4457-AA85-39EEE88EA41D}" presName="childTextBox" presStyleLbl="fgAccFollowNode1" presStyleIdx="2" presStyleCnt="3" custScaleY="137073" custLinFactNeighborX="49" custLinFactNeighborY="12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495820-9714-4E4D-B058-086A69CC363B}" srcId="{85B890CD-78BB-4614-B637-C24DB6F3161B}" destId="{CB33582A-8A03-4586-ADDB-19F2489130EE}" srcOrd="1" destOrd="0" parTransId="{B8993AB9-2E18-4BA6-8944-1911D2C7852D}" sibTransId="{2FAAC3AD-9163-43BF-899F-DBA600471B18}"/>
    <dgm:cxn modelId="{A55A8E5C-A027-45E9-A691-6A26CCAE5075}" type="presOf" srcId="{85B890CD-78BB-4614-B637-C24DB6F3161B}" destId="{C4E2ADD8-BFCE-470A-970C-3E84444E2F18}" srcOrd="1" destOrd="0" presId="urn:microsoft.com/office/officeart/2005/8/layout/process4"/>
    <dgm:cxn modelId="{C9EAE02A-559D-4222-9D65-A0A3F1D9B19B}" type="presOf" srcId="{CB33582A-8A03-4586-ADDB-19F2489130EE}" destId="{1FBE7A27-EB5D-4DEE-8A6C-D3B229E7558A}" srcOrd="0" destOrd="0" presId="urn:microsoft.com/office/officeart/2005/8/layout/process4"/>
    <dgm:cxn modelId="{DBCCABFF-62AB-484D-B35C-E2BF8988A58E}" srcId="{EBDF46E8-55CF-4C93-8993-A47C9C2DF02F}" destId="{85B890CD-78BB-4614-B637-C24DB6F3161B}" srcOrd="0" destOrd="0" parTransId="{32FB0A6B-6A5B-41DA-888C-1898880F8C42}" sibTransId="{E7B4A955-0352-43E3-8C38-21A5C595A5BC}"/>
    <dgm:cxn modelId="{E32F2AF6-1DE5-46AB-88FE-E266C4A19093}" type="presOf" srcId="{EBDF46E8-55CF-4C93-8993-A47C9C2DF02F}" destId="{2CBAF28B-CB05-42E7-A7E5-C3D45242D8A4}" srcOrd="0" destOrd="0" presId="urn:microsoft.com/office/officeart/2005/8/layout/process4"/>
    <dgm:cxn modelId="{4AD8EC90-DD5E-48B2-AF1A-AE2843B531DD}" type="presOf" srcId="{01E9E9D0-EE02-49B3-B65C-DE7D6EC63DA1}" destId="{29590B5E-A233-41D5-BFF4-40F7D549464D}" srcOrd="0" destOrd="0" presId="urn:microsoft.com/office/officeart/2005/8/layout/process4"/>
    <dgm:cxn modelId="{4375B90C-D79A-4340-AF27-8135C3954681}" srcId="{85B890CD-78BB-4614-B637-C24DB6F3161B}" destId="{1DC77499-26BB-4457-AA85-39EEE88EA41D}" srcOrd="2" destOrd="0" parTransId="{12BFF8F9-FDD3-4642-98AC-ABBF74277DB0}" sibTransId="{78F0650D-AC85-4BB2-A607-E5EC8CD06D09}"/>
    <dgm:cxn modelId="{C535542D-74E3-49B6-AE49-47EA3D69A1E9}" type="presOf" srcId="{85B890CD-78BB-4614-B637-C24DB6F3161B}" destId="{2DA0C9F6-5D18-42B5-8FC8-00523D188BFC}" srcOrd="0" destOrd="0" presId="urn:microsoft.com/office/officeart/2005/8/layout/process4"/>
    <dgm:cxn modelId="{03B91E9C-090E-4097-B57E-A0734E24FD6B}" type="presOf" srcId="{1DC77499-26BB-4457-AA85-39EEE88EA41D}" destId="{85DFB0C7-4264-4363-BDC1-C8C765948A9C}" srcOrd="0" destOrd="0" presId="urn:microsoft.com/office/officeart/2005/8/layout/process4"/>
    <dgm:cxn modelId="{890A5853-5723-44B9-BF07-10AAA7CF8D6E}" srcId="{85B890CD-78BB-4614-B637-C24DB6F3161B}" destId="{01E9E9D0-EE02-49B3-B65C-DE7D6EC63DA1}" srcOrd="0" destOrd="0" parTransId="{F198F90B-F30F-4EF9-8F48-46AB662D18DC}" sibTransId="{5BF50CE3-10DE-4A5B-8959-AB57AB532C7B}"/>
    <dgm:cxn modelId="{200585F1-BBCC-47E5-A28C-766E37CE4220}" type="presParOf" srcId="{2CBAF28B-CB05-42E7-A7E5-C3D45242D8A4}" destId="{7AF9AF9F-31AE-4014-AE15-076787387846}" srcOrd="0" destOrd="0" presId="urn:microsoft.com/office/officeart/2005/8/layout/process4"/>
    <dgm:cxn modelId="{0D28F7FE-AD1E-4DA5-85B4-459A6BD436E2}" type="presParOf" srcId="{7AF9AF9F-31AE-4014-AE15-076787387846}" destId="{2DA0C9F6-5D18-42B5-8FC8-00523D188BFC}" srcOrd="0" destOrd="0" presId="urn:microsoft.com/office/officeart/2005/8/layout/process4"/>
    <dgm:cxn modelId="{9CFDA370-75E7-43E8-8A3A-6C14E5A3F104}" type="presParOf" srcId="{7AF9AF9F-31AE-4014-AE15-076787387846}" destId="{C4E2ADD8-BFCE-470A-970C-3E84444E2F18}" srcOrd="1" destOrd="0" presId="urn:microsoft.com/office/officeart/2005/8/layout/process4"/>
    <dgm:cxn modelId="{3F7A4B98-0AC1-42C1-B2C5-F1AA1B69FA27}" type="presParOf" srcId="{7AF9AF9F-31AE-4014-AE15-076787387846}" destId="{00926DFD-BE03-480B-B1B8-79FC5B32EA7A}" srcOrd="2" destOrd="0" presId="urn:microsoft.com/office/officeart/2005/8/layout/process4"/>
    <dgm:cxn modelId="{D646D141-30F8-4A13-A6E9-66A0F7DE0A13}" type="presParOf" srcId="{00926DFD-BE03-480B-B1B8-79FC5B32EA7A}" destId="{29590B5E-A233-41D5-BFF4-40F7D549464D}" srcOrd="0" destOrd="0" presId="urn:microsoft.com/office/officeart/2005/8/layout/process4"/>
    <dgm:cxn modelId="{B68BD7D1-5745-4022-BEDC-A23F71A3A067}" type="presParOf" srcId="{00926DFD-BE03-480B-B1B8-79FC5B32EA7A}" destId="{1FBE7A27-EB5D-4DEE-8A6C-D3B229E7558A}" srcOrd="1" destOrd="0" presId="urn:microsoft.com/office/officeart/2005/8/layout/process4"/>
    <dgm:cxn modelId="{CF4BE38D-B9A2-42D6-8AA9-1AEDF44FF0D0}" type="presParOf" srcId="{00926DFD-BE03-480B-B1B8-79FC5B32EA7A}" destId="{85DFB0C7-4264-4363-BDC1-C8C765948A9C}" srcOrd="2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BDF46E8-55CF-4C93-8993-A47C9C2DF02F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B33582A-8A03-4586-ADDB-19F2489130EE}">
      <dgm:prSet phldrT="[Текст]" custT="1"/>
      <dgm:spPr>
        <a:solidFill>
          <a:srgbClr val="CCECFF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эксплуатационной надежности гидротехнических сооружений (в том числе бесхозяйных) путем их приведения к безопасному техническому состоянию;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населения и объектов экономики сооружениями инженерной защиты с учетом экономической целесообразности строительства таких сооружений на основе оценки и сопоставления альтернативных издержек;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высокого уровня защищенности территорий от чрезвычайных ситуаций природного и техногенного характера;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сети государственного мониторинга водных объектов</a:t>
          </a:r>
        </a:p>
      </dgm:t>
    </dgm:pt>
    <dgm:pt modelId="{2FAAC3AD-9163-43BF-899F-DBA600471B18}" type="sibTrans" cxnId="{7A495820-9714-4E4D-B058-086A69CC363B}">
      <dgm:prSet/>
      <dgm:spPr/>
      <dgm:t>
        <a:bodyPr/>
        <a:lstStyle/>
        <a:p>
          <a:endParaRPr lang="ru-RU" b="1"/>
        </a:p>
      </dgm:t>
    </dgm:pt>
    <dgm:pt modelId="{B8993AB9-2E18-4BA6-8944-1911D2C7852D}" type="parTrans" cxnId="{7A495820-9714-4E4D-B058-086A69CC363B}">
      <dgm:prSet/>
      <dgm:spPr/>
      <dgm:t>
        <a:bodyPr/>
        <a:lstStyle/>
        <a:p>
          <a:endParaRPr lang="ru-RU" b="1"/>
        </a:p>
      </dgm:t>
    </dgm:pt>
    <dgm:pt modelId="{85B890CD-78BB-4614-B637-C24DB6F3161B}">
      <dgm:prSet phldrT="[Текст]" custT="1"/>
      <dgm:spPr>
        <a:solidFill>
          <a:srgbClr val="99CCFF"/>
        </a:solidFill>
      </dgm:spPr>
      <dgm:t>
        <a:bodyPr anchor="t" anchorCtr="0"/>
        <a:lstStyle/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«Развитие водохозяйственного комплекса и охрана окружающей среды в Карачаево-Черкесской Республике до 2020 года»</a:t>
          </a:r>
        </a:p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</a:p>
      </dgm:t>
    </dgm:pt>
    <dgm:pt modelId="{E7B4A955-0352-43E3-8C38-21A5C595A5BC}" type="sibTrans" cxnId="{DBCCABFF-62AB-484D-B35C-E2BF8988A58E}">
      <dgm:prSet/>
      <dgm:spPr/>
      <dgm:t>
        <a:bodyPr/>
        <a:lstStyle/>
        <a:p>
          <a:endParaRPr lang="ru-RU" b="1"/>
        </a:p>
      </dgm:t>
    </dgm:pt>
    <dgm:pt modelId="{32FB0A6B-6A5B-41DA-888C-1898880F8C42}" type="parTrans" cxnId="{DBCCABFF-62AB-484D-B35C-E2BF8988A58E}">
      <dgm:prSet/>
      <dgm:spPr/>
      <dgm:t>
        <a:bodyPr/>
        <a:lstStyle/>
        <a:p>
          <a:endParaRPr lang="ru-RU" b="1"/>
        </a:p>
      </dgm:t>
    </dgm:pt>
    <dgm:pt modelId="{1DC77499-26BB-4457-AA85-39EEE88EA41D}">
      <dgm:prSet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защищенности населения и объектов экономики от наводнений и другого негативного воздействия вод;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качества и доступности государственных и муниципальных услуг, оказываемых в сфере водохозяйственного комплекса и охраны окружающей среды в Карачаево-Черкесской Республике;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эффективности информатизации в водохозяйственной и природоохранной отрасли</a:t>
          </a:r>
        </a:p>
      </dgm:t>
    </dgm:pt>
    <dgm:pt modelId="{78F0650D-AC85-4BB2-A607-E5EC8CD06D09}" type="sibTrans" cxnId="{4375B90C-D79A-4340-AF27-8135C3954681}">
      <dgm:prSet/>
      <dgm:spPr/>
      <dgm:t>
        <a:bodyPr/>
        <a:lstStyle/>
        <a:p>
          <a:endParaRPr lang="ru-RU"/>
        </a:p>
      </dgm:t>
    </dgm:pt>
    <dgm:pt modelId="{12BFF8F9-FDD3-4642-98AC-ABBF74277DB0}" type="parTrans" cxnId="{4375B90C-D79A-4340-AF27-8135C3954681}">
      <dgm:prSet/>
      <dgm:spPr/>
      <dgm:t>
        <a:bodyPr/>
        <a:lstStyle/>
        <a:p>
          <a:endParaRPr lang="ru-RU"/>
        </a:p>
      </dgm:t>
    </dgm:pt>
    <dgm:pt modelId="{01E9E9D0-EE02-49B3-B65C-DE7D6EC63DA1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гарантированное обеспечение водными ресурсами устойчивого социально- экономического развития Карачаево-Черкесской Республики и сопредельной территории Ставропольского края;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сохранение и восстановление водных объектов до состояния, обеспечивающего экологически благоприятные условия жизни населения;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стабилизация, сохранение и улучшение экологической обстановки, повышение уровня экологической безопасности населения, содействие улучшению демографического положения в Карачаево-Черкесской Республике</a:t>
          </a:r>
        </a:p>
      </dgm:t>
    </dgm:pt>
    <dgm:pt modelId="{5BF50CE3-10DE-4A5B-8959-AB57AB532C7B}" type="sibTrans" cxnId="{890A5853-5723-44B9-BF07-10AAA7CF8D6E}">
      <dgm:prSet/>
      <dgm:spPr/>
      <dgm:t>
        <a:bodyPr/>
        <a:lstStyle/>
        <a:p>
          <a:endParaRPr lang="ru-RU" b="1"/>
        </a:p>
      </dgm:t>
    </dgm:pt>
    <dgm:pt modelId="{F198F90B-F30F-4EF9-8F48-46AB662D18DC}" type="parTrans" cxnId="{890A5853-5723-44B9-BF07-10AAA7CF8D6E}">
      <dgm:prSet/>
      <dgm:spPr/>
      <dgm:t>
        <a:bodyPr/>
        <a:lstStyle/>
        <a:p>
          <a:endParaRPr lang="ru-RU" b="1"/>
        </a:p>
      </dgm:t>
    </dgm:pt>
    <dgm:pt modelId="{2CBAF28B-CB05-42E7-A7E5-C3D45242D8A4}" type="pres">
      <dgm:prSet presAssocID="{EBDF46E8-55CF-4C93-8993-A47C9C2DF0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F9AF9F-31AE-4014-AE15-076787387846}" type="pres">
      <dgm:prSet presAssocID="{85B890CD-78BB-4614-B637-C24DB6F3161B}" presName="boxAndChildren" presStyleCnt="0"/>
      <dgm:spPr/>
      <dgm:t>
        <a:bodyPr/>
        <a:lstStyle/>
        <a:p>
          <a:endParaRPr lang="ru-RU"/>
        </a:p>
      </dgm:t>
    </dgm:pt>
    <dgm:pt modelId="{2DA0C9F6-5D18-42B5-8FC8-00523D188BFC}" type="pres">
      <dgm:prSet presAssocID="{85B890CD-78BB-4614-B637-C24DB6F3161B}" presName="parentTextBox" presStyleLbl="node1" presStyleIdx="0" presStyleCnt="1"/>
      <dgm:spPr/>
      <dgm:t>
        <a:bodyPr/>
        <a:lstStyle/>
        <a:p>
          <a:endParaRPr lang="ru-RU"/>
        </a:p>
      </dgm:t>
    </dgm:pt>
    <dgm:pt modelId="{C4E2ADD8-BFCE-470A-970C-3E84444E2F18}" type="pres">
      <dgm:prSet presAssocID="{85B890CD-78BB-4614-B637-C24DB6F3161B}" presName="entireBox" presStyleLbl="node1" presStyleIdx="0" presStyleCnt="1" custFlipVert="0" custScaleX="67480" custScaleY="25225" custLinFactNeighborX="14634" custLinFactNeighborY="-15479"/>
      <dgm:spPr/>
      <dgm:t>
        <a:bodyPr/>
        <a:lstStyle/>
        <a:p>
          <a:endParaRPr lang="ru-RU"/>
        </a:p>
      </dgm:t>
    </dgm:pt>
    <dgm:pt modelId="{00926DFD-BE03-480B-B1B8-79FC5B32EA7A}" type="pres">
      <dgm:prSet presAssocID="{85B890CD-78BB-4614-B637-C24DB6F3161B}" presName="descendantBox" presStyleCnt="0"/>
      <dgm:spPr/>
      <dgm:t>
        <a:bodyPr/>
        <a:lstStyle/>
        <a:p>
          <a:endParaRPr lang="ru-RU"/>
        </a:p>
      </dgm:t>
    </dgm:pt>
    <dgm:pt modelId="{29590B5E-A233-41D5-BFF4-40F7D549464D}" type="pres">
      <dgm:prSet presAssocID="{01E9E9D0-EE02-49B3-B65C-DE7D6EC63DA1}" presName="childTextBox" presStyleLbl="fgAccFollowNode1" presStyleIdx="0" presStyleCnt="3" custScaleY="137073" custLinFactNeighborX="-147" custLinFactNeighborY="12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E7A27-EB5D-4DEE-8A6C-D3B229E7558A}" type="pres">
      <dgm:prSet presAssocID="{CB33582A-8A03-4586-ADDB-19F2489130EE}" presName="childTextBox" presStyleLbl="fgAccFollowNode1" presStyleIdx="1" presStyleCnt="3" custScaleY="137073" custLinFactNeighborX="-49" custLinFactNeighborY="12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FB0C7-4264-4363-BDC1-C8C765948A9C}" type="pres">
      <dgm:prSet presAssocID="{1DC77499-26BB-4457-AA85-39EEE88EA41D}" presName="childTextBox" presStyleLbl="fgAccFollowNode1" presStyleIdx="2" presStyleCnt="3" custScaleY="137073" custLinFactNeighborX="49" custLinFactNeighborY="12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495820-9714-4E4D-B058-086A69CC363B}" srcId="{85B890CD-78BB-4614-B637-C24DB6F3161B}" destId="{CB33582A-8A03-4586-ADDB-19F2489130EE}" srcOrd="1" destOrd="0" parTransId="{B8993AB9-2E18-4BA6-8944-1911D2C7852D}" sibTransId="{2FAAC3AD-9163-43BF-899F-DBA600471B18}"/>
    <dgm:cxn modelId="{17E0F59B-7088-40C4-8048-82D527AEF5ED}" type="presOf" srcId="{CB33582A-8A03-4586-ADDB-19F2489130EE}" destId="{1FBE7A27-EB5D-4DEE-8A6C-D3B229E7558A}" srcOrd="0" destOrd="0" presId="urn:microsoft.com/office/officeart/2005/8/layout/process4"/>
    <dgm:cxn modelId="{DBCCABFF-62AB-484D-B35C-E2BF8988A58E}" srcId="{EBDF46E8-55CF-4C93-8993-A47C9C2DF02F}" destId="{85B890CD-78BB-4614-B637-C24DB6F3161B}" srcOrd="0" destOrd="0" parTransId="{32FB0A6B-6A5B-41DA-888C-1898880F8C42}" sibTransId="{E7B4A955-0352-43E3-8C38-21A5C595A5BC}"/>
    <dgm:cxn modelId="{4375B90C-D79A-4340-AF27-8135C3954681}" srcId="{85B890CD-78BB-4614-B637-C24DB6F3161B}" destId="{1DC77499-26BB-4457-AA85-39EEE88EA41D}" srcOrd="2" destOrd="0" parTransId="{12BFF8F9-FDD3-4642-98AC-ABBF74277DB0}" sibTransId="{78F0650D-AC85-4BB2-A607-E5EC8CD06D09}"/>
    <dgm:cxn modelId="{F12567B7-4E3E-4E85-9E71-7DADC5DA8431}" type="presOf" srcId="{85B890CD-78BB-4614-B637-C24DB6F3161B}" destId="{C4E2ADD8-BFCE-470A-970C-3E84444E2F18}" srcOrd="1" destOrd="0" presId="urn:microsoft.com/office/officeart/2005/8/layout/process4"/>
    <dgm:cxn modelId="{2C89BA42-6248-4D76-94F7-BF27F3257686}" type="presOf" srcId="{85B890CD-78BB-4614-B637-C24DB6F3161B}" destId="{2DA0C9F6-5D18-42B5-8FC8-00523D188BFC}" srcOrd="0" destOrd="0" presId="urn:microsoft.com/office/officeart/2005/8/layout/process4"/>
    <dgm:cxn modelId="{A6965754-AAA3-4F30-A3A0-BE835A413BE4}" type="presOf" srcId="{EBDF46E8-55CF-4C93-8993-A47C9C2DF02F}" destId="{2CBAF28B-CB05-42E7-A7E5-C3D45242D8A4}" srcOrd="0" destOrd="0" presId="urn:microsoft.com/office/officeart/2005/8/layout/process4"/>
    <dgm:cxn modelId="{D0670271-A631-4215-BEFF-1E506CD455D3}" type="presOf" srcId="{1DC77499-26BB-4457-AA85-39EEE88EA41D}" destId="{85DFB0C7-4264-4363-BDC1-C8C765948A9C}" srcOrd="0" destOrd="0" presId="urn:microsoft.com/office/officeart/2005/8/layout/process4"/>
    <dgm:cxn modelId="{890A5853-5723-44B9-BF07-10AAA7CF8D6E}" srcId="{85B890CD-78BB-4614-B637-C24DB6F3161B}" destId="{01E9E9D0-EE02-49B3-B65C-DE7D6EC63DA1}" srcOrd="0" destOrd="0" parTransId="{F198F90B-F30F-4EF9-8F48-46AB662D18DC}" sibTransId="{5BF50CE3-10DE-4A5B-8959-AB57AB532C7B}"/>
    <dgm:cxn modelId="{13FB3874-C3AA-4EFE-ABB1-4F3EDBF81B52}" type="presOf" srcId="{01E9E9D0-EE02-49B3-B65C-DE7D6EC63DA1}" destId="{29590B5E-A233-41D5-BFF4-40F7D549464D}" srcOrd="0" destOrd="0" presId="urn:microsoft.com/office/officeart/2005/8/layout/process4"/>
    <dgm:cxn modelId="{E7DA2E40-711E-4B99-869B-93367FE21710}" type="presParOf" srcId="{2CBAF28B-CB05-42E7-A7E5-C3D45242D8A4}" destId="{7AF9AF9F-31AE-4014-AE15-076787387846}" srcOrd="0" destOrd="0" presId="urn:microsoft.com/office/officeart/2005/8/layout/process4"/>
    <dgm:cxn modelId="{3C910748-F662-4468-9BE4-FFD5BA6FFFA1}" type="presParOf" srcId="{7AF9AF9F-31AE-4014-AE15-076787387846}" destId="{2DA0C9F6-5D18-42B5-8FC8-00523D188BFC}" srcOrd="0" destOrd="0" presId="urn:microsoft.com/office/officeart/2005/8/layout/process4"/>
    <dgm:cxn modelId="{6BD3B5B9-12F9-4EAE-AAB2-8BF9B1DE87B9}" type="presParOf" srcId="{7AF9AF9F-31AE-4014-AE15-076787387846}" destId="{C4E2ADD8-BFCE-470A-970C-3E84444E2F18}" srcOrd="1" destOrd="0" presId="urn:microsoft.com/office/officeart/2005/8/layout/process4"/>
    <dgm:cxn modelId="{CE1DDBAF-D2DA-47B3-A3DE-64CB23152141}" type="presParOf" srcId="{7AF9AF9F-31AE-4014-AE15-076787387846}" destId="{00926DFD-BE03-480B-B1B8-79FC5B32EA7A}" srcOrd="2" destOrd="0" presId="urn:microsoft.com/office/officeart/2005/8/layout/process4"/>
    <dgm:cxn modelId="{7725D41D-992B-4636-8833-10AB29B0893F}" type="presParOf" srcId="{00926DFD-BE03-480B-B1B8-79FC5B32EA7A}" destId="{29590B5E-A233-41D5-BFF4-40F7D549464D}" srcOrd="0" destOrd="0" presId="urn:microsoft.com/office/officeart/2005/8/layout/process4"/>
    <dgm:cxn modelId="{638F6A64-D7B0-4401-BE83-0E6E59C95E77}" type="presParOf" srcId="{00926DFD-BE03-480B-B1B8-79FC5B32EA7A}" destId="{1FBE7A27-EB5D-4DEE-8A6C-D3B229E7558A}" srcOrd="1" destOrd="0" presId="urn:microsoft.com/office/officeart/2005/8/layout/process4"/>
    <dgm:cxn modelId="{EF476017-BB28-4F06-AC65-AAA10C53C7AC}" type="presParOf" srcId="{00926DFD-BE03-480B-B1B8-79FC5B32EA7A}" destId="{85DFB0C7-4264-4363-BDC1-C8C765948A9C}" srcOrd="2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BDF46E8-55CF-4C93-8993-A47C9C2DF02F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E9E9D0-EE02-49B3-B65C-DE7D6EC63DA1}">
      <dgm:prSet phldrT="[Текст]" custT="1"/>
      <dgm:spPr>
        <a:solidFill>
          <a:srgbClr val="99CCFF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r>
            <a:rPr lang="ru-RU" sz="14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сохранение биологического разнообразия и генофонда животного мира Карачаево-Черкесской Республики</a:t>
          </a:r>
        </a:p>
      </dgm:t>
    </dgm:pt>
    <dgm:pt modelId="{F198F90B-F30F-4EF9-8F48-46AB662D18DC}" type="parTrans" cxnId="{890A5853-5723-44B9-BF07-10AAA7CF8D6E}">
      <dgm:prSet/>
      <dgm:spPr/>
      <dgm:t>
        <a:bodyPr/>
        <a:lstStyle/>
        <a:p>
          <a:endParaRPr lang="ru-RU" b="1"/>
        </a:p>
      </dgm:t>
    </dgm:pt>
    <dgm:pt modelId="{5BF50CE3-10DE-4A5B-8959-AB57AB532C7B}" type="sibTrans" cxnId="{890A5853-5723-44B9-BF07-10AAA7CF8D6E}">
      <dgm:prSet/>
      <dgm:spPr/>
      <dgm:t>
        <a:bodyPr/>
        <a:lstStyle/>
        <a:p>
          <a:endParaRPr lang="ru-RU" b="1"/>
        </a:p>
      </dgm:t>
    </dgm:pt>
    <dgm:pt modelId="{CB33582A-8A03-4586-ADDB-19F2489130EE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сохранение, воспроизводство и устойчивое использование охотничьих ресурсов, увеличение численности охотничьих животных и повышение продуктивности охотничьих угодий;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научно-обоснованной системы, направленной на решение задач в области охоты и сохранения охотничьих ресурсов;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снижение уровня браконьерства;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экологической культуры населения в сфере сохранения биологического разнообразия объектов животного мира;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привлечение инвестиций в развитие охотничьего хозяйства Карачаево-Черкесской Республики</a:t>
          </a:r>
        </a:p>
      </dgm:t>
    </dgm:pt>
    <dgm:pt modelId="{2FAAC3AD-9163-43BF-899F-DBA600471B18}" type="sibTrans" cxnId="{7A495820-9714-4E4D-B058-086A69CC363B}">
      <dgm:prSet/>
      <dgm:spPr/>
      <dgm:t>
        <a:bodyPr/>
        <a:lstStyle/>
        <a:p>
          <a:endParaRPr lang="ru-RU" b="1"/>
        </a:p>
      </dgm:t>
    </dgm:pt>
    <dgm:pt modelId="{B8993AB9-2E18-4BA6-8944-1911D2C7852D}" type="parTrans" cxnId="{7A495820-9714-4E4D-B058-086A69CC363B}">
      <dgm:prSet/>
      <dgm:spPr/>
      <dgm:t>
        <a:bodyPr/>
        <a:lstStyle/>
        <a:p>
          <a:endParaRPr lang="ru-RU" b="1"/>
        </a:p>
      </dgm:t>
    </dgm:pt>
    <dgm:pt modelId="{85B890CD-78BB-4614-B637-C24DB6F3161B}">
      <dgm:prSet phldrT="[Текст]" custT="1"/>
      <dgm:spPr>
        <a:solidFill>
          <a:srgbClr val="CCFFCC"/>
        </a:solidFill>
      </dgm:spPr>
      <dgm:t>
        <a:bodyPr anchor="t" anchorCtr="0"/>
        <a:lstStyle/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</a:t>
          </a:r>
        </a:p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«Животный мир Карачаево-Черкесской Республики </a:t>
          </a:r>
        </a:p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 2014-2019 годы» </a:t>
          </a:r>
        </a:p>
        <a:p>
          <a:endParaRPr lang="ru-RU" sz="1800" b="1" i="0" u="none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7B4A955-0352-43E3-8C38-21A5C595A5BC}" type="sibTrans" cxnId="{DBCCABFF-62AB-484D-B35C-E2BF8988A58E}">
      <dgm:prSet/>
      <dgm:spPr/>
      <dgm:t>
        <a:bodyPr/>
        <a:lstStyle/>
        <a:p>
          <a:endParaRPr lang="ru-RU" b="1"/>
        </a:p>
      </dgm:t>
    </dgm:pt>
    <dgm:pt modelId="{32FB0A6B-6A5B-41DA-888C-1898880F8C42}" type="parTrans" cxnId="{DBCCABFF-62AB-484D-B35C-E2BF8988A58E}">
      <dgm:prSet/>
      <dgm:spPr/>
      <dgm:t>
        <a:bodyPr/>
        <a:lstStyle/>
        <a:p>
          <a:endParaRPr lang="ru-RU" b="1"/>
        </a:p>
      </dgm:t>
    </dgm:pt>
    <dgm:pt modelId="{35D71273-6660-4B6A-8131-027CC1C68E84}">
      <dgm:prSet custT="1"/>
      <dgm:spPr>
        <a:solidFill>
          <a:srgbClr val="FFFFCC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Освобождение до 20 процентов территории от общей площади охотничьих угодий, предоставленных в пользование охотничьими ресурсами юридическим лицам и индивидуальным предпринимателям 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снижение уровня браконьерства и иных нарушений в сфере охраны и использования объектов животного мира и водных биологических ресурсов;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популяции благородного оленя, косули и дикого кабана на территории Карачаево-Черкесской Республики после наложения трехлетнего запрета на охоту</a:t>
          </a:r>
        </a:p>
      </dgm:t>
    </dgm:pt>
    <dgm:pt modelId="{BCCA473B-9327-4AAF-BB57-22022751D779}" type="sibTrans" cxnId="{1ECD94E1-7F52-415E-8FD5-7900406F1435}">
      <dgm:prSet/>
      <dgm:spPr/>
      <dgm:t>
        <a:bodyPr/>
        <a:lstStyle/>
        <a:p>
          <a:endParaRPr lang="ru-RU"/>
        </a:p>
      </dgm:t>
    </dgm:pt>
    <dgm:pt modelId="{D425AF5E-5DDF-4A24-B8F0-D92E6FDE7F6B}" type="parTrans" cxnId="{1ECD94E1-7F52-415E-8FD5-7900406F1435}">
      <dgm:prSet/>
      <dgm:spPr/>
      <dgm:t>
        <a:bodyPr/>
        <a:lstStyle/>
        <a:p>
          <a:endParaRPr lang="ru-RU"/>
        </a:p>
      </dgm:t>
    </dgm:pt>
    <dgm:pt modelId="{2CBAF28B-CB05-42E7-A7E5-C3D45242D8A4}" type="pres">
      <dgm:prSet presAssocID="{EBDF46E8-55CF-4C93-8993-A47C9C2DF0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F9AF9F-31AE-4014-AE15-076787387846}" type="pres">
      <dgm:prSet presAssocID="{85B890CD-78BB-4614-B637-C24DB6F3161B}" presName="boxAndChildren" presStyleCnt="0"/>
      <dgm:spPr/>
      <dgm:t>
        <a:bodyPr/>
        <a:lstStyle/>
        <a:p>
          <a:endParaRPr lang="ru-RU"/>
        </a:p>
      </dgm:t>
    </dgm:pt>
    <dgm:pt modelId="{2DA0C9F6-5D18-42B5-8FC8-00523D188BFC}" type="pres">
      <dgm:prSet presAssocID="{85B890CD-78BB-4614-B637-C24DB6F3161B}" presName="parentTextBox" presStyleLbl="node1" presStyleIdx="0" presStyleCnt="1"/>
      <dgm:spPr/>
      <dgm:t>
        <a:bodyPr/>
        <a:lstStyle/>
        <a:p>
          <a:endParaRPr lang="ru-RU"/>
        </a:p>
      </dgm:t>
    </dgm:pt>
    <dgm:pt modelId="{C4E2ADD8-BFCE-470A-970C-3E84444E2F18}" type="pres">
      <dgm:prSet presAssocID="{85B890CD-78BB-4614-B637-C24DB6F3161B}" presName="entireBox" presStyleLbl="node1" presStyleIdx="0" presStyleCnt="1" custFlipVert="0" custScaleX="67480" custScaleY="25225" custLinFactNeighborX="15447" custLinFactNeighborY="-14428"/>
      <dgm:spPr/>
      <dgm:t>
        <a:bodyPr/>
        <a:lstStyle/>
        <a:p>
          <a:endParaRPr lang="ru-RU"/>
        </a:p>
      </dgm:t>
    </dgm:pt>
    <dgm:pt modelId="{00926DFD-BE03-480B-B1B8-79FC5B32EA7A}" type="pres">
      <dgm:prSet presAssocID="{85B890CD-78BB-4614-B637-C24DB6F3161B}" presName="descendantBox" presStyleCnt="0"/>
      <dgm:spPr/>
      <dgm:t>
        <a:bodyPr/>
        <a:lstStyle/>
        <a:p>
          <a:endParaRPr lang="ru-RU"/>
        </a:p>
      </dgm:t>
    </dgm:pt>
    <dgm:pt modelId="{29590B5E-A233-41D5-BFF4-40F7D549464D}" type="pres">
      <dgm:prSet presAssocID="{01E9E9D0-EE02-49B3-B65C-DE7D6EC63DA1}" presName="childTextBox" presStyleLbl="fgAccFollowNode1" presStyleIdx="0" presStyleCnt="3" custScaleY="137073" custLinFactNeighborX="-147" custLinFactNeighborY="12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E7A27-EB5D-4DEE-8A6C-D3B229E7558A}" type="pres">
      <dgm:prSet presAssocID="{CB33582A-8A03-4586-ADDB-19F2489130EE}" presName="childTextBox" presStyleLbl="fgAccFollowNode1" presStyleIdx="1" presStyleCnt="3" custScaleY="137073" custLinFactNeighborX="-49" custLinFactNeighborY="12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1A76E5-F989-4D15-BB7E-1717F68CF504}" type="pres">
      <dgm:prSet presAssocID="{35D71273-6660-4B6A-8131-027CC1C68E84}" presName="childTextBox" presStyleLbl="fgAccFollowNode1" presStyleIdx="2" presStyleCnt="3" custScaleY="137428" custLinFactNeighborX="-2393" custLinFactNeighborY="127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495820-9714-4E4D-B058-086A69CC363B}" srcId="{85B890CD-78BB-4614-B637-C24DB6F3161B}" destId="{CB33582A-8A03-4586-ADDB-19F2489130EE}" srcOrd="1" destOrd="0" parTransId="{B8993AB9-2E18-4BA6-8944-1911D2C7852D}" sibTransId="{2FAAC3AD-9163-43BF-899F-DBA600471B18}"/>
    <dgm:cxn modelId="{AEF38CA7-C85E-4FCF-91E4-DDB48201E0A9}" type="presOf" srcId="{EBDF46E8-55CF-4C93-8993-A47C9C2DF02F}" destId="{2CBAF28B-CB05-42E7-A7E5-C3D45242D8A4}" srcOrd="0" destOrd="0" presId="urn:microsoft.com/office/officeart/2005/8/layout/process4"/>
    <dgm:cxn modelId="{DBCCABFF-62AB-484D-B35C-E2BF8988A58E}" srcId="{EBDF46E8-55CF-4C93-8993-A47C9C2DF02F}" destId="{85B890CD-78BB-4614-B637-C24DB6F3161B}" srcOrd="0" destOrd="0" parTransId="{32FB0A6B-6A5B-41DA-888C-1898880F8C42}" sibTransId="{E7B4A955-0352-43E3-8C38-21A5C595A5BC}"/>
    <dgm:cxn modelId="{85DB5E8F-606B-430A-8760-C53443F709C1}" type="presOf" srcId="{01E9E9D0-EE02-49B3-B65C-DE7D6EC63DA1}" destId="{29590B5E-A233-41D5-BFF4-40F7D549464D}" srcOrd="0" destOrd="0" presId="urn:microsoft.com/office/officeart/2005/8/layout/process4"/>
    <dgm:cxn modelId="{4F738A64-101D-41BA-BE36-387B3BF438A0}" type="presOf" srcId="{85B890CD-78BB-4614-B637-C24DB6F3161B}" destId="{2DA0C9F6-5D18-42B5-8FC8-00523D188BFC}" srcOrd="0" destOrd="0" presId="urn:microsoft.com/office/officeart/2005/8/layout/process4"/>
    <dgm:cxn modelId="{D0F77CF5-F407-45EA-8E86-3FD060F6EC9A}" type="presOf" srcId="{85B890CD-78BB-4614-B637-C24DB6F3161B}" destId="{C4E2ADD8-BFCE-470A-970C-3E84444E2F18}" srcOrd="1" destOrd="0" presId="urn:microsoft.com/office/officeart/2005/8/layout/process4"/>
    <dgm:cxn modelId="{8778DF2C-19C0-4BFB-A307-996CEA4426E9}" type="presOf" srcId="{CB33582A-8A03-4586-ADDB-19F2489130EE}" destId="{1FBE7A27-EB5D-4DEE-8A6C-D3B229E7558A}" srcOrd="0" destOrd="0" presId="urn:microsoft.com/office/officeart/2005/8/layout/process4"/>
    <dgm:cxn modelId="{1ECD94E1-7F52-415E-8FD5-7900406F1435}" srcId="{85B890CD-78BB-4614-B637-C24DB6F3161B}" destId="{35D71273-6660-4B6A-8131-027CC1C68E84}" srcOrd="2" destOrd="0" parTransId="{D425AF5E-5DDF-4A24-B8F0-D92E6FDE7F6B}" sibTransId="{BCCA473B-9327-4AAF-BB57-22022751D779}"/>
    <dgm:cxn modelId="{C8CAE627-C3EF-48DC-A9DB-D388D2DC41E4}" type="presOf" srcId="{35D71273-6660-4B6A-8131-027CC1C68E84}" destId="{481A76E5-F989-4D15-BB7E-1717F68CF504}" srcOrd="0" destOrd="0" presId="urn:microsoft.com/office/officeart/2005/8/layout/process4"/>
    <dgm:cxn modelId="{890A5853-5723-44B9-BF07-10AAA7CF8D6E}" srcId="{85B890CD-78BB-4614-B637-C24DB6F3161B}" destId="{01E9E9D0-EE02-49B3-B65C-DE7D6EC63DA1}" srcOrd="0" destOrd="0" parTransId="{F198F90B-F30F-4EF9-8F48-46AB662D18DC}" sibTransId="{5BF50CE3-10DE-4A5B-8959-AB57AB532C7B}"/>
    <dgm:cxn modelId="{B524B6F2-7C4F-4A2B-80D6-B8E36AD508DE}" type="presParOf" srcId="{2CBAF28B-CB05-42E7-A7E5-C3D45242D8A4}" destId="{7AF9AF9F-31AE-4014-AE15-076787387846}" srcOrd="0" destOrd="0" presId="urn:microsoft.com/office/officeart/2005/8/layout/process4"/>
    <dgm:cxn modelId="{82D74E8A-BAD9-4BC7-BA8E-86055F7CA6CE}" type="presParOf" srcId="{7AF9AF9F-31AE-4014-AE15-076787387846}" destId="{2DA0C9F6-5D18-42B5-8FC8-00523D188BFC}" srcOrd="0" destOrd="0" presId="urn:microsoft.com/office/officeart/2005/8/layout/process4"/>
    <dgm:cxn modelId="{C7A09511-F8D3-412A-95F6-C347FE13EF4F}" type="presParOf" srcId="{7AF9AF9F-31AE-4014-AE15-076787387846}" destId="{C4E2ADD8-BFCE-470A-970C-3E84444E2F18}" srcOrd="1" destOrd="0" presId="urn:microsoft.com/office/officeart/2005/8/layout/process4"/>
    <dgm:cxn modelId="{E1585923-C113-412A-A086-81A5322B0DB9}" type="presParOf" srcId="{7AF9AF9F-31AE-4014-AE15-076787387846}" destId="{00926DFD-BE03-480B-B1B8-79FC5B32EA7A}" srcOrd="2" destOrd="0" presId="urn:microsoft.com/office/officeart/2005/8/layout/process4"/>
    <dgm:cxn modelId="{6128D0A0-89D6-4EDC-99F9-A81B587069FF}" type="presParOf" srcId="{00926DFD-BE03-480B-B1B8-79FC5B32EA7A}" destId="{29590B5E-A233-41D5-BFF4-40F7D549464D}" srcOrd="0" destOrd="0" presId="urn:microsoft.com/office/officeart/2005/8/layout/process4"/>
    <dgm:cxn modelId="{6E1E8398-F2D5-466F-AE1D-BB04717A3E85}" type="presParOf" srcId="{00926DFD-BE03-480B-B1B8-79FC5B32EA7A}" destId="{1FBE7A27-EB5D-4DEE-8A6C-D3B229E7558A}" srcOrd="1" destOrd="0" presId="urn:microsoft.com/office/officeart/2005/8/layout/process4"/>
    <dgm:cxn modelId="{37B27159-BBAF-4EF5-A3A1-93ED0206DE1B}" type="presParOf" srcId="{00926DFD-BE03-480B-B1B8-79FC5B32EA7A}" destId="{481A76E5-F989-4D15-BB7E-1717F68CF504}" srcOrd="2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BDF46E8-55CF-4C93-8993-A47C9C2DF02F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B33582A-8A03-4586-ADDB-19F2489130EE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сокращение потерь лесного хозяйства от пожаров и усиление эффективности государственного пожарного надзора в лесах;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продуктивности и качества лесов;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баланса выбытия и восстановления лесов, создание условий для рационального и интенсивного использования лесов при сохранении их экологических функций и биологического разнообразия, а также повышение эффективности контроля за использованием и воспроизводством лесов;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сокращение объемов незаконных рубок в лесах</a:t>
          </a:r>
        </a:p>
      </dgm:t>
    </dgm:pt>
    <dgm:pt modelId="{2FAAC3AD-9163-43BF-899F-DBA600471B18}" type="sibTrans" cxnId="{7A495820-9714-4E4D-B058-086A69CC363B}">
      <dgm:prSet/>
      <dgm:spPr/>
      <dgm:t>
        <a:bodyPr/>
        <a:lstStyle/>
        <a:p>
          <a:endParaRPr lang="ru-RU" b="1"/>
        </a:p>
      </dgm:t>
    </dgm:pt>
    <dgm:pt modelId="{B8993AB9-2E18-4BA6-8944-1911D2C7852D}" type="parTrans" cxnId="{7A495820-9714-4E4D-B058-086A69CC363B}">
      <dgm:prSet/>
      <dgm:spPr/>
      <dgm:t>
        <a:bodyPr/>
        <a:lstStyle/>
        <a:p>
          <a:endParaRPr lang="ru-RU" b="1"/>
        </a:p>
      </dgm:t>
    </dgm:pt>
    <dgm:pt modelId="{85B890CD-78BB-4614-B637-C24DB6F3161B}">
      <dgm:prSet phldrT="[Текст]" custT="1"/>
      <dgm:spPr>
        <a:solidFill>
          <a:srgbClr val="CCFFCC"/>
        </a:solidFill>
      </dgm:spPr>
      <dgm:t>
        <a:bodyPr anchor="t" anchorCtr="0"/>
        <a:lstStyle/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</a:t>
          </a:r>
        </a:p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«Развитие лесного хозяйства Карачаево-Черкесской Республики </a:t>
          </a:r>
        </a:p>
        <a:p>
          <a:r>
            <a:rPr lang="ru-RU" sz="18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 2014-2020 годы»    </a:t>
          </a:r>
        </a:p>
      </dgm:t>
    </dgm:pt>
    <dgm:pt modelId="{E7B4A955-0352-43E3-8C38-21A5C595A5BC}" type="sibTrans" cxnId="{DBCCABFF-62AB-484D-B35C-E2BF8988A58E}">
      <dgm:prSet/>
      <dgm:spPr/>
      <dgm:t>
        <a:bodyPr/>
        <a:lstStyle/>
        <a:p>
          <a:endParaRPr lang="ru-RU" b="1"/>
        </a:p>
      </dgm:t>
    </dgm:pt>
    <dgm:pt modelId="{32FB0A6B-6A5B-41DA-888C-1898880F8C42}" type="parTrans" cxnId="{DBCCABFF-62AB-484D-B35C-E2BF8988A58E}">
      <dgm:prSet/>
      <dgm:spPr/>
      <dgm:t>
        <a:bodyPr/>
        <a:lstStyle/>
        <a:p>
          <a:endParaRPr lang="ru-RU" b="1"/>
        </a:p>
      </dgm:t>
    </dgm:pt>
    <dgm:pt modelId="{80E3F592-C1E2-4F83-B19D-A2D73046C8A3}">
      <dgm:prSet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эффективной системы профилактики, обнаружения и тушения лесных пожаров 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улучшение санитарно-гигиенической и экологической обстановки от воздействия лесных пожаров, вредных организмов, других неблагоприятных факторов 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внедрение интенсивного воспроизводства лесов посредством создания постоянной лесосеменной базы, лесного </a:t>
          </a:r>
          <a:r>
            <a:rPr lang="ru-RU" sz="1200" b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селекционно</a:t>
          </a:r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-семеноводческого центра или лесного питомника по выращиванию посадочного материала;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внедрение прогрессивных технологий, обеспечивающих максимальное сохранение лесной среды и биологического разнообразия лесов</a:t>
          </a:r>
        </a:p>
      </dgm:t>
    </dgm:pt>
    <dgm:pt modelId="{76FC1005-254B-466C-9FB7-39C756E22F74}" type="sibTrans" cxnId="{1A2010A8-2B27-41D1-98C8-845D37806727}">
      <dgm:prSet/>
      <dgm:spPr/>
      <dgm:t>
        <a:bodyPr/>
        <a:lstStyle/>
        <a:p>
          <a:endParaRPr lang="ru-RU"/>
        </a:p>
      </dgm:t>
    </dgm:pt>
    <dgm:pt modelId="{3AA644C2-928E-45D0-A177-AC76409EAE04}" type="parTrans" cxnId="{1A2010A8-2B27-41D1-98C8-845D37806727}">
      <dgm:prSet/>
      <dgm:spPr/>
      <dgm:t>
        <a:bodyPr/>
        <a:lstStyle/>
        <a:p>
          <a:endParaRPr lang="ru-RU"/>
        </a:p>
      </dgm:t>
    </dgm:pt>
    <dgm:pt modelId="{01E9E9D0-EE02-49B3-B65C-DE7D6EC63DA1}">
      <dgm:prSet phldrT="[Текст]" custT="1"/>
      <dgm:spPr>
        <a:solidFill>
          <a:srgbClr val="99CCFF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эффективности охраны, защиты и воспроизводства лесов;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стабильного удовлетворения общественных потребностей в ресурсах и полезных свойствах леса при гарантированном сохранении ресурсно-экологического потенциала и глобальных функций лесов на территории Карачаево-Черкесской Республики</a:t>
          </a:r>
        </a:p>
      </dgm:t>
    </dgm:pt>
    <dgm:pt modelId="{5BF50CE3-10DE-4A5B-8959-AB57AB532C7B}" type="sibTrans" cxnId="{890A5853-5723-44B9-BF07-10AAA7CF8D6E}">
      <dgm:prSet/>
      <dgm:spPr/>
      <dgm:t>
        <a:bodyPr/>
        <a:lstStyle/>
        <a:p>
          <a:endParaRPr lang="ru-RU" b="1"/>
        </a:p>
      </dgm:t>
    </dgm:pt>
    <dgm:pt modelId="{F198F90B-F30F-4EF9-8F48-46AB662D18DC}" type="parTrans" cxnId="{890A5853-5723-44B9-BF07-10AAA7CF8D6E}">
      <dgm:prSet/>
      <dgm:spPr/>
      <dgm:t>
        <a:bodyPr/>
        <a:lstStyle/>
        <a:p>
          <a:endParaRPr lang="ru-RU" b="1"/>
        </a:p>
      </dgm:t>
    </dgm:pt>
    <dgm:pt modelId="{2CBAF28B-CB05-42E7-A7E5-C3D45242D8A4}" type="pres">
      <dgm:prSet presAssocID="{EBDF46E8-55CF-4C93-8993-A47C9C2DF0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F9AF9F-31AE-4014-AE15-076787387846}" type="pres">
      <dgm:prSet presAssocID="{85B890CD-78BB-4614-B637-C24DB6F3161B}" presName="boxAndChildren" presStyleCnt="0"/>
      <dgm:spPr/>
      <dgm:t>
        <a:bodyPr/>
        <a:lstStyle/>
        <a:p>
          <a:endParaRPr lang="ru-RU"/>
        </a:p>
      </dgm:t>
    </dgm:pt>
    <dgm:pt modelId="{2DA0C9F6-5D18-42B5-8FC8-00523D188BFC}" type="pres">
      <dgm:prSet presAssocID="{85B890CD-78BB-4614-B637-C24DB6F3161B}" presName="parentTextBox" presStyleLbl="node1" presStyleIdx="0" presStyleCnt="1"/>
      <dgm:spPr/>
      <dgm:t>
        <a:bodyPr/>
        <a:lstStyle/>
        <a:p>
          <a:endParaRPr lang="ru-RU"/>
        </a:p>
      </dgm:t>
    </dgm:pt>
    <dgm:pt modelId="{C4E2ADD8-BFCE-470A-970C-3E84444E2F18}" type="pres">
      <dgm:prSet presAssocID="{85B890CD-78BB-4614-B637-C24DB6F3161B}" presName="entireBox" presStyleLbl="node1" presStyleIdx="0" presStyleCnt="1" custFlipVert="0" custScaleX="67480" custScaleY="25225" custLinFactNeighborX="15447" custLinFactNeighborY="-14428"/>
      <dgm:spPr/>
      <dgm:t>
        <a:bodyPr/>
        <a:lstStyle/>
        <a:p>
          <a:endParaRPr lang="ru-RU"/>
        </a:p>
      </dgm:t>
    </dgm:pt>
    <dgm:pt modelId="{00926DFD-BE03-480B-B1B8-79FC5B32EA7A}" type="pres">
      <dgm:prSet presAssocID="{85B890CD-78BB-4614-B637-C24DB6F3161B}" presName="descendantBox" presStyleCnt="0"/>
      <dgm:spPr/>
      <dgm:t>
        <a:bodyPr/>
        <a:lstStyle/>
        <a:p>
          <a:endParaRPr lang="ru-RU"/>
        </a:p>
      </dgm:t>
    </dgm:pt>
    <dgm:pt modelId="{29590B5E-A233-41D5-BFF4-40F7D549464D}" type="pres">
      <dgm:prSet presAssocID="{01E9E9D0-EE02-49B3-B65C-DE7D6EC63DA1}" presName="childTextBox" presStyleLbl="fgAccFollowNode1" presStyleIdx="0" presStyleCnt="3" custScaleY="137073" custLinFactNeighborX="-147" custLinFactNeighborY="12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E7A27-EB5D-4DEE-8A6C-D3B229E7558A}" type="pres">
      <dgm:prSet presAssocID="{CB33582A-8A03-4586-ADDB-19F2489130EE}" presName="childTextBox" presStyleLbl="fgAccFollowNode1" presStyleIdx="1" presStyleCnt="3" custScaleY="137073" custLinFactNeighborX="-2490" custLinFactNeighborY="12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301456-F790-47F9-964F-3F6F470C35BE}" type="pres">
      <dgm:prSet presAssocID="{80E3F592-C1E2-4F83-B19D-A2D73046C8A3}" presName="childTextBox" presStyleLbl="fgAccFollowNode1" presStyleIdx="2" presStyleCnt="3" custScaleY="136253" custLinFactNeighborX="-2393" custLinFactNeighborY="11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495820-9714-4E4D-B058-086A69CC363B}" srcId="{85B890CD-78BB-4614-B637-C24DB6F3161B}" destId="{CB33582A-8A03-4586-ADDB-19F2489130EE}" srcOrd="1" destOrd="0" parTransId="{B8993AB9-2E18-4BA6-8944-1911D2C7852D}" sibTransId="{2FAAC3AD-9163-43BF-899F-DBA600471B18}"/>
    <dgm:cxn modelId="{DBCCABFF-62AB-484D-B35C-E2BF8988A58E}" srcId="{EBDF46E8-55CF-4C93-8993-A47C9C2DF02F}" destId="{85B890CD-78BB-4614-B637-C24DB6F3161B}" srcOrd="0" destOrd="0" parTransId="{32FB0A6B-6A5B-41DA-888C-1898880F8C42}" sibTransId="{E7B4A955-0352-43E3-8C38-21A5C595A5BC}"/>
    <dgm:cxn modelId="{8C4DFB12-9F1F-4990-B061-CD64042E2731}" type="presOf" srcId="{80E3F592-C1E2-4F83-B19D-A2D73046C8A3}" destId="{10301456-F790-47F9-964F-3F6F470C35BE}" srcOrd="0" destOrd="0" presId="urn:microsoft.com/office/officeart/2005/8/layout/process4"/>
    <dgm:cxn modelId="{D6B75191-5802-4584-9A30-A02F04744538}" type="presOf" srcId="{EBDF46E8-55CF-4C93-8993-A47C9C2DF02F}" destId="{2CBAF28B-CB05-42E7-A7E5-C3D45242D8A4}" srcOrd="0" destOrd="0" presId="urn:microsoft.com/office/officeart/2005/8/layout/process4"/>
    <dgm:cxn modelId="{0044C5A7-71FB-4787-A749-2175B49C3AE3}" type="presOf" srcId="{CB33582A-8A03-4586-ADDB-19F2489130EE}" destId="{1FBE7A27-EB5D-4DEE-8A6C-D3B229E7558A}" srcOrd="0" destOrd="0" presId="urn:microsoft.com/office/officeart/2005/8/layout/process4"/>
    <dgm:cxn modelId="{1A2010A8-2B27-41D1-98C8-845D37806727}" srcId="{85B890CD-78BB-4614-B637-C24DB6F3161B}" destId="{80E3F592-C1E2-4F83-B19D-A2D73046C8A3}" srcOrd="2" destOrd="0" parTransId="{3AA644C2-928E-45D0-A177-AC76409EAE04}" sibTransId="{76FC1005-254B-466C-9FB7-39C756E22F74}"/>
    <dgm:cxn modelId="{2408DF43-CC79-400C-A88A-1BE508388023}" type="presOf" srcId="{85B890CD-78BB-4614-B637-C24DB6F3161B}" destId="{2DA0C9F6-5D18-42B5-8FC8-00523D188BFC}" srcOrd="0" destOrd="0" presId="urn:microsoft.com/office/officeart/2005/8/layout/process4"/>
    <dgm:cxn modelId="{B96EC217-997A-4BA0-BE44-7E095FE5474A}" type="presOf" srcId="{85B890CD-78BB-4614-B637-C24DB6F3161B}" destId="{C4E2ADD8-BFCE-470A-970C-3E84444E2F18}" srcOrd="1" destOrd="0" presId="urn:microsoft.com/office/officeart/2005/8/layout/process4"/>
    <dgm:cxn modelId="{A4F17916-DEFA-4557-A777-4DCFF3554B92}" type="presOf" srcId="{01E9E9D0-EE02-49B3-B65C-DE7D6EC63DA1}" destId="{29590B5E-A233-41D5-BFF4-40F7D549464D}" srcOrd="0" destOrd="0" presId="urn:microsoft.com/office/officeart/2005/8/layout/process4"/>
    <dgm:cxn modelId="{890A5853-5723-44B9-BF07-10AAA7CF8D6E}" srcId="{85B890CD-78BB-4614-B637-C24DB6F3161B}" destId="{01E9E9D0-EE02-49B3-B65C-DE7D6EC63DA1}" srcOrd="0" destOrd="0" parTransId="{F198F90B-F30F-4EF9-8F48-46AB662D18DC}" sibTransId="{5BF50CE3-10DE-4A5B-8959-AB57AB532C7B}"/>
    <dgm:cxn modelId="{34F66B75-3E91-4849-B128-326BD6C403FC}" type="presParOf" srcId="{2CBAF28B-CB05-42E7-A7E5-C3D45242D8A4}" destId="{7AF9AF9F-31AE-4014-AE15-076787387846}" srcOrd="0" destOrd="0" presId="urn:microsoft.com/office/officeart/2005/8/layout/process4"/>
    <dgm:cxn modelId="{F4470305-674E-4033-97CE-E16CD6B49628}" type="presParOf" srcId="{7AF9AF9F-31AE-4014-AE15-076787387846}" destId="{2DA0C9F6-5D18-42B5-8FC8-00523D188BFC}" srcOrd="0" destOrd="0" presId="urn:microsoft.com/office/officeart/2005/8/layout/process4"/>
    <dgm:cxn modelId="{E6F9C436-3435-491D-8179-5999DBB122CB}" type="presParOf" srcId="{7AF9AF9F-31AE-4014-AE15-076787387846}" destId="{C4E2ADD8-BFCE-470A-970C-3E84444E2F18}" srcOrd="1" destOrd="0" presId="urn:microsoft.com/office/officeart/2005/8/layout/process4"/>
    <dgm:cxn modelId="{801647A5-E33C-44C2-A921-A1CE66CBEF12}" type="presParOf" srcId="{7AF9AF9F-31AE-4014-AE15-076787387846}" destId="{00926DFD-BE03-480B-B1B8-79FC5B32EA7A}" srcOrd="2" destOrd="0" presId="urn:microsoft.com/office/officeart/2005/8/layout/process4"/>
    <dgm:cxn modelId="{96A9E9FA-50ED-4613-9F13-C4D39694D8EE}" type="presParOf" srcId="{00926DFD-BE03-480B-B1B8-79FC5B32EA7A}" destId="{29590B5E-A233-41D5-BFF4-40F7D549464D}" srcOrd="0" destOrd="0" presId="urn:microsoft.com/office/officeart/2005/8/layout/process4"/>
    <dgm:cxn modelId="{0DA232EE-8F0E-4003-AA54-90400510B339}" type="presParOf" srcId="{00926DFD-BE03-480B-B1B8-79FC5B32EA7A}" destId="{1FBE7A27-EB5D-4DEE-8A6C-D3B229E7558A}" srcOrd="1" destOrd="0" presId="urn:microsoft.com/office/officeart/2005/8/layout/process4"/>
    <dgm:cxn modelId="{171EFD52-24A5-4B73-B9D4-BDDF1C0F0E2F}" type="presParOf" srcId="{00926DFD-BE03-480B-B1B8-79FC5B32EA7A}" destId="{10301456-F790-47F9-964F-3F6F470C35BE}" srcOrd="2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0CD87E-BBA6-4E1E-AC02-3D007F688F29}" type="doc">
      <dgm:prSet loTypeId="urn:microsoft.com/office/officeart/2005/8/layout/balance1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4119609-A0A1-4846-9C8D-4003AE3B36BE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chemeClr val="accent5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16 365 663,2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E56DC8-6C03-4D8A-8C0B-1A480CA60D6E}" type="parTrans" cxnId="{96A345D0-8B22-4F66-929F-2D6167D968A2}">
      <dgm:prSet/>
      <dgm:spPr/>
      <dgm:t>
        <a:bodyPr/>
        <a:lstStyle/>
        <a:p>
          <a:endParaRPr lang="ru-RU"/>
        </a:p>
      </dgm:t>
    </dgm:pt>
    <dgm:pt modelId="{C1266610-07F5-4CF3-8800-71D29A282EA3}" type="sibTrans" cxnId="{96A345D0-8B22-4F66-929F-2D6167D968A2}">
      <dgm:prSet/>
      <dgm:spPr/>
      <dgm:t>
        <a:bodyPr/>
        <a:lstStyle/>
        <a:p>
          <a:endParaRPr lang="ru-RU"/>
        </a:p>
      </dgm:t>
    </dgm:pt>
    <dgm:pt modelId="{B9E2DD9C-C986-4B2B-ADD0-DCEF7F9F0860}">
      <dgm:prSet phldrT="[Текст]" custT="1"/>
      <dgm:spPr>
        <a:solidFill>
          <a:schemeClr val="accent6">
            <a:lumMod val="75000"/>
          </a:schemeClr>
        </a:solidFill>
      </dgm:spPr>
      <dgm:t>
        <a:bodyPr anchor="t"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145 210,1</a:t>
          </a:r>
        </a:p>
        <a:p>
          <a:endParaRPr lang="ru-RU" sz="1400" dirty="0"/>
        </a:p>
      </dgm:t>
    </dgm:pt>
    <dgm:pt modelId="{59C52F83-322C-4C6F-8027-E970FF73748E}" type="parTrans" cxnId="{E1D57A38-D5F2-47F9-B84F-5E8C75887C35}">
      <dgm:prSet/>
      <dgm:spPr/>
      <dgm:t>
        <a:bodyPr/>
        <a:lstStyle/>
        <a:p>
          <a:endParaRPr lang="ru-RU"/>
        </a:p>
      </dgm:t>
    </dgm:pt>
    <dgm:pt modelId="{85E15163-B59E-4C23-84F3-7EBAE64F7DEA}" type="sibTrans" cxnId="{E1D57A38-D5F2-47F9-B84F-5E8C75887C35}">
      <dgm:prSet/>
      <dgm:spPr/>
      <dgm:t>
        <a:bodyPr/>
        <a:lstStyle/>
        <a:p>
          <a:endParaRPr lang="ru-RU"/>
        </a:p>
      </dgm:t>
    </dgm:pt>
    <dgm:pt modelId="{306B15CD-8E30-4AA3-92C9-4E46A376756A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16 510 873,3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C6A84A-5427-4A79-ABFC-376258A33566}" type="sibTrans" cxnId="{7F627F53-19CF-4348-B3D7-35E690347C32}">
      <dgm:prSet/>
      <dgm:spPr/>
      <dgm:t>
        <a:bodyPr/>
        <a:lstStyle/>
        <a:p>
          <a:endParaRPr lang="ru-RU"/>
        </a:p>
      </dgm:t>
    </dgm:pt>
    <dgm:pt modelId="{D64B4665-9E3A-4D89-8C97-A3D88D402767}" type="parTrans" cxnId="{7F627F53-19CF-4348-B3D7-35E690347C32}">
      <dgm:prSet/>
      <dgm:spPr/>
      <dgm:t>
        <a:bodyPr/>
        <a:lstStyle/>
        <a:p>
          <a:endParaRPr lang="ru-RU"/>
        </a:p>
      </dgm:t>
    </dgm:pt>
    <dgm:pt modelId="{5608C073-367B-4335-B03D-212AFB459238}">
      <dgm:prSet/>
      <dgm:spPr/>
      <dgm:t>
        <a:bodyPr/>
        <a:lstStyle/>
        <a:p>
          <a:endParaRPr lang="ru-RU"/>
        </a:p>
      </dgm:t>
    </dgm:pt>
    <dgm:pt modelId="{6D6BE2F3-5FAE-40E7-B1A9-156E6EE3B1BB}" type="parTrans" cxnId="{637DE5D7-B9E0-4DED-ACF4-80C6D1B11915}">
      <dgm:prSet/>
      <dgm:spPr/>
      <dgm:t>
        <a:bodyPr/>
        <a:lstStyle/>
        <a:p>
          <a:endParaRPr lang="ru-RU"/>
        </a:p>
      </dgm:t>
    </dgm:pt>
    <dgm:pt modelId="{EE1DBE73-7923-4AA5-989F-40D011014179}" type="sibTrans" cxnId="{637DE5D7-B9E0-4DED-ACF4-80C6D1B11915}">
      <dgm:prSet/>
      <dgm:spPr/>
      <dgm:t>
        <a:bodyPr/>
        <a:lstStyle/>
        <a:p>
          <a:endParaRPr lang="ru-RU"/>
        </a:p>
      </dgm:t>
    </dgm:pt>
    <dgm:pt modelId="{91021ED1-A441-430A-90E0-2C5781E05B2C}" type="pres">
      <dgm:prSet presAssocID="{560CD87E-BBA6-4E1E-AC02-3D007F688F29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4165FB-99D8-4BD0-9301-C188F6472C3C}" type="pres">
      <dgm:prSet presAssocID="{560CD87E-BBA6-4E1E-AC02-3D007F688F29}" presName="dummyMaxCanvas" presStyleCnt="0"/>
      <dgm:spPr/>
    </dgm:pt>
    <dgm:pt modelId="{DAC5D001-FED4-4E93-99B4-AB2D8881A635}" type="pres">
      <dgm:prSet presAssocID="{560CD87E-BBA6-4E1E-AC02-3D007F688F29}" presName="parentComposite" presStyleCnt="0"/>
      <dgm:spPr/>
    </dgm:pt>
    <dgm:pt modelId="{33F4B093-659C-4047-8563-A77FEE4715D0}" type="pres">
      <dgm:prSet presAssocID="{560CD87E-BBA6-4E1E-AC02-3D007F688F29}" presName="parent1" presStyleLbl="alignAccFollowNode1" presStyleIdx="0" presStyleCnt="4" custScaleX="132895" custScaleY="263132" custLinFactY="98248" custLinFactNeighborX="-18239" custLinFactNeighborY="100000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EF959F6E-EE77-4D2D-8B3D-CA7F59B9901A}" type="pres">
      <dgm:prSet presAssocID="{560CD87E-BBA6-4E1E-AC02-3D007F688F29}" presName="parent2" presStyleLbl="alignAccFollowNode1" presStyleIdx="1" presStyleCnt="4" custScaleX="132895" custScaleY="179408" custLinFactY="60587" custLinFactNeighborX="4337" custLinFactNeighborY="100000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CCB10502-09BC-4B6B-A118-0FEE4CF3668D}" type="pres">
      <dgm:prSet presAssocID="{560CD87E-BBA6-4E1E-AC02-3D007F688F29}" presName="childrenComposite" presStyleCnt="0"/>
      <dgm:spPr/>
    </dgm:pt>
    <dgm:pt modelId="{2F7EA172-3758-42C5-B591-8C69F42B2DA7}" type="pres">
      <dgm:prSet presAssocID="{560CD87E-BBA6-4E1E-AC02-3D007F688F29}" presName="dummyMaxCanvas_ChildArea" presStyleCnt="0"/>
      <dgm:spPr/>
    </dgm:pt>
    <dgm:pt modelId="{9D424809-FCE9-4B0D-ACEC-0642E49AB86D}" type="pres">
      <dgm:prSet presAssocID="{560CD87E-BBA6-4E1E-AC02-3D007F688F29}" presName="fulcrum" presStyleLbl="alignAccFollowNode1" presStyleIdx="2" presStyleCnt="4"/>
      <dgm:spPr>
        <a:solidFill>
          <a:srgbClr val="CC9900">
            <a:alpha val="90000"/>
          </a:srgbClr>
        </a:solidFill>
      </dgm:spPr>
    </dgm:pt>
    <dgm:pt modelId="{7E149E29-122E-48CF-9490-D5D1A6509B87}" type="pres">
      <dgm:prSet presAssocID="{560CD87E-BBA6-4E1E-AC02-3D007F688F29}" presName="balance_01" presStyleLbl="alignAccFollowNode1" presStyleIdx="3" presStyleCnt="4" custAng="21360000">
        <dgm:presLayoutVars>
          <dgm:bulletEnabled val="1"/>
        </dgm:presLayoutVars>
      </dgm:prSet>
      <dgm:spPr>
        <a:solidFill>
          <a:srgbClr val="CC9900">
            <a:alpha val="89804"/>
          </a:srgbClr>
        </a:solidFill>
      </dgm:spPr>
    </dgm:pt>
    <dgm:pt modelId="{B2DA8B4F-FA20-4A4C-B0CE-A6E53EC62C2D}" type="pres">
      <dgm:prSet presAssocID="{560CD87E-BBA6-4E1E-AC02-3D007F688F29}" presName="right_01_1" presStyleLbl="node1" presStyleIdx="0" presStyleCnt="1" custAng="21360000" custScaleX="124199" custScaleY="32591" custLinFactNeighborX="1156" custLinFactNeighborY="293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800AFF-58D4-4965-B84C-4F11BD10E7D8}" type="presOf" srcId="{B9E2DD9C-C986-4B2B-ADD0-DCEF7F9F0860}" destId="{B2DA8B4F-FA20-4A4C-B0CE-A6E53EC62C2D}" srcOrd="0" destOrd="0" presId="urn:microsoft.com/office/officeart/2005/8/layout/balance1"/>
    <dgm:cxn modelId="{6047031A-1301-4AED-A6E1-D3C9B7A6BDF1}" type="presOf" srcId="{560CD87E-BBA6-4E1E-AC02-3D007F688F29}" destId="{91021ED1-A441-430A-90E0-2C5781E05B2C}" srcOrd="0" destOrd="0" presId="urn:microsoft.com/office/officeart/2005/8/layout/balance1"/>
    <dgm:cxn modelId="{813C47AD-FA73-40E8-9F3E-B9324BCED7E1}" type="presOf" srcId="{306B15CD-8E30-4AA3-92C9-4E46A376756A}" destId="{33F4B093-659C-4047-8563-A77FEE4715D0}" srcOrd="0" destOrd="0" presId="urn:microsoft.com/office/officeart/2005/8/layout/balance1"/>
    <dgm:cxn modelId="{7F627F53-19CF-4348-B3D7-35E690347C32}" srcId="{560CD87E-BBA6-4E1E-AC02-3D007F688F29}" destId="{306B15CD-8E30-4AA3-92C9-4E46A376756A}" srcOrd="0" destOrd="0" parTransId="{D64B4665-9E3A-4D89-8C97-A3D88D402767}" sibTransId="{A8C6A84A-5427-4A79-ABFC-376258A33566}"/>
    <dgm:cxn modelId="{637DE5D7-B9E0-4DED-ACF4-80C6D1B11915}" srcId="{560CD87E-BBA6-4E1E-AC02-3D007F688F29}" destId="{5608C073-367B-4335-B03D-212AFB459238}" srcOrd="2" destOrd="0" parTransId="{6D6BE2F3-5FAE-40E7-B1A9-156E6EE3B1BB}" sibTransId="{EE1DBE73-7923-4AA5-989F-40D011014179}"/>
    <dgm:cxn modelId="{E1D57A38-D5F2-47F9-B84F-5E8C75887C35}" srcId="{04119609-A0A1-4846-9C8D-4003AE3B36BE}" destId="{B9E2DD9C-C986-4B2B-ADD0-DCEF7F9F0860}" srcOrd="0" destOrd="0" parTransId="{59C52F83-322C-4C6F-8027-E970FF73748E}" sibTransId="{85E15163-B59E-4C23-84F3-7EBAE64F7DEA}"/>
    <dgm:cxn modelId="{24F53FF1-80C7-449B-A2F9-9F61BC94B5A8}" type="presOf" srcId="{04119609-A0A1-4846-9C8D-4003AE3B36BE}" destId="{EF959F6E-EE77-4D2D-8B3D-CA7F59B9901A}" srcOrd="0" destOrd="0" presId="urn:microsoft.com/office/officeart/2005/8/layout/balance1"/>
    <dgm:cxn modelId="{96A345D0-8B22-4F66-929F-2D6167D968A2}" srcId="{560CD87E-BBA6-4E1E-AC02-3D007F688F29}" destId="{04119609-A0A1-4846-9C8D-4003AE3B36BE}" srcOrd="1" destOrd="0" parTransId="{95E56DC8-6C03-4D8A-8C0B-1A480CA60D6E}" sibTransId="{C1266610-07F5-4CF3-8800-71D29A282EA3}"/>
    <dgm:cxn modelId="{D9BFB240-CDAD-4F1B-87D4-C486A4737830}" type="presParOf" srcId="{91021ED1-A441-430A-90E0-2C5781E05B2C}" destId="{EE4165FB-99D8-4BD0-9301-C188F6472C3C}" srcOrd="0" destOrd="0" presId="urn:microsoft.com/office/officeart/2005/8/layout/balance1"/>
    <dgm:cxn modelId="{CB86968B-E511-4F74-9376-09D20F313459}" type="presParOf" srcId="{91021ED1-A441-430A-90E0-2C5781E05B2C}" destId="{DAC5D001-FED4-4E93-99B4-AB2D8881A635}" srcOrd="1" destOrd="0" presId="urn:microsoft.com/office/officeart/2005/8/layout/balance1"/>
    <dgm:cxn modelId="{47B01976-E4BB-4C17-B1F7-654F7BD28D36}" type="presParOf" srcId="{DAC5D001-FED4-4E93-99B4-AB2D8881A635}" destId="{33F4B093-659C-4047-8563-A77FEE4715D0}" srcOrd="0" destOrd="0" presId="urn:microsoft.com/office/officeart/2005/8/layout/balance1"/>
    <dgm:cxn modelId="{EFD0B510-3367-4A06-9D0A-3265FDD0F8DF}" type="presParOf" srcId="{DAC5D001-FED4-4E93-99B4-AB2D8881A635}" destId="{EF959F6E-EE77-4D2D-8B3D-CA7F59B9901A}" srcOrd="1" destOrd="0" presId="urn:microsoft.com/office/officeart/2005/8/layout/balance1"/>
    <dgm:cxn modelId="{C617DC88-6B6E-479B-9A0B-267B1B37D177}" type="presParOf" srcId="{91021ED1-A441-430A-90E0-2C5781E05B2C}" destId="{CCB10502-09BC-4B6B-A118-0FEE4CF3668D}" srcOrd="2" destOrd="0" presId="urn:microsoft.com/office/officeart/2005/8/layout/balance1"/>
    <dgm:cxn modelId="{98E4C72A-8800-43D1-9D33-42FA98C7B7C3}" type="presParOf" srcId="{CCB10502-09BC-4B6B-A118-0FEE4CF3668D}" destId="{2F7EA172-3758-42C5-B591-8C69F42B2DA7}" srcOrd="0" destOrd="0" presId="urn:microsoft.com/office/officeart/2005/8/layout/balance1"/>
    <dgm:cxn modelId="{89927F41-0056-4F6E-8BC2-83AD0CB3E02C}" type="presParOf" srcId="{CCB10502-09BC-4B6B-A118-0FEE4CF3668D}" destId="{9D424809-FCE9-4B0D-ACEC-0642E49AB86D}" srcOrd="1" destOrd="0" presId="urn:microsoft.com/office/officeart/2005/8/layout/balance1"/>
    <dgm:cxn modelId="{EDE01829-DD25-493A-BA60-09E65B538DBB}" type="presParOf" srcId="{CCB10502-09BC-4B6B-A118-0FEE4CF3668D}" destId="{7E149E29-122E-48CF-9490-D5D1A6509B87}" srcOrd="2" destOrd="0" presId="urn:microsoft.com/office/officeart/2005/8/layout/balance1"/>
    <dgm:cxn modelId="{FEC65228-706A-4D41-AA27-5804FF148064}" type="presParOf" srcId="{CCB10502-09BC-4B6B-A118-0FEE4CF3668D}" destId="{B2DA8B4F-FA20-4A4C-B0CE-A6E53EC62C2D}" srcOrd="3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BA9E5CD-95B1-4E48-9D6A-92A715C1611D}" type="doc">
      <dgm:prSet loTypeId="urn:microsoft.com/office/officeart/2005/8/layout/chart3" loCatId="cycle" qsTypeId="urn:microsoft.com/office/officeart/2005/8/quickstyle/3d1" qsCatId="3D" csTypeId="urn:microsoft.com/office/officeart/2005/8/colors/colorful1" csCatId="colorful" phldr="1"/>
      <dgm:spPr/>
    </dgm:pt>
    <dgm:pt modelId="{BEB0883D-BDB3-4144-84A8-45D5D5F0701E}">
      <dgm:prSet phldrT="[Текст]" custT="1"/>
      <dgm:spPr/>
      <dgm:t>
        <a:bodyPr/>
        <a:lstStyle/>
        <a:p>
          <a:endParaRPr lang="ru-RU" sz="2000" dirty="0" smtClean="0"/>
        </a:p>
        <a:p>
          <a:endParaRPr lang="ru-RU" sz="1800" b="1" i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800" b="1" i="1" dirty="0" smtClean="0">
              <a:latin typeface="Times New Roman" pitchFamily="18" charset="0"/>
              <a:cs typeface="Times New Roman" pitchFamily="18" charset="0"/>
            </a:rPr>
            <a:t>2019г</a:t>
          </a:r>
        </a:p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646 088,7</a:t>
          </a:r>
        </a:p>
        <a:p>
          <a:endParaRPr lang="ru-RU" sz="3300" dirty="0"/>
        </a:p>
      </dgm:t>
    </dgm:pt>
    <dgm:pt modelId="{88A5C127-7710-40F3-B420-1C3B013B03DA}" type="parTrans" cxnId="{3A5B7342-8F7E-48CB-A955-2EFB76148DFC}">
      <dgm:prSet/>
      <dgm:spPr/>
      <dgm:t>
        <a:bodyPr/>
        <a:lstStyle/>
        <a:p>
          <a:endParaRPr lang="ru-RU"/>
        </a:p>
      </dgm:t>
    </dgm:pt>
    <dgm:pt modelId="{339B3F66-88B5-4230-8FE9-5A85700B11CA}" type="sibTrans" cxnId="{3A5B7342-8F7E-48CB-A955-2EFB76148DFC}">
      <dgm:prSet/>
      <dgm:spPr/>
      <dgm:t>
        <a:bodyPr/>
        <a:lstStyle/>
        <a:p>
          <a:endParaRPr lang="ru-RU"/>
        </a:p>
      </dgm:t>
    </dgm:pt>
    <dgm:pt modelId="{9D56E24E-89D4-49CB-A055-4162AFF6585F}">
      <dgm:prSet phldrT="[Текст]" custT="1"/>
      <dgm:spPr/>
      <dgm:t>
        <a:bodyPr/>
        <a:lstStyle/>
        <a:p>
          <a:r>
            <a:rPr lang="ru-RU" sz="1800" b="1" i="1" dirty="0" smtClean="0">
              <a:latin typeface="Times New Roman" pitchFamily="18" charset="0"/>
              <a:cs typeface="Times New Roman" pitchFamily="18" charset="0"/>
            </a:rPr>
            <a:t>2020г</a:t>
          </a:r>
        </a:p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646 088,7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5772C29D-EB59-408A-AD5A-0E3C1D7F658E}" type="parTrans" cxnId="{360F9081-5102-475F-9325-930BE3EDD923}">
      <dgm:prSet/>
      <dgm:spPr/>
      <dgm:t>
        <a:bodyPr/>
        <a:lstStyle/>
        <a:p>
          <a:endParaRPr lang="ru-RU"/>
        </a:p>
      </dgm:t>
    </dgm:pt>
    <dgm:pt modelId="{FD82D054-F582-4E79-A945-64A0E568E3BB}" type="sibTrans" cxnId="{360F9081-5102-475F-9325-930BE3EDD923}">
      <dgm:prSet/>
      <dgm:spPr/>
      <dgm:t>
        <a:bodyPr/>
        <a:lstStyle/>
        <a:p>
          <a:endParaRPr lang="ru-RU"/>
        </a:p>
      </dgm:t>
    </dgm:pt>
    <dgm:pt modelId="{B59C0CF1-17F3-4785-B032-7F0BFE9B7DA6}">
      <dgm:prSet phldrT="[Текст]" custT="1"/>
      <dgm:spPr/>
      <dgm:t>
        <a:bodyPr/>
        <a:lstStyle/>
        <a:p>
          <a:r>
            <a:rPr lang="ru-RU" sz="1800" b="1" i="1" dirty="0" smtClean="0">
              <a:latin typeface="Times New Roman" pitchFamily="18" charset="0"/>
              <a:cs typeface="Times New Roman" pitchFamily="18" charset="0"/>
            </a:rPr>
            <a:t>2018 г</a:t>
          </a:r>
        </a:p>
        <a:p>
          <a:r>
            <a:rPr lang="ru-RU" sz="1600" b="1" i="0" dirty="0" smtClean="0">
              <a:latin typeface="Times New Roman" pitchFamily="18" charset="0"/>
              <a:cs typeface="Times New Roman" pitchFamily="18" charset="0"/>
            </a:rPr>
            <a:t>646 088,7</a:t>
          </a:r>
          <a:endParaRPr lang="ru-RU" sz="1600" b="1" i="0" dirty="0">
            <a:latin typeface="Times New Roman" pitchFamily="18" charset="0"/>
            <a:cs typeface="Times New Roman" pitchFamily="18" charset="0"/>
          </a:endParaRPr>
        </a:p>
      </dgm:t>
    </dgm:pt>
    <dgm:pt modelId="{74717BDA-3BBC-4ECE-A768-2E8D2002FCFD}" type="parTrans" cxnId="{59D0DBCB-AFF8-42C9-BAA5-A8AB5C94408B}">
      <dgm:prSet/>
      <dgm:spPr/>
      <dgm:t>
        <a:bodyPr/>
        <a:lstStyle/>
        <a:p>
          <a:endParaRPr lang="ru-RU"/>
        </a:p>
      </dgm:t>
    </dgm:pt>
    <dgm:pt modelId="{8B34BB50-2284-45D1-BEBE-40E6BD45C45F}" type="sibTrans" cxnId="{59D0DBCB-AFF8-42C9-BAA5-A8AB5C94408B}">
      <dgm:prSet/>
      <dgm:spPr/>
      <dgm:t>
        <a:bodyPr/>
        <a:lstStyle/>
        <a:p>
          <a:endParaRPr lang="ru-RU"/>
        </a:p>
      </dgm:t>
    </dgm:pt>
    <dgm:pt modelId="{C17F9B18-4D24-4B27-9FA4-37B872FF278F}" type="pres">
      <dgm:prSet presAssocID="{BBA9E5CD-95B1-4E48-9D6A-92A715C1611D}" presName="compositeShape" presStyleCnt="0">
        <dgm:presLayoutVars>
          <dgm:chMax val="7"/>
          <dgm:dir/>
          <dgm:resizeHandles val="exact"/>
        </dgm:presLayoutVars>
      </dgm:prSet>
      <dgm:spPr/>
    </dgm:pt>
    <dgm:pt modelId="{36DFFD87-3DD7-460B-A008-88D4ED980284}" type="pres">
      <dgm:prSet presAssocID="{BBA9E5CD-95B1-4E48-9D6A-92A715C1611D}" presName="wedge1" presStyleLbl="node1" presStyleIdx="0" presStyleCnt="3" custLinFactNeighborX="-5548" custLinFactNeighborY="3062"/>
      <dgm:spPr/>
      <dgm:t>
        <a:bodyPr/>
        <a:lstStyle/>
        <a:p>
          <a:endParaRPr lang="ru-RU"/>
        </a:p>
      </dgm:t>
    </dgm:pt>
    <dgm:pt modelId="{57AD36B1-CA8B-4D60-8535-4F9B83220E5F}" type="pres">
      <dgm:prSet presAssocID="{BBA9E5CD-95B1-4E48-9D6A-92A715C1611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15C315-13C8-49E6-A8DC-3E7AA9326670}" type="pres">
      <dgm:prSet presAssocID="{BBA9E5CD-95B1-4E48-9D6A-92A715C1611D}" presName="wedge2" presStyleLbl="node1" presStyleIdx="1" presStyleCnt="3" custLinFactNeighborX="-990" custLinFactNeighborY="-95"/>
      <dgm:spPr/>
      <dgm:t>
        <a:bodyPr/>
        <a:lstStyle/>
        <a:p>
          <a:endParaRPr lang="ru-RU"/>
        </a:p>
      </dgm:t>
    </dgm:pt>
    <dgm:pt modelId="{0C1D7724-82FE-45DB-8C3B-92DFCA87E5AE}" type="pres">
      <dgm:prSet presAssocID="{BBA9E5CD-95B1-4E48-9D6A-92A715C1611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B48E8-4583-4A92-9869-9F2BE8457F62}" type="pres">
      <dgm:prSet presAssocID="{BBA9E5CD-95B1-4E48-9D6A-92A715C1611D}" presName="wedge3" presStyleLbl="node1" presStyleIdx="2" presStyleCnt="3"/>
      <dgm:spPr/>
      <dgm:t>
        <a:bodyPr/>
        <a:lstStyle/>
        <a:p>
          <a:endParaRPr lang="ru-RU"/>
        </a:p>
      </dgm:t>
    </dgm:pt>
    <dgm:pt modelId="{6F0B74B5-6D1A-44C4-8B1E-5A97AC664031}" type="pres">
      <dgm:prSet presAssocID="{BBA9E5CD-95B1-4E48-9D6A-92A715C1611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29F49F-B360-4A69-A99A-F9619CF340C2}" type="presOf" srcId="{B59C0CF1-17F3-4785-B032-7F0BFE9B7DA6}" destId="{B4AB48E8-4583-4A92-9869-9F2BE8457F62}" srcOrd="0" destOrd="0" presId="urn:microsoft.com/office/officeart/2005/8/layout/chart3"/>
    <dgm:cxn modelId="{E73B29C5-0244-4A9C-8C71-2C4C96BED2A6}" type="presOf" srcId="{9D56E24E-89D4-49CB-A055-4162AFF6585F}" destId="{5E15C315-13C8-49E6-A8DC-3E7AA9326670}" srcOrd="0" destOrd="0" presId="urn:microsoft.com/office/officeart/2005/8/layout/chart3"/>
    <dgm:cxn modelId="{E4794543-6A9A-484A-AC12-15A93931F3C0}" type="presOf" srcId="{BEB0883D-BDB3-4144-84A8-45D5D5F0701E}" destId="{57AD36B1-CA8B-4D60-8535-4F9B83220E5F}" srcOrd="1" destOrd="0" presId="urn:microsoft.com/office/officeart/2005/8/layout/chart3"/>
    <dgm:cxn modelId="{5345D5B6-1A54-4320-B94D-73150692091A}" type="presOf" srcId="{9D56E24E-89D4-49CB-A055-4162AFF6585F}" destId="{0C1D7724-82FE-45DB-8C3B-92DFCA87E5AE}" srcOrd="1" destOrd="0" presId="urn:microsoft.com/office/officeart/2005/8/layout/chart3"/>
    <dgm:cxn modelId="{59D0DBCB-AFF8-42C9-BAA5-A8AB5C94408B}" srcId="{BBA9E5CD-95B1-4E48-9D6A-92A715C1611D}" destId="{B59C0CF1-17F3-4785-B032-7F0BFE9B7DA6}" srcOrd="2" destOrd="0" parTransId="{74717BDA-3BBC-4ECE-A768-2E8D2002FCFD}" sibTransId="{8B34BB50-2284-45D1-BEBE-40E6BD45C45F}"/>
    <dgm:cxn modelId="{22B55E90-CC43-44A6-8009-77623C2D1C15}" type="presOf" srcId="{BBA9E5CD-95B1-4E48-9D6A-92A715C1611D}" destId="{C17F9B18-4D24-4B27-9FA4-37B872FF278F}" srcOrd="0" destOrd="0" presId="urn:microsoft.com/office/officeart/2005/8/layout/chart3"/>
    <dgm:cxn modelId="{1E41C0AF-E75B-4204-9DA4-F06751B0DFDD}" type="presOf" srcId="{BEB0883D-BDB3-4144-84A8-45D5D5F0701E}" destId="{36DFFD87-3DD7-460B-A008-88D4ED980284}" srcOrd="0" destOrd="0" presId="urn:microsoft.com/office/officeart/2005/8/layout/chart3"/>
    <dgm:cxn modelId="{360F9081-5102-475F-9325-930BE3EDD923}" srcId="{BBA9E5CD-95B1-4E48-9D6A-92A715C1611D}" destId="{9D56E24E-89D4-49CB-A055-4162AFF6585F}" srcOrd="1" destOrd="0" parTransId="{5772C29D-EB59-408A-AD5A-0E3C1D7F658E}" sibTransId="{FD82D054-F582-4E79-A945-64A0E568E3BB}"/>
    <dgm:cxn modelId="{2A4995F5-9566-4383-BBBF-83B736CB1922}" type="presOf" srcId="{B59C0CF1-17F3-4785-B032-7F0BFE9B7DA6}" destId="{6F0B74B5-6D1A-44C4-8B1E-5A97AC664031}" srcOrd="1" destOrd="0" presId="urn:microsoft.com/office/officeart/2005/8/layout/chart3"/>
    <dgm:cxn modelId="{3A5B7342-8F7E-48CB-A955-2EFB76148DFC}" srcId="{BBA9E5CD-95B1-4E48-9D6A-92A715C1611D}" destId="{BEB0883D-BDB3-4144-84A8-45D5D5F0701E}" srcOrd="0" destOrd="0" parTransId="{88A5C127-7710-40F3-B420-1C3B013B03DA}" sibTransId="{339B3F66-88B5-4230-8FE9-5A85700B11CA}"/>
    <dgm:cxn modelId="{2565AE2B-A797-4C5F-83C9-CD2D5B383B9E}" type="presParOf" srcId="{C17F9B18-4D24-4B27-9FA4-37B872FF278F}" destId="{36DFFD87-3DD7-460B-A008-88D4ED980284}" srcOrd="0" destOrd="0" presId="urn:microsoft.com/office/officeart/2005/8/layout/chart3"/>
    <dgm:cxn modelId="{155B1CD8-66C7-42A8-AD7E-7C39A7D19C35}" type="presParOf" srcId="{C17F9B18-4D24-4B27-9FA4-37B872FF278F}" destId="{57AD36B1-CA8B-4D60-8535-4F9B83220E5F}" srcOrd="1" destOrd="0" presId="urn:microsoft.com/office/officeart/2005/8/layout/chart3"/>
    <dgm:cxn modelId="{67FB6746-D90C-449C-90F0-EAE68ED07A7E}" type="presParOf" srcId="{C17F9B18-4D24-4B27-9FA4-37B872FF278F}" destId="{5E15C315-13C8-49E6-A8DC-3E7AA9326670}" srcOrd="2" destOrd="0" presId="urn:microsoft.com/office/officeart/2005/8/layout/chart3"/>
    <dgm:cxn modelId="{3C66CD65-DC9D-4A92-B050-52DF36E93B92}" type="presParOf" srcId="{C17F9B18-4D24-4B27-9FA4-37B872FF278F}" destId="{0C1D7724-82FE-45DB-8C3B-92DFCA87E5AE}" srcOrd="3" destOrd="0" presId="urn:microsoft.com/office/officeart/2005/8/layout/chart3"/>
    <dgm:cxn modelId="{B8CD2243-A5F1-49E0-94C0-ABABF58C1477}" type="presParOf" srcId="{C17F9B18-4D24-4B27-9FA4-37B872FF278F}" destId="{B4AB48E8-4583-4A92-9869-9F2BE8457F62}" srcOrd="4" destOrd="0" presId="urn:microsoft.com/office/officeart/2005/8/layout/chart3"/>
    <dgm:cxn modelId="{5F3D8205-F75B-4C6B-9658-57AEBF824874}" type="presParOf" srcId="{C17F9B18-4D24-4B27-9FA4-37B872FF278F}" destId="{6F0B74B5-6D1A-44C4-8B1E-5A97AC664031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0949A82-37FF-4F2F-A8CA-82F89BFFE274}" type="doc">
      <dgm:prSet loTypeId="urn:microsoft.com/office/officeart/2005/8/layout/chart3" loCatId="cycle" qsTypeId="urn:microsoft.com/office/officeart/2005/8/quickstyle/3d1" qsCatId="3D" csTypeId="urn:microsoft.com/office/officeart/2005/8/colors/colorful3" csCatId="colorful" phldr="1"/>
      <dgm:spPr/>
    </dgm:pt>
    <dgm:pt modelId="{38F6DEC3-7D65-4CCB-AF17-8A1390CEB3CE}">
      <dgm:prSet phldrT="[Текст]" custT="1"/>
      <dgm:spPr/>
      <dgm:t>
        <a:bodyPr/>
        <a:lstStyle/>
        <a:p>
          <a:r>
            <a:rPr lang="ru-RU" sz="2000" b="1" i="1" dirty="0" smtClean="0">
              <a:latin typeface="Times New Roman" pitchFamily="18" charset="0"/>
              <a:cs typeface="Times New Roman" pitchFamily="18" charset="0"/>
            </a:rPr>
            <a:t>2019 г</a:t>
          </a:r>
        </a:p>
        <a:p>
          <a:r>
            <a:rPr lang="ru-RU" sz="1600" b="1" i="0" dirty="0" smtClean="0">
              <a:latin typeface="Times New Roman" pitchFamily="18" charset="0"/>
              <a:cs typeface="Times New Roman" pitchFamily="18" charset="0"/>
            </a:rPr>
            <a:t>257 814,3</a:t>
          </a:r>
          <a:endParaRPr lang="ru-RU" sz="1600" b="1" i="0" dirty="0">
            <a:latin typeface="Times New Roman" pitchFamily="18" charset="0"/>
            <a:cs typeface="Times New Roman" pitchFamily="18" charset="0"/>
          </a:endParaRPr>
        </a:p>
      </dgm:t>
    </dgm:pt>
    <dgm:pt modelId="{BAC96CC4-73FD-4BCB-A8D7-0E71D4DB7C3E}" type="parTrans" cxnId="{F3DFAE89-9C87-4192-9FA5-B3B48EE29555}">
      <dgm:prSet/>
      <dgm:spPr/>
      <dgm:t>
        <a:bodyPr/>
        <a:lstStyle/>
        <a:p>
          <a:endParaRPr lang="ru-RU"/>
        </a:p>
      </dgm:t>
    </dgm:pt>
    <dgm:pt modelId="{459152C0-490C-4150-99E8-B2604380171A}" type="sibTrans" cxnId="{F3DFAE89-9C87-4192-9FA5-B3B48EE29555}">
      <dgm:prSet/>
      <dgm:spPr/>
      <dgm:t>
        <a:bodyPr/>
        <a:lstStyle/>
        <a:p>
          <a:endParaRPr lang="ru-RU"/>
        </a:p>
      </dgm:t>
    </dgm:pt>
    <dgm:pt modelId="{F74F01F6-11F0-496A-A819-3700CE247852}">
      <dgm:prSet phldrT="[Текст]" custT="1"/>
      <dgm:spPr/>
      <dgm:t>
        <a:bodyPr/>
        <a:lstStyle/>
        <a:p>
          <a:r>
            <a:rPr lang="ru-RU" sz="2000" b="1" i="1" dirty="0" smtClean="0">
              <a:latin typeface="Times New Roman" pitchFamily="18" charset="0"/>
              <a:cs typeface="Times New Roman" pitchFamily="18" charset="0"/>
            </a:rPr>
            <a:t>2020г</a:t>
          </a:r>
        </a:p>
        <a:p>
          <a:r>
            <a:rPr lang="ru-RU" sz="1600" b="1" i="0" dirty="0" smtClean="0">
              <a:latin typeface="Times New Roman" pitchFamily="18" charset="0"/>
              <a:cs typeface="Times New Roman" pitchFamily="18" charset="0"/>
            </a:rPr>
            <a:t>257 814,3</a:t>
          </a:r>
          <a:endParaRPr lang="ru-RU" sz="1600" b="1" i="0" dirty="0">
            <a:latin typeface="Times New Roman" pitchFamily="18" charset="0"/>
            <a:cs typeface="Times New Roman" pitchFamily="18" charset="0"/>
          </a:endParaRPr>
        </a:p>
      </dgm:t>
    </dgm:pt>
    <dgm:pt modelId="{E9E58357-E0AE-4EB7-B83D-24D741B743DD}" type="parTrans" cxnId="{0044B899-86CB-4CA5-8FE9-11FC7D55CFC6}">
      <dgm:prSet/>
      <dgm:spPr/>
      <dgm:t>
        <a:bodyPr/>
        <a:lstStyle/>
        <a:p>
          <a:endParaRPr lang="ru-RU"/>
        </a:p>
      </dgm:t>
    </dgm:pt>
    <dgm:pt modelId="{903DF652-7F49-4FB2-A2CB-F1E58DD36D75}" type="sibTrans" cxnId="{0044B899-86CB-4CA5-8FE9-11FC7D55CFC6}">
      <dgm:prSet/>
      <dgm:spPr/>
      <dgm:t>
        <a:bodyPr/>
        <a:lstStyle/>
        <a:p>
          <a:endParaRPr lang="ru-RU"/>
        </a:p>
      </dgm:t>
    </dgm:pt>
    <dgm:pt modelId="{BFE54F38-BB70-4B98-86AC-A84004A4547F}">
      <dgm:prSet phldrT="[Текст]" custT="1"/>
      <dgm:spPr/>
      <dgm:t>
        <a:bodyPr/>
        <a:lstStyle/>
        <a:p>
          <a:r>
            <a:rPr lang="ru-RU" sz="2000" b="1" i="1" dirty="0" smtClean="0">
              <a:latin typeface="Times New Roman" pitchFamily="18" charset="0"/>
              <a:cs typeface="Times New Roman" pitchFamily="18" charset="0"/>
            </a:rPr>
            <a:t>2018 г</a:t>
          </a:r>
        </a:p>
        <a:p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257 814,3</a:t>
          </a:r>
        </a:p>
      </dgm:t>
    </dgm:pt>
    <dgm:pt modelId="{8B983288-4A66-4511-8A82-3CD6F6B4B9BF}" type="parTrans" cxnId="{ADFCBEFD-6331-4588-9708-41616A26C33E}">
      <dgm:prSet/>
      <dgm:spPr/>
      <dgm:t>
        <a:bodyPr/>
        <a:lstStyle/>
        <a:p>
          <a:endParaRPr lang="ru-RU"/>
        </a:p>
      </dgm:t>
    </dgm:pt>
    <dgm:pt modelId="{BDE1424E-2B2D-438B-87CF-7F16D3B01AF3}" type="sibTrans" cxnId="{ADFCBEFD-6331-4588-9708-41616A26C33E}">
      <dgm:prSet/>
      <dgm:spPr/>
      <dgm:t>
        <a:bodyPr/>
        <a:lstStyle/>
        <a:p>
          <a:endParaRPr lang="ru-RU"/>
        </a:p>
      </dgm:t>
    </dgm:pt>
    <dgm:pt modelId="{56765C65-9366-4852-9A3E-D09612C9721F}" type="pres">
      <dgm:prSet presAssocID="{00949A82-37FF-4F2F-A8CA-82F89BFFE274}" presName="compositeShape" presStyleCnt="0">
        <dgm:presLayoutVars>
          <dgm:chMax val="7"/>
          <dgm:dir/>
          <dgm:resizeHandles val="exact"/>
        </dgm:presLayoutVars>
      </dgm:prSet>
      <dgm:spPr/>
    </dgm:pt>
    <dgm:pt modelId="{6C7F0085-B5BF-465B-9703-B06C563CCA07}" type="pres">
      <dgm:prSet presAssocID="{00949A82-37FF-4F2F-A8CA-82F89BFFE274}" presName="wedge1" presStyleLbl="node1" presStyleIdx="0" presStyleCnt="3" custLinFactNeighborX="-4249" custLinFactNeighborY="3740"/>
      <dgm:spPr/>
      <dgm:t>
        <a:bodyPr/>
        <a:lstStyle/>
        <a:p>
          <a:endParaRPr lang="ru-RU"/>
        </a:p>
      </dgm:t>
    </dgm:pt>
    <dgm:pt modelId="{FBC38475-667D-4669-AFAB-8F01FE4888B9}" type="pres">
      <dgm:prSet presAssocID="{00949A82-37FF-4F2F-A8CA-82F89BFFE27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6EEB24-A709-4ABD-9205-A911C5E65435}" type="pres">
      <dgm:prSet presAssocID="{00949A82-37FF-4F2F-A8CA-82F89BFFE274}" presName="wedge2" presStyleLbl="node1" presStyleIdx="1" presStyleCnt="3"/>
      <dgm:spPr/>
      <dgm:t>
        <a:bodyPr/>
        <a:lstStyle/>
        <a:p>
          <a:endParaRPr lang="ru-RU"/>
        </a:p>
      </dgm:t>
    </dgm:pt>
    <dgm:pt modelId="{8E1379A1-B994-4707-934E-874DC3E6543B}" type="pres">
      <dgm:prSet presAssocID="{00949A82-37FF-4F2F-A8CA-82F89BFFE27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46ABB2-247D-4D72-B94D-1B4D4931D35C}" type="pres">
      <dgm:prSet presAssocID="{00949A82-37FF-4F2F-A8CA-82F89BFFE274}" presName="wedge3" presStyleLbl="node1" presStyleIdx="2" presStyleCnt="3"/>
      <dgm:spPr/>
      <dgm:t>
        <a:bodyPr/>
        <a:lstStyle/>
        <a:p>
          <a:endParaRPr lang="ru-RU"/>
        </a:p>
      </dgm:t>
    </dgm:pt>
    <dgm:pt modelId="{1730F3D6-B2C1-4689-A012-5D6BCCA13A83}" type="pres">
      <dgm:prSet presAssocID="{00949A82-37FF-4F2F-A8CA-82F89BFFE27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D0BAEE-5B29-4BCA-8496-D5636BE5F01B}" type="presOf" srcId="{F74F01F6-11F0-496A-A819-3700CE247852}" destId="{8E1379A1-B994-4707-934E-874DC3E6543B}" srcOrd="1" destOrd="0" presId="urn:microsoft.com/office/officeart/2005/8/layout/chart3"/>
    <dgm:cxn modelId="{1CA9FD91-100B-402C-85E6-888A41B8E552}" type="presOf" srcId="{38F6DEC3-7D65-4CCB-AF17-8A1390CEB3CE}" destId="{FBC38475-667D-4669-AFAB-8F01FE4888B9}" srcOrd="1" destOrd="0" presId="urn:microsoft.com/office/officeart/2005/8/layout/chart3"/>
    <dgm:cxn modelId="{ADFCBEFD-6331-4588-9708-41616A26C33E}" srcId="{00949A82-37FF-4F2F-A8CA-82F89BFFE274}" destId="{BFE54F38-BB70-4B98-86AC-A84004A4547F}" srcOrd="2" destOrd="0" parTransId="{8B983288-4A66-4511-8A82-3CD6F6B4B9BF}" sibTransId="{BDE1424E-2B2D-438B-87CF-7F16D3B01AF3}"/>
    <dgm:cxn modelId="{0044B899-86CB-4CA5-8FE9-11FC7D55CFC6}" srcId="{00949A82-37FF-4F2F-A8CA-82F89BFFE274}" destId="{F74F01F6-11F0-496A-A819-3700CE247852}" srcOrd="1" destOrd="0" parTransId="{E9E58357-E0AE-4EB7-B83D-24D741B743DD}" sibTransId="{903DF652-7F49-4FB2-A2CB-F1E58DD36D75}"/>
    <dgm:cxn modelId="{7851D586-2A80-4E4E-85C9-307B34A05B4B}" type="presOf" srcId="{BFE54F38-BB70-4B98-86AC-A84004A4547F}" destId="{D046ABB2-247D-4D72-B94D-1B4D4931D35C}" srcOrd="0" destOrd="0" presId="urn:microsoft.com/office/officeart/2005/8/layout/chart3"/>
    <dgm:cxn modelId="{3C3CFF51-7A0C-40D1-B715-395223322563}" type="presOf" srcId="{BFE54F38-BB70-4B98-86AC-A84004A4547F}" destId="{1730F3D6-B2C1-4689-A012-5D6BCCA13A83}" srcOrd="1" destOrd="0" presId="urn:microsoft.com/office/officeart/2005/8/layout/chart3"/>
    <dgm:cxn modelId="{329C31EF-7636-40A8-B4F7-6139C0BE9B39}" type="presOf" srcId="{38F6DEC3-7D65-4CCB-AF17-8A1390CEB3CE}" destId="{6C7F0085-B5BF-465B-9703-B06C563CCA07}" srcOrd="0" destOrd="0" presId="urn:microsoft.com/office/officeart/2005/8/layout/chart3"/>
    <dgm:cxn modelId="{F3DFAE89-9C87-4192-9FA5-B3B48EE29555}" srcId="{00949A82-37FF-4F2F-A8CA-82F89BFFE274}" destId="{38F6DEC3-7D65-4CCB-AF17-8A1390CEB3CE}" srcOrd="0" destOrd="0" parTransId="{BAC96CC4-73FD-4BCB-A8D7-0E71D4DB7C3E}" sibTransId="{459152C0-490C-4150-99E8-B2604380171A}"/>
    <dgm:cxn modelId="{966FFC2D-3666-44DD-8FF0-9C0B41608649}" type="presOf" srcId="{F74F01F6-11F0-496A-A819-3700CE247852}" destId="{E56EEB24-A709-4ABD-9205-A911C5E65435}" srcOrd="0" destOrd="0" presId="urn:microsoft.com/office/officeart/2005/8/layout/chart3"/>
    <dgm:cxn modelId="{91150FF4-3214-41E7-A903-AFD7E86999A5}" type="presOf" srcId="{00949A82-37FF-4F2F-A8CA-82F89BFFE274}" destId="{56765C65-9366-4852-9A3E-D09612C9721F}" srcOrd="0" destOrd="0" presId="urn:microsoft.com/office/officeart/2005/8/layout/chart3"/>
    <dgm:cxn modelId="{6403FF9F-0514-4703-A901-67B64544CEE7}" type="presParOf" srcId="{56765C65-9366-4852-9A3E-D09612C9721F}" destId="{6C7F0085-B5BF-465B-9703-B06C563CCA07}" srcOrd="0" destOrd="0" presId="urn:microsoft.com/office/officeart/2005/8/layout/chart3"/>
    <dgm:cxn modelId="{CD351D66-1866-41A7-9D5D-35E6DE1233F8}" type="presParOf" srcId="{56765C65-9366-4852-9A3E-D09612C9721F}" destId="{FBC38475-667D-4669-AFAB-8F01FE4888B9}" srcOrd="1" destOrd="0" presId="urn:microsoft.com/office/officeart/2005/8/layout/chart3"/>
    <dgm:cxn modelId="{AEF382F3-8C6A-45C5-B247-75415FB35649}" type="presParOf" srcId="{56765C65-9366-4852-9A3E-D09612C9721F}" destId="{E56EEB24-A709-4ABD-9205-A911C5E65435}" srcOrd="2" destOrd="0" presId="urn:microsoft.com/office/officeart/2005/8/layout/chart3"/>
    <dgm:cxn modelId="{5155E73E-4271-4B07-BB10-A945608A6822}" type="presParOf" srcId="{56765C65-9366-4852-9A3E-D09612C9721F}" destId="{8E1379A1-B994-4707-934E-874DC3E6543B}" srcOrd="3" destOrd="0" presId="urn:microsoft.com/office/officeart/2005/8/layout/chart3"/>
    <dgm:cxn modelId="{DB3F3F16-DD92-4639-BC5C-C6CC75D72950}" type="presParOf" srcId="{56765C65-9366-4852-9A3E-D09612C9721F}" destId="{D046ABB2-247D-4D72-B94D-1B4D4931D35C}" srcOrd="4" destOrd="0" presId="urn:microsoft.com/office/officeart/2005/8/layout/chart3"/>
    <dgm:cxn modelId="{ED4553AB-C790-4155-A19A-BC902D51E067}" type="presParOf" srcId="{56765C65-9366-4852-9A3E-D09612C9721F}" destId="{1730F3D6-B2C1-4689-A012-5D6BCCA13A83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1469E50-24C6-4156-8DAA-6DD0C1079C89}" type="doc">
      <dgm:prSet loTypeId="urn:microsoft.com/office/officeart/2005/8/layout/gear1" loCatId="relationship" qsTypeId="urn:microsoft.com/office/officeart/2005/8/quickstyle/simple1" qsCatId="simple" csTypeId="urn:microsoft.com/office/officeart/2005/8/colors/accent1_3" csCatId="accent1" phldr="1"/>
      <dgm:spPr/>
    </dgm:pt>
    <dgm:pt modelId="{D0115B0F-FDFB-494B-AC0A-E04A5EC234DA}">
      <dgm:prSet phldrT="[Text]"/>
      <dgm:spPr/>
      <dgm:t>
        <a:bodyPr/>
        <a:lstStyle/>
        <a:p>
          <a:r>
            <a:rPr lang="ru-RU" noProof="0" dirty="0" smtClean="0"/>
            <a:t>Этап 3 — заголовок</a:t>
          </a:r>
          <a:endParaRPr lang="ru-RU" noProof="0" dirty="0"/>
        </a:p>
      </dgm:t>
    </dgm:pt>
    <dgm:pt modelId="{F3ECE90F-7A47-4472-9560-98DC857F992F}" type="parTrans" cxnId="{CD5AA65A-6000-4F48-85D3-EB084B6F41D0}">
      <dgm:prSet/>
      <dgm:spPr/>
      <dgm:t>
        <a:bodyPr/>
        <a:lstStyle/>
        <a:p>
          <a:endParaRPr lang="en-US"/>
        </a:p>
      </dgm:t>
    </dgm:pt>
    <dgm:pt modelId="{39A3B9F5-08CD-49EE-B590-A9FA60312E8F}" type="sibTrans" cxnId="{CD5AA65A-6000-4F48-85D3-EB084B6F41D0}">
      <dgm:prSet/>
      <dgm:spPr/>
      <dgm:t>
        <a:bodyPr/>
        <a:lstStyle/>
        <a:p>
          <a:endParaRPr lang="en-US"/>
        </a:p>
      </dgm:t>
    </dgm:pt>
    <dgm:pt modelId="{B294A45F-A097-47D5-8F55-FC668EB3C982}">
      <dgm:prSet phldrT="[Text]"/>
      <dgm:spPr/>
      <dgm:t>
        <a:bodyPr/>
        <a:lstStyle/>
        <a:p>
          <a:r>
            <a:rPr lang="ru-RU" noProof="0" dirty="0" smtClean="0"/>
            <a:t>Этап 2 — заголовок</a:t>
          </a:r>
          <a:endParaRPr lang="ru-RU" noProof="0" dirty="0"/>
        </a:p>
      </dgm:t>
    </dgm:pt>
    <dgm:pt modelId="{ACBA6356-2F80-466D-9121-489D204B80B8}" type="parTrans" cxnId="{38A955D8-3C8B-463D-BA25-2C9E34FDDEBB}">
      <dgm:prSet/>
      <dgm:spPr/>
      <dgm:t>
        <a:bodyPr/>
        <a:lstStyle/>
        <a:p>
          <a:endParaRPr lang="en-US"/>
        </a:p>
      </dgm:t>
    </dgm:pt>
    <dgm:pt modelId="{881A9571-C437-40E4-90E1-61734033862D}" type="sibTrans" cxnId="{38A955D8-3C8B-463D-BA25-2C9E34FDDEBB}">
      <dgm:prSet/>
      <dgm:spPr/>
      <dgm:t>
        <a:bodyPr/>
        <a:lstStyle/>
        <a:p>
          <a:endParaRPr lang="en-US"/>
        </a:p>
      </dgm:t>
    </dgm:pt>
    <dgm:pt modelId="{A72F579A-815F-4730-AEB0-052A4E2EADB2}">
      <dgm:prSet phldrT="[Text]"/>
      <dgm:spPr/>
      <dgm:t>
        <a:bodyPr/>
        <a:lstStyle/>
        <a:p>
          <a:r>
            <a:rPr lang="ru-RU" noProof="0" dirty="0" smtClean="0"/>
            <a:t>Этап 1 — заголовок</a:t>
          </a:r>
          <a:endParaRPr lang="ru-RU" noProof="0" dirty="0"/>
        </a:p>
      </dgm:t>
    </dgm:pt>
    <dgm:pt modelId="{8EA6516C-EB3A-4FC0-BB44-265A3652D4BC}" type="parTrans" cxnId="{D2ECF758-131A-41EE-A789-9D6FDC186481}">
      <dgm:prSet/>
      <dgm:spPr/>
      <dgm:t>
        <a:bodyPr/>
        <a:lstStyle/>
        <a:p>
          <a:endParaRPr lang="en-US"/>
        </a:p>
      </dgm:t>
    </dgm:pt>
    <dgm:pt modelId="{6B184F14-5261-4D1F-8701-947EAF068BB3}" type="sibTrans" cxnId="{D2ECF758-131A-41EE-A789-9D6FDC186481}">
      <dgm:prSet/>
      <dgm:spPr/>
      <dgm:t>
        <a:bodyPr/>
        <a:lstStyle/>
        <a:p>
          <a:endParaRPr lang="en-US"/>
        </a:p>
      </dgm:t>
    </dgm:pt>
    <dgm:pt modelId="{DF72D2A9-E721-47DF-A758-78A445E0F3CE}" type="pres">
      <dgm:prSet presAssocID="{F1469E50-24C6-4156-8DAA-6DD0C1079C8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19C9BB9-1ADD-4304-93EC-C9FE618B8492}" type="pres">
      <dgm:prSet presAssocID="{D0115B0F-FDFB-494B-AC0A-E04A5EC234DA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1B49C7-064E-438E-A5AF-D06F604607BC}" type="pres">
      <dgm:prSet presAssocID="{D0115B0F-FDFB-494B-AC0A-E04A5EC234DA}" presName="gear1srcNode" presStyleLbl="node1" presStyleIdx="0" presStyleCnt="3"/>
      <dgm:spPr/>
      <dgm:t>
        <a:bodyPr/>
        <a:lstStyle/>
        <a:p>
          <a:endParaRPr lang="en-US"/>
        </a:p>
      </dgm:t>
    </dgm:pt>
    <dgm:pt modelId="{A8AE7A62-856E-43C0-A01E-AB2F291FD15A}" type="pres">
      <dgm:prSet presAssocID="{D0115B0F-FDFB-494B-AC0A-E04A5EC234DA}" presName="gear1dstNode" presStyleLbl="node1" presStyleIdx="0" presStyleCnt="3"/>
      <dgm:spPr/>
      <dgm:t>
        <a:bodyPr/>
        <a:lstStyle/>
        <a:p>
          <a:endParaRPr lang="en-US"/>
        </a:p>
      </dgm:t>
    </dgm:pt>
    <dgm:pt modelId="{1CA3202A-9CD1-47F7-9D42-23E46A72BBFC}" type="pres">
      <dgm:prSet presAssocID="{B294A45F-A097-47D5-8F55-FC668EB3C98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EE68D-5808-445A-B73B-CEFF75A2773F}" type="pres">
      <dgm:prSet presAssocID="{B294A45F-A097-47D5-8F55-FC668EB3C982}" presName="gear2srcNode" presStyleLbl="node1" presStyleIdx="1" presStyleCnt="3"/>
      <dgm:spPr/>
      <dgm:t>
        <a:bodyPr/>
        <a:lstStyle/>
        <a:p>
          <a:endParaRPr lang="en-US"/>
        </a:p>
      </dgm:t>
    </dgm:pt>
    <dgm:pt modelId="{706E9A05-70AC-494E-B29F-F414922DE00D}" type="pres">
      <dgm:prSet presAssocID="{B294A45F-A097-47D5-8F55-FC668EB3C982}" presName="gear2dstNode" presStyleLbl="node1" presStyleIdx="1" presStyleCnt="3"/>
      <dgm:spPr/>
      <dgm:t>
        <a:bodyPr/>
        <a:lstStyle/>
        <a:p>
          <a:endParaRPr lang="en-US"/>
        </a:p>
      </dgm:t>
    </dgm:pt>
    <dgm:pt modelId="{11E70583-C9D9-4A1B-9215-04DC48DCBD8D}" type="pres">
      <dgm:prSet presAssocID="{A72F579A-815F-4730-AEB0-052A4E2EADB2}" presName="gear3" presStyleLbl="node1" presStyleIdx="2" presStyleCnt="3"/>
      <dgm:spPr/>
      <dgm:t>
        <a:bodyPr/>
        <a:lstStyle/>
        <a:p>
          <a:endParaRPr lang="en-US"/>
        </a:p>
      </dgm:t>
    </dgm:pt>
    <dgm:pt modelId="{1DC90457-DB2A-4C95-A36F-0563F25B6D53}" type="pres">
      <dgm:prSet presAssocID="{A72F579A-815F-4730-AEB0-052A4E2EADB2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E43DE-00F8-4019-BA85-9AFF0B3069A7}" type="pres">
      <dgm:prSet presAssocID="{A72F579A-815F-4730-AEB0-052A4E2EADB2}" presName="gear3srcNode" presStyleLbl="node1" presStyleIdx="2" presStyleCnt="3"/>
      <dgm:spPr/>
      <dgm:t>
        <a:bodyPr/>
        <a:lstStyle/>
        <a:p>
          <a:endParaRPr lang="en-US"/>
        </a:p>
      </dgm:t>
    </dgm:pt>
    <dgm:pt modelId="{F86AD8D8-4A96-48C0-A843-3A718641AD56}" type="pres">
      <dgm:prSet presAssocID="{A72F579A-815F-4730-AEB0-052A4E2EADB2}" presName="gear3dstNode" presStyleLbl="node1" presStyleIdx="2" presStyleCnt="3"/>
      <dgm:spPr/>
      <dgm:t>
        <a:bodyPr/>
        <a:lstStyle/>
        <a:p>
          <a:endParaRPr lang="en-US"/>
        </a:p>
      </dgm:t>
    </dgm:pt>
    <dgm:pt modelId="{1E72715E-7366-4E78-A512-24F37F5D23DC}" type="pres">
      <dgm:prSet presAssocID="{39A3B9F5-08CD-49EE-B590-A9FA60312E8F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BE287C59-37F8-4A31-B5A2-F56A3CB15957}" type="pres">
      <dgm:prSet presAssocID="{881A9571-C437-40E4-90E1-61734033862D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2A80456C-D6A1-43C9-80B2-09334D6E033A}" type="pres">
      <dgm:prSet presAssocID="{6B184F14-5261-4D1F-8701-947EAF068BB3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05A23107-95A6-48BA-9C15-320B2C8DBD9C}" type="presOf" srcId="{D0115B0F-FDFB-494B-AC0A-E04A5EC234DA}" destId="{A8AE7A62-856E-43C0-A01E-AB2F291FD15A}" srcOrd="2" destOrd="0" presId="urn:microsoft.com/office/officeart/2005/8/layout/gear1"/>
    <dgm:cxn modelId="{F00F5FF9-8EEF-4575-883E-9FECBCDECA1B}" type="presOf" srcId="{39A3B9F5-08CD-49EE-B590-A9FA60312E8F}" destId="{1E72715E-7366-4E78-A512-24F37F5D23DC}" srcOrd="0" destOrd="0" presId="urn:microsoft.com/office/officeart/2005/8/layout/gear1"/>
    <dgm:cxn modelId="{E0F29509-14D9-447A-A12F-C58EB915A87F}" type="presOf" srcId="{D0115B0F-FDFB-494B-AC0A-E04A5EC234DA}" destId="{519C9BB9-1ADD-4304-93EC-C9FE618B8492}" srcOrd="0" destOrd="0" presId="urn:microsoft.com/office/officeart/2005/8/layout/gear1"/>
    <dgm:cxn modelId="{D3CAA15F-809B-449B-B4C7-F52EC4A84ECE}" type="presOf" srcId="{D0115B0F-FDFB-494B-AC0A-E04A5EC234DA}" destId="{491B49C7-064E-438E-A5AF-D06F604607BC}" srcOrd="1" destOrd="0" presId="urn:microsoft.com/office/officeart/2005/8/layout/gear1"/>
    <dgm:cxn modelId="{38A955D8-3C8B-463D-BA25-2C9E34FDDEBB}" srcId="{F1469E50-24C6-4156-8DAA-6DD0C1079C89}" destId="{B294A45F-A097-47D5-8F55-FC668EB3C982}" srcOrd="1" destOrd="0" parTransId="{ACBA6356-2F80-466D-9121-489D204B80B8}" sibTransId="{881A9571-C437-40E4-90E1-61734033862D}"/>
    <dgm:cxn modelId="{D2ECF758-131A-41EE-A789-9D6FDC186481}" srcId="{F1469E50-24C6-4156-8DAA-6DD0C1079C89}" destId="{A72F579A-815F-4730-AEB0-052A4E2EADB2}" srcOrd="2" destOrd="0" parTransId="{8EA6516C-EB3A-4FC0-BB44-265A3652D4BC}" sibTransId="{6B184F14-5261-4D1F-8701-947EAF068BB3}"/>
    <dgm:cxn modelId="{723C8F22-4AB3-42CC-89EC-756A6438D4F8}" type="presOf" srcId="{B294A45F-A097-47D5-8F55-FC668EB3C982}" destId="{706E9A05-70AC-494E-B29F-F414922DE00D}" srcOrd="2" destOrd="0" presId="urn:microsoft.com/office/officeart/2005/8/layout/gear1"/>
    <dgm:cxn modelId="{A67BBC1F-E27A-45A3-97D8-DB5273212B10}" type="presOf" srcId="{B294A45F-A097-47D5-8F55-FC668EB3C982}" destId="{1CA3202A-9CD1-47F7-9D42-23E46A72BBFC}" srcOrd="0" destOrd="0" presId="urn:microsoft.com/office/officeart/2005/8/layout/gear1"/>
    <dgm:cxn modelId="{CD5AA65A-6000-4F48-85D3-EB084B6F41D0}" srcId="{F1469E50-24C6-4156-8DAA-6DD0C1079C89}" destId="{D0115B0F-FDFB-494B-AC0A-E04A5EC234DA}" srcOrd="0" destOrd="0" parTransId="{F3ECE90F-7A47-4472-9560-98DC857F992F}" sibTransId="{39A3B9F5-08CD-49EE-B590-A9FA60312E8F}"/>
    <dgm:cxn modelId="{B9B0E059-D79B-4376-8D5C-22FF356A77D3}" type="presOf" srcId="{881A9571-C437-40E4-90E1-61734033862D}" destId="{BE287C59-37F8-4A31-B5A2-F56A3CB15957}" srcOrd="0" destOrd="0" presId="urn:microsoft.com/office/officeart/2005/8/layout/gear1"/>
    <dgm:cxn modelId="{5C012A6F-492C-4216-8D98-1C9CED36B44C}" type="presOf" srcId="{A72F579A-815F-4730-AEB0-052A4E2EADB2}" destId="{E9EE43DE-00F8-4019-BA85-9AFF0B3069A7}" srcOrd="2" destOrd="0" presId="urn:microsoft.com/office/officeart/2005/8/layout/gear1"/>
    <dgm:cxn modelId="{F848FB20-E105-42B8-A2CB-C9B380751AC8}" type="presOf" srcId="{B294A45F-A097-47D5-8F55-FC668EB3C982}" destId="{142EE68D-5808-445A-B73B-CEFF75A2773F}" srcOrd="1" destOrd="0" presId="urn:microsoft.com/office/officeart/2005/8/layout/gear1"/>
    <dgm:cxn modelId="{EBF6C241-6C40-4A2E-84BC-B52B0944EC7E}" type="presOf" srcId="{A72F579A-815F-4730-AEB0-052A4E2EADB2}" destId="{1DC90457-DB2A-4C95-A36F-0563F25B6D53}" srcOrd="1" destOrd="0" presId="urn:microsoft.com/office/officeart/2005/8/layout/gear1"/>
    <dgm:cxn modelId="{C2825D01-7009-4C7A-9735-E3DA9B56907F}" type="presOf" srcId="{F1469E50-24C6-4156-8DAA-6DD0C1079C89}" destId="{DF72D2A9-E721-47DF-A758-78A445E0F3CE}" srcOrd="0" destOrd="0" presId="urn:microsoft.com/office/officeart/2005/8/layout/gear1"/>
    <dgm:cxn modelId="{5642BDE9-C21A-403B-9DBE-C06C15AD6197}" type="presOf" srcId="{A72F579A-815F-4730-AEB0-052A4E2EADB2}" destId="{F86AD8D8-4A96-48C0-A843-3A718641AD56}" srcOrd="3" destOrd="0" presId="urn:microsoft.com/office/officeart/2005/8/layout/gear1"/>
    <dgm:cxn modelId="{78D93DA3-71DA-4B27-AF7D-4F6F06818383}" type="presOf" srcId="{6B184F14-5261-4D1F-8701-947EAF068BB3}" destId="{2A80456C-D6A1-43C9-80B2-09334D6E033A}" srcOrd="0" destOrd="0" presId="urn:microsoft.com/office/officeart/2005/8/layout/gear1"/>
    <dgm:cxn modelId="{64245054-BF6B-45A8-B6B4-5E3294B19593}" type="presOf" srcId="{A72F579A-815F-4730-AEB0-052A4E2EADB2}" destId="{11E70583-C9D9-4A1B-9215-04DC48DCBD8D}" srcOrd="0" destOrd="0" presId="urn:microsoft.com/office/officeart/2005/8/layout/gear1"/>
    <dgm:cxn modelId="{AD820DF2-DF49-4404-8EB2-21B39A3FB116}" type="presParOf" srcId="{DF72D2A9-E721-47DF-A758-78A445E0F3CE}" destId="{519C9BB9-1ADD-4304-93EC-C9FE618B8492}" srcOrd="0" destOrd="0" presId="urn:microsoft.com/office/officeart/2005/8/layout/gear1"/>
    <dgm:cxn modelId="{5FCC70D7-F25D-4F83-B73B-CC9743E22AA2}" type="presParOf" srcId="{DF72D2A9-E721-47DF-A758-78A445E0F3CE}" destId="{491B49C7-064E-438E-A5AF-D06F604607BC}" srcOrd="1" destOrd="0" presId="urn:microsoft.com/office/officeart/2005/8/layout/gear1"/>
    <dgm:cxn modelId="{99063BC2-9488-46FC-8DF6-8441C24C3965}" type="presParOf" srcId="{DF72D2A9-E721-47DF-A758-78A445E0F3CE}" destId="{A8AE7A62-856E-43C0-A01E-AB2F291FD15A}" srcOrd="2" destOrd="0" presId="urn:microsoft.com/office/officeart/2005/8/layout/gear1"/>
    <dgm:cxn modelId="{A0BC6D19-907A-47D7-A08F-5D179F64EECA}" type="presParOf" srcId="{DF72D2A9-E721-47DF-A758-78A445E0F3CE}" destId="{1CA3202A-9CD1-47F7-9D42-23E46A72BBFC}" srcOrd="3" destOrd="0" presId="urn:microsoft.com/office/officeart/2005/8/layout/gear1"/>
    <dgm:cxn modelId="{A3B8BF3C-AC9A-49CC-B2EF-B4679D8DF0C6}" type="presParOf" srcId="{DF72D2A9-E721-47DF-A758-78A445E0F3CE}" destId="{142EE68D-5808-445A-B73B-CEFF75A2773F}" srcOrd="4" destOrd="0" presId="urn:microsoft.com/office/officeart/2005/8/layout/gear1"/>
    <dgm:cxn modelId="{F5C1E3F4-99F8-4BD4-BD0B-C5FE69FE5223}" type="presParOf" srcId="{DF72D2A9-E721-47DF-A758-78A445E0F3CE}" destId="{706E9A05-70AC-494E-B29F-F414922DE00D}" srcOrd="5" destOrd="0" presId="urn:microsoft.com/office/officeart/2005/8/layout/gear1"/>
    <dgm:cxn modelId="{FCC3D189-BC5D-47B0-92BA-5A107E436E22}" type="presParOf" srcId="{DF72D2A9-E721-47DF-A758-78A445E0F3CE}" destId="{11E70583-C9D9-4A1B-9215-04DC48DCBD8D}" srcOrd="6" destOrd="0" presId="urn:microsoft.com/office/officeart/2005/8/layout/gear1"/>
    <dgm:cxn modelId="{DFFA59B1-FFDD-46BE-8FA1-73C7504494F7}" type="presParOf" srcId="{DF72D2A9-E721-47DF-A758-78A445E0F3CE}" destId="{1DC90457-DB2A-4C95-A36F-0563F25B6D53}" srcOrd="7" destOrd="0" presId="urn:microsoft.com/office/officeart/2005/8/layout/gear1"/>
    <dgm:cxn modelId="{FB52C3EF-7F00-44BF-9DC3-4F3DB8AE4938}" type="presParOf" srcId="{DF72D2A9-E721-47DF-A758-78A445E0F3CE}" destId="{E9EE43DE-00F8-4019-BA85-9AFF0B3069A7}" srcOrd="8" destOrd="0" presId="urn:microsoft.com/office/officeart/2005/8/layout/gear1"/>
    <dgm:cxn modelId="{A0EEF6B1-DF0D-4309-97B7-44A898FB6001}" type="presParOf" srcId="{DF72D2A9-E721-47DF-A758-78A445E0F3CE}" destId="{F86AD8D8-4A96-48C0-A843-3A718641AD56}" srcOrd="9" destOrd="0" presId="urn:microsoft.com/office/officeart/2005/8/layout/gear1"/>
    <dgm:cxn modelId="{2B9DD819-AFC3-413F-B930-1FC87889253A}" type="presParOf" srcId="{DF72D2A9-E721-47DF-A758-78A445E0F3CE}" destId="{1E72715E-7366-4E78-A512-24F37F5D23DC}" srcOrd="10" destOrd="0" presId="urn:microsoft.com/office/officeart/2005/8/layout/gear1"/>
    <dgm:cxn modelId="{E12A6285-B30D-4A0B-9086-69D1D9BB4F11}" type="presParOf" srcId="{DF72D2A9-E721-47DF-A758-78A445E0F3CE}" destId="{BE287C59-37F8-4A31-B5A2-F56A3CB15957}" srcOrd="11" destOrd="0" presId="urn:microsoft.com/office/officeart/2005/8/layout/gear1"/>
    <dgm:cxn modelId="{AE1DDF6A-5091-4106-9D09-6702BC865C7A}" type="presParOf" srcId="{DF72D2A9-E721-47DF-A758-78A445E0F3CE}" destId="{2A80456C-D6A1-43C9-80B2-09334D6E033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0CD87E-BBA6-4E1E-AC02-3D007F688F29}" type="doc">
      <dgm:prSet loTypeId="urn:microsoft.com/office/officeart/2005/8/layout/balance1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4119609-A0A1-4846-9C8D-4003AE3B36BE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chemeClr val="accent5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19 668 712,5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E56DC8-6C03-4D8A-8C0B-1A480CA60D6E}" type="parTrans" cxnId="{96A345D0-8B22-4F66-929F-2D6167D968A2}">
      <dgm:prSet/>
      <dgm:spPr/>
      <dgm:t>
        <a:bodyPr/>
        <a:lstStyle/>
        <a:p>
          <a:endParaRPr lang="ru-RU"/>
        </a:p>
      </dgm:t>
    </dgm:pt>
    <dgm:pt modelId="{C1266610-07F5-4CF3-8800-71D29A282EA3}" type="sibTrans" cxnId="{96A345D0-8B22-4F66-929F-2D6167D968A2}">
      <dgm:prSet/>
      <dgm:spPr/>
      <dgm:t>
        <a:bodyPr/>
        <a:lstStyle/>
        <a:p>
          <a:endParaRPr lang="ru-RU"/>
        </a:p>
      </dgm:t>
    </dgm:pt>
    <dgm:pt modelId="{B9E2DD9C-C986-4B2B-ADD0-DCEF7F9F0860}">
      <dgm:prSet phldrT="[Текст]" custT="1"/>
      <dgm:spPr>
        <a:solidFill>
          <a:schemeClr val="accent6">
            <a:lumMod val="75000"/>
          </a:schemeClr>
        </a:solidFill>
      </dgm:spPr>
      <dgm:t>
        <a:bodyPr anchor="t"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34 771,1</a:t>
          </a:r>
        </a:p>
        <a:p>
          <a:endParaRPr lang="ru-RU" sz="1400" dirty="0"/>
        </a:p>
      </dgm:t>
    </dgm:pt>
    <dgm:pt modelId="{59C52F83-322C-4C6F-8027-E970FF73748E}" type="parTrans" cxnId="{E1D57A38-D5F2-47F9-B84F-5E8C75887C35}">
      <dgm:prSet/>
      <dgm:spPr/>
      <dgm:t>
        <a:bodyPr/>
        <a:lstStyle/>
        <a:p>
          <a:endParaRPr lang="ru-RU"/>
        </a:p>
      </dgm:t>
    </dgm:pt>
    <dgm:pt modelId="{85E15163-B59E-4C23-84F3-7EBAE64F7DEA}" type="sibTrans" cxnId="{E1D57A38-D5F2-47F9-B84F-5E8C75887C35}">
      <dgm:prSet/>
      <dgm:spPr/>
      <dgm:t>
        <a:bodyPr/>
        <a:lstStyle/>
        <a:p>
          <a:endParaRPr lang="ru-RU"/>
        </a:p>
      </dgm:t>
    </dgm:pt>
    <dgm:pt modelId="{306B15CD-8E30-4AA3-92C9-4E46A376756A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19 703 483,6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C6A84A-5427-4A79-ABFC-376258A33566}" type="sibTrans" cxnId="{7F627F53-19CF-4348-B3D7-35E690347C32}">
      <dgm:prSet/>
      <dgm:spPr/>
      <dgm:t>
        <a:bodyPr/>
        <a:lstStyle/>
        <a:p>
          <a:endParaRPr lang="ru-RU"/>
        </a:p>
      </dgm:t>
    </dgm:pt>
    <dgm:pt modelId="{D64B4665-9E3A-4D89-8C97-A3D88D402767}" type="parTrans" cxnId="{7F627F53-19CF-4348-B3D7-35E690347C32}">
      <dgm:prSet/>
      <dgm:spPr/>
      <dgm:t>
        <a:bodyPr/>
        <a:lstStyle/>
        <a:p>
          <a:endParaRPr lang="ru-RU"/>
        </a:p>
      </dgm:t>
    </dgm:pt>
    <dgm:pt modelId="{91021ED1-A441-430A-90E0-2C5781E05B2C}" type="pres">
      <dgm:prSet presAssocID="{560CD87E-BBA6-4E1E-AC02-3D007F688F29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4165FB-99D8-4BD0-9301-C188F6472C3C}" type="pres">
      <dgm:prSet presAssocID="{560CD87E-BBA6-4E1E-AC02-3D007F688F29}" presName="dummyMaxCanvas" presStyleCnt="0"/>
      <dgm:spPr/>
    </dgm:pt>
    <dgm:pt modelId="{DAC5D001-FED4-4E93-99B4-AB2D8881A635}" type="pres">
      <dgm:prSet presAssocID="{560CD87E-BBA6-4E1E-AC02-3D007F688F29}" presName="parentComposite" presStyleCnt="0"/>
      <dgm:spPr/>
    </dgm:pt>
    <dgm:pt modelId="{33F4B093-659C-4047-8563-A77FEE4715D0}" type="pres">
      <dgm:prSet presAssocID="{560CD87E-BBA6-4E1E-AC02-3D007F688F29}" presName="parent1" presStyleLbl="alignAccFollowNode1" presStyleIdx="0" presStyleCnt="4" custScaleX="132895" custScaleY="263132" custLinFactY="98248" custLinFactNeighborX="-18239" custLinFactNeighborY="100000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EF959F6E-EE77-4D2D-8B3D-CA7F59B9901A}" type="pres">
      <dgm:prSet presAssocID="{560CD87E-BBA6-4E1E-AC02-3D007F688F29}" presName="parent2" presStyleLbl="alignAccFollowNode1" presStyleIdx="1" presStyleCnt="4" custScaleX="132895" custScaleY="179408" custLinFactY="60587" custLinFactNeighborX="4337" custLinFactNeighborY="100000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CCB10502-09BC-4B6B-A118-0FEE4CF3668D}" type="pres">
      <dgm:prSet presAssocID="{560CD87E-BBA6-4E1E-AC02-3D007F688F29}" presName="childrenComposite" presStyleCnt="0"/>
      <dgm:spPr/>
    </dgm:pt>
    <dgm:pt modelId="{2F7EA172-3758-42C5-B591-8C69F42B2DA7}" type="pres">
      <dgm:prSet presAssocID="{560CD87E-BBA6-4E1E-AC02-3D007F688F29}" presName="dummyMaxCanvas_ChildArea" presStyleCnt="0"/>
      <dgm:spPr/>
    </dgm:pt>
    <dgm:pt modelId="{9D424809-FCE9-4B0D-ACEC-0642E49AB86D}" type="pres">
      <dgm:prSet presAssocID="{560CD87E-BBA6-4E1E-AC02-3D007F688F29}" presName="fulcrum" presStyleLbl="alignAccFollowNode1" presStyleIdx="2" presStyleCnt="4"/>
      <dgm:spPr>
        <a:solidFill>
          <a:srgbClr val="CC9900">
            <a:alpha val="90000"/>
          </a:srgbClr>
        </a:solidFill>
      </dgm:spPr>
    </dgm:pt>
    <dgm:pt modelId="{7E149E29-122E-48CF-9490-D5D1A6509B87}" type="pres">
      <dgm:prSet presAssocID="{560CD87E-BBA6-4E1E-AC02-3D007F688F29}" presName="balance_01" presStyleLbl="alignAccFollowNode1" presStyleIdx="3" presStyleCnt="4" custAng="21360000">
        <dgm:presLayoutVars>
          <dgm:bulletEnabled val="1"/>
        </dgm:presLayoutVars>
      </dgm:prSet>
      <dgm:spPr>
        <a:solidFill>
          <a:srgbClr val="CC9900">
            <a:alpha val="89804"/>
          </a:srgbClr>
        </a:solidFill>
      </dgm:spPr>
    </dgm:pt>
    <dgm:pt modelId="{B2DA8B4F-FA20-4A4C-B0CE-A6E53EC62C2D}" type="pres">
      <dgm:prSet presAssocID="{560CD87E-BBA6-4E1E-AC02-3D007F688F29}" presName="right_01_1" presStyleLbl="node1" presStyleIdx="0" presStyleCnt="1" custAng="21360000" custScaleX="124199" custScaleY="32591" custLinFactNeighborX="1156" custLinFactNeighborY="293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800AFF-58D4-4965-B84C-4F11BD10E7D8}" type="presOf" srcId="{B9E2DD9C-C986-4B2B-ADD0-DCEF7F9F0860}" destId="{B2DA8B4F-FA20-4A4C-B0CE-A6E53EC62C2D}" srcOrd="0" destOrd="0" presId="urn:microsoft.com/office/officeart/2005/8/layout/balance1"/>
    <dgm:cxn modelId="{6047031A-1301-4AED-A6E1-D3C9B7A6BDF1}" type="presOf" srcId="{560CD87E-BBA6-4E1E-AC02-3D007F688F29}" destId="{91021ED1-A441-430A-90E0-2C5781E05B2C}" srcOrd="0" destOrd="0" presId="urn:microsoft.com/office/officeart/2005/8/layout/balance1"/>
    <dgm:cxn modelId="{813C47AD-FA73-40E8-9F3E-B9324BCED7E1}" type="presOf" srcId="{306B15CD-8E30-4AA3-92C9-4E46A376756A}" destId="{33F4B093-659C-4047-8563-A77FEE4715D0}" srcOrd="0" destOrd="0" presId="urn:microsoft.com/office/officeart/2005/8/layout/balance1"/>
    <dgm:cxn modelId="{7F627F53-19CF-4348-B3D7-35E690347C32}" srcId="{560CD87E-BBA6-4E1E-AC02-3D007F688F29}" destId="{306B15CD-8E30-4AA3-92C9-4E46A376756A}" srcOrd="0" destOrd="0" parTransId="{D64B4665-9E3A-4D89-8C97-A3D88D402767}" sibTransId="{A8C6A84A-5427-4A79-ABFC-376258A33566}"/>
    <dgm:cxn modelId="{E1D57A38-D5F2-47F9-B84F-5E8C75887C35}" srcId="{04119609-A0A1-4846-9C8D-4003AE3B36BE}" destId="{B9E2DD9C-C986-4B2B-ADD0-DCEF7F9F0860}" srcOrd="0" destOrd="0" parTransId="{59C52F83-322C-4C6F-8027-E970FF73748E}" sibTransId="{85E15163-B59E-4C23-84F3-7EBAE64F7DEA}"/>
    <dgm:cxn modelId="{24F53FF1-80C7-449B-A2F9-9F61BC94B5A8}" type="presOf" srcId="{04119609-A0A1-4846-9C8D-4003AE3B36BE}" destId="{EF959F6E-EE77-4D2D-8B3D-CA7F59B9901A}" srcOrd="0" destOrd="0" presId="urn:microsoft.com/office/officeart/2005/8/layout/balance1"/>
    <dgm:cxn modelId="{96A345D0-8B22-4F66-929F-2D6167D968A2}" srcId="{560CD87E-BBA6-4E1E-AC02-3D007F688F29}" destId="{04119609-A0A1-4846-9C8D-4003AE3B36BE}" srcOrd="1" destOrd="0" parTransId="{95E56DC8-6C03-4D8A-8C0B-1A480CA60D6E}" sibTransId="{C1266610-07F5-4CF3-8800-71D29A282EA3}"/>
    <dgm:cxn modelId="{D9BFB240-CDAD-4F1B-87D4-C486A4737830}" type="presParOf" srcId="{91021ED1-A441-430A-90E0-2C5781E05B2C}" destId="{EE4165FB-99D8-4BD0-9301-C188F6472C3C}" srcOrd="0" destOrd="0" presId="urn:microsoft.com/office/officeart/2005/8/layout/balance1"/>
    <dgm:cxn modelId="{CB86968B-E511-4F74-9376-09D20F313459}" type="presParOf" srcId="{91021ED1-A441-430A-90E0-2C5781E05B2C}" destId="{DAC5D001-FED4-4E93-99B4-AB2D8881A635}" srcOrd="1" destOrd="0" presId="urn:microsoft.com/office/officeart/2005/8/layout/balance1"/>
    <dgm:cxn modelId="{47B01976-E4BB-4C17-B1F7-654F7BD28D36}" type="presParOf" srcId="{DAC5D001-FED4-4E93-99B4-AB2D8881A635}" destId="{33F4B093-659C-4047-8563-A77FEE4715D0}" srcOrd="0" destOrd="0" presId="urn:microsoft.com/office/officeart/2005/8/layout/balance1"/>
    <dgm:cxn modelId="{EFD0B510-3367-4A06-9D0A-3265FDD0F8DF}" type="presParOf" srcId="{DAC5D001-FED4-4E93-99B4-AB2D8881A635}" destId="{EF959F6E-EE77-4D2D-8B3D-CA7F59B9901A}" srcOrd="1" destOrd="0" presId="urn:microsoft.com/office/officeart/2005/8/layout/balance1"/>
    <dgm:cxn modelId="{C617DC88-6B6E-479B-9A0B-267B1B37D177}" type="presParOf" srcId="{91021ED1-A441-430A-90E0-2C5781E05B2C}" destId="{CCB10502-09BC-4B6B-A118-0FEE4CF3668D}" srcOrd="2" destOrd="0" presId="urn:microsoft.com/office/officeart/2005/8/layout/balance1"/>
    <dgm:cxn modelId="{98E4C72A-8800-43D1-9D33-42FA98C7B7C3}" type="presParOf" srcId="{CCB10502-09BC-4B6B-A118-0FEE4CF3668D}" destId="{2F7EA172-3758-42C5-B591-8C69F42B2DA7}" srcOrd="0" destOrd="0" presId="urn:microsoft.com/office/officeart/2005/8/layout/balance1"/>
    <dgm:cxn modelId="{89927F41-0056-4F6E-8BC2-83AD0CB3E02C}" type="presParOf" srcId="{CCB10502-09BC-4B6B-A118-0FEE4CF3668D}" destId="{9D424809-FCE9-4B0D-ACEC-0642E49AB86D}" srcOrd="1" destOrd="0" presId="urn:microsoft.com/office/officeart/2005/8/layout/balance1"/>
    <dgm:cxn modelId="{EDE01829-DD25-493A-BA60-09E65B538DBB}" type="presParOf" srcId="{CCB10502-09BC-4B6B-A118-0FEE4CF3668D}" destId="{7E149E29-122E-48CF-9490-D5D1A6509B87}" srcOrd="2" destOrd="0" presId="urn:microsoft.com/office/officeart/2005/8/layout/balance1"/>
    <dgm:cxn modelId="{FEC65228-706A-4D41-AA27-5804FF148064}" type="presParOf" srcId="{CCB10502-09BC-4B6B-A118-0FEE4CF3668D}" destId="{B2DA8B4F-FA20-4A4C-B0CE-A6E53EC62C2D}" srcOrd="3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0CD87E-BBA6-4E1E-AC02-3D007F688F29}" type="doc">
      <dgm:prSet loTypeId="urn:microsoft.com/office/officeart/2005/8/layout/balance1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4119609-A0A1-4846-9C8D-4003AE3B36BE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chemeClr val="accent5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16 845 531,8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E56DC8-6C03-4D8A-8C0B-1A480CA60D6E}" type="parTrans" cxnId="{96A345D0-8B22-4F66-929F-2D6167D968A2}">
      <dgm:prSet/>
      <dgm:spPr/>
      <dgm:t>
        <a:bodyPr/>
        <a:lstStyle/>
        <a:p>
          <a:endParaRPr lang="ru-RU"/>
        </a:p>
      </dgm:t>
    </dgm:pt>
    <dgm:pt modelId="{C1266610-07F5-4CF3-8800-71D29A282EA3}" type="sibTrans" cxnId="{96A345D0-8B22-4F66-929F-2D6167D968A2}">
      <dgm:prSet/>
      <dgm:spPr/>
      <dgm:t>
        <a:bodyPr/>
        <a:lstStyle/>
        <a:p>
          <a:endParaRPr lang="ru-RU"/>
        </a:p>
      </dgm:t>
    </dgm:pt>
    <dgm:pt modelId="{B9E2DD9C-C986-4B2B-ADD0-DCEF7F9F0860}">
      <dgm:prSet phldrT="[Текст]" custT="1"/>
      <dgm:spPr>
        <a:solidFill>
          <a:schemeClr val="accent6">
            <a:lumMod val="75000"/>
          </a:schemeClr>
        </a:solidFill>
      </dgm:spPr>
      <dgm:t>
        <a:bodyPr anchor="t"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550 529,7</a:t>
          </a:r>
        </a:p>
        <a:p>
          <a:endParaRPr lang="ru-RU" sz="1400" dirty="0"/>
        </a:p>
      </dgm:t>
    </dgm:pt>
    <dgm:pt modelId="{59C52F83-322C-4C6F-8027-E970FF73748E}" type="parTrans" cxnId="{E1D57A38-D5F2-47F9-B84F-5E8C75887C35}">
      <dgm:prSet/>
      <dgm:spPr/>
      <dgm:t>
        <a:bodyPr/>
        <a:lstStyle/>
        <a:p>
          <a:endParaRPr lang="ru-RU"/>
        </a:p>
      </dgm:t>
    </dgm:pt>
    <dgm:pt modelId="{85E15163-B59E-4C23-84F3-7EBAE64F7DEA}" type="sibTrans" cxnId="{E1D57A38-D5F2-47F9-B84F-5E8C75887C35}">
      <dgm:prSet/>
      <dgm:spPr/>
      <dgm:t>
        <a:bodyPr/>
        <a:lstStyle/>
        <a:p>
          <a:endParaRPr lang="ru-RU"/>
        </a:p>
      </dgm:t>
    </dgm:pt>
    <dgm:pt modelId="{306B15CD-8E30-4AA3-92C9-4E46A376756A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17 396 061,5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C6A84A-5427-4A79-ABFC-376258A33566}" type="sibTrans" cxnId="{7F627F53-19CF-4348-B3D7-35E690347C32}">
      <dgm:prSet/>
      <dgm:spPr/>
      <dgm:t>
        <a:bodyPr/>
        <a:lstStyle/>
        <a:p>
          <a:endParaRPr lang="ru-RU"/>
        </a:p>
      </dgm:t>
    </dgm:pt>
    <dgm:pt modelId="{D64B4665-9E3A-4D89-8C97-A3D88D402767}" type="parTrans" cxnId="{7F627F53-19CF-4348-B3D7-35E690347C32}">
      <dgm:prSet/>
      <dgm:spPr/>
      <dgm:t>
        <a:bodyPr/>
        <a:lstStyle/>
        <a:p>
          <a:endParaRPr lang="ru-RU"/>
        </a:p>
      </dgm:t>
    </dgm:pt>
    <dgm:pt modelId="{91021ED1-A441-430A-90E0-2C5781E05B2C}" type="pres">
      <dgm:prSet presAssocID="{560CD87E-BBA6-4E1E-AC02-3D007F688F29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4165FB-99D8-4BD0-9301-C188F6472C3C}" type="pres">
      <dgm:prSet presAssocID="{560CD87E-BBA6-4E1E-AC02-3D007F688F29}" presName="dummyMaxCanvas" presStyleCnt="0"/>
      <dgm:spPr/>
    </dgm:pt>
    <dgm:pt modelId="{DAC5D001-FED4-4E93-99B4-AB2D8881A635}" type="pres">
      <dgm:prSet presAssocID="{560CD87E-BBA6-4E1E-AC02-3D007F688F29}" presName="parentComposite" presStyleCnt="0"/>
      <dgm:spPr/>
    </dgm:pt>
    <dgm:pt modelId="{33F4B093-659C-4047-8563-A77FEE4715D0}" type="pres">
      <dgm:prSet presAssocID="{560CD87E-BBA6-4E1E-AC02-3D007F688F29}" presName="parent1" presStyleLbl="alignAccFollowNode1" presStyleIdx="0" presStyleCnt="4" custScaleX="132895" custScaleY="263132" custLinFactY="98248" custLinFactNeighborX="-18239" custLinFactNeighborY="100000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EF959F6E-EE77-4D2D-8B3D-CA7F59B9901A}" type="pres">
      <dgm:prSet presAssocID="{560CD87E-BBA6-4E1E-AC02-3D007F688F29}" presName="parent2" presStyleLbl="alignAccFollowNode1" presStyleIdx="1" presStyleCnt="4" custScaleX="132895" custScaleY="179408" custLinFactY="60587" custLinFactNeighborX="4337" custLinFactNeighborY="100000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CCB10502-09BC-4B6B-A118-0FEE4CF3668D}" type="pres">
      <dgm:prSet presAssocID="{560CD87E-BBA6-4E1E-AC02-3D007F688F29}" presName="childrenComposite" presStyleCnt="0"/>
      <dgm:spPr/>
    </dgm:pt>
    <dgm:pt modelId="{2F7EA172-3758-42C5-B591-8C69F42B2DA7}" type="pres">
      <dgm:prSet presAssocID="{560CD87E-BBA6-4E1E-AC02-3D007F688F29}" presName="dummyMaxCanvas_ChildArea" presStyleCnt="0"/>
      <dgm:spPr/>
    </dgm:pt>
    <dgm:pt modelId="{9D424809-FCE9-4B0D-ACEC-0642E49AB86D}" type="pres">
      <dgm:prSet presAssocID="{560CD87E-BBA6-4E1E-AC02-3D007F688F29}" presName="fulcrum" presStyleLbl="alignAccFollowNode1" presStyleIdx="2" presStyleCnt="4"/>
      <dgm:spPr>
        <a:solidFill>
          <a:srgbClr val="CC9900">
            <a:alpha val="90000"/>
          </a:srgbClr>
        </a:solidFill>
      </dgm:spPr>
    </dgm:pt>
    <dgm:pt modelId="{7E149E29-122E-48CF-9490-D5D1A6509B87}" type="pres">
      <dgm:prSet presAssocID="{560CD87E-BBA6-4E1E-AC02-3D007F688F29}" presName="balance_01" presStyleLbl="alignAccFollowNode1" presStyleIdx="3" presStyleCnt="4" custAng="21360000">
        <dgm:presLayoutVars>
          <dgm:bulletEnabled val="1"/>
        </dgm:presLayoutVars>
      </dgm:prSet>
      <dgm:spPr>
        <a:solidFill>
          <a:srgbClr val="CC9900">
            <a:alpha val="89804"/>
          </a:srgbClr>
        </a:solidFill>
      </dgm:spPr>
    </dgm:pt>
    <dgm:pt modelId="{B2DA8B4F-FA20-4A4C-B0CE-A6E53EC62C2D}" type="pres">
      <dgm:prSet presAssocID="{560CD87E-BBA6-4E1E-AC02-3D007F688F29}" presName="right_01_1" presStyleLbl="node1" presStyleIdx="0" presStyleCnt="1" custAng="21360000" custScaleX="124199" custScaleY="32591" custLinFactNeighborX="1156" custLinFactNeighborY="293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800AFF-58D4-4965-B84C-4F11BD10E7D8}" type="presOf" srcId="{B9E2DD9C-C986-4B2B-ADD0-DCEF7F9F0860}" destId="{B2DA8B4F-FA20-4A4C-B0CE-A6E53EC62C2D}" srcOrd="0" destOrd="0" presId="urn:microsoft.com/office/officeart/2005/8/layout/balance1"/>
    <dgm:cxn modelId="{6047031A-1301-4AED-A6E1-D3C9B7A6BDF1}" type="presOf" srcId="{560CD87E-BBA6-4E1E-AC02-3D007F688F29}" destId="{91021ED1-A441-430A-90E0-2C5781E05B2C}" srcOrd="0" destOrd="0" presId="urn:microsoft.com/office/officeart/2005/8/layout/balance1"/>
    <dgm:cxn modelId="{813C47AD-FA73-40E8-9F3E-B9324BCED7E1}" type="presOf" srcId="{306B15CD-8E30-4AA3-92C9-4E46A376756A}" destId="{33F4B093-659C-4047-8563-A77FEE4715D0}" srcOrd="0" destOrd="0" presId="urn:microsoft.com/office/officeart/2005/8/layout/balance1"/>
    <dgm:cxn modelId="{7F627F53-19CF-4348-B3D7-35E690347C32}" srcId="{560CD87E-BBA6-4E1E-AC02-3D007F688F29}" destId="{306B15CD-8E30-4AA3-92C9-4E46A376756A}" srcOrd="0" destOrd="0" parTransId="{D64B4665-9E3A-4D89-8C97-A3D88D402767}" sibTransId="{A8C6A84A-5427-4A79-ABFC-376258A33566}"/>
    <dgm:cxn modelId="{E1D57A38-D5F2-47F9-B84F-5E8C75887C35}" srcId="{04119609-A0A1-4846-9C8D-4003AE3B36BE}" destId="{B9E2DD9C-C986-4B2B-ADD0-DCEF7F9F0860}" srcOrd="0" destOrd="0" parTransId="{59C52F83-322C-4C6F-8027-E970FF73748E}" sibTransId="{85E15163-B59E-4C23-84F3-7EBAE64F7DEA}"/>
    <dgm:cxn modelId="{24F53FF1-80C7-449B-A2F9-9F61BC94B5A8}" type="presOf" srcId="{04119609-A0A1-4846-9C8D-4003AE3B36BE}" destId="{EF959F6E-EE77-4D2D-8B3D-CA7F59B9901A}" srcOrd="0" destOrd="0" presId="urn:microsoft.com/office/officeart/2005/8/layout/balance1"/>
    <dgm:cxn modelId="{96A345D0-8B22-4F66-929F-2D6167D968A2}" srcId="{560CD87E-BBA6-4E1E-AC02-3D007F688F29}" destId="{04119609-A0A1-4846-9C8D-4003AE3B36BE}" srcOrd="1" destOrd="0" parTransId="{95E56DC8-6C03-4D8A-8C0B-1A480CA60D6E}" sibTransId="{C1266610-07F5-4CF3-8800-71D29A282EA3}"/>
    <dgm:cxn modelId="{D9BFB240-CDAD-4F1B-87D4-C486A4737830}" type="presParOf" srcId="{91021ED1-A441-430A-90E0-2C5781E05B2C}" destId="{EE4165FB-99D8-4BD0-9301-C188F6472C3C}" srcOrd="0" destOrd="0" presId="urn:microsoft.com/office/officeart/2005/8/layout/balance1"/>
    <dgm:cxn modelId="{CB86968B-E511-4F74-9376-09D20F313459}" type="presParOf" srcId="{91021ED1-A441-430A-90E0-2C5781E05B2C}" destId="{DAC5D001-FED4-4E93-99B4-AB2D8881A635}" srcOrd="1" destOrd="0" presId="urn:microsoft.com/office/officeart/2005/8/layout/balance1"/>
    <dgm:cxn modelId="{47B01976-E4BB-4C17-B1F7-654F7BD28D36}" type="presParOf" srcId="{DAC5D001-FED4-4E93-99B4-AB2D8881A635}" destId="{33F4B093-659C-4047-8563-A77FEE4715D0}" srcOrd="0" destOrd="0" presId="urn:microsoft.com/office/officeart/2005/8/layout/balance1"/>
    <dgm:cxn modelId="{EFD0B510-3367-4A06-9D0A-3265FDD0F8DF}" type="presParOf" srcId="{DAC5D001-FED4-4E93-99B4-AB2D8881A635}" destId="{EF959F6E-EE77-4D2D-8B3D-CA7F59B9901A}" srcOrd="1" destOrd="0" presId="urn:microsoft.com/office/officeart/2005/8/layout/balance1"/>
    <dgm:cxn modelId="{C617DC88-6B6E-479B-9A0B-267B1B37D177}" type="presParOf" srcId="{91021ED1-A441-430A-90E0-2C5781E05B2C}" destId="{CCB10502-09BC-4B6B-A118-0FEE4CF3668D}" srcOrd="2" destOrd="0" presId="urn:microsoft.com/office/officeart/2005/8/layout/balance1"/>
    <dgm:cxn modelId="{98E4C72A-8800-43D1-9D33-42FA98C7B7C3}" type="presParOf" srcId="{CCB10502-09BC-4B6B-A118-0FEE4CF3668D}" destId="{2F7EA172-3758-42C5-B591-8C69F42B2DA7}" srcOrd="0" destOrd="0" presId="urn:microsoft.com/office/officeart/2005/8/layout/balance1"/>
    <dgm:cxn modelId="{89927F41-0056-4F6E-8BC2-83AD0CB3E02C}" type="presParOf" srcId="{CCB10502-09BC-4B6B-A118-0FEE4CF3668D}" destId="{9D424809-FCE9-4B0D-ACEC-0642E49AB86D}" srcOrd="1" destOrd="0" presId="urn:microsoft.com/office/officeart/2005/8/layout/balance1"/>
    <dgm:cxn modelId="{EDE01829-DD25-493A-BA60-09E65B538DBB}" type="presParOf" srcId="{CCB10502-09BC-4B6B-A118-0FEE4CF3668D}" destId="{7E149E29-122E-48CF-9490-D5D1A6509B87}" srcOrd="2" destOrd="0" presId="urn:microsoft.com/office/officeart/2005/8/layout/balance1"/>
    <dgm:cxn modelId="{FEC65228-706A-4D41-AA27-5804FF148064}" type="presParOf" srcId="{CCB10502-09BC-4B6B-A118-0FEE4CF3668D}" destId="{B2DA8B4F-FA20-4A4C-B0CE-A6E53EC62C2D}" srcOrd="3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DF46E8-55CF-4C93-8993-A47C9C2DF02F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5B890CD-78BB-4614-B637-C24DB6F3161B}">
      <dgm:prSet phldrT="[Текст]" custT="1"/>
      <dgm:spPr>
        <a:solidFill>
          <a:schemeClr val="bg2">
            <a:lumMod val="50000"/>
          </a:schemeClr>
        </a:solidFill>
      </dgm:spPr>
      <dgm:t>
        <a:bodyPr anchor="t" anchorCtr="0"/>
        <a:lstStyle/>
        <a:p>
          <a:r>
            <a:rPr lang="ru-RU" sz="1800" b="1" i="0" u="none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Государственная программа «Развитие сельского хозяйства Карачаево-Черкесской Республики до 2020 года» </a:t>
          </a:r>
        </a:p>
        <a:p>
          <a:endParaRPr lang="ru-RU" sz="1800" dirty="0">
            <a:solidFill>
              <a:schemeClr val="accent5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7B4A955-0352-43E3-8C38-21A5C595A5BC}" type="sibTrans" cxnId="{DBCCABFF-62AB-484D-B35C-E2BF8988A58E}">
      <dgm:prSet/>
      <dgm:spPr/>
      <dgm:t>
        <a:bodyPr/>
        <a:lstStyle/>
        <a:p>
          <a:endParaRPr lang="ru-RU"/>
        </a:p>
      </dgm:t>
    </dgm:pt>
    <dgm:pt modelId="{32FB0A6B-6A5B-41DA-888C-1898880F8C42}" type="parTrans" cxnId="{DBCCABFF-62AB-484D-B35C-E2BF8988A58E}">
      <dgm:prSet/>
      <dgm:spPr/>
      <dgm:t>
        <a:bodyPr/>
        <a:lstStyle/>
        <a:p>
          <a:endParaRPr lang="ru-RU"/>
        </a:p>
      </dgm:t>
    </dgm:pt>
    <dgm:pt modelId="{C4B4E224-8A5F-4E0B-9551-D9F31D8C97E2}">
      <dgm:prSet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Ожидаемые результаты:</a:t>
          </a:r>
        </a:p>
        <a:p>
          <a:r>
            <a: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производства продукции сельского хозяйства в хозяйствах всех категорий (в сопоставимых ценах) в 2020 году по отношению к 2012 году - на 21,8%, пищевых продуктов - на 31,6%;</a:t>
          </a:r>
        </a:p>
        <a:p>
          <a:r>
            <a: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среднегодового темпа прироста объема инвестиций в основной капитал сельского хозяйства в размере 5%;</a:t>
          </a:r>
        </a:p>
        <a:p>
          <a:r>
            <a: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среднего уровня рентабельности сельскохозяйственных организаций не менее 13 - 15,4% (с учетом субсидий)</a:t>
          </a:r>
        </a:p>
      </dgm:t>
    </dgm:pt>
    <dgm:pt modelId="{783D373B-8BD5-4B56-BFBA-52DCA83AB53E}" type="sibTrans" cxnId="{318B1356-5084-430A-B9A3-604A1AE4C84B}">
      <dgm:prSet/>
      <dgm:spPr/>
      <dgm:t>
        <a:bodyPr/>
        <a:lstStyle/>
        <a:p>
          <a:endParaRPr lang="ru-RU"/>
        </a:p>
      </dgm:t>
    </dgm:pt>
    <dgm:pt modelId="{DE3D2D5A-978A-4A4A-9897-A812A7014C66}" type="parTrans" cxnId="{318B1356-5084-430A-B9A3-604A1AE4C84B}">
      <dgm:prSet/>
      <dgm:spPr/>
      <dgm:t>
        <a:bodyPr/>
        <a:lstStyle/>
        <a:p>
          <a:endParaRPr lang="ru-RU"/>
        </a:p>
      </dgm:t>
    </dgm:pt>
    <dgm:pt modelId="{43A90A21-218A-40B5-809B-FB960B059B9B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r>
            <a: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Стимулирование роста производства основных видов сельскохозяйственной продукции, производства пищевых продуктов;</a:t>
          </a:r>
        </a:p>
        <a:p>
          <a:r>
            <a: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осуществление противоэпизоотических мероприятий в отношении карантинных и особо опасных болезней животных;</a:t>
          </a:r>
        </a:p>
        <a:p>
          <a:r>
            <a: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поддержка малых форм хозяйствования; повышение качества жизни сельского населения</a:t>
          </a:r>
          <a:endParaRPr lang="ru-RU" sz="14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6D62C39-5505-4B54-BA5A-DB8D46B9715B}" type="sibTrans" cxnId="{A15DA906-97B5-461F-B0E6-DAB74476200E}">
      <dgm:prSet/>
      <dgm:spPr/>
      <dgm:t>
        <a:bodyPr/>
        <a:lstStyle/>
        <a:p>
          <a:endParaRPr lang="ru-RU"/>
        </a:p>
      </dgm:t>
    </dgm:pt>
    <dgm:pt modelId="{350E758D-88E3-497C-95C4-F17D7F33529C}" type="parTrans" cxnId="{A15DA906-97B5-461F-B0E6-DAB74476200E}">
      <dgm:prSet/>
      <dgm:spPr/>
      <dgm:t>
        <a:bodyPr/>
        <a:lstStyle/>
        <a:p>
          <a:endParaRPr lang="ru-RU"/>
        </a:p>
      </dgm:t>
    </dgm:pt>
    <dgm:pt modelId="{01E9E9D0-EE02-49B3-B65C-DE7D6EC63DA1}">
      <dgm:prSet phldrT="[Текст]" custT="1"/>
      <dgm:spPr/>
      <dgm:t>
        <a:bodyPr/>
        <a:lstStyle/>
        <a:p>
          <a:pPr algn="ctr"/>
          <a:r>
            <a: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pPr algn="ctr"/>
          <a:r>
            <a: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продовольственной независимости в параметрах, заданных Доктриной продовольственной безопасности Российской Федерации, утвержденной Указом Президента Российской Федерации от 30.01.2010 N 120 ;</a:t>
          </a:r>
        </a:p>
        <a:p>
          <a:pPr algn="ctr"/>
          <a:r>
            <a: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конкурентоспособности сельскохозяйственной продукции на внутреннем и внешнем рынках;</a:t>
          </a:r>
        </a:p>
        <a:p>
          <a:pPr algn="ctr"/>
          <a:r>
            <a: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финансовой устойчивости предприятий агропромышленного комплекса</a:t>
          </a:r>
          <a:endParaRPr lang="ru-RU" sz="13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BF50CE3-10DE-4A5B-8959-AB57AB532C7B}" type="sibTrans" cxnId="{890A5853-5723-44B9-BF07-10AAA7CF8D6E}">
      <dgm:prSet/>
      <dgm:spPr/>
      <dgm:t>
        <a:bodyPr/>
        <a:lstStyle/>
        <a:p>
          <a:endParaRPr lang="ru-RU"/>
        </a:p>
      </dgm:t>
    </dgm:pt>
    <dgm:pt modelId="{F198F90B-F30F-4EF9-8F48-46AB662D18DC}" type="parTrans" cxnId="{890A5853-5723-44B9-BF07-10AAA7CF8D6E}">
      <dgm:prSet/>
      <dgm:spPr/>
      <dgm:t>
        <a:bodyPr/>
        <a:lstStyle/>
        <a:p>
          <a:endParaRPr lang="ru-RU"/>
        </a:p>
      </dgm:t>
    </dgm:pt>
    <dgm:pt modelId="{2CBAF28B-CB05-42E7-A7E5-C3D45242D8A4}" type="pres">
      <dgm:prSet presAssocID="{EBDF46E8-55CF-4C93-8993-A47C9C2DF0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F9AF9F-31AE-4014-AE15-076787387846}" type="pres">
      <dgm:prSet presAssocID="{85B890CD-78BB-4614-B637-C24DB6F3161B}" presName="boxAndChildren" presStyleCnt="0"/>
      <dgm:spPr/>
    </dgm:pt>
    <dgm:pt modelId="{2DA0C9F6-5D18-42B5-8FC8-00523D188BFC}" type="pres">
      <dgm:prSet presAssocID="{85B890CD-78BB-4614-B637-C24DB6F3161B}" presName="parentTextBox" presStyleLbl="node1" presStyleIdx="0" presStyleCnt="1"/>
      <dgm:spPr/>
      <dgm:t>
        <a:bodyPr/>
        <a:lstStyle/>
        <a:p>
          <a:endParaRPr lang="ru-RU"/>
        </a:p>
      </dgm:t>
    </dgm:pt>
    <dgm:pt modelId="{C4E2ADD8-BFCE-470A-970C-3E84444E2F18}" type="pres">
      <dgm:prSet presAssocID="{85B890CD-78BB-4614-B637-C24DB6F3161B}" presName="entireBox" presStyleLbl="node1" presStyleIdx="0" presStyleCnt="1" custFlipVert="0" custScaleX="69106" custScaleY="29889" custLinFactNeighborX="14634" custLinFactNeighborY="-12857"/>
      <dgm:spPr/>
      <dgm:t>
        <a:bodyPr/>
        <a:lstStyle/>
        <a:p>
          <a:endParaRPr lang="ru-RU"/>
        </a:p>
      </dgm:t>
    </dgm:pt>
    <dgm:pt modelId="{00926DFD-BE03-480B-B1B8-79FC5B32EA7A}" type="pres">
      <dgm:prSet presAssocID="{85B890CD-78BB-4614-B637-C24DB6F3161B}" presName="descendantBox" presStyleCnt="0"/>
      <dgm:spPr/>
    </dgm:pt>
    <dgm:pt modelId="{29590B5E-A233-41D5-BFF4-40F7D549464D}" type="pres">
      <dgm:prSet presAssocID="{01E9E9D0-EE02-49B3-B65C-DE7D6EC63DA1}" presName="childTextBox" presStyleLbl="fgAccFollowNode1" presStyleIdx="0" presStyleCnt="3" custScaleX="88785" custScaleY="119254" custLinFactNeighborX="-147" custLinFactNeighborY="201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5E32AC-90F7-4E21-A6F5-92E21AFBA333}" type="pres">
      <dgm:prSet presAssocID="{43A90A21-218A-40B5-809B-FB960B059B9B}" presName="childTextBox" presStyleLbl="fgAccFollowNode1" presStyleIdx="1" presStyleCnt="3" custScaleX="97437" custScaleY="119254" custLinFactNeighborX="-49" custLinFactNeighborY="201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32CA95-5ABC-4790-AFB9-081D59F464CB}" type="pres">
      <dgm:prSet presAssocID="{C4B4E224-8A5F-4E0B-9551-D9F31D8C97E2}" presName="childTextBox" presStyleLbl="fgAccFollowNode1" presStyleIdx="2" presStyleCnt="3" custScaleX="96186" custScaleY="119254" custLinFactNeighborX="49" custLinFactNeighborY="201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8FACAD-6E86-4372-B45F-F5C0A434C3B9}" type="presOf" srcId="{85B890CD-78BB-4614-B637-C24DB6F3161B}" destId="{2DA0C9F6-5D18-42B5-8FC8-00523D188BFC}" srcOrd="0" destOrd="0" presId="urn:microsoft.com/office/officeart/2005/8/layout/process4"/>
    <dgm:cxn modelId="{DBCCABFF-62AB-484D-B35C-E2BF8988A58E}" srcId="{EBDF46E8-55CF-4C93-8993-A47C9C2DF02F}" destId="{85B890CD-78BB-4614-B637-C24DB6F3161B}" srcOrd="0" destOrd="0" parTransId="{32FB0A6B-6A5B-41DA-888C-1898880F8C42}" sibTransId="{E7B4A955-0352-43E3-8C38-21A5C595A5BC}"/>
    <dgm:cxn modelId="{A15DA906-97B5-461F-B0E6-DAB74476200E}" srcId="{85B890CD-78BB-4614-B637-C24DB6F3161B}" destId="{43A90A21-218A-40B5-809B-FB960B059B9B}" srcOrd="1" destOrd="0" parTransId="{350E758D-88E3-497C-95C4-F17D7F33529C}" sibTransId="{06D62C39-5505-4B54-BA5A-DB8D46B9715B}"/>
    <dgm:cxn modelId="{318B1356-5084-430A-B9A3-604A1AE4C84B}" srcId="{85B890CD-78BB-4614-B637-C24DB6F3161B}" destId="{C4B4E224-8A5F-4E0B-9551-D9F31D8C97E2}" srcOrd="2" destOrd="0" parTransId="{DE3D2D5A-978A-4A4A-9897-A812A7014C66}" sibTransId="{783D373B-8BD5-4B56-BFBA-52DCA83AB53E}"/>
    <dgm:cxn modelId="{864E9800-7CFF-420E-8CC7-BF37DFB7F30D}" type="presOf" srcId="{85B890CD-78BB-4614-B637-C24DB6F3161B}" destId="{C4E2ADD8-BFCE-470A-970C-3E84444E2F18}" srcOrd="1" destOrd="0" presId="urn:microsoft.com/office/officeart/2005/8/layout/process4"/>
    <dgm:cxn modelId="{0E7395D7-57ED-4D48-8208-92B22B601A2A}" type="presOf" srcId="{EBDF46E8-55CF-4C93-8993-A47C9C2DF02F}" destId="{2CBAF28B-CB05-42E7-A7E5-C3D45242D8A4}" srcOrd="0" destOrd="0" presId="urn:microsoft.com/office/officeart/2005/8/layout/process4"/>
    <dgm:cxn modelId="{A92F7345-FE9B-4221-87E9-8C7DEAFBFAA1}" type="presOf" srcId="{01E9E9D0-EE02-49B3-B65C-DE7D6EC63DA1}" destId="{29590B5E-A233-41D5-BFF4-40F7D549464D}" srcOrd="0" destOrd="0" presId="urn:microsoft.com/office/officeart/2005/8/layout/process4"/>
    <dgm:cxn modelId="{890A5853-5723-44B9-BF07-10AAA7CF8D6E}" srcId="{85B890CD-78BB-4614-B637-C24DB6F3161B}" destId="{01E9E9D0-EE02-49B3-B65C-DE7D6EC63DA1}" srcOrd="0" destOrd="0" parTransId="{F198F90B-F30F-4EF9-8F48-46AB662D18DC}" sibTransId="{5BF50CE3-10DE-4A5B-8959-AB57AB532C7B}"/>
    <dgm:cxn modelId="{DA9AE6B8-4166-4531-9FD8-B218D9C93C18}" type="presOf" srcId="{C4B4E224-8A5F-4E0B-9551-D9F31D8C97E2}" destId="{8C32CA95-5ABC-4790-AFB9-081D59F464CB}" srcOrd="0" destOrd="0" presId="urn:microsoft.com/office/officeart/2005/8/layout/process4"/>
    <dgm:cxn modelId="{511D02D6-D095-4779-B0F2-D48BB386B776}" type="presOf" srcId="{43A90A21-218A-40B5-809B-FB960B059B9B}" destId="{475E32AC-90F7-4E21-A6F5-92E21AFBA333}" srcOrd="0" destOrd="0" presId="urn:microsoft.com/office/officeart/2005/8/layout/process4"/>
    <dgm:cxn modelId="{E82499B4-8111-4E35-B627-1CB348CB52EC}" type="presParOf" srcId="{2CBAF28B-CB05-42E7-A7E5-C3D45242D8A4}" destId="{7AF9AF9F-31AE-4014-AE15-076787387846}" srcOrd="0" destOrd="0" presId="urn:microsoft.com/office/officeart/2005/8/layout/process4"/>
    <dgm:cxn modelId="{74569DD6-F9D2-49B4-979A-999CE7CB3C4F}" type="presParOf" srcId="{7AF9AF9F-31AE-4014-AE15-076787387846}" destId="{2DA0C9F6-5D18-42B5-8FC8-00523D188BFC}" srcOrd="0" destOrd="0" presId="urn:microsoft.com/office/officeart/2005/8/layout/process4"/>
    <dgm:cxn modelId="{7BAA9134-5482-447F-B776-114D07A35392}" type="presParOf" srcId="{7AF9AF9F-31AE-4014-AE15-076787387846}" destId="{C4E2ADD8-BFCE-470A-970C-3E84444E2F18}" srcOrd="1" destOrd="0" presId="urn:microsoft.com/office/officeart/2005/8/layout/process4"/>
    <dgm:cxn modelId="{6B229D88-40FA-4FE7-A5AC-BE8638C2F4FB}" type="presParOf" srcId="{7AF9AF9F-31AE-4014-AE15-076787387846}" destId="{00926DFD-BE03-480B-B1B8-79FC5B32EA7A}" srcOrd="2" destOrd="0" presId="urn:microsoft.com/office/officeart/2005/8/layout/process4"/>
    <dgm:cxn modelId="{5D0B7ADF-B05B-4787-A6C9-F7BAD0910F48}" type="presParOf" srcId="{00926DFD-BE03-480B-B1B8-79FC5B32EA7A}" destId="{29590B5E-A233-41D5-BFF4-40F7D549464D}" srcOrd="0" destOrd="0" presId="urn:microsoft.com/office/officeart/2005/8/layout/process4"/>
    <dgm:cxn modelId="{5493D622-0B3B-4D21-AF9A-234866966799}" type="presParOf" srcId="{00926DFD-BE03-480B-B1B8-79FC5B32EA7A}" destId="{475E32AC-90F7-4E21-A6F5-92E21AFBA333}" srcOrd="1" destOrd="0" presId="urn:microsoft.com/office/officeart/2005/8/layout/process4"/>
    <dgm:cxn modelId="{C1DCC2F1-EC1E-4640-85AB-8029EFE488ED}" type="presParOf" srcId="{00926DFD-BE03-480B-B1B8-79FC5B32EA7A}" destId="{8C32CA95-5ABC-4790-AFB9-081D59F464CB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DF46E8-55CF-4C93-8993-A47C9C2DF02F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5B890CD-78BB-4614-B637-C24DB6F3161B}">
      <dgm:prSet phldrT="[Текст]" custT="1"/>
      <dgm:spPr>
        <a:solidFill>
          <a:srgbClr val="9999FF"/>
        </a:solidFill>
      </dgm:spPr>
      <dgm:t>
        <a:bodyPr anchor="t" anchorCtr="0"/>
        <a:lstStyle/>
        <a:p>
          <a:r>
            <a:rPr lang="ru-RU" sz="2000" b="1" i="0" u="none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«Социальная защита населения в Карачаево-Черкесской Республике на 2014 - 2020 годы» </a:t>
          </a:r>
        </a:p>
        <a:p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32FB0A6B-6A5B-41DA-888C-1898880F8C42}" type="parTrans" cxnId="{DBCCABFF-62AB-484D-B35C-E2BF8988A58E}">
      <dgm:prSet/>
      <dgm:spPr/>
      <dgm:t>
        <a:bodyPr/>
        <a:lstStyle/>
        <a:p>
          <a:endParaRPr lang="ru-RU"/>
        </a:p>
      </dgm:t>
    </dgm:pt>
    <dgm:pt modelId="{E7B4A955-0352-43E3-8C38-21A5C595A5BC}" type="sibTrans" cxnId="{DBCCABFF-62AB-484D-B35C-E2BF8988A58E}">
      <dgm:prSet/>
      <dgm:spPr/>
      <dgm:t>
        <a:bodyPr/>
        <a:lstStyle/>
        <a:p>
          <a:endParaRPr lang="ru-RU"/>
        </a:p>
      </dgm:t>
    </dgm:pt>
    <dgm:pt modelId="{CB33582A-8A03-4586-ADDB-19F2489130EE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выполнение обязательств по мерам социальной поддержки;</a:t>
          </a:r>
        </a:p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реализация государственной семейной политики, социальное развитие семьи и детей, профилактика семейного неблагополучия;</a:t>
          </a:r>
        </a:p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социальная поддержка граждан пожилого возраста, улучшение качества оказываемых социальных услуг</a:t>
          </a:r>
        </a:p>
      </dgm:t>
    </dgm:pt>
    <dgm:pt modelId="{2FAAC3AD-9163-43BF-899F-DBA600471B18}" type="sibTrans" cxnId="{7A495820-9714-4E4D-B058-086A69CC363B}">
      <dgm:prSet/>
      <dgm:spPr/>
      <dgm:t>
        <a:bodyPr/>
        <a:lstStyle/>
        <a:p>
          <a:endParaRPr lang="ru-RU"/>
        </a:p>
      </dgm:t>
    </dgm:pt>
    <dgm:pt modelId="{B8993AB9-2E18-4BA6-8944-1911D2C7852D}" type="parTrans" cxnId="{7A495820-9714-4E4D-B058-086A69CC363B}">
      <dgm:prSet/>
      <dgm:spPr/>
      <dgm:t>
        <a:bodyPr/>
        <a:lstStyle/>
        <a:p>
          <a:endParaRPr lang="ru-RU"/>
        </a:p>
      </dgm:t>
    </dgm:pt>
    <dgm:pt modelId="{9DAD7DF5-1F5D-4E91-9D4A-44FBED2FFB67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Ожидаемые результаты</a:t>
          </a:r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:</a:t>
          </a:r>
        </a:p>
        <a:p>
          <a:r>
            <a:rPr lang="ru-RU" sz="105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доли пожилых граждан, инвалидов, семей с детьми и других социально незащищенных категорий граждан, охваченных социальным обслуживанием в учреждениях социального обслуживания населения, до 90% от общей численности граждан, нуждающихся в социальном обслуживании;</a:t>
          </a:r>
        </a:p>
        <a:p>
          <a:r>
            <a:rPr lang="ru-RU" sz="105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к 2018 году средней заработной платы социальных работников до 100% от средней заработной платы в Карачаево-Черкесской Республике;</a:t>
          </a:r>
        </a:p>
        <a:p>
          <a:r>
            <a:rPr lang="ru-RU" sz="105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к 2018 году средней заработной платы врачей и работников, имеющих высшее медицинское (фармацевтическое) образование, учреждений социального обслуживания населения Карачаево-Черкесской Республики до 200 процентов от средней заработной платы в Карачаево-Черкесской Республике</a:t>
          </a:r>
        </a:p>
      </dgm:t>
    </dgm:pt>
    <dgm:pt modelId="{535B6BCE-3B34-4C11-9F7B-57B787693FCA}" type="parTrans" cxnId="{814DAA3F-9D07-4F42-8CE5-8882DA93D062}">
      <dgm:prSet/>
      <dgm:spPr/>
      <dgm:t>
        <a:bodyPr/>
        <a:lstStyle/>
        <a:p>
          <a:endParaRPr lang="ru-RU"/>
        </a:p>
      </dgm:t>
    </dgm:pt>
    <dgm:pt modelId="{A6A5A9C8-BE5B-4F63-B518-9E480C3ED124}" type="sibTrans" cxnId="{814DAA3F-9D07-4F42-8CE5-8882DA93D062}">
      <dgm:prSet/>
      <dgm:spPr/>
      <dgm:t>
        <a:bodyPr/>
        <a:lstStyle/>
        <a:p>
          <a:endParaRPr lang="ru-RU"/>
        </a:p>
      </dgm:t>
    </dgm:pt>
    <dgm:pt modelId="{01E9E9D0-EE02-49B3-B65C-DE7D6EC63DA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уровня и качества жизни пожилых граждан, инвалидов, семей с детьми и других социально незащищенных категорий граждан, проживающих на территории Карачаево-Черкесской Республики;</a:t>
          </a:r>
        </a:p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улучшение условий и охраны труда у работодателей, расположенных на территории Карачаево-Черкесской Республики и, как следствие, снижение уровня производственного травматизма и профессиональной заболеваемости</a:t>
          </a:r>
        </a:p>
      </dgm:t>
    </dgm:pt>
    <dgm:pt modelId="{5BF50CE3-10DE-4A5B-8959-AB57AB532C7B}" type="sibTrans" cxnId="{890A5853-5723-44B9-BF07-10AAA7CF8D6E}">
      <dgm:prSet/>
      <dgm:spPr/>
      <dgm:t>
        <a:bodyPr/>
        <a:lstStyle/>
        <a:p>
          <a:endParaRPr lang="ru-RU"/>
        </a:p>
      </dgm:t>
    </dgm:pt>
    <dgm:pt modelId="{F198F90B-F30F-4EF9-8F48-46AB662D18DC}" type="parTrans" cxnId="{890A5853-5723-44B9-BF07-10AAA7CF8D6E}">
      <dgm:prSet/>
      <dgm:spPr/>
      <dgm:t>
        <a:bodyPr/>
        <a:lstStyle/>
        <a:p>
          <a:endParaRPr lang="ru-RU"/>
        </a:p>
      </dgm:t>
    </dgm:pt>
    <dgm:pt modelId="{2CBAF28B-CB05-42E7-A7E5-C3D45242D8A4}" type="pres">
      <dgm:prSet presAssocID="{EBDF46E8-55CF-4C93-8993-A47C9C2DF0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F9AF9F-31AE-4014-AE15-076787387846}" type="pres">
      <dgm:prSet presAssocID="{85B890CD-78BB-4614-B637-C24DB6F3161B}" presName="boxAndChildren" presStyleCnt="0"/>
      <dgm:spPr/>
    </dgm:pt>
    <dgm:pt modelId="{2DA0C9F6-5D18-42B5-8FC8-00523D188BFC}" type="pres">
      <dgm:prSet presAssocID="{85B890CD-78BB-4614-B637-C24DB6F3161B}" presName="parentTextBox" presStyleLbl="node1" presStyleIdx="0" presStyleCnt="1"/>
      <dgm:spPr/>
      <dgm:t>
        <a:bodyPr/>
        <a:lstStyle/>
        <a:p>
          <a:endParaRPr lang="ru-RU"/>
        </a:p>
      </dgm:t>
    </dgm:pt>
    <dgm:pt modelId="{C4E2ADD8-BFCE-470A-970C-3E84444E2F18}" type="pres">
      <dgm:prSet presAssocID="{85B890CD-78BB-4614-B637-C24DB6F3161B}" presName="entireBox" presStyleLbl="node1" presStyleIdx="0" presStyleCnt="1" custFlipVert="0" custScaleX="64228" custScaleY="25224" custLinFactNeighborX="15447" custLinFactNeighborY="-14428"/>
      <dgm:spPr/>
      <dgm:t>
        <a:bodyPr/>
        <a:lstStyle/>
        <a:p>
          <a:endParaRPr lang="ru-RU"/>
        </a:p>
      </dgm:t>
    </dgm:pt>
    <dgm:pt modelId="{00926DFD-BE03-480B-B1B8-79FC5B32EA7A}" type="pres">
      <dgm:prSet presAssocID="{85B890CD-78BB-4614-B637-C24DB6F3161B}" presName="descendantBox" presStyleCnt="0"/>
      <dgm:spPr/>
    </dgm:pt>
    <dgm:pt modelId="{29590B5E-A233-41D5-BFF4-40F7D549464D}" type="pres">
      <dgm:prSet presAssocID="{01E9E9D0-EE02-49B3-B65C-DE7D6EC63DA1}" presName="childTextBox" presStyleLbl="fgAccFollowNode1" presStyleIdx="0" presStyleCnt="3" custScaleY="137073" custLinFactNeighborX="-147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E7A27-EB5D-4DEE-8A6C-D3B229E7558A}" type="pres">
      <dgm:prSet presAssocID="{CB33582A-8A03-4586-ADDB-19F2489130EE}" presName="childTextBox" presStyleLbl="fgAccFollowNode1" presStyleIdx="1" presStyleCnt="3" custScaleY="137073" custLinFactNeighborX="-49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7EC2CF-8FAE-4A41-9B0A-116A3D6FEDBA}" type="pres">
      <dgm:prSet presAssocID="{9DAD7DF5-1F5D-4E91-9D4A-44FBED2FFB67}" presName="childTextBox" presStyleLbl="fgAccFollowNode1" presStyleIdx="2" presStyleCnt="3" custScaleY="137073" custLinFactNeighborX="49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E91C43-D4D0-46DD-B1A0-047A0FA40CD4}" type="presOf" srcId="{01E9E9D0-EE02-49B3-B65C-DE7D6EC63DA1}" destId="{29590B5E-A233-41D5-BFF4-40F7D549464D}" srcOrd="0" destOrd="0" presId="urn:microsoft.com/office/officeart/2005/8/layout/process4"/>
    <dgm:cxn modelId="{DBCCABFF-62AB-484D-B35C-E2BF8988A58E}" srcId="{EBDF46E8-55CF-4C93-8993-A47C9C2DF02F}" destId="{85B890CD-78BB-4614-B637-C24DB6F3161B}" srcOrd="0" destOrd="0" parTransId="{32FB0A6B-6A5B-41DA-888C-1898880F8C42}" sibTransId="{E7B4A955-0352-43E3-8C38-21A5C595A5BC}"/>
    <dgm:cxn modelId="{62F9E62D-DD95-4126-A8B7-F3D9E7F820B3}" type="presOf" srcId="{9DAD7DF5-1F5D-4E91-9D4A-44FBED2FFB67}" destId="{8C7EC2CF-8FAE-4A41-9B0A-116A3D6FEDBA}" srcOrd="0" destOrd="0" presId="urn:microsoft.com/office/officeart/2005/8/layout/process4"/>
    <dgm:cxn modelId="{890A5853-5723-44B9-BF07-10AAA7CF8D6E}" srcId="{85B890CD-78BB-4614-B637-C24DB6F3161B}" destId="{01E9E9D0-EE02-49B3-B65C-DE7D6EC63DA1}" srcOrd="0" destOrd="0" parTransId="{F198F90B-F30F-4EF9-8F48-46AB662D18DC}" sibTransId="{5BF50CE3-10DE-4A5B-8959-AB57AB532C7B}"/>
    <dgm:cxn modelId="{D1D58923-5842-4337-A551-7EF146FF7AE9}" type="presOf" srcId="{CB33582A-8A03-4586-ADDB-19F2489130EE}" destId="{1FBE7A27-EB5D-4DEE-8A6C-D3B229E7558A}" srcOrd="0" destOrd="0" presId="urn:microsoft.com/office/officeart/2005/8/layout/process4"/>
    <dgm:cxn modelId="{D2DA6101-96A9-40D0-8D45-AB46C71DD596}" type="presOf" srcId="{85B890CD-78BB-4614-B637-C24DB6F3161B}" destId="{C4E2ADD8-BFCE-470A-970C-3E84444E2F18}" srcOrd="1" destOrd="0" presId="urn:microsoft.com/office/officeart/2005/8/layout/process4"/>
    <dgm:cxn modelId="{814DAA3F-9D07-4F42-8CE5-8882DA93D062}" srcId="{85B890CD-78BB-4614-B637-C24DB6F3161B}" destId="{9DAD7DF5-1F5D-4E91-9D4A-44FBED2FFB67}" srcOrd="2" destOrd="0" parTransId="{535B6BCE-3B34-4C11-9F7B-57B787693FCA}" sibTransId="{A6A5A9C8-BE5B-4F63-B518-9E480C3ED124}"/>
    <dgm:cxn modelId="{7A495820-9714-4E4D-B058-086A69CC363B}" srcId="{85B890CD-78BB-4614-B637-C24DB6F3161B}" destId="{CB33582A-8A03-4586-ADDB-19F2489130EE}" srcOrd="1" destOrd="0" parTransId="{B8993AB9-2E18-4BA6-8944-1911D2C7852D}" sibTransId="{2FAAC3AD-9163-43BF-899F-DBA600471B18}"/>
    <dgm:cxn modelId="{AE1967A0-2760-4C77-9961-AD9CC52B8CE3}" type="presOf" srcId="{EBDF46E8-55CF-4C93-8993-A47C9C2DF02F}" destId="{2CBAF28B-CB05-42E7-A7E5-C3D45242D8A4}" srcOrd="0" destOrd="0" presId="urn:microsoft.com/office/officeart/2005/8/layout/process4"/>
    <dgm:cxn modelId="{0AEC5D33-1DAA-48F0-BD2E-E14F2B8F05A2}" type="presOf" srcId="{85B890CD-78BB-4614-B637-C24DB6F3161B}" destId="{2DA0C9F6-5D18-42B5-8FC8-00523D188BFC}" srcOrd="0" destOrd="0" presId="urn:microsoft.com/office/officeart/2005/8/layout/process4"/>
    <dgm:cxn modelId="{C3BF29ED-2FAD-4A11-8ED6-07EA410001AE}" type="presParOf" srcId="{2CBAF28B-CB05-42E7-A7E5-C3D45242D8A4}" destId="{7AF9AF9F-31AE-4014-AE15-076787387846}" srcOrd="0" destOrd="0" presId="urn:microsoft.com/office/officeart/2005/8/layout/process4"/>
    <dgm:cxn modelId="{14B555E4-A7AC-43DF-A052-F541A6336292}" type="presParOf" srcId="{7AF9AF9F-31AE-4014-AE15-076787387846}" destId="{2DA0C9F6-5D18-42B5-8FC8-00523D188BFC}" srcOrd="0" destOrd="0" presId="urn:microsoft.com/office/officeart/2005/8/layout/process4"/>
    <dgm:cxn modelId="{CF84FD8E-AA44-4735-931D-EEEDAAE401FD}" type="presParOf" srcId="{7AF9AF9F-31AE-4014-AE15-076787387846}" destId="{C4E2ADD8-BFCE-470A-970C-3E84444E2F18}" srcOrd="1" destOrd="0" presId="urn:microsoft.com/office/officeart/2005/8/layout/process4"/>
    <dgm:cxn modelId="{85192FEA-0288-4962-8309-0ADD6A8DA528}" type="presParOf" srcId="{7AF9AF9F-31AE-4014-AE15-076787387846}" destId="{00926DFD-BE03-480B-B1B8-79FC5B32EA7A}" srcOrd="2" destOrd="0" presId="urn:microsoft.com/office/officeart/2005/8/layout/process4"/>
    <dgm:cxn modelId="{70B0AEA0-55F7-424E-BE70-A48A19331AC5}" type="presParOf" srcId="{00926DFD-BE03-480B-B1B8-79FC5B32EA7A}" destId="{29590B5E-A233-41D5-BFF4-40F7D549464D}" srcOrd="0" destOrd="0" presId="urn:microsoft.com/office/officeart/2005/8/layout/process4"/>
    <dgm:cxn modelId="{522D8BB1-8E4A-4C23-BBAB-440536F0F88E}" type="presParOf" srcId="{00926DFD-BE03-480B-B1B8-79FC5B32EA7A}" destId="{1FBE7A27-EB5D-4DEE-8A6C-D3B229E7558A}" srcOrd="1" destOrd="0" presId="urn:microsoft.com/office/officeart/2005/8/layout/process4"/>
    <dgm:cxn modelId="{3230DA55-AE7E-43FD-A5D5-B32BF1BBBAEC}" type="presParOf" srcId="{00926DFD-BE03-480B-B1B8-79FC5B32EA7A}" destId="{8C7EC2CF-8FAE-4A41-9B0A-116A3D6FEDBA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DF46E8-55CF-4C93-8993-A47C9C2DF02F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5B890CD-78BB-4614-B637-C24DB6F3161B}">
      <dgm:prSet phldrT="[Текст]" custT="1"/>
      <dgm:spPr>
        <a:solidFill>
          <a:srgbClr val="99CCFF"/>
        </a:solidFill>
      </dgm:spPr>
      <dgm:t>
        <a:bodyPr anchor="t" anchorCtr="0"/>
        <a:lstStyle/>
        <a:p>
          <a:r>
            <a:rPr lang="ru-RU" sz="20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«Управление государственными финансами и государственным имуществом Карачаево-Черкесской Республики на 2014-2020 годы» </a:t>
          </a:r>
        </a:p>
        <a:p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FB0A6B-6A5B-41DA-888C-1898880F8C42}" type="parTrans" cxnId="{DBCCABFF-62AB-484D-B35C-E2BF8988A58E}">
      <dgm:prSet/>
      <dgm:spPr/>
      <dgm:t>
        <a:bodyPr/>
        <a:lstStyle/>
        <a:p>
          <a:endParaRPr lang="ru-RU"/>
        </a:p>
      </dgm:t>
    </dgm:pt>
    <dgm:pt modelId="{E7B4A955-0352-43E3-8C38-21A5C595A5BC}" type="sibTrans" cxnId="{DBCCABFF-62AB-484D-B35C-E2BF8988A58E}">
      <dgm:prSet/>
      <dgm:spPr/>
      <dgm:t>
        <a:bodyPr/>
        <a:lstStyle/>
        <a:p>
          <a:endParaRPr lang="ru-RU"/>
        </a:p>
      </dgm:t>
    </dgm:pt>
    <dgm:pt modelId="{01E9E9D0-EE02-49B3-B65C-DE7D6EC63DA1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краткосрочной и долгосрочной сбалансированности и стабильности бюджета Карачаево-Черкесской Республики;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совершенствование управления земельными ресурсами, проведение земельной политики рационального использования земель в Карачаево-Черкесской Республике,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эффективности в управлении государственным долгом Карачаево-Черкесской Республики</a:t>
          </a:r>
        </a:p>
      </dgm:t>
    </dgm:pt>
    <dgm:pt modelId="{F198F90B-F30F-4EF9-8F48-46AB662D18DC}" type="parTrans" cxnId="{890A5853-5723-44B9-BF07-10AAA7CF8D6E}">
      <dgm:prSet/>
      <dgm:spPr/>
      <dgm:t>
        <a:bodyPr/>
        <a:lstStyle/>
        <a:p>
          <a:endParaRPr lang="ru-RU"/>
        </a:p>
      </dgm:t>
    </dgm:pt>
    <dgm:pt modelId="{5BF50CE3-10DE-4A5B-8959-AB57AB532C7B}" type="sibTrans" cxnId="{890A5853-5723-44B9-BF07-10AAA7CF8D6E}">
      <dgm:prSet/>
      <dgm:spPr/>
      <dgm:t>
        <a:bodyPr/>
        <a:lstStyle/>
        <a:p>
          <a:endParaRPr lang="ru-RU"/>
        </a:p>
      </dgm:t>
    </dgm:pt>
    <dgm:pt modelId="{99E2DAF2-09EC-42F6-A233-DC96819DA688}">
      <dgm:prSet phldrT="[Текст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Ожидаемые результаты</a:t>
          </a:r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:</a:t>
          </a:r>
        </a:p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100-процентное поступление доходов от использования земельных участков, находящихся в государственной собственности Карачаево-Черкесской Республики;</a:t>
          </a:r>
        </a:p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количества земельных участков, находящихся в государственной собственности Карачаево-Черкесской Республики, в том числе республиканского фонда перераспределения, до 1300 единиц;</a:t>
          </a:r>
        </a:p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постановка на государственный кадастровый учет и оформление права собственности Карачаево-Черкесской Республики на земельные участки (около 200);</a:t>
          </a:r>
        </a:p>
      </dgm:t>
    </dgm:pt>
    <dgm:pt modelId="{29801FAC-9BB6-471B-BF26-DD76096513D1}" type="parTrans" cxnId="{920C8FA8-068A-4433-9CAE-04C0D6296A98}">
      <dgm:prSet/>
      <dgm:spPr/>
      <dgm:t>
        <a:bodyPr/>
        <a:lstStyle/>
        <a:p>
          <a:endParaRPr lang="ru-RU"/>
        </a:p>
      </dgm:t>
    </dgm:pt>
    <dgm:pt modelId="{F8875897-262B-4331-87AC-62686B585131}" type="sibTrans" cxnId="{920C8FA8-068A-4433-9CAE-04C0D6296A98}">
      <dgm:prSet/>
      <dgm:spPr/>
      <dgm:t>
        <a:bodyPr/>
        <a:lstStyle/>
        <a:p>
          <a:endParaRPr lang="ru-RU"/>
        </a:p>
      </dgm:t>
    </dgm:pt>
    <dgm:pt modelId="{CB33582A-8A03-4586-ADDB-19F2489130EE}">
      <dgm:prSet phldrT="[Текст]" custT="1"/>
      <dgm:spPr>
        <a:solidFill>
          <a:srgbClr val="79C98E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эффективности использования бюджетных средств бюджета Карачаево-Черкесской Республики;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поступлений налоговых и неналоговых доходов бюджета Карачаево-Черкесской Республики;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вовлечение государственного имущества Карачаево-Черкесской Республики в экономический оборот;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выравнивания бюджетной обеспеченности муниципальных образований Карачаево-Черкесской Республики;</a:t>
          </a:r>
        </a:p>
      </dgm:t>
    </dgm:pt>
    <dgm:pt modelId="{2FAAC3AD-9163-43BF-899F-DBA600471B18}" type="sibTrans" cxnId="{7A495820-9714-4E4D-B058-086A69CC363B}">
      <dgm:prSet/>
      <dgm:spPr/>
      <dgm:t>
        <a:bodyPr/>
        <a:lstStyle/>
        <a:p>
          <a:endParaRPr lang="ru-RU"/>
        </a:p>
      </dgm:t>
    </dgm:pt>
    <dgm:pt modelId="{B8993AB9-2E18-4BA6-8944-1911D2C7852D}" type="parTrans" cxnId="{7A495820-9714-4E4D-B058-086A69CC363B}">
      <dgm:prSet/>
      <dgm:spPr/>
      <dgm:t>
        <a:bodyPr/>
        <a:lstStyle/>
        <a:p>
          <a:endParaRPr lang="ru-RU"/>
        </a:p>
      </dgm:t>
    </dgm:pt>
    <dgm:pt modelId="{2CBAF28B-CB05-42E7-A7E5-C3D45242D8A4}" type="pres">
      <dgm:prSet presAssocID="{EBDF46E8-55CF-4C93-8993-A47C9C2DF0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F9AF9F-31AE-4014-AE15-076787387846}" type="pres">
      <dgm:prSet presAssocID="{85B890CD-78BB-4614-B637-C24DB6F3161B}" presName="boxAndChildren" presStyleCnt="0"/>
      <dgm:spPr/>
    </dgm:pt>
    <dgm:pt modelId="{2DA0C9F6-5D18-42B5-8FC8-00523D188BFC}" type="pres">
      <dgm:prSet presAssocID="{85B890CD-78BB-4614-B637-C24DB6F3161B}" presName="parentTextBox" presStyleLbl="node1" presStyleIdx="0" presStyleCnt="1"/>
      <dgm:spPr/>
      <dgm:t>
        <a:bodyPr/>
        <a:lstStyle/>
        <a:p>
          <a:endParaRPr lang="ru-RU"/>
        </a:p>
      </dgm:t>
    </dgm:pt>
    <dgm:pt modelId="{C4E2ADD8-BFCE-470A-970C-3E84444E2F18}" type="pres">
      <dgm:prSet presAssocID="{85B890CD-78BB-4614-B637-C24DB6F3161B}" presName="entireBox" presStyleLbl="node1" presStyleIdx="0" presStyleCnt="1" custFlipVert="0" custScaleX="67479" custScaleY="27589" custLinFactNeighborX="16260" custLinFactNeighborY="-14699"/>
      <dgm:spPr/>
      <dgm:t>
        <a:bodyPr/>
        <a:lstStyle/>
        <a:p>
          <a:endParaRPr lang="ru-RU"/>
        </a:p>
      </dgm:t>
    </dgm:pt>
    <dgm:pt modelId="{00926DFD-BE03-480B-B1B8-79FC5B32EA7A}" type="pres">
      <dgm:prSet presAssocID="{85B890CD-78BB-4614-B637-C24DB6F3161B}" presName="descendantBox" presStyleCnt="0"/>
      <dgm:spPr/>
    </dgm:pt>
    <dgm:pt modelId="{29590B5E-A233-41D5-BFF4-40F7D549464D}" type="pres">
      <dgm:prSet presAssocID="{01E9E9D0-EE02-49B3-B65C-DE7D6EC63DA1}" presName="childTextBox" presStyleLbl="fgAccFollowNode1" presStyleIdx="0" presStyleCnt="3" custScaleY="137073" custLinFactNeighborX="-147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E7A27-EB5D-4DEE-8A6C-D3B229E7558A}" type="pres">
      <dgm:prSet presAssocID="{CB33582A-8A03-4586-ADDB-19F2489130EE}" presName="childTextBox" presStyleLbl="fgAccFollowNode1" presStyleIdx="1" presStyleCnt="3" custScaleY="137073" custLinFactNeighborX="813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E1E86-0C0E-450D-83E8-C480C1F1C0B7}" type="pres">
      <dgm:prSet presAssocID="{99E2DAF2-09EC-42F6-A233-DC96819DA688}" presName="childTextBox" presStyleLbl="fgAccFollowNode1" presStyleIdx="2" presStyleCnt="3" custScaleY="137073" custLinFactNeighborX="2490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495820-9714-4E4D-B058-086A69CC363B}" srcId="{85B890CD-78BB-4614-B637-C24DB6F3161B}" destId="{CB33582A-8A03-4586-ADDB-19F2489130EE}" srcOrd="1" destOrd="0" parTransId="{B8993AB9-2E18-4BA6-8944-1911D2C7852D}" sibTransId="{2FAAC3AD-9163-43BF-899F-DBA600471B18}"/>
    <dgm:cxn modelId="{EEA0F84F-5C28-4004-9E14-E73BAA96801B}" type="presOf" srcId="{EBDF46E8-55CF-4C93-8993-A47C9C2DF02F}" destId="{2CBAF28B-CB05-42E7-A7E5-C3D45242D8A4}" srcOrd="0" destOrd="0" presId="urn:microsoft.com/office/officeart/2005/8/layout/process4"/>
    <dgm:cxn modelId="{920C8FA8-068A-4433-9CAE-04C0D6296A98}" srcId="{85B890CD-78BB-4614-B637-C24DB6F3161B}" destId="{99E2DAF2-09EC-42F6-A233-DC96819DA688}" srcOrd="2" destOrd="0" parTransId="{29801FAC-9BB6-471B-BF26-DD76096513D1}" sibTransId="{F8875897-262B-4331-87AC-62686B585131}"/>
    <dgm:cxn modelId="{DBCCABFF-62AB-484D-B35C-E2BF8988A58E}" srcId="{EBDF46E8-55CF-4C93-8993-A47C9C2DF02F}" destId="{85B890CD-78BB-4614-B637-C24DB6F3161B}" srcOrd="0" destOrd="0" parTransId="{32FB0A6B-6A5B-41DA-888C-1898880F8C42}" sibTransId="{E7B4A955-0352-43E3-8C38-21A5C595A5BC}"/>
    <dgm:cxn modelId="{1DB0D72D-9F47-470A-A785-BF2276652C43}" type="presOf" srcId="{85B890CD-78BB-4614-B637-C24DB6F3161B}" destId="{C4E2ADD8-BFCE-470A-970C-3E84444E2F18}" srcOrd="1" destOrd="0" presId="urn:microsoft.com/office/officeart/2005/8/layout/process4"/>
    <dgm:cxn modelId="{777A55A8-E909-47E6-A028-9EFCECAF90B1}" type="presOf" srcId="{85B890CD-78BB-4614-B637-C24DB6F3161B}" destId="{2DA0C9F6-5D18-42B5-8FC8-00523D188BFC}" srcOrd="0" destOrd="0" presId="urn:microsoft.com/office/officeart/2005/8/layout/process4"/>
    <dgm:cxn modelId="{AE3F0C45-359E-4ACA-B279-50B84DF5D726}" type="presOf" srcId="{01E9E9D0-EE02-49B3-B65C-DE7D6EC63DA1}" destId="{29590B5E-A233-41D5-BFF4-40F7D549464D}" srcOrd="0" destOrd="0" presId="urn:microsoft.com/office/officeart/2005/8/layout/process4"/>
    <dgm:cxn modelId="{7620F6D0-52BA-46A4-A851-163C14D3D26D}" type="presOf" srcId="{CB33582A-8A03-4586-ADDB-19F2489130EE}" destId="{1FBE7A27-EB5D-4DEE-8A6C-D3B229E7558A}" srcOrd="0" destOrd="0" presId="urn:microsoft.com/office/officeart/2005/8/layout/process4"/>
    <dgm:cxn modelId="{890A5853-5723-44B9-BF07-10AAA7CF8D6E}" srcId="{85B890CD-78BB-4614-B637-C24DB6F3161B}" destId="{01E9E9D0-EE02-49B3-B65C-DE7D6EC63DA1}" srcOrd="0" destOrd="0" parTransId="{F198F90B-F30F-4EF9-8F48-46AB662D18DC}" sibTransId="{5BF50CE3-10DE-4A5B-8959-AB57AB532C7B}"/>
    <dgm:cxn modelId="{8285B6E5-7401-49D7-82B4-E0BFA6DF1713}" type="presOf" srcId="{99E2DAF2-09EC-42F6-A233-DC96819DA688}" destId="{8D2E1E86-0C0E-450D-83E8-C480C1F1C0B7}" srcOrd="0" destOrd="0" presId="urn:microsoft.com/office/officeart/2005/8/layout/process4"/>
    <dgm:cxn modelId="{A803B6DF-6A31-4945-813D-A7F406E0836D}" type="presParOf" srcId="{2CBAF28B-CB05-42E7-A7E5-C3D45242D8A4}" destId="{7AF9AF9F-31AE-4014-AE15-076787387846}" srcOrd="0" destOrd="0" presId="urn:microsoft.com/office/officeart/2005/8/layout/process4"/>
    <dgm:cxn modelId="{8802D869-4BFC-4B3F-937A-E5218D2C1A81}" type="presParOf" srcId="{7AF9AF9F-31AE-4014-AE15-076787387846}" destId="{2DA0C9F6-5D18-42B5-8FC8-00523D188BFC}" srcOrd="0" destOrd="0" presId="urn:microsoft.com/office/officeart/2005/8/layout/process4"/>
    <dgm:cxn modelId="{46362332-80E0-4B2B-BFE7-6DE221E584EF}" type="presParOf" srcId="{7AF9AF9F-31AE-4014-AE15-076787387846}" destId="{C4E2ADD8-BFCE-470A-970C-3E84444E2F18}" srcOrd="1" destOrd="0" presId="urn:microsoft.com/office/officeart/2005/8/layout/process4"/>
    <dgm:cxn modelId="{372BA0EE-E572-4E8B-83DF-279C7EA61A40}" type="presParOf" srcId="{7AF9AF9F-31AE-4014-AE15-076787387846}" destId="{00926DFD-BE03-480B-B1B8-79FC5B32EA7A}" srcOrd="2" destOrd="0" presId="urn:microsoft.com/office/officeart/2005/8/layout/process4"/>
    <dgm:cxn modelId="{314AF730-18CA-4631-8299-19001E837BE5}" type="presParOf" srcId="{00926DFD-BE03-480B-B1B8-79FC5B32EA7A}" destId="{29590B5E-A233-41D5-BFF4-40F7D549464D}" srcOrd="0" destOrd="0" presId="urn:microsoft.com/office/officeart/2005/8/layout/process4"/>
    <dgm:cxn modelId="{4567A667-B0E9-4A28-ABDE-E6974EECCD3B}" type="presParOf" srcId="{00926DFD-BE03-480B-B1B8-79FC5B32EA7A}" destId="{1FBE7A27-EB5D-4DEE-8A6C-D3B229E7558A}" srcOrd="1" destOrd="0" presId="urn:microsoft.com/office/officeart/2005/8/layout/process4"/>
    <dgm:cxn modelId="{A39834C8-000F-498E-823D-3596A0CF5D84}" type="presParOf" srcId="{00926DFD-BE03-480B-B1B8-79FC5B32EA7A}" destId="{8D2E1E86-0C0E-450D-83E8-C480C1F1C0B7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BDF46E8-55CF-4C93-8993-A47C9C2DF02F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5B890CD-78BB-4614-B637-C24DB6F3161B}">
      <dgm:prSet phldrT="[Текст]" custT="1"/>
      <dgm:spPr>
        <a:solidFill>
          <a:srgbClr val="33CCCC"/>
        </a:solidFill>
      </dgm:spPr>
      <dgm:t>
        <a:bodyPr anchor="t" anchorCtr="0"/>
        <a:lstStyle/>
        <a:p>
          <a:r>
            <a:rPr lang="ru-RU" sz="2000" b="1" i="0" u="none" dirty="0" smtClean="0">
              <a:latin typeface="Times New Roman" pitchFamily="18" charset="0"/>
              <a:cs typeface="Times New Roman" pitchFamily="18" charset="0"/>
            </a:rPr>
            <a:t>Государственная программа  «Развитие здравоохранения </a:t>
          </a:r>
        </a:p>
        <a:p>
          <a:r>
            <a:rPr lang="ru-RU" sz="2000" b="1" i="0" u="none" dirty="0" smtClean="0">
              <a:latin typeface="Times New Roman" pitchFamily="18" charset="0"/>
              <a:cs typeface="Times New Roman" pitchFamily="18" charset="0"/>
            </a:rPr>
            <a:t>Карачаево-Черкесской Республики на 2014-2020 годы»  </a:t>
          </a:r>
          <a:endParaRPr lang="ru-RU" sz="1600" b="1" i="0" u="none" dirty="0" smtClean="0">
            <a:latin typeface="Times New Roman" pitchFamily="18" charset="0"/>
            <a:cs typeface="Times New Roman" pitchFamily="18" charset="0"/>
          </a:endParaRPr>
        </a:p>
      </dgm:t>
    </dgm:pt>
    <dgm:pt modelId="{32FB0A6B-6A5B-41DA-888C-1898880F8C42}" type="parTrans" cxnId="{DBCCABFF-62AB-484D-B35C-E2BF8988A58E}">
      <dgm:prSet/>
      <dgm:spPr/>
      <dgm:t>
        <a:bodyPr/>
        <a:lstStyle/>
        <a:p>
          <a:endParaRPr lang="ru-RU"/>
        </a:p>
      </dgm:t>
    </dgm:pt>
    <dgm:pt modelId="{E7B4A955-0352-43E3-8C38-21A5C595A5BC}" type="sibTrans" cxnId="{DBCCABFF-62AB-484D-B35C-E2BF8988A58E}">
      <dgm:prSet/>
      <dgm:spPr/>
      <dgm:t>
        <a:bodyPr/>
        <a:lstStyle/>
        <a:p>
          <a:endParaRPr lang="ru-RU"/>
        </a:p>
      </dgm:t>
    </dgm:pt>
    <dgm:pt modelId="{01E9E9D0-EE02-49B3-B65C-DE7D6EC63DA1}">
      <dgm:prSet phldrT="[Текст]" custT="1"/>
      <dgm:spPr>
        <a:solidFill>
          <a:srgbClr val="FFFFCC">
            <a:alpha val="90000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r>
            <a:rPr lang="ru-RU" sz="1400" b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беспечение</a:t>
          </a:r>
          <a:r>
            <a:rPr lang="ru-RU" sz="14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доступности медицинской помощи и повышение эффективности медицинских услуг, объемы, виды и качество которых должны соответствовать уровню заболеваемости и потребностям населения, передовым достижениям медицинской науки</a:t>
          </a:r>
        </a:p>
      </dgm:t>
    </dgm:pt>
    <dgm:pt modelId="{F198F90B-F30F-4EF9-8F48-46AB662D18DC}" type="parTrans" cxnId="{890A5853-5723-44B9-BF07-10AAA7CF8D6E}">
      <dgm:prSet/>
      <dgm:spPr/>
      <dgm:t>
        <a:bodyPr/>
        <a:lstStyle/>
        <a:p>
          <a:endParaRPr lang="ru-RU"/>
        </a:p>
      </dgm:t>
    </dgm:pt>
    <dgm:pt modelId="{5BF50CE3-10DE-4A5B-8959-AB57AB532C7B}" type="sibTrans" cxnId="{890A5853-5723-44B9-BF07-10AAA7CF8D6E}">
      <dgm:prSet/>
      <dgm:spPr/>
      <dgm:t>
        <a:bodyPr/>
        <a:lstStyle/>
        <a:p>
          <a:endParaRPr lang="ru-RU"/>
        </a:p>
      </dgm:t>
    </dgm:pt>
    <dgm:pt modelId="{CB33582A-8A03-4586-ADDB-19F2489130EE}">
      <dgm:prSet phldrT="[Текст]" custT="1"/>
      <dgm:spPr>
        <a:solidFill>
          <a:srgbClr val="79C98E">
            <a:alpha val="89804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приоритета профилактики в сфере охраны здоровья и развития первичной медико-санитарной помощи;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эффективности оказания специализированной, включая высокотехнологичную, медицинской помощи, скорой, в </a:t>
          </a:r>
          <a:r>
            <a:rPr lang="ru-RU" sz="1200" b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т.ч</a:t>
          </a:r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 скорой специализированной, медицинской помощи, медицинской эвакуации; 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развитие и внедрение инновационных методов диагностики, профилактики и лечения, а также основ персонализированной медицины 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эффективности службы родовспоможения и детства</a:t>
          </a:r>
        </a:p>
      </dgm:t>
    </dgm:pt>
    <dgm:pt modelId="{2FAAC3AD-9163-43BF-899F-DBA600471B18}" type="sibTrans" cxnId="{7A495820-9714-4E4D-B058-086A69CC363B}">
      <dgm:prSet/>
      <dgm:spPr/>
      <dgm:t>
        <a:bodyPr/>
        <a:lstStyle/>
        <a:p>
          <a:endParaRPr lang="ru-RU"/>
        </a:p>
      </dgm:t>
    </dgm:pt>
    <dgm:pt modelId="{B8993AB9-2E18-4BA6-8944-1911D2C7852D}" type="parTrans" cxnId="{7A495820-9714-4E4D-B058-086A69CC363B}">
      <dgm:prSet/>
      <dgm:spPr/>
      <dgm:t>
        <a:bodyPr/>
        <a:lstStyle/>
        <a:p>
          <a:endParaRPr lang="ru-RU"/>
        </a:p>
      </dgm:t>
    </dgm:pt>
    <dgm:pt modelId="{99E2DAF2-09EC-42F6-A233-DC96819DA688}">
      <dgm:prSet phldrT="[Текст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результат:</a:t>
          </a:r>
        </a:p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Снижение смертности от всех причин до 9,2 случаев на 1000 населения;</a:t>
          </a:r>
        </a:p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снижение материнской смертности до 15,1 случаев на 100 тыс. родившихся живыми;</a:t>
          </a:r>
        </a:p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снижение смертности от болезней системы кровообращения до 496,1 случаев на 100 тыс. населения;</a:t>
          </a:r>
        </a:p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снижение смертности от дорожно-транспортных происшествий до 10,0 случаев на 100 тыс. населения;</a:t>
          </a:r>
        </a:p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снижение смертности от новообразований (в том числе от злокачественных) до 136,5 случаев на 100 тыс. населения;</a:t>
          </a:r>
        </a:p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снижение смертности от туберкулеза до 5,8 случаев на 100 тыс. населения</a:t>
          </a:r>
        </a:p>
      </dgm:t>
    </dgm:pt>
    <dgm:pt modelId="{29801FAC-9BB6-471B-BF26-DD76096513D1}" type="parTrans" cxnId="{920C8FA8-068A-4433-9CAE-04C0D6296A98}">
      <dgm:prSet/>
      <dgm:spPr/>
      <dgm:t>
        <a:bodyPr/>
        <a:lstStyle/>
        <a:p>
          <a:endParaRPr lang="ru-RU"/>
        </a:p>
      </dgm:t>
    </dgm:pt>
    <dgm:pt modelId="{F8875897-262B-4331-87AC-62686B585131}" type="sibTrans" cxnId="{920C8FA8-068A-4433-9CAE-04C0D6296A98}">
      <dgm:prSet/>
      <dgm:spPr/>
      <dgm:t>
        <a:bodyPr/>
        <a:lstStyle/>
        <a:p>
          <a:endParaRPr lang="ru-RU"/>
        </a:p>
      </dgm:t>
    </dgm:pt>
    <dgm:pt modelId="{2CBAF28B-CB05-42E7-A7E5-C3D45242D8A4}" type="pres">
      <dgm:prSet presAssocID="{EBDF46E8-55CF-4C93-8993-A47C9C2DF0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F9AF9F-31AE-4014-AE15-076787387846}" type="pres">
      <dgm:prSet presAssocID="{85B890CD-78BB-4614-B637-C24DB6F3161B}" presName="boxAndChildren" presStyleCnt="0"/>
      <dgm:spPr/>
    </dgm:pt>
    <dgm:pt modelId="{2DA0C9F6-5D18-42B5-8FC8-00523D188BFC}" type="pres">
      <dgm:prSet presAssocID="{85B890CD-78BB-4614-B637-C24DB6F3161B}" presName="parentTextBox" presStyleLbl="node1" presStyleIdx="0" presStyleCnt="1"/>
      <dgm:spPr/>
      <dgm:t>
        <a:bodyPr/>
        <a:lstStyle/>
        <a:p>
          <a:endParaRPr lang="ru-RU"/>
        </a:p>
      </dgm:t>
    </dgm:pt>
    <dgm:pt modelId="{C4E2ADD8-BFCE-470A-970C-3E84444E2F18}" type="pres">
      <dgm:prSet presAssocID="{85B890CD-78BB-4614-B637-C24DB6F3161B}" presName="entireBox" presStyleLbl="node1" presStyleIdx="0" presStyleCnt="1" custFlipVert="0" custScaleX="67480" custScaleY="25224" custLinFactNeighborX="14599" custLinFactNeighborY="-13859"/>
      <dgm:spPr/>
      <dgm:t>
        <a:bodyPr/>
        <a:lstStyle/>
        <a:p>
          <a:endParaRPr lang="ru-RU"/>
        </a:p>
      </dgm:t>
    </dgm:pt>
    <dgm:pt modelId="{00926DFD-BE03-480B-B1B8-79FC5B32EA7A}" type="pres">
      <dgm:prSet presAssocID="{85B890CD-78BB-4614-B637-C24DB6F3161B}" presName="descendantBox" presStyleCnt="0"/>
      <dgm:spPr/>
    </dgm:pt>
    <dgm:pt modelId="{29590B5E-A233-41D5-BFF4-40F7D549464D}" type="pres">
      <dgm:prSet presAssocID="{01E9E9D0-EE02-49B3-B65C-DE7D6EC63DA1}" presName="childTextBox" presStyleLbl="fgAccFollowNode1" presStyleIdx="0" presStyleCnt="3" custScaleY="137073" custLinFactNeighborX="-147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E7A27-EB5D-4DEE-8A6C-D3B229E7558A}" type="pres">
      <dgm:prSet presAssocID="{CB33582A-8A03-4586-ADDB-19F2489130EE}" presName="childTextBox" presStyleLbl="fgAccFollowNode1" presStyleIdx="1" presStyleCnt="3" custScaleY="137073" custLinFactNeighborX="813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E1E86-0C0E-450D-83E8-C480C1F1C0B7}" type="pres">
      <dgm:prSet presAssocID="{99E2DAF2-09EC-42F6-A233-DC96819DA688}" presName="childTextBox" presStyleLbl="fgAccFollowNode1" presStyleIdx="2" presStyleCnt="3" custScaleY="137073" custLinFactNeighborX="2490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495820-9714-4E4D-B058-086A69CC363B}" srcId="{85B890CD-78BB-4614-B637-C24DB6F3161B}" destId="{CB33582A-8A03-4586-ADDB-19F2489130EE}" srcOrd="1" destOrd="0" parTransId="{B8993AB9-2E18-4BA6-8944-1911D2C7852D}" sibTransId="{2FAAC3AD-9163-43BF-899F-DBA600471B18}"/>
    <dgm:cxn modelId="{D2D62DBC-5CFB-4471-8DA7-6A7813459079}" type="presOf" srcId="{EBDF46E8-55CF-4C93-8993-A47C9C2DF02F}" destId="{2CBAF28B-CB05-42E7-A7E5-C3D45242D8A4}" srcOrd="0" destOrd="0" presId="urn:microsoft.com/office/officeart/2005/8/layout/process4"/>
    <dgm:cxn modelId="{920C8FA8-068A-4433-9CAE-04C0D6296A98}" srcId="{85B890CD-78BB-4614-B637-C24DB6F3161B}" destId="{99E2DAF2-09EC-42F6-A233-DC96819DA688}" srcOrd="2" destOrd="0" parTransId="{29801FAC-9BB6-471B-BF26-DD76096513D1}" sibTransId="{F8875897-262B-4331-87AC-62686B585131}"/>
    <dgm:cxn modelId="{DBCCABFF-62AB-484D-B35C-E2BF8988A58E}" srcId="{EBDF46E8-55CF-4C93-8993-A47C9C2DF02F}" destId="{85B890CD-78BB-4614-B637-C24DB6F3161B}" srcOrd="0" destOrd="0" parTransId="{32FB0A6B-6A5B-41DA-888C-1898880F8C42}" sibTransId="{E7B4A955-0352-43E3-8C38-21A5C595A5BC}"/>
    <dgm:cxn modelId="{04B4E810-13FE-4CE5-BF2D-665FF29B3D7E}" type="presOf" srcId="{01E9E9D0-EE02-49B3-B65C-DE7D6EC63DA1}" destId="{29590B5E-A233-41D5-BFF4-40F7D549464D}" srcOrd="0" destOrd="0" presId="urn:microsoft.com/office/officeart/2005/8/layout/process4"/>
    <dgm:cxn modelId="{45454648-2D5D-42AF-B311-EFA6A7629A40}" type="presOf" srcId="{85B890CD-78BB-4614-B637-C24DB6F3161B}" destId="{C4E2ADD8-BFCE-470A-970C-3E84444E2F18}" srcOrd="1" destOrd="0" presId="urn:microsoft.com/office/officeart/2005/8/layout/process4"/>
    <dgm:cxn modelId="{3B7EE671-0BA7-474C-8FD1-FFEB7B3C32BE}" type="presOf" srcId="{99E2DAF2-09EC-42F6-A233-DC96819DA688}" destId="{8D2E1E86-0C0E-450D-83E8-C480C1F1C0B7}" srcOrd="0" destOrd="0" presId="urn:microsoft.com/office/officeart/2005/8/layout/process4"/>
    <dgm:cxn modelId="{890A5853-5723-44B9-BF07-10AAA7CF8D6E}" srcId="{85B890CD-78BB-4614-B637-C24DB6F3161B}" destId="{01E9E9D0-EE02-49B3-B65C-DE7D6EC63DA1}" srcOrd="0" destOrd="0" parTransId="{F198F90B-F30F-4EF9-8F48-46AB662D18DC}" sibTransId="{5BF50CE3-10DE-4A5B-8959-AB57AB532C7B}"/>
    <dgm:cxn modelId="{63E31AB9-6F44-497D-8E20-DF034A80ADB4}" type="presOf" srcId="{85B890CD-78BB-4614-B637-C24DB6F3161B}" destId="{2DA0C9F6-5D18-42B5-8FC8-00523D188BFC}" srcOrd="0" destOrd="0" presId="urn:microsoft.com/office/officeart/2005/8/layout/process4"/>
    <dgm:cxn modelId="{E53CCBF1-181A-405F-80AA-BB3A1D8C3F01}" type="presOf" srcId="{CB33582A-8A03-4586-ADDB-19F2489130EE}" destId="{1FBE7A27-EB5D-4DEE-8A6C-D3B229E7558A}" srcOrd="0" destOrd="0" presId="urn:microsoft.com/office/officeart/2005/8/layout/process4"/>
    <dgm:cxn modelId="{7FB8F192-9D54-427C-996F-D7713215B178}" type="presParOf" srcId="{2CBAF28B-CB05-42E7-A7E5-C3D45242D8A4}" destId="{7AF9AF9F-31AE-4014-AE15-076787387846}" srcOrd="0" destOrd="0" presId="urn:microsoft.com/office/officeart/2005/8/layout/process4"/>
    <dgm:cxn modelId="{EDB7531A-B73C-4B4D-A2E3-FBE071E226EB}" type="presParOf" srcId="{7AF9AF9F-31AE-4014-AE15-076787387846}" destId="{2DA0C9F6-5D18-42B5-8FC8-00523D188BFC}" srcOrd="0" destOrd="0" presId="urn:microsoft.com/office/officeart/2005/8/layout/process4"/>
    <dgm:cxn modelId="{03EC9FF9-9369-4254-A99A-74F34285662C}" type="presParOf" srcId="{7AF9AF9F-31AE-4014-AE15-076787387846}" destId="{C4E2ADD8-BFCE-470A-970C-3E84444E2F18}" srcOrd="1" destOrd="0" presId="urn:microsoft.com/office/officeart/2005/8/layout/process4"/>
    <dgm:cxn modelId="{5FF5D545-BBE9-4121-B9F2-B67279D46D13}" type="presParOf" srcId="{7AF9AF9F-31AE-4014-AE15-076787387846}" destId="{00926DFD-BE03-480B-B1B8-79FC5B32EA7A}" srcOrd="2" destOrd="0" presId="urn:microsoft.com/office/officeart/2005/8/layout/process4"/>
    <dgm:cxn modelId="{938EB7B7-759A-4E2F-8950-B7D385914A19}" type="presParOf" srcId="{00926DFD-BE03-480B-B1B8-79FC5B32EA7A}" destId="{29590B5E-A233-41D5-BFF4-40F7D549464D}" srcOrd="0" destOrd="0" presId="urn:microsoft.com/office/officeart/2005/8/layout/process4"/>
    <dgm:cxn modelId="{A83359ED-0845-455A-8E70-76FEE33BA047}" type="presParOf" srcId="{00926DFD-BE03-480B-B1B8-79FC5B32EA7A}" destId="{1FBE7A27-EB5D-4DEE-8A6C-D3B229E7558A}" srcOrd="1" destOrd="0" presId="urn:microsoft.com/office/officeart/2005/8/layout/process4"/>
    <dgm:cxn modelId="{D47AAF5F-C120-485F-9681-D991F1FC09F1}" type="presParOf" srcId="{00926DFD-BE03-480B-B1B8-79FC5B32EA7A}" destId="{8D2E1E86-0C0E-450D-83E8-C480C1F1C0B7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BDF46E8-55CF-4C93-8993-A47C9C2DF02F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E9E9D0-EE02-49B3-B65C-DE7D6EC63DA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укрепление единства российской нации, гармонизация межнациональных отношений, укрепление единства народов Карачаево-Черкесской Республики и обеспечение условий для их полноценного развития;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проведение единой государственной политики в сфере межэтнических и государственно-конфессиональных отношений с учетом особенностей и интересов всех народов Карачаево-Черкесской Республики, достижение межэтнического и межконфессионального общественного согласия, предотвращение этнических конфликтов</a:t>
          </a:r>
        </a:p>
      </dgm:t>
    </dgm:pt>
    <dgm:pt modelId="{F198F90B-F30F-4EF9-8F48-46AB662D18DC}" type="parTrans" cxnId="{890A5853-5723-44B9-BF07-10AAA7CF8D6E}">
      <dgm:prSet/>
      <dgm:spPr/>
      <dgm:t>
        <a:bodyPr/>
        <a:lstStyle/>
        <a:p>
          <a:endParaRPr lang="ru-RU"/>
        </a:p>
      </dgm:t>
    </dgm:pt>
    <dgm:pt modelId="{5BF50CE3-10DE-4A5B-8959-AB57AB532C7B}" type="sibTrans" cxnId="{890A5853-5723-44B9-BF07-10AAA7CF8D6E}">
      <dgm:prSet/>
      <dgm:spPr/>
      <dgm:t>
        <a:bodyPr/>
        <a:lstStyle/>
        <a:p>
          <a:endParaRPr lang="ru-RU"/>
        </a:p>
      </dgm:t>
    </dgm:pt>
    <dgm:pt modelId="{CB33582A-8A03-4586-ADDB-19F2489130EE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предупреждение межнациональных конфликтов;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размещение в федеральных и республиканских средствах массовой информации актуальной, объективной и полной информации об общественно-политической жизни, социальных проблемах и экономических процессах в Карачаево-Черкесской Республике и Российской Федерации, осуществление государственной политики в области средств массовой информации и книгоиздания;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укрепление противодиверсионной устойчивости объектов террористических устремлений, расположенных на территории Карачаево-Черкесской Республики</a:t>
          </a:r>
        </a:p>
      </dgm:t>
    </dgm:pt>
    <dgm:pt modelId="{2FAAC3AD-9163-43BF-899F-DBA600471B18}" type="sibTrans" cxnId="{7A495820-9714-4E4D-B058-086A69CC363B}">
      <dgm:prSet/>
      <dgm:spPr/>
      <dgm:t>
        <a:bodyPr/>
        <a:lstStyle/>
        <a:p>
          <a:endParaRPr lang="ru-RU"/>
        </a:p>
      </dgm:t>
    </dgm:pt>
    <dgm:pt modelId="{B8993AB9-2E18-4BA6-8944-1911D2C7852D}" type="parTrans" cxnId="{7A495820-9714-4E4D-B058-086A69CC363B}">
      <dgm:prSet/>
      <dgm:spPr/>
      <dgm:t>
        <a:bodyPr/>
        <a:lstStyle/>
        <a:p>
          <a:endParaRPr lang="ru-RU"/>
        </a:p>
      </dgm:t>
    </dgm:pt>
    <dgm:pt modelId="{99E2DAF2-09EC-42F6-A233-DC96819DA688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результат: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условий для полноценного социально-экономического и национально-культурного развития народов Карачаево-Черкесской Республики;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уровня информированности населения о деятельности органов государственной власти по реализации государственной национальной, конфессиональной, информационной политики, мер по укреплению национальной безопасности;</a:t>
          </a:r>
        </a:p>
        <a:p>
          <a:r>
            <a:rPr lang="ru-RU" sz="12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позитивного имиджа Карачаево-Черкесской Республики путем распространения достоверной информации в государственных и негосударственных средствах массовой информации</a:t>
          </a:r>
        </a:p>
      </dgm:t>
    </dgm:pt>
    <dgm:pt modelId="{29801FAC-9BB6-471B-BF26-DD76096513D1}" type="parTrans" cxnId="{920C8FA8-068A-4433-9CAE-04C0D6296A98}">
      <dgm:prSet/>
      <dgm:spPr/>
      <dgm:t>
        <a:bodyPr/>
        <a:lstStyle/>
        <a:p>
          <a:endParaRPr lang="ru-RU"/>
        </a:p>
      </dgm:t>
    </dgm:pt>
    <dgm:pt modelId="{F8875897-262B-4331-87AC-62686B585131}" type="sibTrans" cxnId="{920C8FA8-068A-4433-9CAE-04C0D6296A98}">
      <dgm:prSet/>
      <dgm:spPr/>
      <dgm:t>
        <a:bodyPr/>
        <a:lstStyle/>
        <a:p>
          <a:endParaRPr lang="ru-RU"/>
        </a:p>
      </dgm:t>
    </dgm:pt>
    <dgm:pt modelId="{85B890CD-78BB-4614-B637-C24DB6F3161B}">
      <dgm:prSet phldrT="[Текст]" custT="1"/>
      <dgm:spPr>
        <a:solidFill>
          <a:srgbClr val="99CCFF"/>
        </a:solidFill>
      </dgm:spPr>
      <dgm:t>
        <a:bodyPr anchor="t" anchorCtr="0"/>
        <a:lstStyle/>
        <a:p>
          <a:r>
            <a:rPr lang="ru-RU" sz="20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 «Реализация государственной национальной, конфессиональной, информационной политики в Карачаево-Черкесской Республике на 2014-2019 годы»   </a:t>
          </a:r>
          <a:endParaRPr lang="ru-RU" sz="1800" b="1" i="0" u="none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7B4A955-0352-43E3-8C38-21A5C595A5BC}" type="sibTrans" cxnId="{DBCCABFF-62AB-484D-B35C-E2BF8988A58E}">
      <dgm:prSet/>
      <dgm:spPr/>
      <dgm:t>
        <a:bodyPr/>
        <a:lstStyle/>
        <a:p>
          <a:endParaRPr lang="ru-RU"/>
        </a:p>
      </dgm:t>
    </dgm:pt>
    <dgm:pt modelId="{32FB0A6B-6A5B-41DA-888C-1898880F8C42}" type="parTrans" cxnId="{DBCCABFF-62AB-484D-B35C-E2BF8988A58E}">
      <dgm:prSet/>
      <dgm:spPr/>
      <dgm:t>
        <a:bodyPr/>
        <a:lstStyle/>
        <a:p>
          <a:endParaRPr lang="ru-RU"/>
        </a:p>
      </dgm:t>
    </dgm:pt>
    <dgm:pt modelId="{2CBAF28B-CB05-42E7-A7E5-C3D45242D8A4}" type="pres">
      <dgm:prSet presAssocID="{EBDF46E8-55CF-4C93-8993-A47C9C2DF0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F9AF9F-31AE-4014-AE15-076787387846}" type="pres">
      <dgm:prSet presAssocID="{85B890CD-78BB-4614-B637-C24DB6F3161B}" presName="boxAndChildren" presStyleCnt="0"/>
      <dgm:spPr/>
    </dgm:pt>
    <dgm:pt modelId="{2DA0C9F6-5D18-42B5-8FC8-00523D188BFC}" type="pres">
      <dgm:prSet presAssocID="{85B890CD-78BB-4614-B637-C24DB6F3161B}" presName="parentTextBox" presStyleLbl="node1" presStyleIdx="0" presStyleCnt="1"/>
      <dgm:spPr/>
      <dgm:t>
        <a:bodyPr/>
        <a:lstStyle/>
        <a:p>
          <a:endParaRPr lang="ru-RU"/>
        </a:p>
      </dgm:t>
    </dgm:pt>
    <dgm:pt modelId="{C4E2ADD8-BFCE-470A-970C-3E84444E2F18}" type="pres">
      <dgm:prSet presAssocID="{85B890CD-78BB-4614-B637-C24DB6F3161B}" presName="entireBox" presStyleLbl="node1" presStyleIdx="0" presStyleCnt="1" custFlipVert="0" custScaleX="67480" custScaleY="25224" custLinFactNeighborX="14634" custLinFactNeighborY="-15479"/>
      <dgm:spPr/>
      <dgm:t>
        <a:bodyPr/>
        <a:lstStyle/>
        <a:p>
          <a:endParaRPr lang="ru-RU"/>
        </a:p>
      </dgm:t>
    </dgm:pt>
    <dgm:pt modelId="{00926DFD-BE03-480B-B1B8-79FC5B32EA7A}" type="pres">
      <dgm:prSet presAssocID="{85B890CD-78BB-4614-B637-C24DB6F3161B}" presName="descendantBox" presStyleCnt="0"/>
      <dgm:spPr/>
    </dgm:pt>
    <dgm:pt modelId="{29590B5E-A233-41D5-BFF4-40F7D549464D}" type="pres">
      <dgm:prSet presAssocID="{01E9E9D0-EE02-49B3-B65C-DE7D6EC63DA1}" presName="childTextBox" presStyleLbl="fgAccFollowNode1" presStyleIdx="0" presStyleCnt="3" custScaleY="137073" custLinFactNeighborX="-147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E7A27-EB5D-4DEE-8A6C-D3B229E7558A}" type="pres">
      <dgm:prSet presAssocID="{CB33582A-8A03-4586-ADDB-19F2489130EE}" presName="childTextBox" presStyleLbl="fgAccFollowNode1" presStyleIdx="1" presStyleCnt="3" custScaleY="137073" custLinFactNeighborX="813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E1E86-0C0E-450D-83E8-C480C1F1C0B7}" type="pres">
      <dgm:prSet presAssocID="{99E2DAF2-09EC-42F6-A233-DC96819DA688}" presName="childTextBox" presStyleLbl="fgAccFollowNode1" presStyleIdx="2" presStyleCnt="3" custScaleY="137073" custLinFactNeighborX="2490" custLinFactNeighborY="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446E90-F30E-461D-9573-710CAACE43FC}" type="presOf" srcId="{99E2DAF2-09EC-42F6-A233-DC96819DA688}" destId="{8D2E1E86-0C0E-450D-83E8-C480C1F1C0B7}" srcOrd="0" destOrd="0" presId="urn:microsoft.com/office/officeart/2005/8/layout/process4"/>
    <dgm:cxn modelId="{7A495820-9714-4E4D-B058-086A69CC363B}" srcId="{85B890CD-78BB-4614-B637-C24DB6F3161B}" destId="{CB33582A-8A03-4586-ADDB-19F2489130EE}" srcOrd="1" destOrd="0" parTransId="{B8993AB9-2E18-4BA6-8944-1911D2C7852D}" sibTransId="{2FAAC3AD-9163-43BF-899F-DBA600471B18}"/>
    <dgm:cxn modelId="{920C8FA8-068A-4433-9CAE-04C0D6296A98}" srcId="{85B890CD-78BB-4614-B637-C24DB6F3161B}" destId="{99E2DAF2-09EC-42F6-A233-DC96819DA688}" srcOrd="2" destOrd="0" parTransId="{29801FAC-9BB6-471B-BF26-DD76096513D1}" sibTransId="{F8875897-262B-4331-87AC-62686B585131}"/>
    <dgm:cxn modelId="{DBCCABFF-62AB-484D-B35C-E2BF8988A58E}" srcId="{EBDF46E8-55CF-4C93-8993-A47C9C2DF02F}" destId="{85B890CD-78BB-4614-B637-C24DB6F3161B}" srcOrd="0" destOrd="0" parTransId="{32FB0A6B-6A5B-41DA-888C-1898880F8C42}" sibTransId="{E7B4A955-0352-43E3-8C38-21A5C595A5BC}"/>
    <dgm:cxn modelId="{73113117-40CA-4F0A-B673-9998CBC8005D}" type="presOf" srcId="{85B890CD-78BB-4614-B637-C24DB6F3161B}" destId="{C4E2ADD8-BFCE-470A-970C-3E84444E2F18}" srcOrd="1" destOrd="0" presId="urn:microsoft.com/office/officeart/2005/8/layout/process4"/>
    <dgm:cxn modelId="{A5F1D0FD-8FCB-43F0-9847-4E8C383E9BBA}" type="presOf" srcId="{EBDF46E8-55CF-4C93-8993-A47C9C2DF02F}" destId="{2CBAF28B-CB05-42E7-A7E5-C3D45242D8A4}" srcOrd="0" destOrd="0" presId="urn:microsoft.com/office/officeart/2005/8/layout/process4"/>
    <dgm:cxn modelId="{913329C4-D8E8-49F4-BC08-208C18191447}" type="presOf" srcId="{85B890CD-78BB-4614-B637-C24DB6F3161B}" destId="{2DA0C9F6-5D18-42B5-8FC8-00523D188BFC}" srcOrd="0" destOrd="0" presId="urn:microsoft.com/office/officeart/2005/8/layout/process4"/>
    <dgm:cxn modelId="{847AD956-22EC-480B-93D5-25CDAF3D5E54}" type="presOf" srcId="{01E9E9D0-EE02-49B3-B65C-DE7D6EC63DA1}" destId="{29590B5E-A233-41D5-BFF4-40F7D549464D}" srcOrd="0" destOrd="0" presId="urn:microsoft.com/office/officeart/2005/8/layout/process4"/>
    <dgm:cxn modelId="{DC37F0AF-67DA-4964-92EB-93ACF69A8F41}" type="presOf" srcId="{CB33582A-8A03-4586-ADDB-19F2489130EE}" destId="{1FBE7A27-EB5D-4DEE-8A6C-D3B229E7558A}" srcOrd="0" destOrd="0" presId="urn:microsoft.com/office/officeart/2005/8/layout/process4"/>
    <dgm:cxn modelId="{890A5853-5723-44B9-BF07-10AAA7CF8D6E}" srcId="{85B890CD-78BB-4614-B637-C24DB6F3161B}" destId="{01E9E9D0-EE02-49B3-B65C-DE7D6EC63DA1}" srcOrd="0" destOrd="0" parTransId="{F198F90B-F30F-4EF9-8F48-46AB662D18DC}" sibTransId="{5BF50CE3-10DE-4A5B-8959-AB57AB532C7B}"/>
    <dgm:cxn modelId="{4A5EFA27-A7AE-45B5-BE34-BB8C96525F6C}" type="presParOf" srcId="{2CBAF28B-CB05-42E7-A7E5-C3D45242D8A4}" destId="{7AF9AF9F-31AE-4014-AE15-076787387846}" srcOrd="0" destOrd="0" presId="urn:microsoft.com/office/officeart/2005/8/layout/process4"/>
    <dgm:cxn modelId="{2C2CDB6C-E007-4D8E-85DF-68CCF908D191}" type="presParOf" srcId="{7AF9AF9F-31AE-4014-AE15-076787387846}" destId="{2DA0C9F6-5D18-42B5-8FC8-00523D188BFC}" srcOrd="0" destOrd="0" presId="urn:microsoft.com/office/officeart/2005/8/layout/process4"/>
    <dgm:cxn modelId="{4DABDC23-A076-4A1D-80F8-A3E92CE0ED50}" type="presParOf" srcId="{7AF9AF9F-31AE-4014-AE15-076787387846}" destId="{C4E2ADD8-BFCE-470A-970C-3E84444E2F18}" srcOrd="1" destOrd="0" presId="urn:microsoft.com/office/officeart/2005/8/layout/process4"/>
    <dgm:cxn modelId="{FCA59D48-F712-4636-B21A-74684F099311}" type="presParOf" srcId="{7AF9AF9F-31AE-4014-AE15-076787387846}" destId="{00926DFD-BE03-480B-B1B8-79FC5B32EA7A}" srcOrd="2" destOrd="0" presId="urn:microsoft.com/office/officeart/2005/8/layout/process4"/>
    <dgm:cxn modelId="{28AF2442-692B-409F-86E1-EA52A3768CC3}" type="presParOf" srcId="{00926DFD-BE03-480B-B1B8-79FC5B32EA7A}" destId="{29590B5E-A233-41D5-BFF4-40F7D549464D}" srcOrd="0" destOrd="0" presId="urn:microsoft.com/office/officeart/2005/8/layout/process4"/>
    <dgm:cxn modelId="{47863785-4057-4E7A-981D-CD8BD49E9F35}" type="presParOf" srcId="{00926DFD-BE03-480B-B1B8-79FC5B32EA7A}" destId="{1FBE7A27-EB5D-4DEE-8A6C-D3B229E7558A}" srcOrd="1" destOrd="0" presId="urn:microsoft.com/office/officeart/2005/8/layout/process4"/>
    <dgm:cxn modelId="{82CD67B3-669D-4526-BBA5-AB3999CEDE58}" type="presParOf" srcId="{00926DFD-BE03-480B-B1B8-79FC5B32EA7A}" destId="{8D2E1E86-0C0E-450D-83E8-C480C1F1C0B7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F7058-BF94-41D3-8D55-39A2736F0860}">
      <dsp:nvSpPr>
        <dsp:cNvPr id="0" name=""/>
        <dsp:cNvSpPr/>
      </dsp:nvSpPr>
      <dsp:spPr>
        <a:xfrm rot="5400000">
          <a:off x="323156" y="2274286"/>
          <a:ext cx="958435" cy="159481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8E7BC4-8597-4ADF-BB85-D7764629ED6D}">
      <dsp:nvSpPr>
        <dsp:cNvPr id="0" name=""/>
        <dsp:cNvSpPr/>
      </dsp:nvSpPr>
      <dsp:spPr>
        <a:xfrm>
          <a:off x="163169" y="2750792"/>
          <a:ext cx="1439807" cy="1262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1.Составление проекта бюджета</a:t>
          </a:r>
          <a:endParaRPr lang="ru-RU" sz="1400" b="1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3169" y="2750792"/>
        <a:ext cx="1439807" cy="1262076"/>
      </dsp:txXfrm>
    </dsp:sp>
    <dsp:sp modelId="{788F0A60-844E-45E5-B591-3A3EF7729765}">
      <dsp:nvSpPr>
        <dsp:cNvPr id="0" name=""/>
        <dsp:cNvSpPr/>
      </dsp:nvSpPr>
      <dsp:spPr>
        <a:xfrm>
          <a:off x="1331315" y="2156874"/>
          <a:ext cx="271661" cy="27166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116989"/>
                <a:satOff val="-32"/>
                <a:lumOff val="9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16989"/>
                <a:satOff val="-32"/>
                <a:lumOff val="9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16989"/>
                <a:satOff val="-32"/>
                <a:lumOff val="9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B6546E-A85C-4088-A562-C14EE8B54343}">
      <dsp:nvSpPr>
        <dsp:cNvPr id="0" name=""/>
        <dsp:cNvSpPr/>
      </dsp:nvSpPr>
      <dsp:spPr>
        <a:xfrm rot="5400000">
          <a:off x="2085762" y="1838128"/>
          <a:ext cx="958435" cy="159481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233978"/>
                <a:satOff val="-63"/>
                <a:lumOff val="19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33978"/>
                <a:satOff val="-63"/>
                <a:lumOff val="19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33978"/>
                <a:satOff val="-63"/>
                <a:lumOff val="19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96730A-3283-4156-AB7B-DD3253F0B2E9}">
      <dsp:nvSpPr>
        <dsp:cNvPr id="0" name=""/>
        <dsp:cNvSpPr/>
      </dsp:nvSpPr>
      <dsp:spPr>
        <a:xfrm>
          <a:off x="1925775" y="2314634"/>
          <a:ext cx="1439807" cy="1262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2.Рассмотрение проекта бюджета</a:t>
          </a:r>
          <a:endParaRPr lang="ru-RU" sz="1400" b="1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25775" y="2314634"/>
        <a:ext cx="1439807" cy="1262076"/>
      </dsp:txXfrm>
    </dsp:sp>
    <dsp:sp modelId="{F6A54B00-18B4-4826-8861-46B9DC063B88}">
      <dsp:nvSpPr>
        <dsp:cNvPr id="0" name=""/>
        <dsp:cNvSpPr/>
      </dsp:nvSpPr>
      <dsp:spPr>
        <a:xfrm>
          <a:off x="3093921" y="1720716"/>
          <a:ext cx="271661" cy="27166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350967"/>
                <a:satOff val="-95"/>
                <a:lumOff val="28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50967"/>
                <a:satOff val="-95"/>
                <a:lumOff val="28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50967"/>
                <a:satOff val="-95"/>
                <a:lumOff val="28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FC1307-87C9-4B8C-8E06-731B1009C4DD}">
      <dsp:nvSpPr>
        <dsp:cNvPr id="0" name=""/>
        <dsp:cNvSpPr/>
      </dsp:nvSpPr>
      <dsp:spPr>
        <a:xfrm rot="5400000">
          <a:off x="3848368" y="1401969"/>
          <a:ext cx="958435" cy="159481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467956"/>
                <a:satOff val="-126"/>
                <a:lumOff val="3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67956"/>
                <a:satOff val="-126"/>
                <a:lumOff val="3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67956"/>
                <a:satOff val="-126"/>
                <a:lumOff val="3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D8B68B-990A-45BB-9EB4-0CC18BCE5CBC}">
      <dsp:nvSpPr>
        <dsp:cNvPr id="0" name=""/>
        <dsp:cNvSpPr/>
      </dsp:nvSpPr>
      <dsp:spPr>
        <a:xfrm>
          <a:off x="3688381" y="1878475"/>
          <a:ext cx="1439807" cy="1262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3.Утверждение бюджета</a:t>
          </a:r>
          <a:endParaRPr lang="ru-RU" sz="1400" b="1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88381" y="1878475"/>
        <a:ext cx="1439807" cy="1262076"/>
      </dsp:txXfrm>
    </dsp:sp>
    <dsp:sp modelId="{A2C1A16D-0807-4AE2-B374-1D39E018DD5E}">
      <dsp:nvSpPr>
        <dsp:cNvPr id="0" name=""/>
        <dsp:cNvSpPr/>
      </dsp:nvSpPr>
      <dsp:spPr>
        <a:xfrm>
          <a:off x="4856527" y="1284557"/>
          <a:ext cx="271661" cy="27166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584945"/>
                <a:satOff val="-158"/>
                <a:lumOff val="47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84945"/>
                <a:satOff val="-158"/>
                <a:lumOff val="47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84945"/>
                <a:satOff val="-158"/>
                <a:lumOff val="47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BE4FAB-682E-40F4-90A1-C4F26BB1FAAC}">
      <dsp:nvSpPr>
        <dsp:cNvPr id="0" name=""/>
        <dsp:cNvSpPr/>
      </dsp:nvSpPr>
      <dsp:spPr>
        <a:xfrm rot="5400000">
          <a:off x="5610974" y="965810"/>
          <a:ext cx="958435" cy="159481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701934"/>
                <a:satOff val="-189"/>
                <a:lumOff val="57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701934"/>
                <a:satOff val="-189"/>
                <a:lumOff val="57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701934"/>
                <a:satOff val="-189"/>
                <a:lumOff val="57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EE50B8-4E6B-4151-A70A-CD8308C245E2}">
      <dsp:nvSpPr>
        <dsp:cNvPr id="0" name=""/>
        <dsp:cNvSpPr/>
      </dsp:nvSpPr>
      <dsp:spPr>
        <a:xfrm>
          <a:off x="5450987" y="1442317"/>
          <a:ext cx="1439807" cy="1262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4.Исполнение бюджета</a:t>
          </a:r>
          <a:endParaRPr lang="ru-RU" sz="1400" b="1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50987" y="1442317"/>
        <a:ext cx="1439807" cy="1262076"/>
      </dsp:txXfrm>
    </dsp:sp>
    <dsp:sp modelId="{E2E73E23-BF85-46C5-9CAE-A99A15D89EDA}">
      <dsp:nvSpPr>
        <dsp:cNvPr id="0" name=""/>
        <dsp:cNvSpPr/>
      </dsp:nvSpPr>
      <dsp:spPr>
        <a:xfrm>
          <a:off x="6619133" y="848398"/>
          <a:ext cx="271661" cy="27166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818923"/>
                <a:satOff val="-221"/>
                <a:lumOff val="66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818923"/>
                <a:satOff val="-221"/>
                <a:lumOff val="66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818923"/>
                <a:satOff val="-221"/>
                <a:lumOff val="66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5BCA3B-927F-4EA3-B2AB-A91B118688B5}">
      <dsp:nvSpPr>
        <dsp:cNvPr id="0" name=""/>
        <dsp:cNvSpPr/>
      </dsp:nvSpPr>
      <dsp:spPr>
        <a:xfrm rot="5400000">
          <a:off x="7373580" y="529652"/>
          <a:ext cx="958435" cy="159481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935912"/>
                <a:satOff val="-252"/>
                <a:lumOff val="76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35912"/>
                <a:satOff val="-252"/>
                <a:lumOff val="76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35912"/>
                <a:satOff val="-252"/>
                <a:lumOff val="76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91C443-7ED3-4BAC-9C61-7D7D5E24BA44}">
      <dsp:nvSpPr>
        <dsp:cNvPr id="0" name=""/>
        <dsp:cNvSpPr/>
      </dsp:nvSpPr>
      <dsp:spPr>
        <a:xfrm>
          <a:off x="7213593" y="1006158"/>
          <a:ext cx="1439807" cy="1262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5.Контроль за исполнением бюджета. Учет, проверка и отчетность</a:t>
          </a:r>
          <a:endParaRPr lang="ru-RU" sz="1400" b="1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13593" y="1006158"/>
        <a:ext cx="1439807" cy="126207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2ADD8-BFCE-470A-970C-3E84444E2F18}">
      <dsp:nvSpPr>
        <dsp:cNvPr id="0" name=""/>
        <dsp:cNvSpPr/>
      </dsp:nvSpPr>
      <dsp:spPr>
        <a:xfrm>
          <a:off x="2880335" y="13"/>
          <a:ext cx="5688575" cy="1450924"/>
        </a:xfrm>
        <a:prstGeom prst="rect">
          <a:avLst/>
        </a:prstGeom>
        <a:solidFill>
          <a:srgbClr val="CCFFCC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«Развитие туризма, курортов и молодежной политики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Карачаево-Черкесской Республики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 2017-2020 годы»   </a:t>
          </a:r>
        </a:p>
      </dsp:txBody>
      <dsp:txXfrm>
        <a:off x="2880335" y="13"/>
        <a:ext cx="5688575" cy="783499"/>
      </dsp:txXfrm>
    </dsp:sp>
    <dsp:sp modelId="{29590B5E-A233-41D5-BFF4-40F7D549464D}">
      <dsp:nvSpPr>
        <dsp:cNvPr id="0" name=""/>
        <dsp:cNvSpPr/>
      </dsp:nvSpPr>
      <dsp:spPr>
        <a:xfrm>
          <a:off x="0" y="1632256"/>
          <a:ext cx="2949444" cy="3626799"/>
        </a:xfrm>
        <a:prstGeom prst="rect">
          <a:avLst/>
        </a:prstGeom>
        <a:solidFill>
          <a:srgbClr val="F5F8CE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качества жизни населения Карачаево-Черкесской Республики путем совершенствования системы государственного управления в сфере промышленности, связи, транспорта, дорожного хозяйства, топливно-энергетического комплекса, информатизации общества</a:t>
          </a:r>
        </a:p>
      </dsp:txBody>
      <dsp:txXfrm>
        <a:off x="0" y="1632256"/>
        <a:ext cx="2949444" cy="3626799"/>
      </dsp:txXfrm>
    </dsp:sp>
    <dsp:sp modelId="{1FBE7A27-EB5D-4DEE-8A6C-D3B229E7558A}">
      <dsp:nvSpPr>
        <dsp:cNvPr id="0" name=""/>
        <dsp:cNvSpPr/>
      </dsp:nvSpPr>
      <dsp:spPr>
        <a:xfrm>
          <a:off x="2977748" y="1632256"/>
          <a:ext cx="2949444" cy="3626799"/>
        </a:xfrm>
        <a:prstGeom prst="rect">
          <a:avLst/>
        </a:prstGeom>
        <a:solidFill>
          <a:schemeClr val="accent5">
            <a:tint val="40000"/>
            <a:alpha val="90000"/>
            <a:hueOff val="243326"/>
            <a:satOff val="22456"/>
            <a:lumOff val="153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потребности объектов экономики и населения в различных видах энергии, их рационального и безопасного (в экологическом и технологическом плане) использования и сбережения во всех сферах потребления;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эффективного и устойчивого функционирования топливно-энергетического комплекса;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создание, оснащение и развитие многофункциональных центров предоставления государственных и муниципальных услуг в Карачаево-Черкесской Республике;</a:t>
          </a:r>
        </a:p>
      </dsp:txBody>
      <dsp:txXfrm>
        <a:off x="2977748" y="1632256"/>
        <a:ext cx="2949444" cy="3626799"/>
      </dsp:txXfrm>
    </dsp:sp>
    <dsp:sp modelId="{8D2E1E86-0C0E-450D-83E8-C480C1F1C0B7}">
      <dsp:nvSpPr>
        <dsp:cNvPr id="0" name=""/>
        <dsp:cNvSpPr/>
      </dsp:nvSpPr>
      <dsp:spPr>
        <a:xfrm>
          <a:off x="5907539" y="1632256"/>
          <a:ext cx="2949444" cy="3626799"/>
        </a:xfrm>
        <a:prstGeom prst="rect">
          <a:avLst/>
        </a:prstGeom>
        <a:solidFill>
          <a:srgbClr val="CCCCFF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числа прибывающих в КЧР иностранных и российских туристов к концу реализации Программы более чем в два раза по отношению к 2013 году;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номерного фонда средств размещения туристов за годы реализации Программы в полтора раза по отношению к 2013 году;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платных услуг субъектов туриндустрии населению к концу реализации Программы более чем в два раза по отношению к 2013 году;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дополнительных рабочих мест в сфере обслуживания туристской инфраструктуры и смежных отраслях не менее двенадцати тысяч человек</a:t>
          </a:r>
        </a:p>
      </dsp:txBody>
      <dsp:txXfrm>
        <a:off x="5907539" y="1632256"/>
        <a:ext cx="2949444" cy="36267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2ADD8-BFCE-470A-970C-3E84444E2F18}">
      <dsp:nvSpPr>
        <dsp:cNvPr id="0" name=""/>
        <dsp:cNvSpPr/>
      </dsp:nvSpPr>
      <dsp:spPr>
        <a:xfrm>
          <a:off x="2736276" y="60408"/>
          <a:ext cx="5976692" cy="1450924"/>
        </a:xfrm>
        <a:prstGeom prst="rect">
          <a:avLst/>
        </a:prstGeom>
        <a:solidFill>
          <a:srgbClr val="FFCCF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«Развитие промышленности, связи, информатизации общества, энергетики, транспорта и дорожного хозяйства в Карачаево-Черкесской Республике на 2014-2017 годы»  </a:t>
          </a:r>
        </a:p>
      </dsp:txBody>
      <dsp:txXfrm>
        <a:off x="2736276" y="60408"/>
        <a:ext cx="5976692" cy="783499"/>
      </dsp:txXfrm>
    </dsp:sp>
    <dsp:sp modelId="{29590B5E-A233-41D5-BFF4-40F7D549464D}">
      <dsp:nvSpPr>
        <dsp:cNvPr id="0" name=""/>
        <dsp:cNvSpPr/>
      </dsp:nvSpPr>
      <dsp:spPr>
        <a:xfrm>
          <a:off x="0" y="1632256"/>
          <a:ext cx="2949444" cy="3626799"/>
        </a:xfrm>
        <a:prstGeom prst="rect">
          <a:avLst/>
        </a:prstGeom>
        <a:solidFill>
          <a:srgbClr val="FFFF99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качества жизни населения Карачаево-Черкесской Республики путем совершенствования системы государственного управления в сфере промышленности, связи, транспорта, дорожного хозяйства, топливно-энергетического комплекса, информатизации общества</a:t>
          </a:r>
        </a:p>
      </dsp:txBody>
      <dsp:txXfrm>
        <a:off x="0" y="1632256"/>
        <a:ext cx="2949444" cy="3626799"/>
      </dsp:txXfrm>
    </dsp:sp>
    <dsp:sp modelId="{1FBE7A27-EB5D-4DEE-8A6C-D3B229E7558A}">
      <dsp:nvSpPr>
        <dsp:cNvPr id="0" name=""/>
        <dsp:cNvSpPr/>
      </dsp:nvSpPr>
      <dsp:spPr>
        <a:xfrm>
          <a:off x="2977748" y="1632256"/>
          <a:ext cx="2949444" cy="3626799"/>
        </a:xfrm>
        <a:prstGeom prst="rect">
          <a:avLst/>
        </a:prstGeom>
        <a:solidFill>
          <a:srgbClr val="CCECFF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потребности объектов экономики и населения в различных видах энергии, их рационального и безопасного (в экологическом и технологическом плане) использования и сбережения во всех сферах потребления;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эффективного и устойчивого функционирования топливно-энергетического комплекса;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формирование и совершенствование правовых основ функционирования дорожно-транспортного комплекса 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безопасности дорожного движения и качества оказания услуг в сфере пассажирских перевозок</a:t>
          </a:r>
        </a:p>
      </dsp:txBody>
      <dsp:txXfrm>
        <a:off x="2977748" y="1632256"/>
        <a:ext cx="2949444" cy="3626799"/>
      </dsp:txXfrm>
    </dsp:sp>
    <dsp:sp modelId="{8D2E1E86-0C0E-450D-83E8-C480C1F1C0B7}">
      <dsp:nvSpPr>
        <dsp:cNvPr id="0" name=""/>
        <dsp:cNvSpPr/>
      </dsp:nvSpPr>
      <dsp:spPr>
        <a:xfrm>
          <a:off x="5907539" y="1632256"/>
          <a:ext cx="2949444" cy="3626799"/>
        </a:xfrm>
        <a:prstGeom prst="rect">
          <a:avLst/>
        </a:prstGeom>
        <a:solidFill>
          <a:srgbClr val="CCCCFF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доля граждан, использующих механизм получения государственных и муниципальных услуг в электронной форме, к 2017 году будет составлять 60%;объем отгруженных товаров собственного производства, выполненных работ и оказанных услуг собственными силами по видам экономической деятельности в Карачаево-Черкесской Республике увеличится с 53,8 млрд. рублей в 2013 году до 71,6 млрд. рублей в 2016 году;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добыча полезных ископаемых - с 1,8% в 2014 году до 1,9% в 2016 году;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обрабатывающие производства - с 40,5% в 2014 году до 41,5% в 2016 году;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доля объема инвестиций по виду экономической деятельности "Обрабатывающие производства" в общем объеме инвестиций Карачаево-Черкесской Республики вырастет с 15,8% в 2014 году до 16,5% в 2016 году</a:t>
          </a:r>
        </a:p>
      </dsp:txBody>
      <dsp:txXfrm>
        <a:off x="5907539" y="1632256"/>
        <a:ext cx="2949444" cy="362679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2ADD8-BFCE-470A-970C-3E84444E2F18}">
      <dsp:nvSpPr>
        <dsp:cNvPr id="0" name=""/>
        <dsp:cNvSpPr/>
      </dsp:nvSpPr>
      <dsp:spPr>
        <a:xfrm>
          <a:off x="2736276" y="60408"/>
          <a:ext cx="5976692" cy="1450924"/>
        </a:xfrm>
        <a:prstGeom prst="rect">
          <a:avLst/>
        </a:prstGeom>
        <a:solidFill>
          <a:srgbClr val="99FF99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 «Развитие образования в Карачаево-Черкесской Республике на 2014-2025 годы»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</a:p>
      </dsp:txBody>
      <dsp:txXfrm>
        <a:off x="2736276" y="60408"/>
        <a:ext cx="5976692" cy="783499"/>
      </dsp:txXfrm>
    </dsp:sp>
    <dsp:sp modelId="{29590B5E-A233-41D5-BFF4-40F7D549464D}">
      <dsp:nvSpPr>
        <dsp:cNvPr id="0" name=""/>
        <dsp:cNvSpPr/>
      </dsp:nvSpPr>
      <dsp:spPr>
        <a:xfrm>
          <a:off x="0" y="1632256"/>
          <a:ext cx="2949444" cy="3626799"/>
        </a:xfrm>
        <a:prstGeom prst="rect">
          <a:avLst/>
        </a:prstGeom>
        <a:solidFill>
          <a:srgbClr val="FFFF99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высокого качества российского образования, соответствующего растущим потребностям каждого гражданина, общества, требованиям социально ориентированного инновационного развития Карачаево-Черкесской Республики, ее экономики;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условий для удовлетворения потребностей граждан Российской Федерации, проживающих на территории Карачаево-Черкесской Республики, в качественном общедоступном дошкольном образовании;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условий, способствующих укреплению здоровья, через увеличение охвата школьников горячим сбалансированным питанием в общеобразовательных организациях Карачаево-Черкесской Республики</a:t>
          </a:r>
        </a:p>
      </dsp:txBody>
      <dsp:txXfrm>
        <a:off x="0" y="1632256"/>
        <a:ext cx="2949444" cy="3626799"/>
      </dsp:txXfrm>
    </dsp:sp>
    <dsp:sp modelId="{1FBE7A27-EB5D-4DEE-8A6C-D3B229E7558A}">
      <dsp:nvSpPr>
        <dsp:cNvPr id="0" name=""/>
        <dsp:cNvSpPr/>
      </dsp:nvSpPr>
      <dsp:spPr>
        <a:xfrm>
          <a:off x="2952324" y="1632256"/>
          <a:ext cx="2949444" cy="3626799"/>
        </a:xfrm>
        <a:prstGeom prst="rect">
          <a:avLst/>
        </a:prstGeom>
        <a:solidFill>
          <a:srgbClr val="CCECFF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условий для внедрения федеральных государственных образовательных стандартов начального и общего образования 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творческого и профессионального потенциала педагогических и руководящих работников системы образования;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механизмов поддержки деятельности учреждений и организаций, реализующих инновационные программы патриотического воспитания;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совершенствование системы воспитания и дополнительного образования путем создания условий для успешной социализации молодежи и обеспечения возможностей эффективной самореализации</a:t>
          </a:r>
        </a:p>
      </dsp:txBody>
      <dsp:txXfrm>
        <a:off x="2952324" y="1632256"/>
        <a:ext cx="2949444" cy="3626799"/>
      </dsp:txXfrm>
    </dsp:sp>
    <dsp:sp modelId="{8D2E1E86-0C0E-450D-83E8-C480C1F1C0B7}">
      <dsp:nvSpPr>
        <dsp:cNvPr id="0" name=""/>
        <dsp:cNvSpPr/>
      </dsp:nvSpPr>
      <dsp:spPr>
        <a:xfrm>
          <a:off x="5904659" y="1632256"/>
          <a:ext cx="2949444" cy="3626799"/>
        </a:xfrm>
        <a:prstGeom prst="rect">
          <a:avLst/>
        </a:prstGeom>
        <a:solidFill>
          <a:srgbClr val="CCCCFF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 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Ликвидация очередности в дошкольные образовательные организации детей в возрасте от 3 до 7 лет, обеспечение 100% охвата детей </a:t>
          </a:r>
          <a:r>
            <a:rPr lang="ru-RU" sz="1200" b="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предшкольной</a:t>
          </a: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подготовкой;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с 43% до 80% удельного веса детей, охваченных дошкольным образованием;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числа дошкольных мест на 4720;увеличение к 2016 году числа детей в возрасте от 5 до 18 лет, обучающихся по дополнительным образовательным программам, в общей численности детей этого возраста до 67%;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доли государственных общеобразовательных организаций, удовлетворяющих современным требованиям и условиям осуществления образовательного и воспитательного процесса, до 60%</a:t>
          </a:r>
        </a:p>
      </dsp:txBody>
      <dsp:txXfrm>
        <a:off x="5904659" y="1632256"/>
        <a:ext cx="2949444" cy="362679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2ADD8-BFCE-470A-970C-3E84444E2F18}">
      <dsp:nvSpPr>
        <dsp:cNvPr id="0" name=""/>
        <dsp:cNvSpPr/>
      </dsp:nvSpPr>
      <dsp:spPr>
        <a:xfrm>
          <a:off x="2736276" y="60408"/>
          <a:ext cx="5976692" cy="1450924"/>
        </a:xfrm>
        <a:prstGeom prst="rect">
          <a:avLst/>
        </a:prstGeom>
        <a:solidFill>
          <a:srgbClr val="FFCC66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«Развитие строительства, архитектуры, градостроительства и жилищно-коммунального хозяйства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 Карачаево-Черкесской Республике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 2017-2020 годы»  </a:t>
          </a:r>
        </a:p>
      </dsp:txBody>
      <dsp:txXfrm>
        <a:off x="2736276" y="60408"/>
        <a:ext cx="5976692" cy="783499"/>
      </dsp:txXfrm>
    </dsp:sp>
    <dsp:sp modelId="{29590B5E-A233-41D5-BFF4-40F7D549464D}">
      <dsp:nvSpPr>
        <dsp:cNvPr id="0" name=""/>
        <dsp:cNvSpPr/>
      </dsp:nvSpPr>
      <dsp:spPr>
        <a:xfrm>
          <a:off x="0" y="1632256"/>
          <a:ext cx="2949444" cy="3626799"/>
        </a:xfrm>
        <a:prstGeom prst="rect">
          <a:avLst/>
        </a:prstGeom>
        <a:solidFill>
          <a:srgbClr val="FFFF99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благосостояния и качества жизни населения республики;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формирование рынка доступного жилья для обеспечения комфортных условий проживания граждан (строительство жилья эконом-класса) и создание специализированного жилищного фонда;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доступности приобретения жилья гражданами с различным уровнем доходов за счет получения ипотечных жилищных кредитов;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переселение в благоустроенное жилье граждан, проживающих в многоквартирных домах, признанных в установленном порядке аварийными до 1 января 2012 года, подлежащими сносу или реконструкции в связи с физическим износом в процессе их эксплуатации</a:t>
          </a:r>
        </a:p>
      </dsp:txBody>
      <dsp:txXfrm>
        <a:off x="0" y="1632256"/>
        <a:ext cx="2949444" cy="3626799"/>
      </dsp:txXfrm>
    </dsp:sp>
    <dsp:sp modelId="{1FBE7A27-EB5D-4DEE-8A6C-D3B229E7558A}">
      <dsp:nvSpPr>
        <dsp:cNvPr id="0" name=""/>
        <dsp:cNvSpPr/>
      </dsp:nvSpPr>
      <dsp:spPr>
        <a:xfrm>
          <a:off x="3024349" y="1632256"/>
          <a:ext cx="2949444" cy="3626799"/>
        </a:xfrm>
        <a:prstGeom prst="rect">
          <a:avLst/>
        </a:prstGeom>
        <a:solidFill>
          <a:srgbClr val="CCECFF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стратегических приоритетных направлений, обеспечивающих высокие темпы экономического роста, увеличение доходов населения 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комплексное освоение и развитие территорий для массового строительства жилья экономического класса, в первую очередь малоэтажного;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уровня архитектурно-художественной выразительности застройки населенных пунктов путем совершенствования методов проектирования, повышения качества проектно-сметной документации на строительство;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туристско-рекреационной особой экономической зоны на территории </a:t>
          </a:r>
          <a:r>
            <a:rPr lang="ru-RU" sz="1100" b="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Зеленчукского</a:t>
          </a:r>
          <a:r>
            <a:rPr lang="ru-RU" sz="11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и </a:t>
          </a:r>
          <a:r>
            <a:rPr lang="ru-RU" sz="1100" b="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Урупского</a:t>
          </a:r>
          <a:r>
            <a:rPr lang="ru-RU" sz="11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муниципальных районов Карачаево-Черкесской Республики и приведение в соответствие с федеральным законодательством региональных нормативов градостроительного проектирования</a:t>
          </a:r>
        </a:p>
      </dsp:txBody>
      <dsp:txXfrm>
        <a:off x="3024349" y="1632256"/>
        <a:ext cx="2949444" cy="3626799"/>
      </dsp:txXfrm>
    </dsp:sp>
    <dsp:sp modelId="{8D2E1E86-0C0E-450D-83E8-C480C1F1C0B7}">
      <dsp:nvSpPr>
        <dsp:cNvPr id="0" name=""/>
        <dsp:cNvSpPr/>
      </dsp:nvSpPr>
      <dsp:spPr>
        <a:xfrm>
          <a:off x="5904659" y="1632256"/>
          <a:ext cx="2949444" cy="3626799"/>
        </a:xfrm>
        <a:prstGeom prst="rect">
          <a:avLst/>
        </a:prstGeom>
        <a:solidFill>
          <a:srgbClr val="CCCCFF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 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сокращение отставания республики по основным макроэкономическим показателям от среднероссийского уровня;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финансового </a:t>
          </a:r>
          <a:r>
            <a:rPr lang="ru-RU" sz="1200" b="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самообеспечения</a:t>
          </a: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республики и уровня жизни населения;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уменьшение уровня безработицы на 10,1;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уровня бюджетной обеспеченности республики, повысить налоговую базу местных бюджетов, сократить уровень дотирования из бюджетов вышестоящих уровней;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обеспечить рост инвестиций в основной капитал</a:t>
          </a:r>
        </a:p>
      </dsp:txBody>
      <dsp:txXfrm>
        <a:off x="5904659" y="1632256"/>
        <a:ext cx="2949444" cy="362679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2ADD8-BFCE-470A-970C-3E84444E2F18}">
      <dsp:nvSpPr>
        <dsp:cNvPr id="0" name=""/>
        <dsp:cNvSpPr/>
      </dsp:nvSpPr>
      <dsp:spPr>
        <a:xfrm>
          <a:off x="2736276" y="60408"/>
          <a:ext cx="5976692" cy="1450924"/>
        </a:xfrm>
        <a:prstGeom prst="rect">
          <a:avLst/>
        </a:prstGeom>
        <a:solidFill>
          <a:srgbClr val="FFCC66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«Развитие культуры Карачаево-Черкесской Республики на 2017-2022 годы»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0" u="none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36276" y="60408"/>
        <a:ext cx="5976692" cy="783499"/>
      </dsp:txXfrm>
    </dsp:sp>
    <dsp:sp modelId="{29590B5E-A233-41D5-BFF4-40F7D549464D}">
      <dsp:nvSpPr>
        <dsp:cNvPr id="0" name=""/>
        <dsp:cNvSpPr/>
      </dsp:nvSpPr>
      <dsp:spPr>
        <a:xfrm>
          <a:off x="0" y="1632256"/>
          <a:ext cx="2949444" cy="3626799"/>
        </a:xfrm>
        <a:prstGeom prst="rect">
          <a:avLst/>
        </a:prstGeom>
        <a:solidFill>
          <a:srgbClr val="FFFF99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культурного потенциала Карачаево-Черкесской Республики</a:t>
          </a:r>
        </a:p>
      </dsp:txBody>
      <dsp:txXfrm>
        <a:off x="0" y="1632256"/>
        <a:ext cx="2949444" cy="3626799"/>
      </dsp:txXfrm>
    </dsp:sp>
    <dsp:sp modelId="{1FBE7A27-EB5D-4DEE-8A6C-D3B229E7558A}">
      <dsp:nvSpPr>
        <dsp:cNvPr id="0" name=""/>
        <dsp:cNvSpPr/>
      </dsp:nvSpPr>
      <dsp:spPr>
        <a:xfrm>
          <a:off x="3024349" y="1632256"/>
          <a:ext cx="2949444" cy="3626799"/>
        </a:xfrm>
        <a:prstGeom prst="rect">
          <a:avLst/>
        </a:prstGeom>
        <a:solidFill>
          <a:srgbClr val="CCECFF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доступности объектов сферы культуры, сохранение и актуализация культурного наследия;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формирование благоприятных условий реализации, воспроизводства и развития творческого потенциала населения Карачаево-Черкесской Республики</a:t>
          </a:r>
        </a:p>
      </dsp:txBody>
      <dsp:txXfrm>
        <a:off x="3024349" y="1632256"/>
        <a:ext cx="2949444" cy="3626799"/>
      </dsp:txXfrm>
    </dsp:sp>
    <dsp:sp modelId="{8D2E1E86-0C0E-450D-83E8-C480C1F1C0B7}">
      <dsp:nvSpPr>
        <dsp:cNvPr id="0" name=""/>
        <dsp:cNvSpPr/>
      </dsp:nvSpPr>
      <dsp:spPr>
        <a:xfrm>
          <a:off x="5904659" y="1632256"/>
          <a:ext cx="2949444" cy="3626799"/>
        </a:xfrm>
        <a:prstGeom prst="rect">
          <a:avLst/>
        </a:prstGeom>
        <a:solidFill>
          <a:srgbClr val="CCCCFF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совершенствование условий для реализации историко-культурного потенциала региона с учетом территориальных особенностей, формирование единого культурного пространства, обеспечивающего населению различных социальных групп возможность получения культурных благ и более полной самореализации в разнообразной культурной деятельности;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снижения угроз утраты этнокультурных региональных особенностей и сохранение историко-культурного наследия КЧР во всем спектре его направлений, что способствует формированию комфортной среды обитания и обеспечению преемственности культурных традиций</a:t>
          </a:r>
        </a:p>
      </dsp:txBody>
      <dsp:txXfrm>
        <a:off x="5904659" y="1632256"/>
        <a:ext cx="2949444" cy="362679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2ADD8-BFCE-470A-970C-3E84444E2F18}">
      <dsp:nvSpPr>
        <dsp:cNvPr id="0" name=""/>
        <dsp:cNvSpPr/>
      </dsp:nvSpPr>
      <dsp:spPr>
        <a:xfrm>
          <a:off x="2736276" y="60408"/>
          <a:ext cx="5976692" cy="1450924"/>
        </a:xfrm>
        <a:prstGeom prst="rect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«Развитие физической культуры и спорта в Карачаево-Черкесской Республике на 2017-2020 годы» </a:t>
          </a:r>
        </a:p>
      </dsp:txBody>
      <dsp:txXfrm>
        <a:off x="2736276" y="60408"/>
        <a:ext cx="5976692" cy="783499"/>
      </dsp:txXfrm>
    </dsp:sp>
    <dsp:sp modelId="{29590B5E-A233-41D5-BFF4-40F7D549464D}">
      <dsp:nvSpPr>
        <dsp:cNvPr id="0" name=""/>
        <dsp:cNvSpPr/>
      </dsp:nvSpPr>
      <dsp:spPr>
        <a:xfrm>
          <a:off x="0" y="1632256"/>
          <a:ext cx="2949444" cy="3626799"/>
        </a:xfrm>
        <a:prstGeom prst="rect">
          <a:avLst/>
        </a:prstGeom>
        <a:solidFill>
          <a:srgbClr val="FFFF99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условий, обеспечивающих возможность жителям Карачаево-Черкесской Республики вести здоровый образ жизни, и приобщение всех слоев населения к систематическим занятиям физической культурой и спортом;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популяризация и развитие физической культуры и спорта среди различных групп населения Карачаево-Черкесской Республики;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детско-юношеского спорта, спорта высших достижений и профессионального спорта в Карачаево-Черкесской Республике</a:t>
          </a:r>
        </a:p>
      </dsp:txBody>
      <dsp:txXfrm>
        <a:off x="0" y="1632256"/>
        <a:ext cx="2949444" cy="3626799"/>
      </dsp:txXfrm>
    </dsp:sp>
    <dsp:sp modelId="{1FBE7A27-EB5D-4DEE-8A6C-D3B229E7558A}">
      <dsp:nvSpPr>
        <dsp:cNvPr id="0" name=""/>
        <dsp:cNvSpPr/>
      </dsp:nvSpPr>
      <dsp:spPr>
        <a:xfrm>
          <a:off x="2952324" y="1632256"/>
          <a:ext cx="2949444" cy="3626799"/>
        </a:xfrm>
        <a:prstGeom prst="rect">
          <a:avLst/>
        </a:prstGeom>
        <a:solidFill>
          <a:srgbClr val="CCECFF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новой системы физкультурно-спортивного воспитания населения;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модернизация системы физического воспитания различных категорий и групп населения, в том числе в образовательных учреждениях профессионального образования;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инфраструктуры сферы физической культуры и спорта и совершенствование финансового обеспечения физкультурно-спортивной деятельности;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содержание и развитие материально-технической базы объектов физической культуры и спорта республики</a:t>
          </a:r>
        </a:p>
      </dsp:txBody>
      <dsp:txXfrm>
        <a:off x="2952324" y="1632256"/>
        <a:ext cx="2949444" cy="3626799"/>
      </dsp:txXfrm>
    </dsp:sp>
    <dsp:sp modelId="{8D2E1E86-0C0E-450D-83E8-C480C1F1C0B7}">
      <dsp:nvSpPr>
        <dsp:cNvPr id="0" name=""/>
        <dsp:cNvSpPr/>
      </dsp:nvSpPr>
      <dsp:spPr>
        <a:xfrm>
          <a:off x="5904659" y="1632256"/>
          <a:ext cx="2949444" cy="3626799"/>
        </a:xfrm>
        <a:prstGeom prst="rect">
          <a:avLst/>
        </a:prstGeom>
        <a:solidFill>
          <a:srgbClr val="CCCCFF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</a:t>
          </a:r>
          <a:r>
            <a:rPr lang="ru-RU" sz="20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доли граждан республики, систематически занимающихся физической культурой и спортом, в общей численности населения с 12,7% до 34,2% в 2017 году;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количества призовых мест, завоеванных спортсменами республики во всероссийских и международных соревнованиях, с 150 призовых мест в 2012 году до 260 в 2017 году;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доли жителей Карачаево-Черкесской Республики, выполнивших нормативы Всероссийского физкультурно-спортивного комплекса "Готов к труду и обороне" (ГТО), в общей численности населения, принявшего участие в сдаче нормативов Всероссийского физкультурно-спортивного комплекса "Готов к труду и обороне" (ГТО), до 25% к 2017 году, из них учащихся и студентов до 40%</a:t>
          </a:r>
        </a:p>
      </dsp:txBody>
      <dsp:txXfrm>
        <a:off x="5904659" y="1632256"/>
        <a:ext cx="2949444" cy="362679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2ADD8-BFCE-470A-970C-3E84444E2F18}">
      <dsp:nvSpPr>
        <dsp:cNvPr id="0" name=""/>
        <dsp:cNvSpPr/>
      </dsp:nvSpPr>
      <dsp:spPr>
        <a:xfrm>
          <a:off x="2736276" y="60408"/>
          <a:ext cx="5976692" cy="1450924"/>
        </a:xfrm>
        <a:prstGeom prst="rect">
          <a:avLst/>
        </a:prstGeom>
        <a:solidFill>
          <a:srgbClr val="FFFF99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«Содействие занятости населения Карачаево-Черкесской Республики на 2014-2020 годы»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0" u="none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36276" y="60408"/>
        <a:ext cx="5976692" cy="783499"/>
      </dsp:txXfrm>
    </dsp:sp>
    <dsp:sp modelId="{29590B5E-A233-41D5-BFF4-40F7D549464D}">
      <dsp:nvSpPr>
        <dsp:cNvPr id="0" name=""/>
        <dsp:cNvSpPr/>
      </dsp:nvSpPr>
      <dsp:spPr>
        <a:xfrm>
          <a:off x="0" y="1571798"/>
          <a:ext cx="2949444" cy="3626799"/>
        </a:xfrm>
        <a:prstGeom prst="rect">
          <a:avLst/>
        </a:prstGeom>
        <a:solidFill>
          <a:srgbClr val="FFCCFF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благоприятных условий, способствующих эффективному развитию рынка труда</a:t>
          </a:r>
        </a:p>
      </dsp:txBody>
      <dsp:txXfrm>
        <a:off x="0" y="1571798"/>
        <a:ext cx="2949444" cy="3626799"/>
      </dsp:txXfrm>
    </dsp:sp>
    <dsp:sp modelId="{1FBE7A27-EB5D-4DEE-8A6C-D3B229E7558A}">
      <dsp:nvSpPr>
        <dsp:cNvPr id="0" name=""/>
        <dsp:cNvSpPr/>
      </dsp:nvSpPr>
      <dsp:spPr>
        <a:xfrm>
          <a:off x="2952324" y="1571798"/>
          <a:ext cx="2949444" cy="3626799"/>
        </a:xfrm>
        <a:prstGeom prst="rect">
          <a:avLst/>
        </a:prstGeom>
        <a:solidFill>
          <a:srgbClr val="CCECFF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содействие занятости населения и обеспечение работодателей рабочей силой;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конкурентоспособности рабочей силы на рынке труда;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трудовой мобильности населения;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социальная поддержка безработных граждан;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предотвращение роста напряженности на рынке труда;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и содержание службы занятости населения</a:t>
          </a:r>
        </a:p>
      </dsp:txBody>
      <dsp:txXfrm>
        <a:off x="2952324" y="1571798"/>
        <a:ext cx="2949444" cy="3626799"/>
      </dsp:txXfrm>
    </dsp:sp>
    <dsp:sp modelId="{85DFB0C7-4264-4363-BDC1-C8C765948A9C}">
      <dsp:nvSpPr>
        <dsp:cNvPr id="0" name=""/>
        <dsp:cNvSpPr/>
      </dsp:nvSpPr>
      <dsp:spPr>
        <a:xfrm>
          <a:off x="5904659" y="1571798"/>
          <a:ext cx="2949444" cy="3626799"/>
        </a:xfrm>
        <a:prstGeom prst="rect">
          <a:avLst/>
        </a:prstGeom>
        <a:solidFill>
          <a:srgbClr val="CCFFCC">
            <a:alpha val="90000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предотвращение роста напряженности на рынке труда за счет минимизации уровней общей и регистрируемой безработицы;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удовлетворение спроса экономики на квалифицированную рабочую силу;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условий для интеграции в трудовую деятельность лиц с ограниченными физическими возможностями, в частности путем создания специальных рабочих мест для инвалидов;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качества предоставления услуг в области содействия занятости населения на основе развития государственной службы занятости населения</a:t>
          </a:r>
        </a:p>
      </dsp:txBody>
      <dsp:txXfrm>
        <a:off x="5904659" y="1571798"/>
        <a:ext cx="2949444" cy="362679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2ADD8-BFCE-470A-970C-3E84444E2F18}">
      <dsp:nvSpPr>
        <dsp:cNvPr id="0" name=""/>
        <dsp:cNvSpPr/>
      </dsp:nvSpPr>
      <dsp:spPr>
        <a:xfrm>
          <a:off x="2736276" y="13"/>
          <a:ext cx="5976692" cy="1450924"/>
        </a:xfrm>
        <a:prstGeom prst="rect">
          <a:avLst/>
        </a:prstGeom>
        <a:solidFill>
          <a:srgbClr val="99CCF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«Развитие водохозяйственного комплекса и охрана окружающей среды в Карачаево-Черкесской Республике до 2020 года»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</a:p>
      </dsp:txBody>
      <dsp:txXfrm>
        <a:off x="2736276" y="13"/>
        <a:ext cx="5976692" cy="783499"/>
      </dsp:txXfrm>
    </dsp:sp>
    <dsp:sp modelId="{29590B5E-A233-41D5-BFF4-40F7D549464D}">
      <dsp:nvSpPr>
        <dsp:cNvPr id="0" name=""/>
        <dsp:cNvSpPr/>
      </dsp:nvSpPr>
      <dsp:spPr>
        <a:xfrm>
          <a:off x="0" y="1571798"/>
          <a:ext cx="2949444" cy="3626799"/>
        </a:xfrm>
        <a:prstGeom prst="rect">
          <a:avLst/>
        </a:prstGeom>
        <a:solidFill>
          <a:srgbClr val="FFCCFF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гарантированное обеспечение водными ресурсами устойчивого социально- экономического развития Карачаево-Черкесской Республики и сопредельной территории Ставропольского края;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сохранение и восстановление водных объектов до состояния, обеспечивающего экологически благоприятные условия жизни населения;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стабилизация, сохранение и улучшение экологической обстановки, повышение уровня экологической безопасности населения, содействие улучшению демографического положения в Карачаево-Черкесской Республике</a:t>
          </a:r>
        </a:p>
      </dsp:txBody>
      <dsp:txXfrm>
        <a:off x="0" y="1571798"/>
        <a:ext cx="2949444" cy="3626799"/>
      </dsp:txXfrm>
    </dsp:sp>
    <dsp:sp modelId="{1FBE7A27-EB5D-4DEE-8A6C-D3B229E7558A}">
      <dsp:nvSpPr>
        <dsp:cNvPr id="0" name=""/>
        <dsp:cNvSpPr/>
      </dsp:nvSpPr>
      <dsp:spPr>
        <a:xfrm>
          <a:off x="2952324" y="1571798"/>
          <a:ext cx="2949444" cy="3626799"/>
        </a:xfrm>
        <a:prstGeom prst="rect">
          <a:avLst/>
        </a:prstGeom>
        <a:solidFill>
          <a:srgbClr val="CCECFF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эксплуатационной надежности гидротехнических сооружений (в том числе бесхозяйных) путем их приведения к безопасному техническому состоянию;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населения и объектов экономики сооружениями инженерной защиты с учетом экономической целесообразности строительства таких сооружений на основе оценки и сопоставления альтернативных издержек;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высокого уровня защищенности территорий от чрезвычайных ситуаций природного и техногенного характера;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сети государственного мониторинга водных объектов</a:t>
          </a:r>
        </a:p>
      </dsp:txBody>
      <dsp:txXfrm>
        <a:off x="2952324" y="1571798"/>
        <a:ext cx="2949444" cy="3626799"/>
      </dsp:txXfrm>
    </dsp:sp>
    <dsp:sp modelId="{85DFB0C7-4264-4363-BDC1-C8C765948A9C}">
      <dsp:nvSpPr>
        <dsp:cNvPr id="0" name=""/>
        <dsp:cNvSpPr/>
      </dsp:nvSpPr>
      <dsp:spPr>
        <a:xfrm>
          <a:off x="5904659" y="1571798"/>
          <a:ext cx="2949444" cy="3626799"/>
        </a:xfrm>
        <a:prstGeom prst="rect">
          <a:avLst/>
        </a:prstGeom>
        <a:solidFill>
          <a:srgbClr val="CCFFCC">
            <a:alpha val="90000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защищенности населения и объектов экономики от наводнений и другого негативного воздействия вод;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качества и доступности государственных и муниципальных услуг, оказываемых в сфере водохозяйственного комплекса и охраны окружающей среды в Карачаево-Черкесской Республике;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эффективности информатизации в водохозяйственной и природоохранной отрасли</a:t>
          </a:r>
        </a:p>
      </dsp:txBody>
      <dsp:txXfrm>
        <a:off x="5904659" y="1571798"/>
        <a:ext cx="2949444" cy="362679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2ADD8-BFCE-470A-970C-3E84444E2F18}">
      <dsp:nvSpPr>
        <dsp:cNvPr id="0" name=""/>
        <dsp:cNvSpPr/>
      </dsp:nvSpPr>
      <dsp:spPr>
        <a:xfrm>
          <a:off x="2808283" y="58117"/>
          <a:ext cx="5976692" cy="1450924"/>
        </a:xfrm>
        <a:prstGeom prst="rect">
          <a:avLst/>
        </a:prstGeom>
        <a:solidFill>
          <a:srgbClr val="CCFFCC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«Животный мир Карачаево-Черкесской Республики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 2014-2019 годы»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0" u="none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08283" y="58117"/>
        <a:ext cx="5976692" cy="783499"/>
      </dsp:txXfrm>
    </dsp:sp>
    <dsp:sp modelId="{29590B5E-A233-41D5-BFF4-40F7D549464D}">
      <dsp:nvSpPr>
        <dsp:cNvPr id="0" name=""/>
        <dsp:cNvSpPr/>
      </dsp:nvSpPr>
      <dsp:spPr>
        <a:xfrm>
          <a:off x="0" y="1569450"/>
          <a:ext cx="2949444" cy="3626799"/>
        </a:xfrm>
        <a:prstGeom prst="rect">
          <a:avLst/>
        </a:prstGeom>
        <a:solidFill>
          <a:srgbClr val="99CCFF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сохранение биологического разнообразия и генофонда животного мира Карачаево-Черкесской Республики</a:t>
          </a:r>
        </a:p>
      </dsp:txBody>
      <dsp:txXfrm>
        <a:off x="0" y="1569450"/>
        <a:ext cx="2949444" cy="3626799"/>
      </dsp:txXfrm>
    </dsp:sp>
    <dsp:sp modelId="{1FBE7A27-EB5D-4DEE-8A6C-D3B229E7558A}">
      <dsp:nvSpPr>
        <dsp:cNvPr id="0" name=""/>
        <dsp:cNvSpPr/>
      </dsp:nvSpPr>
      <dsp:spPr>
        <a:xfrm>
          <a:off x="2952324" y="1569450"/>
          <a:ext cx="2949444" cy="3626799"/>
        </a:xfrm>
        <a:prstGeom prst="rect">
          <a:avLst/>
        </a:prstGeom>
        <a:solidFill>
          <a:srgbClr val="FFCCFF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сохранение, воспроизводство и устойчивое использование охотничьих ресурсов, увеличение численности охотничьих животных и повышение продуктивности охотничьих угодий;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научно-обоснованной системы, направленной на решение задач в области охоты и сохранения охотничьих ресурсов;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снижение уровня браконьерства;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экологической культуры населения в сфере сохранения биологического разнообразия объектов животного мира;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привлечение инвестиций в развитие охотничьего хозяйства Карачаево-Черкесской Республики</a:t>
          </a:r>
        </a:p>
      </dsp:txBody>
      <dsp:txXfrm>
        <a:off x="2952324" y="1569450"/>
        <a:ext cx="2949444" cy="3626799"/>
      </dsp:txXfrm>
    </dsp:sp>
    <dsp:sp modelId="{481A76E5-F989-4D15-BB7E-1717F68CF504}">
      <dsp:nvSpPr>
        <dsp:cNvPr id="0" name=""/>
        <dsp:cNvSpPr/>
      </dsp:nvSpPr>
      <dsp:spPr>
        <a:xfrm>
          <a:off x="5832634" y="1571791"/>
          <a:ext cx="2949444" cy="3636192"/>
        </a:xfrm>
        <a:prstGeom prst="rect">
          <a:avLst/>
        </a:prstGeom>
        <a:solidFill>
          <a:srgbClr val="FFFFCC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Освобождение до 20 процентов территории от общей площади охотничьих угодий, предоставленных в пользование охотничьими ресурсами юридическим лицам и индивидуальным предпринимателям 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снижение уровня браконьерства и иных нарушений в сфере охраны и использования объектов животного мира и водных биологических ресурсов;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популяции благородного оленя, косули и дикого кабана на территории Карачаево-Черкесской Республики после наложения трехлетнего запрета на охоту</a:t>
          </a:r>
        </a:p>
      </dsp:txBody>
      <dsp:txXfrm>
        <a:off x="5832634" y="1571791"/>
        <a:ext cx="2949444" cy="363619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2ADD8-BFCE-470A-970C-3E84444E2F18}">
      <dsp:nvSpPr>
        <dsp:cNvPr id="0" name=""/>
        <dsp:cNvSpPr/>
      </dsp:nvSpPr>
      <dsp:spPr>
        <a:xfrm>
          <a:off x="2808283" y="60466"/>
          <a:ext cx="5976692" cy="1450924"/>
        </a:xfrm>
        <a:prstGeom prst="rect">
          <a:avLst/>
        </a:prstGeom>
        <a:solidFill>
          <a:srgbClr val="CCFFCC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«Развитие лесного хозяйства Карачаево-Черкесской Республики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 2014-2020 годы»    </a:t>
          </a:r>
        </a:p>
      </dsp:txBody>
      <dsp:txXfrm>
        <a:off x="2808283" y="60466"/>
        <a:ext cx="5976692" cy="783499"/>
      </dsp:txXfrm>
    </dsp:sp>
    <dsp:sp modelId="{29590B5E-A233-41D5-BFF4-40F7D549464D}">
      <dsp:nvSpPr>
        <dsp:cNvPr id="0" name=""/>
        <dsp:cNvSpPr/>
      </dsp:nvSpPr>
      <dsp:spPr>
        <a:xfrm>
          <a:off x="0" y="1571798"/>
          <a:ext cx="2949444" cy="3626799"/>
        </a:xfrm>
        <a:prstGeom prst="rect">
          <a:avLst/>
        </a:prstGeom>
        <a:solidFill>
          <a:srgbClr val="99CCFF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эффективности охраны, защиты и воспроизводства лесов;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стабильного удовлетворения общественных потребностей в ресурсах и полезных свойствах леса при гарантированном сохранении ресурсно-экологического потенциала и глобальных функций лесов на территории Карачаево-Черкесской Республики</a:t>
          </a:r>
        </a:p>
      </dsp:txBody>
      <dsp:txXfrm>
        <a:off x="0" y="1571798"/>
        <a:ext cx="2949444" cy="3626799"/>
      </dsp:txXfrm>
    </dsp:sp>
    <dsp:sp modelId="{1FBE7A27-EB5D-4DEE-8A6C-D3B229E7558A}">
      <dsp:nvSpPr>
        <dsp:cNvPr id="0" name=""/>
        <dsp:cNvSpPr/>
      </dsp:nvSpPr>
      <dsp:spPr>
        <a:xfrm>
          <a:off x="2880328" y="1574126"/>
          <a:ext cx="2949444" cy="3626799"/>
        </a:xfrm>
        <a:prstGeom prst="rect">
          <a:avLst/>
        </a:prstGeom>
        <a:solidFill>
          <a:srgbClr val="FFCCFF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сокращение потерь лесного хозяйства от пожаров и усиление эффективности государственного пожарного надзора в лесах;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продуктивности и качества лесов;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баланса выбытия и восстановления лесов, создание условий для рационального и интенсивного использования лесов при сохранении их экологических функций и биологического разнообразия, а также повышение эффективности контроля за использованием и воспроизводством лесов;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сокращение объемов незаконных рубок в лесах</a:t>
          </a:r>
        </a:p>
      </dsp:txBody>
      <dsp:txXfrm>
        <a:off x="2880328" y="1574126"/>
        <a:ext cx="2949444" cy="3626799"/>
      </dsp:txXfrm>
    </dsp:sp>
    <dsp:sp modelId="{10301456-F790-47F9-964F-3F6F470C35BE}">
      <dsp:nvSpPr>
        <dsp:cNvPr id="0" name=""/>
        <dsp:cNvSpPr/>
      </dsp:nvSpPr>
      <dsp:spPr>
        <a:xfrm>
          <a:off x="5832634" y="1553515"/>
          <a:ext cx="2949444" cy="3605103"/>
        </a:xfrm>
        <a:prstGeom prst="rect">
          <a:avLst/>
        </a:prstGeom>
        <a:solidFill>
          <a:schemeClr val="accent5">
            <a:tint val="40000"/>
            <a:alpha val="90000"/>
            <a:hueOff val="486652"/>
            <a:satOff val="44911"/>
            <a:lumOff val="306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эффективной системы профилактики, обнаружения и тушения лесных пожаров 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улучшение санитарно-гигиенической и экологической обстановки от воздействия лесных пожаров, вредных организмов, других неблагоприятных факторов 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внедрение интенсивного воспроизводства лесов посредством создания постоянной лесосеменной базы, лесного </a:t>
          </a:r>
          <a:r>
            <a:rPr lang="ru-RU" sz="1200" b="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селекционно</a:t>
          </a: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-семеноводческого центра или лесного питомника по выращиванию посадочного материала;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внедрение прогрессивных технологий, обеспечивающих максимальное сохранение лесной среды и биологического разнообразия лесов</a:t>
          </a:r>
        </a:p>
      </dsp:txBody>
      <dsp:txXfrm>
        <a:off x="5832634" y="1553515"/>
        <a:ext cx="2949444" cy="36051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4B093-659C-4047-8563-A77FEE4715D0}">
      <dsp:nvSpPr>
        <dsp:cNvPr id="0" name=""/>
        <dsp:cNvSpPr/>
      </dsp:nvSpPr>
      <dsp:spPr>
        <a:xfrm>
          <a:off x="504090" y="955705"/>
          <a:ext cx="1419841" cy="1561824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16 510 873,3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676" y="997291"/>
        <a:ext cx="1336669" cy="1478652"/>
      </dsp:txXfrm>
    </dsp:sp>
    <dsp:sp modelId="{EF959F6E-EE77-4D2D-8B3D-CA7F59B9901A}">
      <dsp:nvSpPr>
        <dsp:cNvPr id="0" name=""/>
        <dsp:cNvSpPr/>
      </dsp:nvSpPr>
      <dsp:spPr>
        <a:xfrm>
          <a:off x="2288525" y="980640"/>
          <a:ext cx="1419841" cy="106487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6350" cap="flat" cmpd="sng" algn="ctr">
          <a:solidFill>
            <a:schemeClr val="accent5">
              <a:lumMod val="60000"/>
              <a:lumOff val="40000"/>
              <a:alpha val="9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16 365 663,2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9714" y="1011829"/>
        <a:ext cx="1357463" cy="1002501"/>
      </dsp:txXfrm>
    </dsp:sp>
    <dsp:sp modelId="{9D424809-FCE9-4B0D-ACEC-0642E49AB86D}">
      <dsp:nvSpPr>
        <dsp:cNvPr id="0" name=""/>
        <dsp:cNvSpPr/>
      </dsp:nvSpPr>
      <dsp:spPr>
        <a:xfrm>
          <a:off x="1915771" y="2785732"/>
          <a:ext cx="445163" cy="445163"/>
        </a:xfrm>
        <a:prstGeom prst="triangle">
          <a:avLst/>
        </a:prstGeom>
        <a:solidFill>
          <a:srgbClr val="CC9900">
            <a:alpha val="90000"/>
          </a:srgb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149E29-122E-48CF-9490-D5D1A6509B87}">
      <dsp:nvSpPr>
        <dsp:cNvPr id="0" name=""/>
        <dsp:cNvSpPr/>
      </dsp:nvSpPr>
      <dsp:spPr>
        <a:xfrm>
          <a:off x="802453" y="2594975"/>
          <a:ext cx="2671798" cy="186830"/>
        </a:xfrm>
        <a:prstGeom prst="rect">
          <a:avLst/>
        </a:prstGeom>
        <a:solidFill>
          <a:srgbClr val="CC9900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DA8B4F-FA20-4A4C-B0CE-A6E53EC62C2D}">
      <dsp:nvSpPr>
        <dsp:cNvPr id="0" name=""/>
        <dsp:cNvSpPr/>
      </dsp:nvSpPr>
      <dsp:spPr>
        <a:xfrm>
          <a:off x="2259509" y="2096275"/>
          <a:ext cx="1447078" cy="441777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145 210,1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281075" y="2117841"/>
        <a:ext cx="1403946" cy="39864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FFD87-3DD7-460B-A008-88D4ED980284}">
      <dsp:nvSpPr>
        <dsp:cNvPr id="0" name=""/>
        <dsp:cNvSpPr/>
      </dsp:nvSpPr>
      <dsp:spPr>
        <a:xfrm>
          <a:off x="576050" y="287286"/>
          <a:ext cx="2588697" cy="2588697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itchFamily="18" charset="0"/>
              <a:cs typeface="Times New Roman" pitchFamily="18" charset="0"/>
            </a:rPr>
            <a:t>2019г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646 088,7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 dirty="0"/>
        </a:p>
      </dsp:txBody>
      <dsp:txXfrm>
        <a:off x="1983501" y="764962"/>
        <a:ext cx="878308" cy="862899"/>
      </dsp:txXfrm>
    </dsp:sp>
    <dsp:sp modelId="{5E15C315-13C8-49E6-A8DC-3E7AA9326670}">
      <dsp:nvSpPr>
        <dsp:cNvPr id="0" name=""/>
        <dsp:cNvSpPr/>
      </dsp:nvSpPr>
      <dsp:spPr>
        <a:xfrm>
          <a:off x="560602" y="282605"/>
          <a:ext cx="2588697" cy="2588697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itchFamily="18" charset="0"/>
              <a:cs typeface="Times New Roman" pitchFamily="18" charset="0"/>
            </a:rPr>
            <a:t>2020г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646 088,7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69412" y="1915950"/>
        <a:ext cx="1171077" cy="801263"/>
      </dsp:txXfrm>
    </dsp:sp>
    <dsp:sp modelId="{B4AB48E8-4583-4A92-9869-9F2BE8457F62}">
      <dsp:nvSpPr>
        <dsp:cNvPr id="0" name=""/>
        <dsp:cNvSpPr/>
      </dsp:nvSpPr>
      <dsp:spPr>
        <a:xfrm>
          <a:off x="586230" y="285064"/>
          <a:ext cx="2588697" cy="2588697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itchFamily="18" charset="0"/>
              <a:cs typeface="Times New Roman" pitchFamily="18" charset="0"/>
            </a:rPr>
            <a:t>2018 г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latin typeface="Times New Roman" pitchFamily="18" charset="0"/>
              <a:cs typeface="Times New Roman" pitchFamily="18" charset="0"/>
            </a:rPr>
            <a:t>646 088,7</a:t>
          </a:r>
          <a:endParaRPr lang="ru-RU" sz="16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63591" y="793559"/>
        <a:ext cx="878308" cy="86289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F0085-B5BF-465B-9703-B06C563CCA07}">
      <dsp:nvSpPr>
        <dsp:cNvPr id="0" name=""/>
        <dsp:cNvSpPr/>
      </dsp:nvSpPr>
      <dsp:spPr>
        <a:xfrm>
          <a:off x="614093" y="311521"/>
          <a:ext cx="2645454" cy="2645454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latin typeface="Times New Roman" pitchFamily="18" charset="0"/>
              <a:cs typeface="Times New Roman" pitchFamily="18" charset="0"/>
            </a:rPr>
            <a:t>2019 г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latin typeface="Times New Roman" pitchFamily="18" charset="0"/>
              <a:cs typeface="Times New Roman" pitchFamily="18" charset="0"/>
            </a:rPr>
            <a:t>257 814,3</a:t>
          </a:r>
          <a:endParaRPr lang="ru-RU" sz="16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52402" y="799670"/>
        <a:ext cx="897565" cy="881818"/>
      </dsp:txXfrm>
    </dsp:sp>
    <dsp:sp modelId="{E56EEB24-A709-4ABD-9205-A911C5E65435}">
      <dsp:nvSpPr>
        <dsp:cNvPr id="0" name=""/>
        <dsp:cNvSpPr/>
      </dsp:nvSpPr>
      <dsp:spPr>
        <a:xfrm>
          <a:off x="590132" y="291314"/>
          <a:ext cx="2645454" cy="2645454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467956"/>
                <a:satOff val="-126"/>
                <a:lumOff val="3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67956"/>
                <a:satOff val="-126"/>
                <a:lumOff val="3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67956"/>
                <a:satOff val="-126"/>
                <a:lumOff val="3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latin typeface="Times New Roman" pitchFamily="18" charset="0"/>
              <a:cs typeface="Times New Roman" pitchFamily="18" charset="0"/>
            </a:rPr>
            <a:t>2020г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latin typeface="Times New Roman" pitchFamily="18" charset="0"/>
              <a:cs typeface="Times New Roman" pitchFamily="18" charset="0"/>
            </a:rPr>
            <a:t>257 814,3</a:t>
          </a:r>
          <a:endParaRPr lang="ru-RU" sz="16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14482" y="1960470"/>
        <a:ext cx="1196753" cy="818831"/>
      </dsp:txXfrm>
    </dsp:sp>
    <dsp:sp modelId="{D046ABB2-247D-4D72-B94D-1B4D4931D35C}">
      <dsp:nvSpPr>
        <dsp:cNvPr id="0" name=""/>
        <dsp:cNvSpPr/>
      </dsp:nvSpPr>
      <dsp:spPr>
        <a:xfrm>
          <a:off x="590132" y="291314"/>
          <a:ext cx="2645454" cy="2645454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3">
                <a:hueOff val="935912"/>
                <a:satOff val="-252"/>
                <a:lumOff val="76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35912"/>
                <a:satOff val="-252"/>
                <a:lumOff val="76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35912"/>
                <a:satOff val="-252"/>
                <a:lumOff val="76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latin typeface="Times New Roman" pitchFamily="18" charset="0"/>
              <a:cs typeface="Times New Roman" pitchFamily="18" charset="0"/>
            </a:rPr>
            <a:t>2018 г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itchFamily="18" charset="0"/>
              <a:cs typeface="Times New Roman" pitchFamily="18" charset="0"/>
            </a:rPr>
            <a:t>257 814,3</a:t>
          </a:r>
        </a:p>
      </dsp:txBody>
      <dsp:txXfrm>
        <a:off x="873573" y="810957"/>
        <a:ext cx="897565" cy="88181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C9BB9-1ADD-4304-93EC-C9FE618B8492}">
      <dsp:nvSpPr>
        <dsp:cNvPr id="0" name=""/>
        <dsp:cNvSpPr/>
      </dsp:nvSpPr>
      <dsp:spPr>
        <a:xfrm>
          <a:off x="2024776" y="2008108"/>
          <a:ext cx="2454354" cy="2454354"/>
        </a:xfrm>
        <a:prstGeom prst="gear9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noProof="0" dirty="0" smtClean="0"/>
            <a:t>Этап 3 — заголовок</a:t>
          </a:r>
          <a:endParaRPr lang="ru-RU" sz="1500" kern="1200" noProof="0" dirty="0"/>
        </a:p>
      </dsp:txBody>
      <dsp:txXfrm>
        <a:off x="2518210" y="2583029"/>
        <a:ext cx="1467486" cy="1261588"/>
      </dsp:txXfrm>
    </dsp:sp>
    <dsp:sp modelId="{1CA3202A-9CD1-47F7-9D42-23E46A72BBFC}">
      <dsp:nvSpPr>
        <dsp:cNvPr id="0" name=""/>
        <dsp:cNvSpPr/>
      </dsp:nvSpPr>
      <dsp:spPr>
        <a:xfrm>
          <a:off x="596788" y="1427988"/>
          <a:ext cx="1784985" cy="1784985"/>
        </a:xfrm>
        <a:prstGeom prst="gear6">
          <a:avLst/>
        </a:prstGeom>
        <a:solidFill>
          <a:schemeClr val="accent1">
            <a:shade val="80000"/>
            <a:hueOff val="186491"/>
            <a:satOff val="-4426"/>
            <a:lumOff val="139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noProof="0" dirty="0" smtClean="0"/>
            <a:t>Этап 2 — заголовок</a:t>
          </a:r>
          <a:endParaRPr lang="ru-RU" sz="1500" kern="1200" noProof="0" dirty="0"/>
        </a:p>
      </dsp:txBody>
      <dsp:txXfrm>
        <a:off x="1046163" y="1880079"/>
        <a:ext cx="886235" cy="880803"/>
      </dsp:txXfrm>
    </dsp:sp>
    <dsp:sp modelId="{11E70583-C9D9-4A1B-9215-04DC48DCBD8D}">
      <dsp:nvSpPr>
        <dsp:cNvPr id="0" name=""/>
        <dsp:cNvSpPr/>
      </dsp:nvSpPr>
      <dsp:spPr>
        <a:xfrm rot="20700000">
          <a:off x="1596562" y="196530"/>
          <a:ext cx="1748921" cy="1748921"/>
        </a:xfrm>
        <a:prstGeom prst="gear6">
          <a:avLst/>
        </a:prstGeom>
        <a:solidFill>
          <a:schemeClr val="accent1">
            <a:shade val="80000"/>
            <a:hueOff val="372983"/>
            <a:satOff val="-8852"/>
            <a:lumOff val="278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noProof="0" dirty="0" smtClean="0"/>
            <a:t>Этап 1 — заголовок</a:t>
          </a:r>
          <a:endParaRPr lang="ru-RU" sz="1500" kern="1200" noProof="0" dirty="0"/>
        </a:p>
      </dsp:txBody>
      <dsp:txXfrm rot="-20700000">
        <a:off x="1980152" y="580120"/>
        <a:ext cx="981741" cy="981741"/>
      </dsp:txXfrm>
    </dsp:sp>
    <dsp:sp modelId="{1E72715E-7366-4E78-A512-24F37F5D23DC}">
      <dsp:nvSpPr>
        <dsp:cNvPr id="0" name=""/>
        <dsp:cNvSpPr/>
      </dsp:nvSpPr>
      <dsp:spPr>
        <a:xfrm>
          <a:off x="1839004" y="1636070"/>
          <a:ext cx="3141573" cy="3141573"/>
        </a:xfrm>
        <a:prstGeom prst="circularArrow">
          <a:avLst>
            <a:gd name="adj1" fmla="val 4688"/>
            <a:gd name="adj2" fmla="val 299029"/>
            <a:gd name="adj3" fmla="val 2522244"/>
            <a:gd name="adj4" fmla="val 15848245"/>
            <a:gd name="adj5" fmla="val 5469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87C59-37F8-4A31-B5A2-F56A3CB15957}">
      <dsp:nvSpPr>
        <dsp:cNvPr id="0" name=""/>
        <dsp:cNvSpPr/>
      </dsp:nvSpPr>
      <dsp:spPr>
        <a:xfrm>
          <a:off x="280671" y="1031887"/>
          <a:ext cx="2282549" cy="228254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shade val="90000"/>
            <a:hueOff val="186493"/>
            <a:satOff val="-4263"/>
            <a:lumOff val="1261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0456C-D6A1-43C9-80B2-09334D6E033A}">
      <dsp:nvSpPr>
        <dsp:cNvPr id="0" name=""/>
        <dsp:cNvSpPr/>
      </dsp:nvSpPr>
      <dsp:spPr>
        <a:xfrm>
          <a:off x="1192019" y="-187699"/>
          <a:ext cx="2461048" cy="246104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shade val="90000"/>
            <a:hueOff val="372987"/>
            <a:satOff val="-8527"/>
            <a:lumOff val="2522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4B093-659C-4047-8563-A77FEE4715D0}">
      <dsp:nvSpPr>
        <dsp:cNvPr id="0" name=""/>
        <dsp:cNvSpPr/>
      </dsp:nvSpPr>
      <dsp:spPr>
        <a:xfrm>
          <a:off x="504090" y="955705"/>
          <a:ext cx="1419841" cy="1561824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19 703 483,6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676" y="997291"/>
        <a:ext cx="1336669" cy="1478652"/>
      </dsp:txXfrm>
    </dsp:sp>
    <dsp:sp modelId="{EF959F6E-EE77-4D2D-8B3D-CA7F59B9901A}">
      <dsp:nvSpPr>
        <dsp:cNvPr id="0" name=""/>
        <dsp:cNvSpPr/>
      </dsp:nvSpPr>
      <dsp:spPr>
        <a:xfrm>
          <a:off x="2288525" y="980640"/>
          <a:ext cx="1419841" cy="106487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6350" cap="flat" cmpd="sng" algn="ctr">
          <a:solidFill>
            <a:schemeClr val="accent5">
              <a:lumMod val="60000"/>
              <a:lumOff val="40000"/>
              <a:alpha val="9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19 668 712,5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9714" y="1011829"/>
        <a:ext cx="1357463" cy="1002501"/>
      </dsp:txXfrm>
    </dsp:sp>
    <dsp:sp modelId="{9D424809-FCE9-4B0D-ACEC-0642E49AB86D}">
      <dsp:nvSpPr>
        <dsp:cNvPr id="0" name=""/>
        <dsp:cNvSpPr/>
      </dsp:nvSpPr>
      <dsp:spPr>
        <a:xfrm>
          <a:off x="1915771" y="2785732"/>
          <a:ext cx="445163" cy="445163"/>
        </a:xfrm>
        <a:prstGeom prst="triangle">
          <a:avLst/>
        </a:prstGeom>
        <a:solidFill>
          <a:srgbClr val="CC9900">
            <a:alpha val="90000"/>
          </a:srgb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149E29-122E-48CF-9490-D5D1A6509B87}">
      <dsp:nvSpPr>
        <dsp:cNvPr id="0" name=""/>
        <dsp:cNvSpPr/>
      </dsp:nvSpPr>
      <dsp:spPr>
        <a:xfrm>
          <a:off x="802453" y="2594975"/>
          <a:ext cx="2671798" cy="186830"/>
        </a:xfrm>
        <a:prstGeom prst="rect">
          <a:avLst/>
        </a:prstGeom>
        <a:solidFill>
          <a:srgbClr val="CC9900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DA8B4F-FA20-4A4C-B0CE-A6E53EC62C2D}">
      <dsp:nvSpPr>
        <dsp:cNvPr id="0" name=""/>
        <dsp:cNvSpPr/>
      </dsp:nvSpPr>
      <dsp:spPr>
        <a:xfrm>
          <a:off x="2259509" y="2096275"/>
          <a:ext cx="1447078" cy="441777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34 771,1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281075" y="2117841"/>
        <a:ext cx="1403946" cy="3986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4B093-659C-4047-8563-A77FEE4715D0}">
      <dsp:nvSpPr>
        <dsp:cNvPr id="0" name=""/>
        <dsp:cNvSpPr/>
      </dsp:nvSpPr>
      <dsp:spPr>
        <a:xfrm>
          <a:off x="504090" y="955705"/>
          <a:ext cx="1419841" cy="1561824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17 396 061,5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676" y="997291"/>
        <a:ext cx="1336669" cy="1478652"/>
      </dsp:txXfrm>
    </dsp:sp>
    <dsp:sp modelId="{EF959F6E-EE77-4D2D-8B3D-CA7F59B9901A}">
      <dsp:nvSpPr>
        <dsp:cNvPr id="0" name=""/>
        <dsp:cNvSpPr/>
      </dsp:nvSpPr>
      <dsp:spPr>
        <a:xfrm>
          <a:off x="2288525" y="980640"/>
          <a:ext cx="1419841" cy="106487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6350" cap="flat" cmpd="sng" algn="ctr">
          <a:solidFill>
            <a:schemeClr val="accent5">
              <a:lumMod val="60000"/>
              <a:lumOff val="40000"/>
              <a:alpha val="9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16 845 531,8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9714" y="1011829"/>
        <a:ext cx="1357463" cy="1002501"/>
      </dsp:txXfrm>
    </dsp:sp>
    <dsp:sp modelId="{9D424809-FCE9-4B0D-ACEC-0642E49AB86D}">
      <dsp:nvSpPr>
        <dsp:cNvPr id="0" name=""/>
        <dsp:cNvSpPr/>
      </dsp:nvSpPr>
      <dsp:spPr>
        <a:xfrm>
          <a:off x="1915771" y="2785732"/>
          <a:ext cx="445163" cy="445163"/>
        </a:xfrm>
        <a:prstGeom prst="triangle">
          <a:avLst/>
        </a:prstGeom>
        <a:solidFill>
          <a:srgbClr val="CC9900">
            <a:alpha val="90000"/>
          </a:srgb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149E29-122E-48CF-9490-D5D1A6509B87}">
      <dsp:nvSpPr>
        <dsp:cNvPr id="0" name=""/>
        <dsp:cNvSpPr/>
      </dsp:nvSpPr>
      <dsp:spPr>
        <a:xfrm>
          <a:off x="802453" y="2594975"/>
          <a:ext cx="2671798" cy="186830"/>
        </a:xfrm>
        <a:prstGeom prst="rect">
          <a:avLst/>
        </a:prstGeom>
        <a:solidFill>
          <a:srgbClr val="CC9900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DA8B4F-FA20-4A4C-B0CE-A6E53EC62C2D}">
      <dsp:nvSpPr>
        <dsp:cNvPr id="0" name=""/>
        <dsp:cNvSpPr/>
      </dsp:nvSpPr>
      <dsp:spPr>
        <a:xfrm>
          <a:off x="2259509" y="2096275"/>
          <a:ext cx="1447078" cy="441777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550 529,7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281075" y="2117841"/>
        <a:ext cx="1403946" cy="3986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2ADD8-BFCE-470A-970C-3E84444E2F18}">
      <dsp:nvSpPr>
        <dsp:cNvPr id="0" name=""/>
        <dsp:cNvSpPr/>
      </dsp:nvSpPr>
      <dsp:spPr>
        <a:xfrm>
          <a:off x="2664269" y="201629"/>
          <a:ext cx="6120707" cy="1719195"/>
        </a:xfrm>
        <a:prstGeom prst="rect">
          <a:avLst/>
        </a:prstGeom>
        <a:solidFill>
          <a:schemeClr val="bg2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Государственная программа «Развитие сельского хозяйства Карачаево-Черкесской Республики до 2020 года»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chemeClr val="accent5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64269" y="201629"/>
        <a:ext cx="6120707" cy="928365"/>
      </dsp:txXfrm>
    </dsp:sp>
    <dsp:sp modelId="{29590B5E-A233-41D5-BFF4-40F7D549464D}">
      <dsp:nvSpPr>
        <dsp:cNvPr id="0" name=""/>
        <dsp:cNvSpPr/>
      </dsp:nvSpPr>
      <dsp:spPr>
        <a:xfrm>
          <a:off x="0" y="2193345"/>
          <a:ext cx="2783771" cy="315532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продовольственной независимости в параметрах, заданных Доктриной продовольственной безопасности Российской Федерации, утвержденной Указом Президента Российской Федерации от 30.01.2010 N 120 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конкурентоспособности сельскохозяйственной продукции на внутреннем и внешнем рынках;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финансовой устойчивости предприятий агропромышленного комплекса</a:t>
          </a:r>
          <a:endParaRPr lang="ru-RU" sz="13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2193345"/>
        <a:ext cx="2783771" cy="3155328"/>
      </dsp:txXfrm>
    </dsp:sp>
    <dsp:sp modelId="{475E32AC-90F7-4E21-A6F5-92E21AFBA333}">
      <dsp:nvSpPr>
        <dsp:cNvPr id="0" name=""/>
        <dsp:cNvSpPr/>
      </dsp:nvSpPr>
      <dsp:spPr>
        <a:xfrm>
          <a:off x="2783406" y="2193345"/>
          <a:ext cx="3055046" cy="3155328"/>
        </a:xfrm>
        <a:prstGeom prst="rect">
          <a:avLst/>
        </a:prstGeom>
        <a:solidFill>
          <a:schemeClr val="accent5">
            <a:tint val="40000"/>
            <a:alpha val="90000"/>
            <a:hueOff val="243326"/>
            <a:satOff val="22456"/>
            <a:lumOff val="153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Стимулирование роста производства основных видов сельскохозяйственной продукции, производства пищевых продуктов;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осуществление противоэпизоотических мероприятий в отношении карантинных и особо опасных болезней животных;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поддержка малых форм хозяйствования; повышение качества жизни сельского населения</a:t>
          </a:r>
          <a:endParaRPr lang="ru-RU" sz="14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83406" y="2193345"/>
        <a:ext cx="3055046" cy="3155328"/>
      </dsp:txXfrm>
    </dsp:sp>
    <dsp:sp modelId="{8C32CA95-5ABC-4790-AFB9-081D59F464CB}">
      <dsp:nvSpPr>
        <dsp:cNvPr id="0" name=""/>
        <dsp:cNvSpPr/>
      </dsp:nvSpPr>
      <dsp:spPr>
        <a:xfrm>
          <a:off x="5841161" y="2193345"/>
          <a:ext cx="3015822" cy="3155328"/>
        </a:xfrm>
        <a:prstGeom prst="rect">
          <a:avLst/>
        </a:prstGeom>
        <a:solidFill>
          <a:schemeClr val="accent5">
            <a:tint val="40000"/>
            <a:alpha val="90000"/>
            <a:hueOff val="486652"/>
            <a:satOff val="44911"/>
            <a:lumOff val="306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Ожидаемые результаты: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производства продукции сельского хозяйства в хозяйствах всех категорий (в сопоставимых ценах) в 2020 году по отношению к 2012 году - на 21,8%, пищевых продуктов - на 31,6%;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среднегодового темпа прироста объема инвестиций в основной капитал сельского хозяйства в размере 5%;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среднего уровня рентабельности сельскохозяйственных организаций не менее 13 - 15,4% (с учетом субсидий)</a:t>
          </a:r>
        </a:p>
      </dsp:txBody>
      <dsp:txXfrm>
        <a:off x="5841161" y="2193345"/>
        <a:ext cx="3015822" cy="31553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2ADD8-BFCE-470A-970C-3E84444E2F18}">
      <dsp:nvSpPr>
        <dsp:cNvPr id="0" name=""/>
        <dsp:cNvSpPr/>
      </dsp:nvSpPr>
      <dsp:spPr>
        <a:xfrm>
          <a:off x="2952298" y="60480"/>
          <a:ext cx="5688663" cy="1450867"/>
        </a:xfrm>
        <a:prstGeom prst="rect">
          <a:avLst/>
        </a:prstGeom>
        <a:solidFill>
          <a:srgbClr val="9999F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«Социальная защита населения в Карачаево-Черкесской Республике на 2014 - 2020 годы»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52298" y="60480"/>
        <a:ext cx="5688663" cy="783468"/>
      </dsp:txXfrm>
    </dsp:sp>
    <dsp:sp modelId="{29590B5E-A233-41D5-BFF4-40F7D549464D}">
      <dsp:nvSpPr>
        <dsp:cNvPr id="0" name=""/>
        <dsp:cNvSpPr/>
      </dsp:nvSpPr>
      <dsp:spPr>
        <a:xfrm>
          <a:off x="0" y="1632242"/>
          <a:ext cx="2949444" cy="362679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уровня и качества жизни пожилых граждан, инвалидов, семей с детьми и других социально незащищенных категорий граждан, проживающих на территории Карачаево-Черкесской Республики;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улучшение условий и охраны труда у работодателей, расположенных на территории Карачаево-Черкесской Республики и, как следствие, снижение уровня производственного травматизма и профессиональной заболеваемости</a:t>
          </a:r>
        </a:p>
      </dsp:txBody>
      <dsp:txXfrm>
        <a:off x="0" y="1632242"/>
        <a:ext cx="2949444" cy="3626799"/>
      </dsp:txXfrm>
    </dsp:sp>
    <dsp:sp modelId="{1FBE7A27-EB5D-4DEE-8A6C-D3B229E7558A}">
      <dsp:nvSpPr>
        <dsp:cNvPr id="0" name=""/>
        <dsp:cNvSpPr/>
      </dsp:nvSpPr>
      <dsp:spPr>
        <a:xfrm>
          <a:off x="2952324" y="1632242"/>
          <a:ext cx="2949444" cy="3626799"/>
        </a:xfrm>
        <a:prstGeom prst="rect">
          <a:avLst/>
        </a:prstGeom>
        <a:solidFill>
          <a:schemeClr val="accent5">
            <a:tint val="40000"/>
            <a:alpha val="90000"/>
            <a:hueOff val="243326"/>
            <a:satOff val="22456"/>
            <a:lumOff val="153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выполнение обязательств по мерам социальной поддержки;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реализация государственной семейной политики, социальное развитие семьи и детей, профилактика семейного неблагополучия;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социальная поддержка граждан пожилого возраста, улучшение качества оказываемых социальных услуг</a:t>
          </a:r>
        </a:p>
      </dsp:txBody>
      <dsp:txXfrm>
        <a:off x="2952324" y="1632242"/>
        <a:ext cx="2949444" cy="3626799"/>
      </dsp:txXfrm>
    </dsp:sp>
    <dsp:sp modelId="{8C7EC2CF-8FAE-4A41-9B0A-116A3D6FEDBA}">
      <dsp:nvSpPr>
        <dsp:cNvPr id="0" name=""/>
        <dsp:cNvSpPr/>
      </dsp:nvSpPr>
      <dsp:spPr>
        <a:xfrm>
          <a:off x="5904659" y="1632242"/>
          <a:ext cx="2949444" cy="3626799"/>
        </a:xfrm>
        <a:prstGeom prst="rect">
          <a:avLst/>
        </a:prstGeom>
        <a:solidFill>
          <a:schemeClr val="accent5">
            <a:tint val="40000"/>
            <a:alpha val="90000"/>
            <a:hueOff val="486652"/>
            <a:satOff val="44911"/>
            <a:lumOff val="306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Ожидаемые результаты</a:t>
          </a: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доли пожилых граждан, инвалидов, семей с детьми и других социально незащищенных категорий граждан, охваченных социальным обслуживанием в учреждениях социального обслуживания населения, до 90% от общей численности граждан, нуждающихся в социальном обслуживании;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к 2018 году средней заработной платы социальных работников до 100% от средней заработной платы в Карачаево-Черкесской Республике;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к 2018 году средней заработной платы врачей и работников, имеющих высшее медицинское (фармацевтическое) образование, учреждений социального обслуживания населения Карачаево-Черкесской Республики до 200 процентов от средней заработной платы в Карачаево-Черкесской Республике</a:t>
          </a:r>
        </a:p>
      </dsp:txBody>
      <dsp:txXfrm>
        <a:off x="5904659" y="1632242"/>
        <a:ext cx="2949444" cy="36267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2ADD8-BFCE-470A-970C-3E84444E2F18}">
      <dsp:nvSpPr>
        <dsp:cNvPr id="0" name=""/>
        <dsp:cNvSpPr/>
      </dsp:nvSpPr>
      <dsp:spPr>
        <a:xfrm>
          <a:off x="2880335" y="10884"/>
          <a:ext cx="5976604" cy="1586900"/>
        </a:xfrm>
        <a:prstGeom prst="rect">
          <a:avLst/>
        </a:prstGeom>
        <a:solidFill>
          <a:srgbClr val="99CCF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«Управление государственными финансами и государственным имуществом Карачаево-Черкесской Республики на 2014-2020 годы»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80335" y="10884"/>
        <a:ext cx="5976604" cy="856926"/>
      </dsp:txXfrm>
    </dsp:sp>
    <dsp:sp modelId="{29590B5E-A233-41D5-BFF4-40F7D549464D}">
      <dsp:nvSpPr>
        <dsp:cNvPr id="0" name=""/>
        <dsp:cNvSpPr/>
      </dsp:nvSpPr>
      <dsp:spPr>
        <a:xfrm>
          <a:off x="0" y="1666250"/>
          <a:ext cx="2949444" cy="3626799"/>
        </a:xfrm>
        <a:prstGeom prst="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краткосрочной и долгосрочной сбалансированности и стабильности бюджета Карачаево-Черкесской Республики;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совершенствование управления земельными ресурсами, проведение земельной политики рационального использования земель в Карачаево-Черкесской Республике,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эффективности в управлении государственным долгом Карачаево-Черкесской Республики</a:t>
          </a:r>
        </a:p>
      </dsp:txBody>
      <dsp:txXfrm>
        <a:off x="0" y="1666250"/>
        <a:ext cx="2949444" cy="3626799"/>
      </dsp:txXfrm>
    </dsp:sp>
    <dsp:sp modelId="{1FBE7A27-EB5D-4DEE-8A6C-D3B229E7558A}">
      <dsp:nvSpPr>
        <dsp:cNvPr id="0" name=""/>
        <dsp:cNvSpPr/>
      </dsp:nvSpPr>
      <dsp:spPr>
        <a:xfrm>
          <a:off x="2977748" y="1666250"/>
          <a:ext cx="2949444" cy="3626799"/>
        </a:xfrm>
        <a:prstGeom prst="rect">
          <a:avLst/>
        </a:prstGeom>
        <a:solidFill>
          <a:srgbClr val="79C98E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эффективности использования бюджетных средств бюджета Карачаево-Черкесской Республики;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поступлений налоговых и неналоговых доходов бюджета Карачаево-Черкесской Республики;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вовлечение государственного имущества Карачаево-Черкесской Республики в экономический оборот;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выравнивания бюджетной обеспеченности муниципальных образований Карачаево-Черкесской Республики;</a:t>
          </a:r>
        </a:p>
      </dsp:txBody>
      <dsp:txXfrm>
        <a:off x="2977748" y="1666250"/>
        <a:ext cx="2949444" cy="3626799"/>
      </dsp:txXfrm>
    </dsp:sp>
    <dsp:sp modelId="{8D2E1E86-0C0E-450D-83E8-C480C1F1C0B7}">
      <dsp:nvSpPr>
        <dsp:cNvPr id="0" name=""/>
        <dsp:cNvSpPr/>
      </dsp:nvSpPr>
      <dsp:spPr>
        <a:xfrm>
          <a:off x="5907539" y="1666250"/>
          <a:ext cx="2949444" cy="3626799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Ожидаемые результаты</a:t>
          </a: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100-процентное поступление доходов от использования земельных участков, находящихся в государственной собственности Карачаево-Черкесской Республики;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увеличение количества земельных участков, находящихся в государственной собственности Карачаево-Черкесской Республики, в том числе республиканского фонда перераспределения, до 1300 единиц;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постановка на государственный кадастровый учет и оформление права собственности Карачаево-Черкесской Республики на земельные участки (около 200);</a:t>
          </a:r>
        </a:p>
      </dsp:txBody>
      <dsp:txXfrm>
        <a:off x="5907539" y="1666250"/>
        <a:ext cx="2949444" cy="36267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2ADD8-BFCE-470A-970C-3E84444E2F18}">
      <dsp:nvSpPr>
        <dsp:cNvPr id="0" name=""/>
        <dsp:cNvSpPr/>
      </dsp:nvSpPr>
      <dsp:spPr>
        <a:xfrm>
          <a:off x="2733176" y="93208"/>
          <a:ext cx="5976692" cy="1450867"/>
        </a:xfrm>
        <a:prstGeom prst="rect">
          <a:avLst/>
        </a:prstGeom>
        <a:solidFill>
          <a:srgbClr val="33CCCC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 smtClean="0">
              <a:latin typeface="Times New Roman" pitchFamily="18" charset="0"/>
              <a:cs typeface="Times New Roman" pitchFamily="18" charset="0"/>
            </a:rPr>
            <a:t>Государственная программа  «Развитие здравоохранения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 smtClean="0">
              <a:latin typeface="Times New Roman" pitchFamily="18" charset="0"/>
              <a:cs typeface="Times New Roman" pitchFamily="18" charset="0"/>
            </a:rPr>
            <a:t>Карачаево-Черкесской Республики на 2014-2020 годы»  </a:t>
          </a:r>
          <a:endParaRPr lang="ru-RU" sz="1600" b="1" i="0" u="none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733176" y="93208"/>
        <a:ext cx="5976692" cy="783468"/>
      </dsp:txXfrm>
    </dsp:sp>
    <dsp:sp modelId="{29590B5E-A233-41D5-BFF4-40F7D549464D}">
      <dsp:nvSpPr>
        <dsp:cNvPr id="0" name=""/>
        <dsp:cNvSpPr/>
      </dsp:nvSpPr>
      <dsp:spPr>
        <a:xfrm>
          <a:off x="0" y="1632242"/>
          <a:ext cx="2949444" cy="3626799"/>
        </a:xfrm>
        <a:prstGeom prst="rect">
          <a:avLst/>
        </a:prstGeom>
        <a:solidFill>
          <a:srgbClr val="FFFFCC">
            <a:alpha val="90000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беспечение</a:t>
          </a:r>
          <a:r>
            <a:rPr lang="ru-RU" sz="14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доступности медицинской помощи и повышение эффективности медицинских услуг, объемы, виды и качество которых должны соответствовать уровню заболеваемости и потребностям населения, передовым достижениям медицинской науки</a:t>
          </a:r>
        </a:p>
      </dsp:txBody>
      <dsp:txXfrm>
        <a:off x="0" y="1632242"/>
        <a:ext cx="2949444" cy="3626799"/>
      </dsp:txXfrm>
    </dsp:sp>
    <dsp:sp modelId="{1FBE7A27-EB5D-4DEE-8A6C-D3B229E7558A}">
      <dsp:nvSpPr>
        <dsp:cNvPr id="0" name=""/>
        <dsp:cNvSpPr/>
      </dsp:nvSpPr>
      <dsp:spPr>
        <a:xfrm>
          <a:off x="2977748" y="1632242"/>
          <a:ext cx="2949444" cy="3626799"/>
        </a:xfrm>
        <a:prstGeom prst="rect">
          <a:avLst/>
        </a:prstGeom>
        <a:solidFill>
          <a:srgbClr val="79C98E">
            <a:alpha val="89804"/>
          </a:srgb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приоритета профилактики в сфере охраны здоровья и развития первичной медико-санитарной помощи;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эффективности оказания специализированной, включая высокотехнологичную, медицинской помощи, скорой, в </a:t>
          </a:r>
          <a:r>
            <a:rPr lang="ru-RU" sz="1200" b="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т.ч</a:t>
          </a: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 скорой специализированной, медицинской помощи, медицинской эвакуации;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развитие и внедрение инновационных методов диагностики, профилактики и лечения, а также основ персонализированной медицины 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эффективности службы родовспоможения и детства</a:t>
          </a:r>
        </a:p>
      </dsp:txBody>
      <dsp:txXfrm>
        <a:off x="2977748" y="1632242"/>
        <a:ext cx="2949444" cy="3626799"/>
      </dsp:txXfrm>
    </dsp:sp>
    <dsp:sp modelId="{8D2E1E86-0C0E-450D-83E8-C480C1F1C0B7}">
      <dsp:nvSpPr>
        <dsp:cNvPr id="0" name=""/>
        <dsp:cNvSpPr/>
      </dsp:nvSpPr>
      <dsp:spPr>
        <a:xfrm>
          <a:off x="5907539" y="1632242"/>
          <a:ext cx="2949444" cy="3626799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Снижение смертности от всех причин до 9,2 случаев на 1000 населения;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снижение материнской смертности до 15,1 случаев на 100 тыс. родившихся живыми;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снижение смертности от болезней системы кровообращения до 496,1 случаев на 100 тыс. населения;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снижение смертности от дорожно-транспортных происшествий до 10,0 случаев на 100 тыс. населения;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снижение смертности от новообразований (в том числе от злокачественных) до 136,5 случаев на 100 тыс. населения;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снижение смертности от туберкулеза до 5,8 случаев на 100 тыс. населения</a:t>
          </a:r>
        </a:p>
      </dsp:txBody>
      <dsp:txXfrm>
        <a:off x="5907539" y="1632242"/>
        <a:ext cx="2949444" cy="36267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2ADD8-BFCE-470A-970C-3E84444E2F18}">
      <dsp:nvSpPr>
        <dsp:cNvPr id="0" name=""/>
        <dsp:cNvSpPr/>
      </dsp:nvSpPr>
      <dsp:spPr>
        <a:xfrm>
          <a:off x="2736276" y="27"/>
          <a:ext cx="5976692" cy="1450867"/>
        </a:xfrm>
        <a:prstGeom prst="rect">
          <a:avLst/>
        </a:prstGeom>
        <a:solidFill>
          <a:srgbClr val="99CCF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 «Реализация государственной национальной, конфессиональной, информационной политики в Карачаево-Черкесской Республике на 2014-2019 годы»   </a:t>
          </a:r>
          <a:endParaRPr lang="ru-RU" sz="1800" b="1" i="0" u="none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36276" y="27"/>
        <a:ext cx="5976692" cy="783468"/>
      </dsp:txXfrm>
    </dsp:sp>
    <dsp:sp modelId="{29590B5E-A233-41D5-BFF4-40F7D549464D}">
      <dsp:nvSpPr>
        <dsp:cNvPr id="0" name=""/>
        <dsp:cNvSpPr/>
      </dsp:nvSpPr>
      <dsp:spPr>
        <a:xfrm>
          <a:off x="0" y="1632242"/>
          <a:ext cx="2949444" cy="362679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Цель: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укрепление единства российской нации, гармонизация межнациональных отношений, укрепление единства народов Карачаево-Черкесской Республики и обеспечение условий для их полноценного развития;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проведение единой государственной политики в сфере межэтнических и государственно-конфессиональных отношений с учетом особенностей и интересов всех народов Карачаево-Черкесской Республики, достижение межэтнического и межконфессионального общественного согласия, предотвращение этнических конфликтов</a:t>
          </a:r>
        </a:p>
      </dsp:txBody>
      <dsp:txXfrm>
        <a:off x="0" y="1632242"/>
        <a:ext cx="2949444" cy="3626799"/>
      </dsp:txXfrm>
    </dsp:sp>
    <dsp:sp modelId="{1FBE7A27-EB5D-4DEE-8A6C-D3B229E7558A}">
      <dsp:nvSpPr>
        <dsp:cNvPr id="0" name=""/>
        <dsp:cNvSpPr/>
      </dsp:nvSpPr>
      <dsp:spPr>
        <a:xfrm>
          <a:off x="2977748" y="1632242"/>
          <a:ext cx="2949444" cy="3626799"/>
        </a:xfrm>
        <a:prstGeom prst="rect">
          <a:avLst/>
        </a:prstGeom>
        <a:solidFill>
          <a:schemeClr val="accent5">
            <a:tint val="40000"/>
            <a:alpha val="90000"/>
            <a:hueOff val="243326"/>
            <a:satOff val="22456"/>
            <a:lumOff val="153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предупреждение межнациональных конфликтов;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размещение в федеральных и республиканских средствах массовой информации актуальной, объективной и полной информации об общественно-политической жизни, социальных проблемах и экономических процессах в Карачаево-Черкесской Республике и Российской Федерации, осуществление государственной политики в области средств массовой информации и книгоиздания;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укрепление противодиверсионной устойчивости объектов террористических устремлений, расположенных на территории Карачаево-Черкесской Республики</a:t>
          </a:r>
        </a:p>
      </dsp:txBody>
      <dsp:txXfrm>
        <a:off x="2977748" y="1632242"/>
        <a:ext cx="2949444" cy="3626799"/>
      </dsp:txXfrm>
    </dsp:sp>
    <dsp:sp modelId="{8D2E1E86-0C0E-450D-83E8-C480C1F1C0B7}">
      <dsp:nvSpPr>
        <dsp:cNvPr id="0" name=""/>
        <dsp:cNvSpPr/>
      </dsp:nvSpPr>
      <dsp:spPr>
        <a:xfrm>
          <a:off x="5907539" y="1632242"/>
          <a:ext cx="2949444" cy="3626799"/>
        </a:xfrm>
        <a:prstGeom prst="rect">
          <a:avLst/>
        </a:prstGeom>
        <a:solidFill>
          <a:schemeClr val="accent5">
            <a:tint val="40000"/>
            <a:alpha val="90000"/>
            <a:hueOff val="486652"/>
            <a:satOff val="44911"/>
            <a:lumOff val="306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Ожидаемый результат: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обеспечение условий для полноценного социально-экономического и национально-культурного развития народов Карачаево-Черкесской Республики;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уровня информированности населения о деятельности органов государственной власти по реализации государственной национальной, конфессиональной, информационной политики, мер по укреплению национальной безопасности;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позитивного имиджа Карачаево-Черкесской Республики путем распространения достоверной информации в государственных и негосударственных средствах массовой информации</a:t>
          </a:r>
        </a:p>
      </dsp:txBody>
      <dsp:txXfrm>
        <a:off x="5907539" y="1632242"/>
        <a:ext cx="2949444" cy="3626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0F579-1BD3-40BB-9F48-320CB55DC5E8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39912-2743-44C7-ACDC-F2B6EC8BE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879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E49D7DDE-0CDB-4A8C-AC22-11CC022FC935}" type="slidenum">
              <a:rPr lang="ru-RU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71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719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0D0531D-A241-4F11-926A-FCC67F00810F}" type="slidenum">
              <a:rPr lang="ru-RU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20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73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2C4555CF-2D0C-4F79-82E6-BAEBEF814149}" type="slidenum">
              <a:rPr lang="ru-RU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49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E9044-E4E9-4321-BEDF-6FA6F4B1E630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4279-26C4-4CBA-A102-4E9ED9583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943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E9044-E4E9-4321-BEDF-6FA6F4B1E630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4279-26C4-4CBA-A102-4E9ED9583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94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E9044-E4E9-4321-BEDF-6FA6F4B1E630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4279-26C4-4CBA-A102-4E9ED9583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602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ьный слайд с картинкам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3" name="Рисунок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733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E9044-E4E9-4321-BEDF-6FA6F4B1E630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4279-26C4-4CBA-A102-4E9ED9583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361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E9044-E4E9-4321-BEDF-6FA6F4B1E630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4279-26C4-4CBA-A102-4E9ED9583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115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E9044-E4E9-4321-BEDF-6FA6F4B1E630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4279-26C4-4CBA-A102-4E9ED9583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57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E9044-E4E9-4321-BEDF-6FA6F4B1E630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4279-26C4-4CBA-A102-4E9ED9583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928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E9044-E4E9-4321-BEDF-6FA6F4B1E630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4279-26C4-4CBA-A102-4E9ED9583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955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E9044-E4E9-4321-BEDF-6FA6F4B1E630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4279-26C4-4CBA-A102-4E9ED9583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2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E9044-E4E9-4321-BEDF-6FA6F4B1E630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4279-26C4-4CBA-A102-4E9ED9583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470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E9044-E4E9-4321-BEDF-6FA6F4B1E630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04279-26C4-4CBA-A102-4E9ED9583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607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E9044-E4E9-4321-BEDF-6FA6F4B1E630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04279-26C4-4CBA-A102-4E9ED9583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31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F92436E3819C6479C6C97C1BE3D6476A1B2139EB717512E1441A63REa5M" TargetMode="External"/><Relationship Id="rId2" Type="http://schemas.openxmlformats.org/officeDocument/2006/relationships/hyperlink" Target="consultantplus://offline/ref=2341E93CF6C4BC1618AA4BBFFD049559737AB0137289FF81A091A1E199y8X4M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6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.xml"/><Relationship Id="rId11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microsoft.com/office/2007/relationships/diagramDrawing" Target="../diagrams/drawing1.xml"/><Relationship Id="rId4" Type="http://schemas.openxmlformats.org/officeDocument/2006/relationships/image" Target="../media/image17.jpeg"/><Relationship Id="rId9" Type="http://schemas.openxmlformats.org/officeDocument/2006/relationships/diagramColors" Target="../diagrams/colors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55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57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62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65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72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75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77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79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82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87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91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99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1.xml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12" Type="http://schemas.microsoft.com/office/2007/relationships/diagramDrawing" Target="../diagrams/drawing2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0.xml"/><Relationship Id="rId11" Type="http://schemas.openxmlformats.org/officeDocument/2006/relationships/diagramColors" Target="../diagrams/colors21.xml"/><Relationship Id="rId5" Type="http://schemas.openxmlformats.org/officeDocument/2006/relationships/diagramQuickStyle" Target="../diagrams/quickStyle20.xml"/><Relationship Id="rId10" Type="http://schemas.openxmlformats.org/officeDocument/2006/relationships/diagramQuickStyle" Target="../diagrams/quickStyle21.xml"/><Relationship Id="rId4" Type="http://schemas.openxmlformats.org/officeDocument/2006/relationships/diagramLayout" Target="../diagrams/layout20.xml"/><Relationship Id="rId9" Type="http://schemas.openxmlformats.org/officeDocument/2006/relationships/diagramLayout" Target="../diagrams/layout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hyperlink" Target="mailto:info@mfkchr.ru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47763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Бю</a:t>
            </a:r>
            <a:endParaRPr lang="ru-RU" dirty="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" b="3520"/>
          <a:stretch>
            <a:fillRect/>
          </a:stretch>
        </p:blipFill>
        <p:spPr>
          <a:xfrm>
            <a:off x="4689482" y="1287225"/>
            <a:ext cx="7122139" cy="467869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885268"/>
            <a:ext cx="4504765" cy="914400"/>
          </a:xfrm>
        </p:spPr>
        <p:txBody>
          <a:bodyPr>
            <a:normAutofit fontScale="90000"/>
          </a:bodyPr>
          <a:lstStyle/>
          <a:p>
            <a:r>
              <a:rPr lang="ru-RU" sz="49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49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cap="none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Закону </a:t>
            </a:r>
            <a:br>
              <a:rPr lang="ru-RU" sz="3100" cap="none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cap="none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республиканском бюджете</a:t>
            </a:r>
            <a:br>
              <a:rPr lang="ru-RU" sz="3100" cap="none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cap="none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Карачаево-Черкесской Республики</a:t>
            </a:r>
            <a:br>
              <a:rPr lang="ru-RU" sz="3100" cap="none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cap="none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580" y="1522646"/>
            <a:ext cx="3971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cap="all" spc="-50" dirty="0">
                <a:solidFill>
                  <a:srgbClr val="446ED8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 </a:t>
            </a:r>
            <a:r>
              <a:rPr lang="ru-RU" sz="3600" cap="all" spc="-50" dirty="0" smtClean="0">
                <a:solidFill>
                  <a:srgbClr val="446ED8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для граждан</a:t>
            </a:r>
            <a:endParaRPr lang="ru-RU" sz="6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801" y="200120"/>
            <a:ext cx="798453" cy="8516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9893" y="5011816"/>
            <a:ext cx="42267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spc="-50" dirty="0">
                <a:solidFill>
                  <a:srgbClr val="446ED8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2018 и плановый </a:t>
            </a:r>
            <a:r>
              <a:rPr lang="ru-RU" sz="2800" spc="-50" dirty="0" smtClean="0">
                <a:solidFill>
                  <a:srgbClr val="446ED8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период</a:t>
            </a:r>
          </a:p>
          <a:p>
            <a:pPr algn="ctr"/>
            <a:r>
              <a:rPr lang="ru-RU" sz="2800" spc="-50" dirty="0" smtClean="0">
                <a:solidFill>
                  <a:srgbClr val="446ED8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800" spc="-50" dirty="0">
                <a:solidFill>
                  <a:srgbClr val="446ED8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2019-2020 годов</a:t>
            </a:r>
            <a:endParaRPr lang="ru-RU" dirty="0"/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81863" y="-94129"/>
            <a:ext cx="12192000" cy="6952129"/>
          </a:xfrm>
          <a:prstGeom prst="rect">
            <a:avLst/>
          </a:prstGeom>
          <a:noFill/>
          <a:ln w="190500" cmpd="thickThin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7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505" y="409991"/>
            <a:ext cx="1255059" cy="12550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006" y="172880"/>
            <a:ext cx="1032622" cy="10326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608" y="1235427"/>
            <a:ext cx="111287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Среднесписочная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работников по полному кругу организаций (без учета совместителей)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январь-июнь 2017 года составила 77,5 тыс. человек, из них 65,9 тыс. человек (85,1%) – штатные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относящихся к субъектам малого предпринимательства.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Численность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занятых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деятельностью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состоящих 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 87,7% – безработные.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Численность безработных снизилась по сравнению с соответствующим периодом 2016 года на 10,8%, и по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предыдущим месяцем, на 1,4%. 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317314" y="2752858"/>
          <a:ext cx="11317044" cy="373250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665119">
                  <a:extLst>
                    <a:ext uri="{9D8B030D-6E8A-4147-A177-3AD203B41FA5}">
                      <a16:colId xmlns:a16="http://schemas.microsoft.com/office/drawing/2014/main" val="3563411647"/>
                    </a:ext>
                  </a:extLst>
                </a:gridCol>
                <a:gridCol w="1117971">
                  <a:extLst>
                    <a:ext uri="{9D8B030D-6E8A-4147-A177-3AD203B41FA5}">
                      <a16:colId xmlns:a16="http://schemas.microsoft.com/office/drawing/2014/main" val="4093267760"/>
                    </a:ext>
                  </a:extLst>
                </a:gridCol>
                <a:gridCol w="872017">
                  <a:extLst>
                    <a:ext uri="{9D8B030D-6E8A-4147-A177-3AD203B41FA5}">
                      <a16:colId xmlns:a16="http://schemas.microsoft.com/office/drawing/2014/main" val="1710398677"/>
                    </a:ext>
                  </a:extLst>
                </a:gridCol>
                <a:gridCol w="1117971">
                  <a:extLst>
                    <a:ext uri="{9D8B030D-6E8A-4147-A177-3AD203B41FA5}">
                      <a16:colId xmlns:a16="http://schemas.microsoft.com/office/drawing/2014/main" val="2212281214"/>
                    </a:ext>
                  </a:extLst>
                </a:gridCol>
                <a:gridCol w="1196229">
                  <a:extLst>
                    <a:ext uri="{9D8B030D-6E8A-4147-A177-3AD203B41FA5}">
                      <a16:colId xmlns:a16="http://schemas.microsoft.com/office/drawing/2014/main" val="1701852211"/>
                    </a:ext>
                  </a:extLst>
                </a:gridCol>
                <a:gridCol w="1173869">
                  <a:extLst>
                    <a:ext uri="{9D8B030D-6E8A-4147-A177-3AD203B41FA5}">
                      <a16:colId xmlns:a16="http://schemas.microsoft.com/office/drawing/2014/main" val="3507837641"/>
                    </a:ext>
                  </a:extLst>
                </a:gridCol>
                <a:gridCol w="1173868">
                  <a:extLst>
                    <a:ext uri="{9D8B030D-6E8A-4147-A177-3AD203B41FA5}">
                      <a16:colId xmlns:a16="http://schemas.microsoft.com/office/drawing/2014/main" val="813298674"/>
                    </a:ext>
                  </a:extLst>
                </a:gridCol>
              </a:tblGrid>
              <a:tr h="347439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8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046821239"/>
                  </a:ext>
                </a:extLst>
              </a:tr>
              <a:tr h="3474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Численность экономически активного населения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тыс. чел.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199,10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196,98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196,39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196,40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196,41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819243"/>
                  </a:ext>
                </a:extLst>
              </a:tr>
              <a:tr h="3474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Среднегодовая численность занятых в экономике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тыс. чел.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166,30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166,08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165,89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166,10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166,41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654124"/>
                  </a:ext>
                </a:extLst>
              </a:tr>
              <a:tr h="4801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Среднемесячная номинальная начисленная заработная плата в целом по региону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20,51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21,55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22,76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24,31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25,60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936098"/>
                  </a:ext>
                </a:extLst>
              </a:tr>
              <a:tr h="4801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Среднемесячная номинальная начисленная заработная плата в целом по региону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% к предыдущему году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103,90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105,05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105,64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106,80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105,30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968456"/>
                  </a:ext>
                </a:extLst>
              </a:tr>
              <a:tr h="6431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Среднемесячная начисленная заработная плата наемных работников в организациях, у </a:t>
                      </a: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ИП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и физических лиц (среднемесячный доход от трудовой деятельности)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18,59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19,17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19,74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20,77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21,52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653564"/>
                  </a:ext>
                </a:extLst>
              </a:tr>
              <a:tr h="7942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Среднемесячная начисленная заработная плата наемных работников в организациях, у </a:t>
                      </a: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ИП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и физических лиц (среднемесячный доход от трудовой деятельности)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% к предыдущему году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119,96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103,11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103,00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105,20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103,60</a:t>
                      </a:r>
                    </a:p>
                  </a:txBody>
                  <a:tcPr marL="9525" marR="9525" marT="9525" marB="0"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070225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548554" y="456660"/>
            <a:ext cx="2854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Рынок труда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3" name="TextBox 2"/>
          <p:cNvSpPr txBox="1"/>
          <p:nvPr/>
        </p:nvSpPr>
        <p:spPr>
          <a:xfrm>
            <a:off x="1524000" y="1064741"/>
            <a:ext cx="9144170" cy="116955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Объем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работ, выполненных по виду деятельности «строительство» в I полугодии 2017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3742,1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рублей, что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24,4% больше, чем в I полугодии 2016 года. Всего с начала года построено 70,1 тыс. кв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жилья (214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и 7 многоквартирных дома), что составляет 101,4% к уровню прошлого года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сельской местности – 22,0 тыс. кв. метров (143 дома). Доля индивидуального жилья в общем объеме ввода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52,9% (37,1 тыс. кв. метров).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9647" y="2129093"/>
            <a:ext cx="4592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ввода в действие жилых домов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30774" y="2425396"/>
            <a:ext cx="6530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% к соответствующему периоду предыдущего года)</a:t>
            </a:r>
            <a:r>
              <a:rPr lang="ru-RU" sz="12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/>
          </p:nvPr>
        </p:nvGraphicFramePr>
        <p:xfrm>
          <a:off x="2057399" y="2486235"/>
          <a:ext cx="7951694" cy="3122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1676402" y="5621468"/>
          <a:ext cx="8713688" cy="83248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196348">
                  <a:extLst>
                    <a:ext uri="{9D8B030D-6E8A-4147-A177-3AD203B41FA5}">
                      <a16:colId xmlns:a16="http://schemas.microsoft.com/office/drawing/2014/main" val="1614944573"/>
                    </a:ext>
                  </a:extLst>
                </a:gridCol>
                <a:gridCol w="1479176">
                  <a:extLst>
                    <a:ext uri="{9D8B030D-6E8A-4147-A177-3AD203B41FA5}">
                      <a16:colId xmlns:a16="http://schemas.microsoft.com/office/drawing/2014/main" val="2562405956"/>
                    </a:ext>
                  </a:extLst>
                </a:gridCol>
                <a:gridCol w="735106">
                  <a:extLst>
                    <a:ext uri="{9D8B030D-6E8A-4147-A177-3AD203B41FA5}">
                      <a16:colId xmlns:a16="http://schemas.microsoft.com/office/drawing/2014/main" val="2861923807"/>
                    </a:ext>
                  </a:extLst>
                </a:gridCol>
                <a:gridCol w="851647">
                  <a:extLst>
                    <a:ext uri="{9D8B030D-6E8A-4147-A177-3AD203B41FA5}">
                      <a16:colId xmlns:a16="http://schemas.microsoft.com/office/drawing/2014/main" val="3032529286"/>
                    </a:ext>
                  </a:extLst>
                </a:gridCol>
                <a:gridCol w="797859">
                  <a:extLst>
                    <a:ext uri="{9D8B030D-6E8A-4147-A177-3AD203B41FA5}">
                      <a16:colId xmlns:a16="http://schemas.microsoft.com/office/drawing/2014/main" val="466904250"/>
                    </a:ext>
                  </a:extLst>
                </a:gridCol>
                <a:gridCol w="878541">
                  <a:extLst>
                    <a:ext uri="{9D8B030D-6E8A-4147-A177-3AD203B41FA5}">
                      <a16:colId xmlns:a16="http://schemas.microsoft.com/office/drawing/2014/main" val="1580613933"/>
                    </a:ext>
                  </a:extLst>
                </a:gridCol>
                <a:gridCol w="869577">
                  <a:extLst>
                    <a:ext uri="{9D8B030D-6E8A-4147-A177-3AD203B41FA5}">
                      <a16:colId xmlns:a16="http://schemas.microsoft.com/office/drawing/2014/main" val="3884524733"/>
                    </a:ext>
                  </a:extLst>
                </a:gridCol>
                <a:gridCol w="905434">
                  <a:extLst>
                    <a:ext uri="{9D8B030D-6E8A-4147-A177-3AD203B41FA5}">
                      <a16:colId xmlns:a16="http://schemas.microsoft.com/office/drawing/2014/main" val="18286187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</a:t>
                      </a:r>
                      <a:r>
                        <a:rPr lang="ru-RU" sz="120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162048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Ввод в действие жилых домов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тыс. кв. м. в общей площади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184,00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162,30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165,00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170,50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175,50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180,50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719217303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571" y="312999"/>
            <a:ext cx="990153" cy="9296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378" y="2084764"/>
            <a:ext cx="1360393" cy="136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4339" y="457199"/>
            <a:ext cx="9073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бюджетной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на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год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период 2019 и 2020 годов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4688" y="1359504"/>
            <a:ext cx="9156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ответственной бюджетной политики, способствующей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стабильности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КЧР;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2671" y="1739771"/>
            <a:ext cx="8055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задач, поставленных в ежегодных посланиях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Президента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Собранию;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3482" y="2171700"/>
            <a:ext cx="8533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бюджетной сети, включающая: ликвидацию неэффективных государственных учреждений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преобразование в иные организационно-правовые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4689" y="2694920"/>
            <a:ext cx="8698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отмена с 2018 года расходных обязательств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КЧР,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связанных с решением вопросов, отнесенных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Конституцией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 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федеральными законами к полномочиям органов государственной власти субъектов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3481" y="3319262"/>
            <a:ext cx="8409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эффективного расходования бюджетных средств, выявление и использование резервов для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планируемых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результатов, сокращение неэффективных расходов;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2671" y="3837774"/>
            <a:ext cx="8594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своевременное и полное исполнение долговых обязательств при минимизации расходов 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КЧР;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3482" y="4299439"/>
            <a:ext cx="8739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и качества оказания государственных (муниципальных) услуг (выполнения работ</a:t>
            </a:r>
            <a:r>
              <a:rPr lang="ru-RU" dirty="0"/>
              <a:t>);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683482" y="4668770"/>
            <a:ext cx="8869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межбюджетных отношений, повышение прозрачности, эффективности предоставления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83481" y="5191990"/>
            <a:ext cx="9179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результативности и экономической эффективности государственного (муниципального)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финансового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внутреннего финансового контроля и внутреннего финансового аудита;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16119" y="5715210"/>
            <a:ext cx="8673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прозрачности и открытости республиканского бюджета и бюджетного процесса для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3" y="528507"/>
            <a:ext cx="817685" cy="93231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162" y="5923240"/>
            <a:ext cx="630378" cy="6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4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1294645"/>
            <a:ext cx="930883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При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формировании проектировок расходов республиканского бюджета на 2018 - 2020 годы учтены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повышение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оплаты труда отдельных категорий работников в целях достижения в 2018 году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установленных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региональными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«дорожными картами» целевых значений показателей Указов Президента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2012 года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повышение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2018 года на прогнозный уровень инфляции (4%) оплаты труда работников бюджетной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сферы, не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попадающих под действие Указов Президента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2012 года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наращивание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объема дотации на выравнивание бюджетной обеспеченности муниципальных образований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КЧР;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году в составе условно утверждаемых расходов учитываются бюджетные ассигнования 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следующих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положений Указов Президента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2012 года;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предоставление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помощи муниципальным образованиям в виде дотации на обеспечение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сбалансированности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бюджетов и дотации на стимулирование.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При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распределении предельных объемов бюджетных ассигнований на реализацию государственных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направлений деятельности исполнительные органы государственной власти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КЧР должны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планирование исходя из минимизации затрат в целях полного финансового обеспечения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значимых расходных обязательств.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67698" y="482137"/>
            <a:ext cx="9221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бюджетной политики КЧР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5325" y="1755805"/>
            <a:ext cx="598435" cy="578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5325" y="2334382"/>
            <a:ext cx="598435" cy="578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5326" y="3008533"/>
            <a:ext cx="598435" cy="5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6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93504" y="715352"/>
            <a:ext cx="1900238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1647" y="2110155"/>
            <a:ext cx="15970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5624" y="2606064"/>
            <a:ext cx="1627187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96395" y="3071569"/>
            <a:ext cx="1619119" cy="10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Бюджетный процесс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1596394" y="1626578"/>
          <a:ext cx="8658368" cy="4860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Рисунок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34005" y="1492007"/>
            <a:ext cx="1579563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748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>
            <p:extLst/>
          </p:nvPr>
        </p:nvGraphicFramePr>
        <p:xfrm>
          <a:off x="6046500" y="740098"/>
          <a:ext cx="4360985" cy="3009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Схема 15"/>
          <p:cNvGraphicFramePr/>
          <p:nvPr>
            <p:extLst/>
          </p:nvPr>
        </p:nvGraphicFramePr>
        <p:xfrm>
          <a:off x="1524001" y="747346"/>
          <a:ext cx="4360985" cy="3009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358468" y="301868"/>
            <a:ext cx="81721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61">
              <a:defRPr/>
            </a:pPr>
            <a:r>
              <a:rPr lang="ru-RU" sz="28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характеристики проекта бюджета </a:t>
            </a:r>
          </a:p>
          <a:p>
            <a:pPr algn="ctr" defTabSz="914361">
              <a:defRPr/>
            </a:pPr>
            <a:r>
              <a:rPr lang="ru-RU" sz="28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28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плановый период </a:t>
            </a:r>
            <a:r>
              <a:rPr lang="ru-RU" sz="28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28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2020гг</a:t>
            </a:r>
            <a:r>
              <a:rPr lang="ru-RU" sz="28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тыс. </a:t>
            </a:r>
            <a:r>
              <a:rPr lang="ru-RU" sz="2800" b="1" dirty="0" err="1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руб</a:t>
            </a:r>
            <a:endParaRPr lang="ru-RU" sz="2800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006777" y="4756640"/>
            <a:ext cx="185439" cy="24325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006777" y="5207978"/>
            <a:ext cx="185439" cy="21687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006777" y="5632938"/>
            <a:ext cx="185439" cy="24032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462542" y="4703858"/>
            <a:ext cx="855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58366" y="5144939"/>
            <a:ext cx="912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58365" y="5586020"/>
            <a:ext cx="1091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13841" y="1291255"/>
            <a:ext cx="808235" cy="369332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Схема 25"/>
          <p:cNvGraphicFramePr/>
          <p:nvPr>
            <p:extLst/>
          </p:nvPr>
        </p:nvGraphicFramePr>
        <p:xfrm>
          <a:off x="3808261" y="3234120"/>
          <a:ext cx="4360985" cy="3009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65128" y="1255974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9289" y="3735340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</p:spTree>
    <p:extLst>
      <p:ext uri="{BB962C8B-B14F-4D97-AF65-F5344CB8AC3E}">
        <p14:creationId xmlns:p14="http://schemas.microsoft.com/office/powerpoint/2010/main" val="22443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/>
          </p:nvPr>
        </p:nvGraphicFramePr>
        <p:xfrm>
          <a:off x="1524000" y="737577"/>
          <a:ext cx="9029700" cy="5162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12931" y="457202"/>
            <a:ext cx="60923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Объем и структура </a:t>
            </a:r>
            <a:r>
              <a:rPr lang="ru-RU" sz="28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прогнозируемых</a:t>
            </a:r>
          </a:p>
          <a:p>
            <a:pPr algn="ctr"/>
            <a:r>
              <a:rPr lang="ru-RU" sz="28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доходов КЧР на </a:t>
            </a:r>
            <a:r>
              <a:rPr lang="ru-RU" sz="2800" b="1" dirty="0" smtClean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28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9835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484097" y="1859533"/>
          <a:ext cx="11134164" cy="4491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4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7704">
                  <a:extLst>
                    <a:ext uri="{9D8B030D-6E8A-4147-A177-3AD203B41FA5}">
                      <a16:colId xmlns:a16="http://schemas.microsoft.com/office/drawing/2014/main" val="1136294392"/>
                    </a:ext>
                  </a:extLst>
                </a:gridCol>
                <a:gridCol w="1307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7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0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82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2349"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 anchor="b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прогноз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прогноз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прогноз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3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334332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Налог на прибыль организаций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1 392 087,8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1 227 400,3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1 402 080,0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1 438 447,4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1 473 477,8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1 542 469,1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Налог на доходы физических лиц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2 424 829,7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2 344 113,6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2 427 022,6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2 576 646,2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2 696 598,4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2 828 056,2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Акцизы 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1 123 093,6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808 534,2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866 077,1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818 477,4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921 574,5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965 311,1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Налоги на совокупный доход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248 119,9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270 555,9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267 664,9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283 894,8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296 931,3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308 566,8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Налоги на имущество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495 149,7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576 860,3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567 811,6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664 002,4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731 096,1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776 205,4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Государственная пошлина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21 549,9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21 201,8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20 641,5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21 546,0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22 338,0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23 181,3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4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13 539,8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10 708,3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16 795,8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13 582,7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13 829,3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13 726,0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Иные налоговые доходы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41 431,5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41 524,1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42 248,2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44 322,9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46 322,2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48 488,0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Неналоговые доходы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59" marR="8959" marT="8959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703 483,1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236 654,6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198 753,1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423 742,6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435 081,1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436 474,7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Всего доходов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8959" marR="8959" marT="8959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6 463 285,0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5 537 553,1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5 809 094,8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6 284 662,4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6 637 248,7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6 942 478,6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Picture 23" descr="Мешок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625954" y="1178391"/>
            <a:ext cx="1396627" cy="123662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45060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33309">
            <a:off x="1237738" y="1845601"/>
            <a:ext cx="1049679" cy="81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87644" y="410226"/>
            <a:ext cx="8208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Налоговые и неналоговые доходы КЧР, прогнозируемые  </a:t>
            </a:r>
            <a:endParaRPr lang="ru-RU" sz="2400" b="1" dirty="0">
              <a:ln w="11430"/>
              <a:solidFill>
                <a:srgbClr val="A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2018 </a:t>
            </a:r>
            <a:r>
              <a:rPr lang="ru-RU" sz="24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 и плановый период </a:t>
            </a:r>
            <a:r>
              <a:rPr lang="ru-RU" sz="24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24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2020гг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2921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505610" y="1762899"/>
          <a:ext cx="11220226" cy="4606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9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2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6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01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11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92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62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4698"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cell3D prstMaterial="dkEdge">
                      <a:bevel prst="coolSlan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cell3D prstMaterial="dkEdge">
                      <a:bevel prst="coolSlan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  <a:p>
                      <a:pPr algn="ctr"/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  <a:p>
                      <a:pPr algn="ctr"/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  <a:p>
                      <a:pPr algn="ctr"/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68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Всего</a:t>
                      </a:r>
                      <a:r>
                        <a:rPr lang="ru-RU" sz="1100" b="1" i="0" u="none" strike="noStrike" baseline="0" dirty="0" smtClean="0">
                          <a:effectLst/>
                          <a:latin typeface="Times New Roman"/>
                        </a:rPr>
                        <a:t> доходов, в </a:t>
                      </a:r>
                      <a:r>
                        <a:rPr lang="ru-RU" sz="1100" b="1" i="0" u="none" strike="noStrike" baseline="0" dirty="0" err="1" smtClean="0">
                          <a:effectLst/>
                          <a:latin typeface="Times New Roman"/>
                        </a:rPr>
                        <a:t>т.ч</a:t>
                      </a:r>
                      <a:r>
                        <a:rPr lang="ru-RU" sz="1100" b="1" i="0" u="none" strike="noStrike" baseline="0" dirty="0" smtClean="0">
                          <a:effectLst/>
                          <a:latin typeface="Times New Roman"/>
                        </a:rPr>
                        <a:t>.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8959" marR="8959" marT="8959" marB="0" anchor="ctr"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19 509,10</a:t>
                      </a: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19 115,30</a:t>
                      </a: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21 473,00</a:t>
                      </a: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20 664,40</a:t>
                      </a: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19 703,5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16 510,9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17 396,1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Налог на прибыль организаций</a:t>
                      </a:r>
                    </a:p>
                  </a:txBody>
                  <a:tcPr marL="8959" marR="8959" marT="8959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1 132,5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1 392,1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1 370,1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1 402,1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1 438,4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1 473,5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1 542,5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Налог на доходы физических лиц</a:t>
                      </a:r>
                    </a:p>
                  </a:txBody>
                  <a:tcPr marL="8959" marR="8959" marT="8959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2 274,8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2 424,8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2 344,1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2 427,0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2 576,6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2 696,6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2 828,1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effectLst/>
                          <a:latin typeface="Times New Roman"/>
                        </a:rPr>
                        <a:t>Акцизы </a:t>
                      </a:r>
                    </a:p>
                  </a:txBody>
                  <a:tcPr marL="8959" marR="8959" marT="8959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1 071,7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1 123,1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856,6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866,1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818,5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921,6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965,3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9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effectLst/>
                          <a:latin typeface="Times New Roman"/>
                        </a:rPr>
                        <a:t>Налоги на совокупный доход</a:t>
                      </a:r>
                    </a:p>
                  </a:txBody>
                  <a:tcPr marL="8959" marR="8959" marT="8959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267,7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248,1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270,6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267,7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283,9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296,9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308,6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9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effectLst/>
                          <a:latin typeface="Times New Roman"/>
                        </a:rPr>
                        <a:t>Налоги на имущество</a:t>
                      </a:r>
                    </a:p>
                  </a:txBody>
                  <a:tcPr marL="8959" marR="8959" marT="8959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513,5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495,1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576,8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567,8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664,0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731,1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776,2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9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effectLst/>
                          <a:latin typeface="Times New Roman"/>
                        </a:rPr>
                        <a:t>Государственная пошлина</a:t>
                      </a:r>
                    </a:p>
                  </a:txBody>
                  <a:tcPr marL="8959" marR="8959" marT="8959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Иные налоговые доходы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46,3,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1 468,8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717,0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1 136,8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215,5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363,1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363,6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363,9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8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Дотации КЧР и МО</a:t>
                      </a:r>
                    </a:p>
                  </a:txBody>
                  <a:tcPr marL="8959" marR="8959" marT="8959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6969,1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6969,1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8245,6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8245,6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9 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311,3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9 134,8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9 134,8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33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Субсидии КЧР и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межбюджетные субсидии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59" marR="8959" marT="8959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4042,8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3993,5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5345,0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5345,0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6 634,5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2 216,2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2 034,7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7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Иные межбюджетные трансферты</a:t>
                      </a:r>
                    </a:p>
                  </a:txBody>
                  <a:tcPr marL="8959" marR="8959" marT="8959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615,6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605,1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255,6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255,6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25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Субвенции КЧР и МО</a:t>
                      </a:r>
                    </a:p>
                  </a:txBody>
                  <a:tcPr marL="8959" marR="8959" marT="8959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1088,6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1084,3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1009,1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1009,1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890,5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918,8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932,7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29239" y="364751"/>
            <a:ext cx="835767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поступлений доходов республиканского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КЧР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источникам в 2018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в плановом периоде 2019 и 2020 </a:t>
            </a:r>
            <a:r>
              <a:rPr lang="ru-RU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11603" y="1411206"/>
            <a:ext cx="231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тыс.руб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989" y="1072637"/>
            <a:ext cx="837572" cy="83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6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473336" y="1842347"/>
          <a:ext cx="11521440" cy="4505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345">
                  <a:extLst>
                    <a:ext uri="{9D8B030D-6E8A-4147-A177-3AD203B41FA5}">
                      <a16:colId xmlns:a16="http://schemas.microsoft.com/office/drawing/2014/main" val="1000439620"/>
                    </a:ext>
                  </a:extLst>
                </a:gridCol>
                <a:gridCol w="6905853">
                  <a:extLst>
                    <a:ext uri="{9D8B030D-6E8A-4147-A177-3AD203B41FA5}">
                      <a16:colId xmlns:a16="http://schemas.microsoft.com/office/drawing/2014/main" val="1430349029"/>
                    </a:ext>
                  </a:extLst>
                </a:gridCol>
                <a:gridCol w="1571106">
                  <a:extLst>
                    <a:ext uri="{9D8B030D-6E8A-4147-A177-3AD203B41FA5}">
                      <a16:colId xmlns:a16="http://schemas.microsoft.com/office/drawing/2014/main" val="81412374"/>
                    </a:ext>
                  </a:extLst>
                </a:gridCol>
                <a:gridCol w="1265612">
                  <a:extLst>
                    <a:ext uri="{9D8B030D-6E8A-4147-A177-3AD203B41FA5}">
                      <a16:colId xmlns:a16="http://schemas.microsoft.com/office/drawing/2014/main" val="3335370507"/>
                    </a:ext>
                  </a:extLst>
                </a:gridCol>
                <a:gridCol w="1211524">
                  <a:extLst>
                    <a:ext uri="{9D8B030D-6E8A-4147-A177-3AD203B41FA5}">
                      <a16:colId xmlns:a16="http://schemas.microsoft.com/office/drawing/2014/main" val="1701315806"/>
                    </a:ext>
                  </a:extLst>
                </a:gridCol>
              </a:tblGrid>
              <a:tr h="502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Код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разделов 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2020 прогноз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335339"/>
                  </a:ext>
                </a:extLst>
              </a:tr>
              <a:tr h="324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Общегосударственные вопросы</a:t>
                      </a: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1 550 540,1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2 411 457,8</a:t>
                      </a:r>
                      <a:endParaRPr lang="ru-RU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2 358 809,3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4893417"/>
                  </a:ext>
                </a:extLst>
              </a:tr>
              <a:tr h="256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0200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Национальная оборона</a:t>
                      </a: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10 137,0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10 242,8</a:t>
                      </a:r>
                      <a:endParaRPr lang="ru-RU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10 605,0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631716"/>
                  </a:ext>
                </a:extLst>
              </a:tr>
              <a:tr h="226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0300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Национальная безопасность и правоохранительная деятельность</a:t>
                      </a: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90 575,2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121 406,2</a:t>
                      </a:r>
                      <a:endParaRPr lang="ru-RU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112 221,2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975405"/>
                  </a:ext>
                </a:extLst>
              </a:tr>
              <a:tr h="194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Национальная экономика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4 163 753,3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3 189 619,1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3 223 196,0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9156756"/>
                  </a:ext>
                </a:extLst>
              </a:tr>
              <a:tr h="194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Жилищно-коммунальное хозяйство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2 001 936,1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529 232,6</a:t>
                      </a:r>
                      <a:endParaRPr lang="ru-RU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530 959,3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2833579"/>
                  </a:ext>
                </a:extLst>
              </a:tr>
              <a:tr h="226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0600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Охрана окружающей среды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73 733,6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29 070,5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29 163,4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6129061"/>
                  </a:ext>
                </a:extLst>
              </a:tr>
              <a:tr h="226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Образование</a:t>
                      </a: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5 654 360,1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4 751 014,1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4 734 206,3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7957319"/>
                  </a:ext>
                </a:extLst>
              </a:tr>
              <a:tr h="226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Культура, кинематография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443 016,1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401 750,2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227 951,0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4128798"/>
                  </a:ext>
                </a:extLst>
              </a:tr>
              <a:tr h="2592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0900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Здравоохранение</a:t>
                      </a: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1 489 820,6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715 259,8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716 641,5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5986326"/>
                  </a:ext>
                </a:extLst>
              </a:tr>
              <a:tr h="226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Социальная политика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5 721 430,4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4 945 864,8</a:t>
                      </a:r>
                      <a:endParaRPr lang="ru-RU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4 894 546,7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803890"/>
                  </a:ext>
                </a:extLst>
              </a:tr>
              <a:tr h="226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Физическая культура и спорт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269 053,6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181 757,7</a:t>
                      </a:r>
                      <a:endParaRPr lang="ru-RU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182 307,2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5008661"/>
                  </a:ext>
                </a:extLst>
              </a:tr>
              <a:tr h="194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1200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Средства массовой информации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128 243,5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128 531,3</a:t>
                      </a:r>
                      <a:endParaRPr lang="ru-RU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129 729,1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1499307"/>
                  </a:ext>
                </a:extLst>
              </a:tr>
              <a:tr h="2592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1300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Обслуживание государственного и муниципального долга</a:t>
                      </a: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260 910,3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246 862,7</a:t>
                      </a:r>
                      <a:endParaRPr lang="ru-RU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243 995,8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6427541"/>
                  </a:ext>
                </a:extLst>
              </a:tr>
              <a:tr h="394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Межбюджетные трансферты общего характера бюджетам бюджетной системы </a:t>
                      </a: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РФ</a:t>
                      </a: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1 258 244,4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1 127 072,3</a:t>
                      </a:r>
                      <a:endParaRPr lang="ru-RU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1 127 072,3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5104828"/>
                  </a:ext>
                </a:extLst>
              </a:tr>
              <a:tr h="540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slope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23 115 754,4</a:t>
                      </a:r>
                      <a:endParaRPr lang="ru-RU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18 789 142,0</a:t>
                      </a:r>
                      <a:endParaRPr lang="ru-RU" sz="11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18 521 404,1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656947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75460" y="336127"/>
            <a:ext cx="9144000" cy="1385147"/>
          </a:xfrm>
        </p:spPr>
        <p:txBody>
          <a:bodyPr rtlCol="0">
            <a:normAutofit fontScale="90000"/>
          </a:bodyPr>
          <a:lstStyle/>
          <a:p>
            <a:pPr algn="ctr" defTabSz="914361">
              <a:defRPr/>
            </a:pP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Планируемая  структура  </a:t>
            </a: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расходов    </a:t>
            </a: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КЧР</a:t>
            </a:r>
            <a:b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2018 и на плановый период 2019 -2020 </a:t>
            </a:r>
            <a:r>
              <a:rPr lang="ru-RU" sz="31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</a:t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</a:t>
            </a:r>
            <a:r>
              <a:rPr lang="ru-RU" sz="1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0" y="1208023"/>
            <a:ext cx="2737338" cy="102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8528" y="319382"/>
            <a:ext cx="9394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45036"/>
            <a:r>
              <a:rPr lang="ru-RU" sz="2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Уважаемые жители Карачаево-Черкесской Республики !</a:t>
            </a:r>
            <a:endParaRPr lang="ru-RU" sz="2800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10" y="889572"/>
            <a:ext cx="2612740" cy="30680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TextBox 4"/>
          <p:cNvSpPr txBox="1"/>
          <p:nvPr/>
        </p:nvSpPr>
        <p:spPr>
          <a:xfrm>
            <a:off x="4218250" y="804166"/>
            <a:ext cx="646292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Основными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задачами, которые ставит перед собой 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 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Карачаево-Черкесской Республики, на очередной финансовый год являются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республиканского и местных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исполнения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обязательств;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занятости населения, сохранение и создание рабочих мест;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агропромышленного комплекса;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государственной поддержки предприятиям малого и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бизнеса;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туристического кластера.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4502" y="3992160"/>
            <a:ext cx="8393901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инвестиционной привлекательности и формирование положительного имиджа республики;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оптимальной структуры сельскохозяйственного производства;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вклада малого предпринимательства в экономику республики;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здоровья и социально-психологического состояния населения;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культурного и образовательного уровня населения;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эффективности программ социальной защиты населения;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и повышение качества социальных услуг для населения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8250" y="2871692"/>
            <a:ext cx="638540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Рост показателей социально-экономического развития нашего региона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трехлетний период предполагается осуществить за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федеральных 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региональных государственных программ,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 экономической  и социальной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Правительства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Карачаево-Черкесской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по следующим приоритетным направлениям: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5570161"/>
            <a:ext cx="90796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Надеюсь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представленная в данной брошюре информация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основных параметрах бюджета на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 – 2020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будет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вас интересной и полезной.  </a:t>
            </a:r>
            <a:endParaRPr lang="ru-RU" sz="1500" dirty="0"/>
          </a:p>
        </p:txBody>
      </p:sp>
      <p:sp>
        <p:nvSpPr>
          <p:cNvPr id="9" name="TextBox 8"/>
          <p:cNvSpPr txBox="1"/>
          <p:nvPr/>
        </p:nvSpPr>
        <p:spPr>
          <a:xfrm>
            <a:off x="1714501" y="6033664"/>
            <a:ext cx="971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60048">
              <a:tabLst>
                <a:tab pos="340450" algn="l"/>
              </a:tabLst>
            </a:pPr>
            <a:r>
              <a:rPr lang="ru-RU" sz="1600" b="1" i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 уважением</a:t>
            </a:r>
            <a:r>
              <a:rPr lang="ru-RU" sz="16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860048">
              <a:tabLst>
                <a:tab pos="340450" algn="l"/>
              </a:tabLst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Министр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финансов Карачаево-Черкесской Республики            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Рустам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Ханафиевич Эльканов</a:t>
            </a:r>
          </a:p>
        </p:txBody>
      </p:sp>
    </p:spTree>
    <p:extLst>
      <p:ext uri="{BB962C8B-B14F-4D97-AF65-F5344CB8AC3E}">
        <p14:creationId xmlns:p14="http://schemas.microsoft.com/office/powerpoint/2010/main" val="352513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634701" y="1435204"/>
          <a:ext cx="9883831" cy="314617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27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2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7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46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2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разделов и подразделов</a:t>
                      </a:r>
                      <a:endParaRPr lang="ru-RU" sz="14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0102</a:t>
                      </a:r>
                      <a:endParaRPr lang="ru-RU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высшего должностного лица субъекта </a:t>
                      </a: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РФ и </a:t>
                      </a:r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муниципального образования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1 166,5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1 166,5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1 166,5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0103</a:t>
                      </a:r>
                      <a:endParaRPr lang="ru-RU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101 836,2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101 836,2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101 836,2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0104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Правительства </a:t>
                      </a: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РФ, </a:t>
                      </a:r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высших исполнительных органов государственной </a:t>
                      </a:r>
                      <a:endParaRPr lang="ru-RU" sz="105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ctr"/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власти </a:t>
                      </a:r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субъектов </a:t>
                      </a:r>
                      <a:r>
                        <a:rPr lang="ru-RU" sz="105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РФ, </a:t>
                      </a:r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местных администраций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142 460,1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142 460,1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142 460,1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3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0105</a:t>
                      </a:r>
                      <a:endParaRPr lang="ru-RU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Судебная система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47 982,6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46 965,6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47 010,5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0106</a:t>
                      </a:r>
                      <a:endParaRPr lang="ru-RU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74 005,5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74 005,5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74 005,5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3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0107</a:t>
                      </a:r>
                      <a:endParaRPr lang="ru-RU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проведения выборов и референдумов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22 626,0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22 626,0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22 626,0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5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0110</a:t>
                      </a:r>
                      <a:endParaRPr lang="ru-RU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Фундаментальные исследования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28 158,8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28 158,8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28 158,8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3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0111</a:t>
                      </a:r>
                      <a:endParaRPr lang="ru-RU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Резервные фонды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20 000,0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20 000,0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20 000,0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6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0113</a:t>
                      </a:r>
                      <a:endParaRPr lang="ru-RU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Другие общегосударственные вопросы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1 112 304,4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1 974 239,1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1 921 545,7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15032" y="550091"/>
            <a:ext cx="5427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61" font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Общегосударственные вопросы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81441" y="4608725"/>
            <a:ext cx="3986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61" font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634701" y="5348043"/>
          <a:ext cx="9910207" cy="99824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28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2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43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23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656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разделов и подразделов</a:t>
                      </a:r>
                      <a:endParaRPr lang="ru-RU" sz="14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0203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Мобилизационная и вневойсковая подготовка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10 094,3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10 200,1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10 562,3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9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0204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Мобилизационная подготовка экономики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024" y="92861"/>
            <a:ext cx="1314999" cy="13149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426" y="882296"/>
            <a:ext cx="539236" cy="5392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40" y="4697802"/>
            <a:ext cx="1084384" cy="10843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245" y="4608725"/>
            <a:ext cx="898740" cy="89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3808" y="448408"/>
            <a:ext cx="8625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1" font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Национальная безопасность и</a:t>
            </a:r>
          </a:p>
          <a:p>
            <a:pPr algn="ctr" defTabSz="914361" font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правоохранительная деятельность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668707" y="1402514"/>
          <a:ext cx="8854585" cy="167363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72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0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0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14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83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разделов и подразделов</a:t>
                      </a:r>
                      <a:endParaRPr lang="ru-RU" sz="14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0304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Органы юстиции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22 151,0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22 778,8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18 587,2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0309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53 064,2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53 427,4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53 434,0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0314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15 360,0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45 200,0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40 200,0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138603" y="3159943"/>
            <a:ext cx="3835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61" fontAlgn="ctr"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Национальная экономика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633904" y="3710327"/>
          <a:ext cx="8845062" cy="273014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71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8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9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4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627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разделов и подразделов</a:t>
                      </a:r>
                      <a:endParaRPr lang="ru-RU" sz="14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4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effectLst/>
                          <a:latin typeface="Times New Roman"/>
                        </a:rPr>
                        <a:t>0401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/>
                        </a:rPr>
                        <a:t>Общеэкономические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156 685,2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97 506,2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97 516,2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1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effectLst/>
                          <a:latin typeface="Times New Roman"/>
                        </a:rPr>
                        <a:t>0402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/>
                        </a:rPr>
                        <a:t>Топливно-энергетический комплекс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effectLst/>
                          <a:latin typeface="Times New Roman"/>
                        </a:rPr>
                        <a:t>0405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1 014 391,3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990 258,8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984 843,0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effectLst/>
                          <a:latin typeface="Times New Roman"/>
                        </a:rPr>
                        <a:t>0406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/>
                        </a:rPr>
                        <a:t>Водные ресурсы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294 197,3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207 769,8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190 118,5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effectLst/>
                          <a:latin typeface="Times New Roman"/>
                        </a:rPr>
                        <a:t>0407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/>
                        </a:rPr>
                        <a:t>Лесное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81 419,2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85 075,5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84 287,5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effectLst/>
                          <a:latin typeface="Times New Roman"/>
                        </a:rPr>
                        <a:t>0408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/>
                        </a:rPr>
                        <a:t>Транспорт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128 916,1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20 377,4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20 377,4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effectLst/>
                          <a:latin typeface="Times New Roman"/>
                        </a:rPr>
                        <a:t>0409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1 455 854,6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1 189 933,9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1 229 063,5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effectLst/>
                          <a:latin typeface="Times New Roman"/>
                        </a:rPr>
                        <a:t>0410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effectLst/>
                          <a:latin typeface="Times New Roman"/>
                        </a:rPr>
                        <a:t>Связь и информатика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36 117,4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28 136,1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28 136,1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3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effectLst/>
                          <a:latin typeface="Times New Roman"/>
                        </a:rPr>
                        <a:t>0412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995 172,2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569 561,4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587 853,8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118" y="1"/>
            <a:ext cx="1736849" cy="17368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05" y="3071225"/>
            <a:ext cx="2782765" cy="10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54011" y="803868"/>
            <a:ext cx="6110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61" font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Жилищно-коммунальное хозяйство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654909" y="1844473"/>
          <a:ext cx="8846039" cy="204447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7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1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4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83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разделов и подразделов</a:t>
                      </a:r>
                      <a:endParaRPr lang="ru-RU" sz="14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0501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Жилищное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1 351 624,8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3 026,3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3 026,3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490 577,4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370 825,6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372 494,1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1711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0502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101 520,7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101 110,7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101 110,7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0505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Другие вопросы  в области жилищно-коммунального хозяйства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58 213,2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54 270,0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54 328,2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999912" y="4009264"/>
            <a:ext cx="4791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61" font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Охрана окружающей среды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654908" y="4991833"/>
          <a:ext cx="8895984" cy="11074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74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3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3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26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17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83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разделов и подразделов</a:t>
                      </a:r>
                      <a:endParaRPr lang="ru-RU" sz="14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0603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5 063,8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3 967,2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4 060,1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0605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68 669,8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25 103,3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25 103,3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79" y="286484"/>
            <a:ext cx="1691787" cy="16917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529" y="3699657"/>
            <a:ext cx="1693988" cy="12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99093" y="597786"/>
            <a:ext cx="25829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32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612108" y="1414671"/>
          <a:ext cx="8848430" cy="2658457"/>
        </p:xfrm>
        <a:graphic>
          <a:graphicData uri="http://schemas.openxmlformats.org/drawingml/2006/table">
            <a:tbl>
              <a:tblPr/>
              <a:tblGrid>
                <a:gridCol w="471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8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44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93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разделов и подразделов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0701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1 266 367,6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1 054 077,5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1 054 077,5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0702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3 698 130,7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3 045 693,5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3 028 670,6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0703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 детей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70 842,3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62 979,9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62 979,9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0704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 профессиональное образование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453 531,8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447 907,5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447 907,5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3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0705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29 346,2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29 269,4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29 269,4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2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0706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Высшее образование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762,2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762,2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762,2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9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0707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Молодежная политика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19 541,0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6 193,6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6 193,6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1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0709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115 838,3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104 130,6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104 345,6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431085" y="4398727"/>
            <a:ext cx="55056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61" font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Культура и кинематография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612108" y="5211275"/>
          <a:ext cx="8956920" cy="99193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2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2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0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73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Код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разделов и подразделов</a:t>
                      </a:r>
                      <a:endParaRPr lang="ru-RU" sz="14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/>
                        </a:rPr>
                        <a:t>0801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427 431,5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388 110,2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214 255,5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6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0804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15 584,6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13 640,0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13 695,5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940" y="135450"/>
            <a:ext cx="1327638" cy="13276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09" y="1055158"/>
            <a:ext cx="427614" cy="4196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9" y="4398727"/>
            <a:ext cx="1105605" cy="11056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022" y="4035577"/>
            <a:ext cx="1190517" cy="11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8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00994" y="847303"/>
            <a:ext cx="33658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61" font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613878" y="1599928"/>
          <a:ext cx="8781561" cy="187220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98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9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8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0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52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Код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разделов и подразделов</a:t>
                      </a:r>
                      <a:endParaRPr lang="ru-RU" sz="14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/>
                        </a:rPr>
                        <a:t>0901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/>
                        </a:rPr>
                        <a:t>Стационарная медицинская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324 918,0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327 027,6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327 327,7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8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0902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Амбулаторная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129 365,9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129 865,9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130 748,0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0903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Медицинская помощь в дневных стационарах всех типов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2 799,7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2 924,5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2 933,6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0906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/>
                        </a:rPr>
                        <a:t>Заготовка, переработка, хранение и обеспечение безопасности донорской крови и её компонентов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21 513,0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21 841,5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21 865,4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7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0909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1 011 224,0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233 600,2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233 766,8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901139" y="3639988"/>
            <a:ext cx="43652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61" font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704975" y="4392613"/>
          <a:ext cx="8769594" cy="152405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98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0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8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50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6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Код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разделов и подразделов</a:t>
                      </a:r>
                      <a:endParaRPr lang="ru-RU" sz="14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3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1001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smtClean="0">
                          <a:effectLst/>
                          <a:latin typeface="Times New Roman"/>
                        </a:rPr>
                        <a:t>Пенсионное обеспечение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101 639,4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101 639,4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101 639,4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9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1002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Социальное обслуживание населения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239 776,5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244 552,8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244 941,2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1003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Социальное обеспечение населения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4 534 550,7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4 072 855,3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4 120 312,0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3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1004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Охрана семьи и детства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774 126,1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460 249,6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361 086,4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1006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Другие вопросы в области социальной политики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71 337,6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66 567,7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66 567,7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506117"/>
            <a:ext cx="1972757" cy="12329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953" y="175583"/>
            <a:ext cx="1395617" cy="13956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874" y="1354322"/>
            <a:ext cx="433754" cy="4337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6559" y="933174"/>
            <a:ext cx="734415" cy="68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4908" y="1005697"/>
            <a:ext cx="45811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61" fontAlgn="ctr">
              <a:defRPr/>
            </a:pPr>
            <a:r>
              <a:rPr lang="ru-RU" sz="2800" b="1" spc="-148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Физическая культура и спорт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704974" y="1922133"/>
          <a:ext cx="8810013" cy="167931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00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4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8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45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Код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разделов и подразделов</a:t>
                      </a:r>
                      <a:endParaRPr lang="ru-RU" sz="14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101 115,0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95 923,5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96 472,9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64 758,9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77 826,0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60 480,6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60 480,6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8584643"/>
                  </a:ext>
                </a:extLst>
              </a:tr>
              <a:tr h="343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25 353,7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25 353,7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25 353,7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882516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100700" y="4193903"/>
            <a:ext cx="54353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61" font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Средства массовой информации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1840464" y="5037017"/>
          <a:ext cx="8810012" cy="129390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00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7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5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9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Код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разделов и подразделов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1201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Телевидение и радиовещание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63 055,8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63 055,8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63 055,8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6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1202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45 164,4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46 316,8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47 515,3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9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1204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20 023,3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19 158,6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19 158,0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60" y="165588"/>
            <a:ext cx="1619250" cy="18669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958" y="3565193"/>
            <a:ext cx="1311877" cy="13118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30" y="3783908"/>
            <a:ext cx="882162" cy="8821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730" y="3963463"/>
            <a:ext cx="1219370" cy="12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3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2566" y="462753"/>
            <a:ext cx="183515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847085" y="1329849"/>
            <a:ext cx="67615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61" font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Обслуживание государственного долга  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677988" y="2118434"/>
          <a:ext cx="8779729" cy="74612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98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0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4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Код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разделов и подразделов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/>
                        </a:rPr>
                        <a:t>1301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/>
                        </a:rPr>
                        <a:t>Обслуживание  государственного внутреннего и муниципального долга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260 910,3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246 862,7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243 995,8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132810" y="299770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61" font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Межбюджетные трансферты субъектам РФ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658938" y="4527306"/>
          <a:ext cx="8798779" cy="147616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00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2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74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68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Код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разделов и подразделов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/>
                        </a:rPr>
                        <a:t>1401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741 859,9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741 859,9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741 859,9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6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1402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/>
                        </a:rPr>
                        <a:t>Иные дотации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166 172,1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35 000,0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35 000,0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3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1403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350 212,4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350 212,4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350 212,4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38" y="2864559"/>
            <a:ext cx="2048163" cy="20481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22" y="3796601"/>
            <a:ext cx="533827" cy="5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8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51" y="276061"/>
            <a:ext cx="3108960" cy="3108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5596">
            <a:off x="1719403" y="1236511"/>
            <a:ext cx="965279" cy="9652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73899" y="577202"/>
            <a:ext cx="69107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61" font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и динамика государственного долга КЧР  за период </a:t>
            </a:r>
          </a:p>
          <a:p>
            <a:pPr algn="ctr" defTabSz="914361" font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2016 по 2020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тыс.руб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602426" y="3132259"/>
          <a:ext cx="10574769" cy="3148965"/>
        </p:xfrm>
        <a:graphic>
          <a:graphicData uri="http://schemas.openxmlformats.org/drawingml/2006/table">
            <a:tbl>
              <a:tblPr/>
              <a:tblGrid>
                <a:gridCol w="350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3213">
                  <a:extLst>
                    <a:ext uri="{9D8B030D-6E8A-4147-A177-3AD203B41FA5}">
                      <a16:colId xmlns:a16="http://schemas.microsoft.com/office/drawing/2014/main" val="3407489950"/>
                    </a:ext>
                  </a:extLst>
                </a:gridCol>
                <a:gridCol w="1296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8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6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40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9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Вид задолженности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01.01.2016г.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01.01.2017г.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Прогноз на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01.01.2018г.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Прогноз на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01.01.2019г.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Прогноз на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01.01.2020г.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Прогноз на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01.01.2021г.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обязательств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5 263 731,0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5 588 166,8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5 616 534,5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5 581 763,4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5 436 553,3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4 886 023,6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43116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14149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Государственные ценные бумаги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2 000 000,0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2 000 000,0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2 000 000,0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2 000 000,0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Бюджетные кредиты от других бюджетов бюджетной системы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2 562 886,0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3 654 804,4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3 279 425,0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3 134 214,9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2 989 004,8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2 698 584,6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Кредиты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кредитных организации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2 521 612,7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1 779 730,1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260 109,5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370 548,5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370 548,5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110 439,0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Прочие заимствования (товарный кредит)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76 632,3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76 632,3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Обязательства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 предоставленным государственным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гарантиям республики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102 600,0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77 000,0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77 000,0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77 000,0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77 000,0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77 000,0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95" y="5845284"/>
            <a:ext cx="580568" cy="58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4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441065" y="1690105"/>
          <a:ext cx="10929768" cy="4586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2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6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государственных программ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4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4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4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Итого по государственным программам КЧР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23 115 754,4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18 789 142,0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18 521 404,1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ГП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«Развитие сельского хозяйства </a:t>
                      </a: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КЧР до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2020 года»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1 254 562,9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1 156 067,4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1 146 907,5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ГП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«Социальная защита населения в </a:t>
                      </a: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КЧР</a:t>
                      </a:r>
                      <a:r>
                        <a:rPr lang="ru-RU" sz="1200" b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2014-2020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2 473 947,6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2 207 102,7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2 152 134,0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ГП «Стимулирование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экономического </a:t>
                      </a: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развития КЧР  на 2017-2020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589 922,3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560 269,7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579 552,1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ГП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«Управление государственными финансами и государственным </a:t>
                      </a: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имуществом  КЧР на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2014-2019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1 557 889,2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1 411 281,7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1 408 483,0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ГП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«Развитие здравоохранения </a:t>
                      </a: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КЧР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 2014-2020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2 778 315,3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2 782 379,7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2 782 888,7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ГП «Реализация государственной национальной, конфессиональной, информационной политики в КЧР на 2014-2019 годы»</a:t>
                      </a:r>
                      <a:endParaRPr lang="ru-RU" sz="1200" b="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77 828,2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77 956,0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79 153,8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2737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ГП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«Развитие туризма, курортов и молодежной политики </a:t>
                      </a: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КЧР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2016-2020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1 077 972,5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14 387,8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14 387,8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ГП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«Развитие промышленности, связи, информатизации общества, энергетики, транспорта и дорожного хозяйства в </a:t>
                      </a: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КЧР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2017-2019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258 231,1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122 849,3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122 859,3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ГП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«Развитие образования в </a:t>
                      </a: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КЧР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 2014-2025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5 041 917,6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4 864 024,9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4 847 739,7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32893" y="397716"/>
            <a:ext cx="76927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бюджетных ассигнований КЧР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государственные программы,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22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90456" y="901976"/>
          <a:ext cx="11424621" cy="552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22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государственных программ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4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4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4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ГП «Развитие строительства, архитектуры, градостроительства и жилищно-коммунального хозяйства в Карачаево-Черкесской Республике на 2017 - 2020 годы»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4 559 908,8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1 599 285,1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1 637 821,2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263 814,0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178 613,3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178 613,3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3502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ГП «Развитие физической культуры и спорта Карачаево-Черкесской Республики на 2017-2020 годы»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402 203,7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397 402,7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231 394,4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569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ГП «Развитие культуры Карачаево-Черкесской Республики на 2017 - 2022 годы»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189 119,6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196 906,1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199 310,8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ГП «Содействие занятости населения Карачаево-Черкесской Республики на 2014-2020 годы»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17 013,1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ГП «Развитие водохозяйственного комплекса и охрана окружающей среды в Карачаево-Черкесской Республике до 2020 г»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329 030,1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197 836,1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180 184,8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ГП «Животный мир Карачаево-Черкесской Республики на 2014-2019 годы»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15 662,6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15 766,4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15 859,3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ГП «Развитие лесного хозяйства Карачаево-Черкесской Республики на 2016 - 2020 годы»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81 419,2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85 075,5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84 287,5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ГП «Обеспечение мероприятий гражданской обороны, защиты населения и территорий от чрезвычайных ситуаций, пожарной безопасности и безопасности людей на водных объектах Карачаево-Черкесской Республики на 2014-2019 годы»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78 064,2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108 427,4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103 434,0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ГП «Развитие муниципальной службы в Карачаево-Черкесской Республике на 2014-2019 годы»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ГП «Противодействие коррупции и профилактика правонарушений в Карачаево-Черкесской Республике на 2014-2017 годы»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ГП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«Доступная среда» в Карачаево-Черкесской Республике на 2016 - 2020 годы»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105 036,8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104 698,6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104 698,6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3037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01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88832" y="284546"/>
            <a:ext cx="2623475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Глоссарий</a:t>
            </a:r>
            <a:endParaRPr lang="ru-RU" sz="40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2098" y="2294501"/>
            <a:ext cx="11327803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772">
              <a:lnSpc>
                <a:spcPct val="90000"/>
              </a:lnSpc>
            </a:pPr>
            <a:r>
              <a:rPr lang="ru-RU" sz="1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Администратор доходов бюджета</a:t>
            </a:r>
            <a:r>
              <a:rPr lang="ru-RU" sz="14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орган государственной власти (государственный орган), орган местного самоуправления, орган местной администрации, орган управления государственным внебюджетным фондом, Центральный банк Российской Федерации, казенное учреждение, осуществляющие в соответствии с законодательством Российской Федерации контроль за правильностью исчисления, полнотой и своевременностью уплаты, начисление, учет, взыскание и принятие решений о возврате (зачете) излишне уплаченных (взысканных) платежей, пеней и штрафов по ним, являющихся доходами бюджетов бюджетной системы Российской Федерации, если иное не установлено Бюджетным кодексом Российской Федерации</a:t>
            </a:r>
          </a:p>
          <a:p>
            <a:pPr defTabSz="685772">
              <a:lnSpc>
                <a:spcPct val="80000"/>
              </a:lnSpc>
            </a:pP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85772">
              <a:lnSpc>
                <a:spcPct val="90000"/>
              </a:lnSpc>
            </a:pPr>
            <a:r>
              <a:rPr lang="ru-RU" sz="1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1.</a:t>
            </a:r>
            <a:r>
              <a:rPr lang="ru-RU" sz="14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Фонд денежных средств, предназначенный для финансирования функций государства (федеральный и региональный уровень) и местного самоуправления (местный уровень). </a:t>
            </a:r>
          </a:p>
          <a:p>
            <a:pPr algn="just" defTabSz="685772">
              <a:lnSpc>
                <a:spcPct val="90000"/>
              </a:lnSpc>
            </a:pPr>
            <a:r>
              <a:rPr lang="ru-RU" sz="14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2. Представляет собой главный финансовый документ страны (региона, муниципалитета, поселения), утверждаемый органом законодательной власти соответствующего уровня управления.</a:t>
            </a:r>
          </a:p>
          <a:p>
            <a:pPr defTabSz="685772">
              <a:lnSpc>
                <a:spcPct val="80000"/>
              </a:lnSpc>
            </a:pPr>
            <a:r>
              <a:rPr lang="ru-RU" sz="1400" b="1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defTabSz="685772">
              <a:lnSpc>
                <a:spcPct val="90000"/>
              </a:lnSpc>
            </a:pPr>
            <a:r>
              <a:rPr lang="ru-RU" sz="1400" b="1" u="sng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Бюджет консолидированный </a:t>
            </a:r>
            <a:r>
              <a:rPr lang="ru-RU" sz="14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свод бюджетов бюджетной системы Российской Федерации на соответствующей территории (за исключением бюджетов государственных внебюджетных фондов). Консолидированным может быть бюджет на местном уровне (свод бюджета муниципального образования и бюджетов входящих в него поселений), региональном (свод бюджета субъекта Российской Федерации и бюджетов входящих в него муниципальных образований), федеральном (свод всех бюджетов бюджетной системы Российской Федерации). </a:t>
            </a:r>
          </a:p>
          <a:p>
            <a:pPr algn="just" defTabSz="685772">
              <a:lnSpc>
                <a:spcPct val="90000"/>
              </a:lnSpc>
            </a:pPr>
            <a:endParaRPr lang="ru-RU" sz="1400" dirty="0">
              <a:solidFill>
                <a:srgbClr val="1D4775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85772">
              <a:lnSpc>
                <a:spcPct val="90000"/>
              </a:lnSpc>
            </a:pPr>
            <a:r>
              <a:rPr lang="ru-RU" sz="1400" b="1" u="sng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 </a:t>
            </a:r>
            <a:r>
              <a:rPr lang="ru-RU" sz="1400" b="1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группировка доходов и расходов бюджетов всех уровней бюджетной системы РФ, а также источников финансирования дефицитов этих бюджетов, используемая для составления и исполнения бюджетов.</a:t>
            </a:r>
          </a:p>
          <a:p>
            <a:pPr algn="just" defTabSz="685772">
              <a:lnSpc>
                <a:spcPct val="90000"/>
              </a:lnSpc>
            </a:pPr>
            <a:endParaRPr lang="ru-RU" sz="1400" i="1" dirty="0">
              <a:solidFill>
                <a:srgbClr val="1D4775">
                  <a:lumMod val="75000"/>
                </a:srgbClr>
              </a:solidFill>
              <a:latin typeface="Calibri"/>
            </a:endParaRPr>
          </a:p>
          <a:p>
            <a:pPr algn="just" defTabSz="685772">
              <a:lnSpc>
                <a:spcPct val="90000"/>
              </a:lnSpc>
            </a:pPr>
            <a:endParaRPr lang="ru-RU" sz="1400" i="1" dirty="0">
              <a:solidFill>
                <a:srgbClr val="1D4775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31" y="500846"/>
            <a:ext cx="1424354" cy="128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631504" y="648141"/>
          <a:ext cx="8856984" cy="5757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1729508" y="822190"/>
            <a:ext cx="2520000" cy="1692510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</p:spTree>
    <p:extLst>
      <p:ext uri="{BB962C8B-B14F-4D97-AF65-F5344CB8AC3E}">
        <p14:creationId xmlns:p14="http://schemas.microsoft.com/office/powerpoint/2010/main" val="15850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430308" y="1925408"/>
          <a:ext cx="11155678" cy="4265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2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5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5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1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21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78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5352">
                <a:tc rowSpan="2"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госпрограммы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3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860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Производство продукции растениеводства в хозяйствах всех категорий, в том числе: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endParaRPr lang="ru-RU" sz="1300"/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endParaRPr lang="ru-RU" sz="1300"/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endParaRPr lang="ru-RU" sz="1300"/>
                    </a:p>
                  </a:txBody>
                  <a:tcPr marL="86005" marR="86005" marT="43002" marB="4300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3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Зерновые и зернобобовые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245,3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401,0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249,6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404,0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254,7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259,6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264,6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3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Сахарная свекла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326,4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264,0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328,7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198,0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331,2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333,4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336,4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3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Картофель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250,2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237,0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254,0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240,0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256,1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258,2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260,1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4449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Валовой сбор картофеля в сельскохозяйственных организациях, крестьянских (фермерских) хозяйствах включая индивидуальных предпринимателей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73,4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77,9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74,9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66,7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76,4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78,6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81,2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4449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Содействие развитию и стабилизации рынка сельскохозяйственной продукции, сырья и продовольствия Карачаево-Черкесской Республики на 2014-2016 годы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2704,5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2676,7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2721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2234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2950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22741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Прирост объема производства продукции растениеводства на землях сельскохозяйственного назначения за счет реализации мероприятий Программы (нарастающим итогом «с» «до»), %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ru-RU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101</a:t>
                      </a:r>
                      <a:endParaRPr lang="ru-RU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099672" y="772701"/>
            <a:ext cx="6583261" cy="9606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60048">
              <a:defRPr/>
            </a:pP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 «Развитие сельского хозяйства КЧР до 2020 года» </a:t>
            </a:r>
          </a:p>
          <a:p>
            <a:pPr algn="ctr" defTabSz="860048">
              <a:defRPr/>
            </a:pPr>
            <a:endParaRPr lang="ru-RU" sz="188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58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727" y="550223"/>
            <a:ext cx="2708559" cy="1270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83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725" y="566648"/>
            <a:ext cx="983980" cy="88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84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6793" y="1186302"/>
            <a:ext cx="676394" cy="80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85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3245" y="1250507"/>
            <a:ext cx="549476" cy="74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42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03512" y="708594"/>
          <a:ext cx="8856984" cy="5757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46252" y="735809"/>
            <a:ext cx="2517178" cy="1508147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76170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1" y="432266"/>
            <a:ext cx="1318444" cy="1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19547" y="1735778"/>
          <a:ext cx="11177197" cy="4479126"/>
        </p:xfrm>
        <a:graphic>
          <a:graphicData uri="http://schemas.openxmlformats.org/drawingml/2006/table">
            <a:tbl>
              <a:tblPr/>
              <a:tblGrid>
                <a:gridCol w="5250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1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9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9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78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78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95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953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госпрограммы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5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97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497013" algn="ctr"/>
                          <a:tab pos="2968625" algn="ctr"/>
                          <a:tab pos="5940425" algn="r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детей, проживающих в КЧР, охваченных различными формами отдыха и оздоровления в течение года, от общего числа детей, проживающих в республике,%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07506" marR="10750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детей, находящихся в трудной жизненной ситуации,  направленных на отдых и оздоровление, в общей численности детей, находящихся в трудной жизненной ситуации, подлежащих отдыху и оздоровлению, проживающих в КЧР,%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07506" marR="10750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36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населения, получающего льготы по проезду на железнодорожном транспорте 1 раз в год, от общей численности реабилитированных лиц, 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7506" marR="10750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36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населения, получающего льготы по зубопротезированию, от общей численности реабилитированных лиц, ветеранов труда и тружеников тыла по КЧР, %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7506" marR="10750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4,9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4,9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4,9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40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Уровень предоставления денежной компенсации реабилитированным лицам, предусмотренной ст.15 и 16.1 Закона Российской Федерации «О реабилитации жертв политических репрессий»,%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76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инвалидов по зрению, получивших социальные услуги в ВОС КЧР, в общем числе инвалидов по зрению, обратившихся за получением социальных услуг в ВОС КЧР,%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98,1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98,4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98,7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99,0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99,5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98,1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98,4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53205" y="782478"/>
            <a:ext cx="6118021" cy="844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60048">
              <a:defRPr/>
            </a:pPr>
            <a:r>
              <a:rPr lang="ru-RU" sz="169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</a:t>
            </a:r>
          </a:p>
          <a:p>
            <a:pPr algn="ctr" defTabSz="860048">
              <a:defRPr/>
            </a:pPr>
            <a:r>
              <a:rPr lang="ru-RU" sz="169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«Социальная защита населения в КЧР на 2014 - 2020 годы» </a:t>
            </a:r>
          </a:p>
          <a:p>
            <a:pPr algn="ctr" defTabSz="860048">
              <a:defRPr/>
            </a:pPr>
            <a:endParaRPr lang="ru-RU" sz="1505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9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/>
          </p:nvPr>
        </p:nvGraphicFramePr>
        <p:xfrm>
          <a:off x="1703512" y="708594"/>
          <a:ext cx="8856984" cy="5757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03513" y="719487"/>
            <a:ext cx="2700000" cy="1511169"/>
          </a:xfrm>
          <a:prstGeom prst="round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21651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944" y="257139"/>
            <a:ext cx="3227294" cy="201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19548" y="2210597"/>
          <a:ext cx="11058862" cy="4052354"/>
        </p:xfrm>
        <a:graphic>
          <a:graphicData uri="http://schemas.openxmlformats.org/drawingml/2006/table">
            <a:tbl>
              <a:tblPr/>
              <a:tblGrid>
                <a:gridCol w="4951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7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9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1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7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38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80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98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953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госпрограммы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5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97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497013" algn="ctr"/>
                          <a:tab pos="2968625" algn="ctr"/>
                          <a:tab pos="5940425" algn="r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Динамика налоговых и неналоговых доходов консолидированного бюджета Карачаево-Черкесской Республики, 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07506" marR="10750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105,0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118,9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105,0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105,0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100,1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100,1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100,1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02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программных расходов республиканского бюджета в общем объеме расходов бюджета ,%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07506" marR="10750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78,2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92,9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85,0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85,0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93,0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93,0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93,0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785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Максимальная доля дефицита республиканского бюджета (без учета суммы изменения остатков средств республиканского бюджета, которые с Министерством финансов РФ и не учтены в первоначальной редакции закона о республиканском бюджете, а также суммы фактических поступлений от продажи акций и иных форм участия в капитале, находящихся в собственности КЧР,% </a:t>
                      </a:r>
                    </a:p>
                  </a:txBody>
                  <a:tcPr marL="107506" marR="10750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0,4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9,8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0,0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0,9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10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10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10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2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Доходы, полученные от использования земельных участков, находящихся в государственной собственности КЧР,тыс.руб</a:t>
                      </a:r>
                    </a:p>
                  </a:txBody>
                  <a:tcPr marL="107506" marR="10750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2 415,0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2 415,0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3 000,0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3 000,0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3 000,0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2 415,0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2 415,0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40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объектов недвижимости, по которым проведена техническая инвентаризация, по отношению к общему количеству объектов недвижимости находящихся в реестре государственной собственности КЧР,%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95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85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95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95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90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90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95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83200" y="309106"/>
            <a:ext cx="8169993" cy="119224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60048">
              <a:defRPr/>
            </a:pP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«Управление государственными финансами</a:t>
            </a:r>
          </a:p>
          <a:p>
            <a:pPr algn="ctr" defTabSz="860048">
              <a:defRPr/>
            </a:pP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государственным имуществом </a:t>
            </a:r>
          </a:p>
          <a:p>
            <a:pPr algn="ctr" defTabSz="860048">
              <a:defRPr/>
            </a:pP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КЧР на </a:t>
            </a: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2014-2020 </a:t>
            </a: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годы» </a:t>
            </a:r>
          </a:p>
          <a:p>
            <a:pPr algn="ctr" defTabSz="860048">
              <a:defRPr/>
            </a:pPr>
            <a:endParaRPr lang="ru-RU" sz="1505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84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03512" y="708594"/>
          <a:ext cx="8856984" cy="5757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775523" y="741495"/>
            <a:ext cx="2424632" cy="151116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331967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94850" y="1567054"/>
          <a:ext cx="11048104" cy="4659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84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83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06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5352">
                <a:tc rowSpan="2">
                  <a:txBody>
                    <a:bodyPr/>
                    <a:lstStyle/>
                    <a:p>
                      <a:pPr algn="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госпрограммы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3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27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Охват профилактическими медицинскими осмотрами </a:t>
                      </a:r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детей,%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59" marR="8959" marT="89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98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98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8959" marR="8959" marT="89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97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Охват диспансеризацией детей-сирот и детей, находящихся в трудной жизненной </a:t>
                      </a:r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ситуации,%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59" marR="8959" marT="89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8959" marR="8959" marT="89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76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Охват диспансеризацией </a:t>
                      </a:r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подростков,%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59" marR="8959" marT="89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98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98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8959" marR="8959" marT="89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699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Количество подготовленных специалистов по программам дополнительного медицинского и фармацевтического образования в государственных образовательных учреждениях высшего профессионального </a:t>
                      </a:r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образования, чел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59" marR="8959" marT="89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31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29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29</a:t>
                      </a:r>
                    </a:p>
                  </a:txBody>
                  <a:tcPr marL="8959" marR="8959" marT="89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047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Доля льготной категории лиц, имеющих право на получение государственной социальной помощи, от общего числа лиц, имеющих право на государственную социальную помощь, обеспеченных лекарственными средствами </a:t>
                      </a:r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,%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59" marR="8959" marT="89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80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84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82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88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92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96</a:t>
                      </a:r>
                    </a:p>
                  </a:txBody>
                  <a:tcPr marL="8959" marR="8959" marT="89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047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Доля лиц, нуждающихся в дорогостоящем лечении, от общего числа льготной категории лиц, имеющих право на государственную социальную </a:t>
                      </a:r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помощь,%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59" marR="8959" marT="89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8959" marR="8959" marT="89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047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Удельный вес больных злокачественными новообразованиями, состоящих на учете с момента установления диагноза 5 лет и </a:t>
                      </a:r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более,%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959" marR="8959" marT="89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42,6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49,4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43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43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43,5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44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44,5</a:t>
                      </a:r>
                    </a:p>
                  </a:txBody>
                  <a:tcPr marL="8959" marR="8959" marT="89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08199" y="753292"/>
            <a:ext cx="5822621" cy="6133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60048">
              <a:defRPr/>
            </a:pPr>
            <a:r>
              <a:rPr lang="ru-RU" sz="169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«Развитие здравоохранения </a:t>
            </a:r>
          </a:p>
          <a:p>
            <a:pPr algn="ctr" defTabSz="860048">
              <a:defRPr/>
            </a:pPr>
            <a:r>
              <a:rPr lang="ru-RU" sz="169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Карачаево-Черкесской Республики на 2014-2020 годы»  </a:t>
            </a:r>
            <a:endParaRPr lang="ru-RU" sz="1317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72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8709" y="0"/>
            <a:ext cx="1974680" cy="197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72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0613" y="718949"/>
            <a:ext cx="745077" cy="74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728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99608" y="1195854"/>
            <a:ext cx="542010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729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8646" y="1462534"/>
            <a:ext cx="430025" cy="42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780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03512" y="708594"/>
          <a:ext cx="8856984" cy="5757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775520" y="708595"/>
            <a:ext cx="2520000" cy="1576148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90407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8947" y="-130706"/>
            <a:ext cx="2043422" cy="204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5002" y="1599903"/>
          <a:ext cx="11058862" cy="4633401"/>
        </p:xfrm>
        <a:graphic>
          <a:graphicData uri="http://schemas.openxmlformats.org/drawingml/2006/table">
            <a:tbl>
              <a:tblPr/>
              <a:tblGrid>
                <a:gridCol w="486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0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5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7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61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93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30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535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госпрограммы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3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03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497013" algn="ctr"/>
                          <a:tab pos="2968625" algn="ctr"/>
                          <a:tab pos="5940425" algn="r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Выполнение работ по производству, выпуску и распространению периодических печатных изданий (тыс. экз.)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07506" marR="10750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1840,6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1945,5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1997,4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1998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1997,4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1997,4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1997,4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6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Увеличение количества подписчиков газет,%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07506" marR="10750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10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12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12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12 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10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10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10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90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информационных материалов антитеррористической направленности в республиканских средствах массовой информации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400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500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569 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450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450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53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социально значимых теле- и радиопрограмм 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До 300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телепередач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200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радиопередач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350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350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350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260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8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граждан, положительно оценивающих состояние межнациональных отношений , в общем количестве жителей КЧР,%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62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65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 65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65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67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 67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   67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8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материалов, направленных на профилактику идеологии терроризма и экстремизма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100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78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76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110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115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120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51095" y="638116"/>
            <a:ext cx="7461229" cy="8738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60048">
              <a:defRPr/>
            </a:pPr>
            <a:r>
              <a:rPr lang="ru-RU" sz="169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</a:t>
            </a:r>
          </a:p>
          <a:p>
            <a:pPr algn="ctr" defTabSz="860048">
              <a:defRPr/>
            </a:pPr>
            <a:r>
              <a:rPr lang="ru-RU" sz="169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«Реализация государственной национальной, </a:t>
            </a:r>
          </a:p>
          <a:p>
            <a:pPr algn="ctr" defTabSz="860048">
              <a:defRPr/>
            </a:pPr>
            <a:r>
              <a:rPr lang="ru-RU" sz="169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конфессиональной, информационной политики в КЧР на 2014-2019 годы»   </a:t>
            </a:r>
            <a:endParaRPr lang="ru-RU" sz="1505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6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4018" y="346207"/>
            <a:ext cx="547983" cy="58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014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274" y="430824"/>
            <a:ext cx="1350005" cy="12201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276" y="303233"/>
            <a:ext cx="3095513" cy="113852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type="body" idx="4294967295"/>
          </p:nvPr>
        </p:nvSpPr>
        <p:spPr>
          <a:xfrm>
            <a:off x="0" y="1524000"/>
            <a:ext cx="12059322" cy="1143000"/>
          </a:xfrm>
        </p:spPr>
        <p:txBody>
          <a:bodyPr>
            <a:noAutofit/>
          </a:bodyPr>
          <a:lstStyle/>
          <a:p>
            <a:pPr algn="just" defTabSz="685772">
              <a:buClrTx/>
              <a:buSzTx/>
            </a:pPr>
            <a:r>
              <a:rPr lang="ru-RU" sz="1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роспись</a:t>
            </a:r>
            <a:r>
              <a:rPr lang="ru-RU" sz="14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документ, который составляется и ведется главным распорядителем бюджетных средств (главным администратором источников финансирования дефицита бюджета) в соответствии с Бюджетным кодексом Российской Федерации в целях исполнения бюджета по расходам (источникам финансирования дефицита бюджета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1400" b="1" u="sng" dirty="0">
              <a:solidFill>
                <a:srgbClr val="1D4775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85772">
              <a:buClrTx/>
              <a:buSzTx/>
            </a:pPr>
            <a:r>
              <a:rPr lang="ru-RU" sz="1400" b="1" u="sng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Бюджетная смета </a:t>
            </a:r>
            <a:r>
              <a:rPr lang="ru-RU" sz="1400" b="1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документ, устанавливающий лимиты бюджетных обязательств казенного учреждения. </a:t>
            </a:r>
            <a:r>
              <a:rPr lang="ru-RU" sz="14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Бюджетная смета представлена в разрезе кодов бюджетной классификации расходов. </a:t>
            </a:r>
          </a:p>
          <a:p>
            <a:pPr algn="just" defTabSz="685772">
              <a:buClrTx/>
              <a:buSzTx/>
            </a:pPr>
            <a:r>
              <a:rPr lang="ru-RU" sz="1400" b="1" u="sng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Бюджетное обязательство </a:t>
            </a:r>
            <a:r>
              <a:rPr lang="ru-RU" sz="1400" b="1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расходные обязательства, подлежащие исполнению в соответствующем финансовом году</a:t>
            </a:r>
            <a:r>
              <a:rPr lang="ru-RU" sz="1400" dirty="0" smtClean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rgbClr val="1D4775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85772">
              <a:buClrTx/>
              <a:buSzTx/>
            </a:pPr>
            <a:r>
              <a:rPr lang="ru-RU" sz="1400" b="1" u="sng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Бюджетный процесс </a:t>
            </a:r>
            <a:r>
              <a:rPr lang="ru-RU" sz="1400" b="1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деятельность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r>
              <a:rPr lang="ru-RU" sz="1400" dirty="0" smtClean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85772">
              <a:buClrTx/>
              <a:buSzTx/>
            </a:pPr>
            <a:r>
              <a:rPr lang="ru-RU" sz="1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Бюджетный процесс</a:t>
            </a:r>
            <a:r>
              <a:rPr lang="ru-RU" sz="14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85772">
              <a:buClrTx/>
              <a:buSzTx/>
            </a:pPr>
            <a:r>
              <a:rPr lang="ru-RU" sz="1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Бюджетные полномочия</a:t>
            </a:r>
            <a:r>
              <a:rPr lang="ru-RU" sz="14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установленные Бюджетным кодексом Российской Федерации и принятые в соответствии с ним правовые акты, регулирующие бюджетные правоотношения, права и обязанности органов государственной власти (органов местного самоуправления) и иных участников бюджетного процесса по регулированию бюджетных правоотношений, организации и осуществлению бюджетного процесса.</a:t>
            </a:r>
          </a:p>
        </p:txBody>
      </p:sp>
    </p:spTree>
    <p:extLst>
      <p:ext uri="{BB962C8B-B14F-4D97-AF65-F5344CB8AC3E}">
        <p14:creationId xmlns:p14="http://schemas.microsoft.com/office/powerpoint/2010/main" val="290679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03512" y="708594"/>
          <a:ext cx="8856984" cy="5757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844949" y="726526"/>
            <a:ext cx="2592288" cy="1450883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0868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73336" y="2006037"/>
          <a:ext cx="11080376" cy="4199015"/>
        </p:xfrm>
        <a:graphic>
          <a:graphicData uri="http://schemas.openxmlformats.org/drawingml/2006/table">
            <a:tbl>
              <a:tblPr/>
              <a:tblGrid>
                <a:gridCol w="4841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5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1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73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12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3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41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953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госпрограммы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5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42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Внутренний туристический поток, тыс.чел</a:t>
                      </a:r>
                    </a:p>
                  </a:txBody>
                  <a:tcPr marL="8959" marR="8959" marT="8959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867,7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867,7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1107,0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1361,0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туризма во внутреннем валовом продукте Карачаево-Черкесской Республики,%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1,5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97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туристических услуг  населению и услуг гостиниц и аналогичных средств размещения, тыс.руб</a:t>
                      </a:r>
                    </a:p>
                  </a:txBody>
                  <a:tcPr marL="8959" marR="8959" marT="8959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1262,5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1262,5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1601,6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1601,6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1793,8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1950,0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2020,0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97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Въезд иностранных граждан в Карачаево-Черкесскую Республику, тыс.чел</a:t>
                      </a:r>
                    </a:p>
                  </a:txBody>
                  <a:tcPr marL="8959" marR="8959" marT="8959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11,2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11,8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11,8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12,8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97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сферу туризма в рамках реализации Программы, тыс.руб</a:t>
                      </a:r>
                    </a:p>
                  </a:txBody>
                  <a:tcPr marL="8959" marR="8959" marT="8959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300636,0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300636,0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300431,0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300431,0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225431,0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3900,0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3900,0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00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молодых семей, улучшивших жилищные условия (в том числе с использованием заемных средств) при оказании содействия за счет средств федерального бюджета (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софинансирования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 конкурсной основе), республиканского бюджета и местных бюджетов,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592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592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6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оказанных услуг юридической, психологической, социально-педагогической помощи молодежи учреждениями отрасли, ед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74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трудоустроенной безработной молодежи, чел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275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42202" y="692072"/>
            <a:ext cx="7180518" cy="8738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60048">
              <a:defRPr/>
            </a:pPr>
            <a:r>
              <a:rPr lang="ru-RU" sz="169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«Развитие туризма , курортов и молодежной политики в Карачаево-Черкесской Республике</a:t>
            </a:r>
          </a:p>
          <a:p>
            <a:pPr algn="ctr" defTabSz="860048">
              <a:defRPr/>
            </a:pPr>
            <a:r>
              <a:rPr lang="ru-RU" sz="169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2017-2020 годы»   </a:t>
            </a:r>
            <a:endParaRPr lang="ru-RU" sz="1317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83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535" y="550223"/>
            <a:ext cx="516627" cy="141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832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2203" y="596511"/>
            <a:ext cx="637571" cy="63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833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5325" y="1235577"/>
            <a:ext cx="691324" cy="68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834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71710" y="692073"/>
            <a:ext cx="1548388" cy="137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764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03512" y="708594"/>
          <a:ext cx="8856984" cy="5757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1991545" y="769049"/>
            <a:ext cx="2398669" cy="1450883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395559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9878" y="563661"/>
            <a:ext cx="1800729" cy="164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98032" y="2344980"/>
          <a:ext cx="11134165" cy="3570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7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2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0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21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21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9525">
                <a:tc rowSpan="2"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госпрограммы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52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12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955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граждан, имеющих доступ к получению государственных и муниципальных услуг по принципу "одного окна" по месту пребывания в многофункциональных центрах предоставления государственных услуг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91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99,25 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91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99,92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91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955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граждан, использующих механизм получения государственных и муниципальных услуг в электронной форме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,%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12,63  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18,3 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Удельный вес населения, имеющего доступ к почтовым услугам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98</a:t>
                      </a: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98</a:t>
                      </a: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99,0</a:t>
                      </a: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99,0</a:t>
                      </a: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99,9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Охват территории Карачаево-Черкесской Республики телевещанием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99,0</a:t>
                      </a: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99,0</a:t>
                      </a: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99,5</a:t>
                      </a: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99,5</a:t>
                      </a: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99,9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7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Добыча полезных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ископаемых,%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104,0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98,5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104,0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101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101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0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Обрабатывающие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производства,%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109,0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91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110,0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96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96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7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Производство электроэнергии, газа и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воды,%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105,5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116,3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105,5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108,2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108,2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499" y="822779"/>
            <a:ext cx="7265628" cy="14527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60048">
              <a:defRPr/>
            </a:pP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«Развитие промышленности, связи, информатизации общества,</a:t>
            </a:r>
          </a:p>
          <a:p>
            <a:pPr algn="ctr" defTabSz="860048">
              <a:defRPr/>
            </a:pP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энергетики, транспорта и дорожного хозяйства в КЧР </a:t>
            </a:r>
          </a:p>
          <a:p>
            <a:pPr algn="ctr" defTabSz="860048">
              <a:defRPr/>
            </a:pP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2014-2017 годы»  </a:t>
            </a:r>
          </a:p>
          <a:p>
            <a:pPr algn="ctr" defTabSz="860048">
              <a:defRPr/>
            </a:pPr>
            <a:endParaRPr lang="ru-RU" sz="1317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3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03512" y="708594"/>
          <a:ext cx="8856984" cy="5757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61745" y="769049"/>
            <a:ext cx="2409825" cy="151935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54747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08792" y="1498368"/>
          <a:ext cx="11349315" cy="4688046"/>
        </p:xfrm>
        <a:graphic>
          <a:graphicData uri="http://schemas.openxmlformats.org/drawingml/2006/table">
            <a:tbl>
              <a:tblPr/>
              <a:tblGrid>
                <a:gridCol w="516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7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47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61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79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953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госпрограммы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5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6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8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Обеспечение качественного образования в соответствии с ФГОС общего образования,%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6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8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Повышение профессиональной компетентности педагогических работников, подготовка кадров для работы по ФГОС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6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Апробация ФГОС основного общего образования в муниципальных базовых пилотных площадках,%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6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Обеспечение доступности качества общего образования для учащихся с ОВЗ,%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34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Повышение профессионального уровня педагогов, работающих в системе образования, распространение лучшего опыта учителей,%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6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Увеличение числа общеобразовательных организаций, использующих "электронный журнал" и "электронный дневник"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34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Организация и проведение оценки качества профессионального образования и общественно-профессиональной аккредитации образовательных программ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6900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Количество человек, прошедших повышение квалификации, профессиональную подготовку, переподготовку в учреждениях профессионального образования, в том числе по договорам с Управлением государственной службы занятости населения КЧР, чел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8959" marR="8959" marT="8959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62301" y="445067"/>
            <a:ext cx="6129346" cy="12211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60048">
              <a:defRPr/>
            </a:pP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«Развитие образования в Карачаево-Черкесской республике  </a:t>
            </a:r>
          </a:p>
          <a:p>
            <a:pPr algn="ctr" defTabSz="860048">
              <a:defRPr/>
            </a:pP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2014-2025 годы»</a:t>
            </a:r>
          </a:p>
          <a:p>
            <a:pPr defTabSz="860048">
              <a:defRPr/>
            </a:pPr>
            <a:r>
              <a:rPr lang="ru-RU" sz="169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endParaRPr lang="ru-RU" sz="1317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95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4218" y="590538"/>
            <a:ext cx="1433416" cy="10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952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4157" y="581580"/>
            <a:ext cx="948145" cy="94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312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03512" y="708594"/>
          <a:ext cx="8856984" cy="5757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30228" y="734857"/>
            <a:ext cx="2700000" cy="151116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</p:spTree>
    <p:extLst>
      <p:ext uri="{BB962C8B-B14F-4D97-AF65-F5344CB8AC3E}">
        <p14:creationId xmlns:p14="http://schemas.microsoft.com/office/powerpoint/2010/main" val="310930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20763" y="1938846"/>
          <a:ext cx="10789918" cy="4202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1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2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94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1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25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94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0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9525">
                <a:tc rowSpan="2"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госпрограммы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52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4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955" algn="l"/>
                        </a:tabLs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Годовой объем ввода жилья, в том числе: жилья эконом-класса,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многоэтажного жилья,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малоэтажного жилья, </a:t>
                      </a:r>
                      <a:r>
                        <a:rPr lang="ru-RU" sz="11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тыс.кв.м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100,0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182,4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105,0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105,0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160,0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155,0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160,0</a:t>
                      </a:r>
                    </a:p>
                  </a:txBody>
                  <a:tcPr marL="64504" marR="6450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955" algn="l"/>
                        </a:tabLs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Общая площадь жилых помещений, приходящихся в среднем на одного жителя, введенная в действие за год, </a:t>
                      </a:r>
                      <a:r>
                        <a:rPr lang="ru-RU" sz="11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кв.м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0,19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0,4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0,22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0,22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0,22</a:t>
                      </a:r>
                    </a:p>
                  </a:txBody>
                  <a:tcPr marL="64504" marR="6450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34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Годовой объем ввода многоэтажного жилья </a:t>
                      </a:r>
                      <a:r>
                        <a:rPr lang="ru-RU" sz="11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экономкласса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в рамках реализации программы «Жилье для российской семьи»,</a:t>
                      </a:r>
                      <a:r>
                        <a:rPr lang="ru-RU" sz="11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тыс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кв.м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100,0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250,0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250,0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80,0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140,5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248,2</a:t>
                      </a:r>
                    </a:p>
                  </a:txBody>
                  <a:tcPr marL="64504" marR="6450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34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разработанных проектов планировки и проектов межевания территории для размещения линейных объектов регионального значения, </a:t>
                      </a:r>
                      <a:r>
                        <a:rPr lang="ru-RU" sz="11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35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04" marR="6450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34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проведенных конкурсов, выставок, семинаров по совершенствованию методов проектирования, планирования проектных работ, </a:t>
                      </a:r>
                      <a:r>
                        <a:rPr lang="ru-RU" sz="11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4504" marR="6450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проверок соблюдения градостроительного законодательства,%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79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4504" marR="6450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абитуриентов, поступивших в архитектурно-строительные вузы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504" marR="645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504" marR="6450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89513" y="803778"/>
            <a:ext cx="6975958" cy="9606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60048">
              <a:defRPr/>
            </a:pP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« Развитие строительства, архитектуры, градостроительства и </a:t>
            </a:r>
          </a:p>
          <a:p>
            <a:pPr algn="ctr" defTabSz="860048">
              <a:defRPr/>
            </a:pP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жилищно-коммунального хозяйства в КЧР на 2017-2020 годы»  </a:t>
            </a:r>
          </a:p>
        </p:txBody>
      </p:sp>
      <p:pic>
        <p:nvPicPr>
          <p:cNvPr id="8099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1411" y="471086"/>
            <a:ext cx="1626031" cy="162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069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03512" y="708594"/>
          <a:ext cx="8856984" cy="5757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705450" y="769048"/>
            <a:ext cx="2653307" cy="144078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102704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85310" y="2227022"/>
          <a:ext cx="10467189" cy="3959394"/>
        </p:xfrm>
        <a:graphic>
          <a:graphicData uri="http://schemas.openxmlformats.org/drawingml/2006/table">
            <a:tbl>
              <a:tblPr/>
              <a:tblGrid>
                <a:gridCol w="4525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6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54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63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6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7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34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953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госпрограммы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5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97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населения, участвующего в культурно-досуговых мероприятиях, проводимых государственными учреждениями культуры,%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6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8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населения, удовлетворенного качеством предоставляемых услуг в сфере культуры,%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6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Увеличение количества культурно-досуговых мероприятий (по сравнению с предыдущим годом), ед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6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Увеличение количества посещений театрально-концертных мероприятий , ед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6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Увеличение посещаемости музейных учреждений (по сравнению с предыдущим годом),%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34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Сохранность контингента детей, обучающихся в учреждениях дополнительного образования в сфере культуры (по сравнению с предыдущим годом),%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34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Сохранность контингента детей, обучающихся в учреждениях среднего профессионального образования в сфере культуры (по сравнению с предыдущим годом,%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26426" y="787633"/>
            <a:ext cx="6734069" cy="1105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60048">
              <a:defRPr/>
            </a:pPr>
            <a:r>
              <a:rPr lang="ru-RU" sz="2634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</a:t>
            </a:r>
          </a:p>
          <a:p>
            <a:pPr algn="ctr" defTabSz="860048">
              <a:defRPr/>
            </a:pPr>
            <a:r>
              <a:rPr lang="ru-RU" sz="2634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«Развитие культуры КЧР на 2017-2022гг » </a:t>
            </a:r>
            <a:endParaRPr lang="ru-RU" sz="1881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60048">
              <a:defRPr/>
            </a:pPr>
            <a:endParaRPr lang="ru-RU" sz="1317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03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1669" y="589045"/>
            <a:ext cx="1794756" cy="143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033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9398" y="1702743"/>
            <a:ext cx="11155680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45036">
              <a:lnSpc>
                <a:spcPct val="150000"/>
              </a:lnSpc>
            </a:pPr>
            <a:r>
              <a:rPr lang="ru-RU" sz="1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смета</a:t>
            </a:r>
            <a:r>
              <a:rPr lang="ru-RU" sz="14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документ, устанавливающий в соответствии с классификацией расходов бюджетов лимиты бюджетных обязательств казенного учреждения </a:t>
            </a:r>
          </a:p>
          <a:p>
            <a:pPr algn="just" defTabSz="645036">
              <a:lnSpc>
                <a:spcPct val="150000"/>
              </a:lnSpc>
            </a:pPr>
            <a:r>
              <a:rPr lang="ru-RU" sz="1400" b="1" u="sng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Ведомственная структура расходов бюджета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- р</a:t>
            </a: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аспределение бюджетных средств по главным распорядителями бюджетных средств, по разделам, подразделам, целевым статьям и видам расходов бюджетной классификации РФ.</a:t>
            </a:r>
            <a:endParaRPr lang="ru-RU" sz="1400" b="1" u="sng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45036">
              <a:lnSpc>
                <a:spcPct val="150000"/>
              </a:lnSpc>
            </a:pPr>
            <a:r>
              <a:rPr lang="ru-RU" sz="1400" b="1" u="sng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безопасности.</a:t>
            </a:r>
          </a:p>
          <a:p>
            <a:pPr defTabSz="645036">
              <a:lnSpc>
                <a:spcPct val="150000"/>
              </a:lnSpc>
            </a:pPr>
            <a:r>
              <a:rPr lang="ru-RU" sz="1400" b="1" u="sng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Государственное (муниципальное) задание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документ, содержащий требования к составу, качеству, объему, условиям, порядку и результатам оказания государственных (муниципальных) услуг (выполнения работ).</a:t>
            </a:r>
          </a:p>
          <a:p>
            <a:pPr defTabSz="645036">
              <a:lnSpc>
                <a:spcPct val="150000"/>
              </a:lnSpc>
            </a:pPr>
            <a:r>
              <a:rPr lang="ru-RU" sz="1400" b="1" u="sng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Государственные (муниципальные) услуги (работы) 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услуги (работы), оказываемые (выполняемые) органами государственной власти (органами местного самоуправления), государственными (муниципальными) учреждениями.</a:t>
            </a:r>
            <a:endParaRPr lang="ru-RU" sz="1400" b="1" u="sng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45036">
              <a:lnSpc>
                <a:spcPct val="150000"/>
              </a:lnSpc>
            </a:pPr>
            <a:r>
              <a:rPr lang="ru-RU" sz="1400" b="1" u="sng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поступающие от населения, организаций, учреждений в бюджет денежные средства </a:t>
            </a:r>
          </a:p>
          <a:p>
            <a:pPr algn="just" defTabSz="645036">
              <a:lnSpc>
                <a:spcPct val="150000"/>
              </a:lnSpc>
            </a:pP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 виде: - налогов; - неналоговых поступлений (пошлины, доходы от продажи имущества, штрафы и т.п.); - безвозмездных поступлений; - доходов от предпринимательской деятельности бюджетных организаций. Кредиты, доходы от выпуска ценных бумаг, полученные государством (органами местного самоуправления), не включаются в состав доходов. </a:t>
            </a:r>
          </a:p>
          <a:p>
            <a:pPr algn="just" defTabSz="645036"/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608" y="249164"/>
            <a:ext cx="3371850" cy="1138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651" y="564778"/>
            <a:ext cx="1509627" cy="136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9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03512" y="708594"/>
          <a:ext cx="8856984" cy="5757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908152" y="723027"/>
            <a:ext cx="2326367" cy="153837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49126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80911" y="1968709"/>
          <a:ext cx="10983558" cy="4043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8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5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0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04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04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1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31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9525">
                <a:tc rowSpan="2"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госпрограммы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52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51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жителей Карачаево-Черкесской Республики, систематически занимающихся физической культурой и спортом, в общей численности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59" marR="8959" marT="89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32,5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32,5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33,5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33,5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34,2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</a:p>
                  </a:txBody>
                  <a:tcPr marL="8959" marR="8959" marT="89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33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обеспеченности населения спортивными сооружениями, исходя из единовременной пропускной способности объектов спорта, в том числе для лиц с ограниченными возможностями здоровья и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инвалидов,%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59" marR="8959" marT="89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32,2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8959" marR="8959" marT="89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64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введенных в эксплуатацию спортивных сооружений в республике всего (нарастающим итогом),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59" marR="8959" marT="89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8959" marR="8959" marT="89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48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призовых мест, завоеванных спортсменами республики во всероссийских и международных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соревнованиях,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59" marR="8959" marT="89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285</a:t>
                      </a:r>
                    </a:p>
                  </a:txBody>
                  <a:tcPr marL="8959" marR="8959" marT="89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317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спортсменов-разрядников, имеющих разряды и звания (от 1 разряда до спортивного звания "Заслуженный мастер спорта"), в общем количестве спортсменов-разрядников в системе специализированных детско-юношеских спортивных школ олимпийского резерва</a:t>
                      </a:r>
                    </a:p>
                  </a:txBody>
                  <a:tcPr marL="8959" marR="8959" marT="89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20,4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20,4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22,6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22,6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</a:t>
                      </a:r>
                    </a:p>
                  </a:txBody>
                  <a:tcPr marL="8959" marR="8959" marT="89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48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призовых мест, завоеванных спортсменами республики на официальных российских и международных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соревнованиях,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59" marR="8959" marT="89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260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267</a:t>
                      </a:r>
                    </a:p>
                  </a:txBody>
                  <a:tcPr marL="8959" marR="8959" marT="895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275</a:t>
                      </a:r>
                    </a:p>
                  </a:txBody>
                  <a:tcPr marL="8959" marR="8959" marT="89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84578" y="578593"/>
            <a:ext cx="6983423" cy="12500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60048">
              <a:defRPr/>
            </a:pP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</a:t>
            </a:r>
          </a:p>
          <a:p>
            <a:pPr algn="ctr" defTabSz="860048">
              <a:defRPr/>
            </a:pP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КЧР </a:t>
            </a:r>
          </a:p>
          <a:p>
            <a:pPr algn="ctr" defTabSz="860048">
              <a:defRPr/>
            </a:pP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2017-2020 годы» </a:t>
            </a:r>
          </a:p>
          <a:p>
            <a:pPr algn="r" defTabSz="860048">
              <a:defRPr/>
            </a:pPr>
            <a:endParaRPr lang="ru-RU" sz="1881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507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545744"/>
            <a:ext cx="1422965" cy="142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78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4979" y="572620"/>
            <a:ext cx="1355773" cy="90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362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03512" y="708594"/>
          <a:ext cx="8856984" cy="5757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19536" y="708596"/>
            <a:ext cx="2404332" cy="151116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8766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42276" y="1770121"/>
          <a:ext cx="10542495" cy="4401783"/>
        </p:xfrm>
        <a:graphic>
          <a:graphicData uri="http://schemas.openxmlformats.org/drawingml/2006/table">
            <a:tbl>
              <a:tblPr/>
              <a:tblGrid>
                <a:gridCol w="4894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5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6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2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67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56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56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595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госпрограммы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9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08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общей безработицы (по методологии Международной организации труда) в среднем за год</a:t>
                      </a: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3050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3050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3050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87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8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Уровень регистрируемой безработицы в среднем за год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3050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1,8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3050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3050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5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Отношение численности безработных граждан, зарегистрированных в органах службы занятости населения, к общей численности безработных граждан (по методологии Международной организации труда)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12,6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13,8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12,7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3050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7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трудоустроенных граждан в общей численности граждан, обратившихся за содействием в поиске подходящей работы в органы службы занятости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3050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3050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3050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8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безработных граждан, ищущих работу 12 и более месяцев, в общей численности безработных граждан, зарегистрированных в органах службы занятости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3050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3050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3050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8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граждан, признанных безработными, в численности безработных граждан, прошедших профессиональное обучение и получивших дополнительное профессиональное образование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3050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3050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3050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7124" name="TextBox 4"/>
          <p:cNvSpPr txBox="1">
            <a:spLocks noChangeArrowheads="1"/>
          </p:cNvSpPr>
          <p:nvPr/>
        </p:nvSpPr>
        <p:spPr bwMode="auto">
          <a:xfrm>
            <a:off x="3462099" y="691514"/>
            <a:ext cx="7146176" cy="9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81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</a:t>
            </a:r>
          </a:p>
          <a:p>
            <a:pPr algn="ctr"/>
            <a:r>
              <a:rPr lang="ru-RU" sz="1881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«Содействие занятости населения КЧР </a:t>
            </a:r>
          </a:p>
          <a:p>
            <a:pPr algn="ctr"/>
            <a:r>
              <a:rPr lang="ru-RU" sz="1881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2014-2020годы»       </a:t>
            </a:r>
            <a:r>
              <a:rPr lang="ru-RU" sz="1881" b="1" dirty="0">
                <a:solidFill>
                  <a:srgbClr val="002060"/>
                </a:solidFill>
                <a:latin typeface="Calibri" pitchFamily="34" charset="0"/>
              </a:rPr>
              <a:t>    </a:t>
            </a:r>
            <a:endParaRPr lang="ru-RU" sz="1881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8712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898" y="520360"/>
            <a:ext cx="1013843" cy="101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12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3614" y="450183"/>
            <a:ext cx="946652" cy="946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12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1192" y="732386"/>
            <a:ext cx="943666" cy="94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12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63026" y="863783"/>
            <a:ext cx="1082527" cy="108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865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03512" y="708594"/>
          <a:ext cx="8856984" cy="5757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75520" y="769047"/>
            <a:ext cx="2520000" cy="139043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171009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7327" y="550223"/>
            <a:ext cx="1561826" cy="137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96066" y="1920929"/>
          <a:ext cx="10779161" cy="4387152"/>
        </p:xfrm>
        <a:graphic>
          <a:graphicData uri="http://schemas.openxmlformats.org/drawingml/2006/table">
            <a:tbl>
              <a:tblPr/>
              <a:tblGrid>
                <a:gridCol w="5084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0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2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30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30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30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535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госпрограммы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3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00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населения, проживающего на подверженных негативному воздействию вод территориях, защищенного в результате проведения мероприятий по повышению защищенности от негативного воздействия вод, в общем количестве населения, проживающего на таких территориях,%</a:t>
                      </a: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23,1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23,0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39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8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Доля построенных/реконструированных сооружений инженерной защиты и берегоукрепления от общей потребности в таких сооружениях,%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10,2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13,15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13,15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3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Снижение количества гидротехнических сооружений, в том числе бесхозяйных, уровень безопасности которых оценивается как неудовлетворительный или опасный,%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17,8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8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Снижение численности населения, проживающего на территориях, подверженных риску затопления в случае аварии на гидротехнических сооружениях, уровень безопасности которых оценивается как неудовлетворительный, опасный, чел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48765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48765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45107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45000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39107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36607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33027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5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Размер предотвращенного ущерба в результате приведения в безопасное состояние гидротехнических сооружений, уровень безопасности которых оценивается как неудовлетворительный, опасный (по объектам, отремонтированным в текущем году), млн.руб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430,0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430,0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624,0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620,0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1977,2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1562,0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685,32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93454" y="778394"/>
            <a:ext cx="7174547" cy="9606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60048">
              <a:defRPr/>
            </a:pP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«Развитие водохозяйственного комплекса и охрана окружающей среды в Карачаево-Черкесской Республике до 2020 года</a:t>
            </a: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881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165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1339" y="672661"/>
            <a:ext cx="913803" cy="91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66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865277"/>
            <a:ext cx="780914" cy="786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93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03512" y="708594"/>
          <a:ext cx="8856984" cy="5757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775520" y="769049"/>
            <a:ext cx="2592288" cy="145088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24385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4726" y="4342804"/>
            <a:ext cx="2274054" cy="146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94851" y="1770122"/>
          <a:ext cx="10972800" cy="4458283"/>
        </p:xfrm>
        <a:graphic>
          <a:graphicData uri="http://schemas.openxmlformats.org/drawingml/2006/table">
            <a:tbl>
              <a:tblPr/>
              <a:tblGrid>
                <a:gridCol w="4743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9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49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92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92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8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14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535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госпрограммы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3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27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регуляционных и противоэпизоотических мероприятий в целях пресса хищнической деятельности животных, наносящих ущерб  охотничьим ресурсам и предотвращение эпизоотий опасных для здоровья людей, домашних и диких животных			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не менее 250 рейдов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352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мониторинг на территории каждого муниципального района 2 раза в месяц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 муницип.районов х 2= 20 раз в мес. Х 9 мес.=180 раз</a:t>
                      </a:r>
                    </a:p>
                  </a:txBody>
                  <a:tcPr marL="8959" marR="8959" marT="895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мониторинг на территории каждого муниципального района 2 раза в месяц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мониторинг на территории каждого муниципального района 2 раза в месяц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мониторинг на территории каждого муниципального района 2 раза в месяц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23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8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Организация и проведение учетных работ, ведение мониторинга за состоянием популяции охотничьих животных на территории Карачаево-Черкесской Республики			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8" algn="l"/>
                        </a:tabLst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 территории 10 муниципальных районов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ЗМУ, АЧС , ежедневный мониторинг на территории 10 муниципальных районов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 территории 10 муниципальных районов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ЗМУ, АЧС , ежедневный мониторинг на территории 10 муниципальных районов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 территории 10 муниципальных районов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 территории 10 муниципальных районов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 территории 10 муниципальных районов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24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Осуществление контроля за использованием капканов и других устройств, используемых при осуществлении охоты. Осуществление контроля  за оборотом продукции охоты. Осуществление федерального государственного охотничьего надзора на территории субъекта РФ, за исключением особо охраняемых  природных территорий федерального значения			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 -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- 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300 рейдов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243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300 рейдов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300 рейдов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300 рейдов</a:t>
                      </a:r>
                    </a:p>
                  </a:txBody>
                  <a:tcPr marL="8959" marR="8959" marT="895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80382" y="729944"/>
            <a:ext cx="5926279" cy="8738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60048">
              <a:defRPr/>
            </a:pP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</a:t>
            </a:r>
          </a:p>
          <a:p>
            <a:pPr algn="ctr" defTabSz="860048">
              <a:defRPr/>
            </a:pP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«Животный мир КЧР на 2014-2019годы» </a:t>
            </a: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1881" b="1" dirty="0">
              <a:solidFill>
                <a:schemeClr val="accent3">
                  <a:lumMod val="50000"/>
                </a:schemeClr>
              </a:solidFill>
            </a:endParaRPr>
          </a:p>
          <a:p>
            <a:pPr algn="r" defTabSz="860048">
              <a:defRPr/>
            </a:pPr>
            <a:endParaRPr lang="ru-RU" sz="1317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1195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8973" y="987714"/>
            <a:ext cx="1015336" cy="76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96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6626" y="1172865"/>
            <a:ext cx="540517" cy="74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97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2541" y="550224"/>
            <a:ext cx="803310" cy="97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98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6640" y="550223"/>
            <a:ext cx="609202" cy="53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99" name="Рисунок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03866" y="550224"/>
            <a:ext cx="1116870" cy="95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200" name="Рисунок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79895" y="1166892"/>
            <a:ext cx="552462" cy="63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018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03512" y="708594"/>
          <a:ext cx="8856984" cy="5757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775520" y="769049"/>
            <a:ext cx="2591272" cy="145088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6333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8054" y="550224"/>
            <a:ext cx="1151213" cy="11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688247" y="1599903"/>
          <a:ext cx="8794603" cy="4157205"/>
        </p:xfrm>
        <a:graphic>
          <a:graphicData uri="http://schemas.openxmlformats.org/drawingml/2006/table">
            <a:tbl>
              <a:tblPr/>
              <a:tblGrid>
                <a:gridCol w="3803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5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50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50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07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13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953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госпрограммы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005" marR="86005" marT="43002" marB="430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5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86005" marR="86005" marT="43002" marB="430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97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покрытых лесной растительностью земель  на территории  КЧР, тыс.га</a:t>
                      </a:r>
                    </a:p>
                  </a:txBody>
                  <a:tcPr marL="23890" marR="238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428,3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428,3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428,3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428,3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428,3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428,3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428,3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4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638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 площади ценных лесных насаждений в составе  покрытых лесной растительностью земель лесного фонда,%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63,97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63,97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63,97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63,97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63,97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63,97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63,97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34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платежей  в бюджетную систему РФ от использования  лесов,  на землях лесного фонда, на территории КЧР, тыс.руб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24998,0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27677,7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27886,0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27886,0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29105,4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29105,4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29105,4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124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Отношение фактического объема заготовки древесины к установленному допустимому объему изъятия древесины в зонах интенсивного  использования лесов и ведения лесного хозяйства,%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30,8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19,4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7,4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7,4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14,9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14,9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14,9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34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Установленный допустимый  объем изъятия древесины в хонах интенсивного использования лесов и ведения лесного хозяйства на территории КЧР,тыс.м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451,0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451,0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451,0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451,0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451,0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451,0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451,0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6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крупных пожаров, возникших по вине граждан в общем количестве  пожаров,%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0,9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0,0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0,0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0,0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0,0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0,0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0,0</a:t>
                      </a:r>
                    </a:p>
                  </a:txBody>
                  <a:tcPr marL="23890" marR="238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40489" y="739459"/>
            <a:ext cx="6501139" cy="671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60048">
              <a:defRPr/>
            </a:pP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«Развитие лесного хозяйства КЧР на 2014-2020 </a:t>
            </a:r>
            <a:r>
              <a:rPr lang="ru-RU" sz="1881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188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   </a:t>
            </a:r>
          </a:p>
        </p:txBody>
      </p:sp>
    </p:spTree>
    <p:extLst>
      <p:ext uri="{BB962C8B-B14F-4D97-AF65-F5344CB8AC3E}">
        <p14:creationId xmlns:p14="http://schemas.microsoft.com/office/powerpoint/2010/main" val="382221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197" y="76540"/>
            <a:ext cx="1653339" cy="14943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type="body" idx="4294967295"/>
          </p:nvPr>
        </p:nvSpPr>
        <p:spPr>
          <a:xfrm>
            <a:off x="0" y="1488944"/>
            <a:ext cx="11919473" cy="1143000"/>
          </a:xfrm>
        </p:spPr>
        <p:txBody>
          <a:bodyPr>
            <a:noAutofit/>
          </a:bodyPr>
          <a:lstStyle/>
          <a:p>
            <a:pPr algn="just" defTabSz="685772">
              <a:buClrTx/>
              <a:buSzTx/>
            </a:pPr>
            <a:r>
              <a:rPr lang="ru-RU" sz="1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Дотации на выравнивание бюджетной обеспеченности субъектов Российской Федерации</a:t>
            </a:r>
            <a:r>
              <a:rPr lang="ru-RU" sz="14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предоставляются субъектам Российской Федерации, уровень расчетной бюджетной обеспеченности которых не превышает уровня, установленного в качестве критерия выравнивания расчетной бюджетной обеспеченности субъектов Российской Федерации</a:t>
            </a:r>
          </a:p>
          <a:p>
            <a:pPr algn="just" defTabSz="685772">
              <a:buClrTx/>
              <a:buSzTx/>
            </a:pPr>
            <a:r>
              <a:rPr lang="ru-RU" sz="1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</a:t>
            </a:r>
            <a:r>
              <a:rPr lang="ru-RU" sz="1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трансферты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денежные средства, направляемые из одного уровня бюджетной системы в другой. </a:t>
            </a:r>
          </a:p>
          <a:p>
            <a:pPr algn="just" defTabSz="685772">
              <a:buClrTx/>
              <a:buSzTx/>
            </a:pPr>
            <a:r>
              <a:rPr lang="ru-RU" sz="1400" b="1" u="sng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Получатель </a:t>
            </a:r>
            <a:r>
              <a:rPr lang="ru-RU" sz="1400" b="1" u="sng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бюджетных средств (ПБС)</a:t>
            </a:r>
            <a:r>
              <a:rPr lang="ru-RU" sz="1400" b="1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или находящееся в ведении ГРБС казенное учреждение, имеющий(ее) право на исполнение своих функций за счет средств соответствующего бюджета.</a:t>
            </a:r>
          </a:p>
          <a:p>
            <a:pPr algn="just" defTabSz="685772">
              <a:buClrTx/>
              <a:buSzTx/>
            </a:pPr>
            <a:r>
              <a:rPr lang="ru-RU" sz="1400" b="1" u="sng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Публичные </a:t>
            </a:r>
            <a:r>
              <a:rPr lang="ru-RU" sz="1400" b="1" u="sng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обязательства </a:t>
            </a:r>
            <a:r>
              <a:rPr lang="ru-RU" sz="1400" b="1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обязательства публично-правового образования, вытекающие из нормативных актов (законов, постановлений, распоряжений и др.), перед населением, организациями, другими  публично-правовыми </a:t>
            </a:r>
            <a:r>
              <a:rPr lang="ru-RU" sz="14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образованиями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685772">
              <a:buClrTx/>
              <a:buSzTx/>
            </a:pPr>
            <a:r>
              <a:rPr lang="ru-RU" sz="1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</a:t>
            </a:r>
            <a:r>
              <a:rPr lang="ru-RU" sz="1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превышение доходов бюджета над его расходами</a:t>
            </a:r>
          </a:p>
          <a:p>
            <a:pPr algn="just" defTabSz="685772">
              <a:buClrTx/>
              <a:buSzTx/>
            </a:pPr>
            <a:r>
              <a:rPr lang="ru-RU" sz="1400" b="1" u="sng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Распорядитель </a:t>
            </a:r>
            <a:r>
              <a:rPr lang="ru-RU" sz="1400" b="1" u="sng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бюджетных средств (РБС) </a:t>
            </a:r>
            <a:r>
              <a:rPr lang="ru-RU" sz="1400" b="1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или казенное учреждение, </a:t>
            </a:r>
            <a:r>
              <a:rPr lang="ru-RU" sz="14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наделенный(</a:t>
            </a:r>
            <a:r>
              <a:rPr lang="ru-RU" sz="1400" dirty="0" err="1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ое</a:t>
            </a:r>
            <a:r>
              <a:rPr lang="ru-RU" sz="14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) правом распределять полученные средства бюджета между подведомственными распорядителями и получателями бюджетных средств.</a:t>
            </a:r>
          </a:p>
          <a:p>
            <a:pPr algn="just" defTabSz="685772">
              <a:buClrTx/>
              <a:buSzTx/>
            </a:pPr>
            <a:r>
              <a:rPr lang="ru-RU" sz="1400" b="1" u="sng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Расходное </a:t>
            </a:r>
            <a:r>
              <a:rPr lang="ru-RU" sz="1400" b="1" u="sng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обязательство </a:t>
            </a:r>
            <a:r>
              <a:rPr lang="ru-RU" sz="1400" b="1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обязанность публично-правового образования предоставить физическому или юридическому лицу, иному уровню бюджета, международной организации средства из соответствующего бюджета.</a:t>
            </a:r>
          </a:p>
          <a:p>
            <a:pPr algn="just" defTabSz="685772">
              <a:buClrTx/>
              <a:buSzTx/>
            </a:pPr>
            <a:r>
              <a:rPr lang="ru-RU" sz="1400" b="1" u="sng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Участники </a:t>
            </a:r>
            <a:r>
              <a:rPr lang="ru-RU" sz="1400" b="1" u="sng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бюджетного процесса</a:t>
            </a:r>
            <a:r>
              <a:rPr lang="ru-RU" sz="1400" b="1" u="sng" dirty="0">
                <a:solidFill>
                  <a:srgbClr val="1D477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субъекты, осуществляющие деятельность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algn="just" defTabSz="685772">
              <a:buClrTx/>
              <a:buSzTx/>
            </a:pPr>
            <a:endParaRPr lang="ru-RU" sz="1400" i="1" dirty="0">
              <a:solidFill>
                <a:srgbClr val="1D4775">
                  <a:lumMod val="75000"/>
                </a:srgbClr>
              </a:solidFill>
              <a:latin typeface="Calibri"/>
            </a:endParaRPr>
          </a:p>
          <a:p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418" y="-36890"/>
            <a:ext cx="3371850" cy="11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7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r" defTabSz="860048">
              <a:defRPr/>
            </a:pPr>
            <a:r>
              <a:rPr lang="ru-RU" sz="301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Финансовая поддержка местных бюджетов КЧР,                    </a:t>
            </a:r>
            <a:r>
              <a:rPr lang="ru-RU" sz="2634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sz="2634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1795274" y="2480810"/>
          <a:ext cx="3894600" cy="3081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89132" y="2006714"/>
            <a:ext cx="3910429" cy="7003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 defTabSz="860048">
              <a:defRPr/>
            </a:pP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Дотации на выравнивание </a:t>
            </a:r>
          </a:p>
          <a:p>
            <a:pPr algn="ctr" defTabSz="860048">
              <a:defRPr/>
            </a:pP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уровня бюджетной обеспеченности МО </a:t>
            </a:r>
          </a:p>
          <a:p>
            <a:pPr algn="ctr" defTabSz="860048">
              <a:defRPr/>
            </a:pP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из республиканского фонда финансовой поддержки</a:t>
            </a:r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6603960" y="2514673"/>
          <a:ext cx="3962086" cy="3149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773280" y="2036966"/>
            <a:ext cx="3521854" cy="7003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defTabSz="860048">
              <a:defRPr/>
            </a:pP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Распределение субсидий </a:t>
            </a:r>
          </a:p>
          <a:p>
            <a:pPr algn="ctr" defTabSz="860048">
              <a:defRPr/>
            </a:pP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на формирование районных фондов </a:t>
            </a:r>
          </a:p>
          <a:p>
            <a:pPr algn="ctr" defTabSz="860048">
              <a:defRPr/>
            </a:pP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финансовой поддержки поселений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6810" y="1193767"/>
            <a:ext cx="9439251" cy="7437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860048">
              <a:defRPr/>
            </a:pPr>
            <a:endParaRPr lang="ru-RU" sz="1693" dirty="0"/>
          </a:p>
          <a:p>
            <a:pPr defTabSz="860048">
              <a:tabLst>
                <a:tab pos="340450" algn="l"/>
              </a:tabLst>
              <a:defRPr/>
            </a:pPr>
            <a:r>
              <a:rPr lang="ru-RU" sz="1270" dirty="0">
                <a:latin typeface="Times New Roman" pitchFamily="18" charset="0"/>
                <a:cs typeface="Times New Roman" pitchFamily="18" charset="0"/>
              </a:rPr>
              <a:t>	Распределение межбюджетных трансфертов между муниципальными образованиями осуществляется в соответствии с </a:t>
            </a:r>
          </a:p>
          <a:p>
            <a:pPr defTabSz="860048">
              <a:defRPr/>
            </a:pPr>
            <a:r>
              <a:rPr lang="ru-RU" sz="1270" dirty="0">
                <a:latin typeface="Times New Roman" pitchFamily="18" charset="0"/>
                <a:cs typeface="Times New Roman" pitchFamily="18" charset="0"/>
              </a:rPr>
              <a:t>Бюджетным кодексом РФ, Законом КЧР от 30.12.2015 №107-РЗ «О межбюджетных отношения в Карачаево-Черкесской Республике»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6773280" y="5562592"/>
          <a:ext cx="3521854" cy="7975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760927">
                  <a:extLst>
                    <a:ext uri="{9D8B030D-6E8A-4147-A177-3AD203B41FA5}">
                      <a16:colId xmlns:a16="http://schemas.microsoft.com/office/drawing/2014/main" val="2411729953"/>
                    </a:ext>
                  </a:extLst>
                </a:gridCol>
                <a:gridCol w="1760927">
                  <a:extLst>
                    <a:ext uri="{9D8B030D-6E8A-4147-A177-3AD203B41FA5}">
                      <a16:colId xmlns:a16="http://schemas.microsoft.com/office/drawing/2014/main" val="5769261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городским поселениям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сельским поселениям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161050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2 821,3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18 393,2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856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46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74633" y="564859"/>
            <a:ext cx="88714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Меры социальной поддержки </a:t>
            </a:r>
            <a:endParaRPr lang="ru-RU" sz="2400" b="1" dirty="0">
              <a:ln w="11430"/>
              <a:solidFill>
                <a:srgbClr val="A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отдельных </a:t>
            </a:r>
            <a:r>
              <a:rPr lang="ru-RU" sz="24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категорий граждан в КЧР</a:t>
            </a:r>
            <a:endParaRPr lang="ru-RU" sz="2400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604352" y="1552943"/>
          <a:ext cx="8974504" cy="4942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6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8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33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4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получателей</a:t>
                      </a:r>
                      <a:endParaRPr lang="ru-RU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получателей , чел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228">
                <a:tc vMerge="1">
                  <a:txBody>
                    <a:bodyPr/>
                    <a:lstStyle/>
                    <a:p>
                      <a:pPr algn="l" fontAlgn="t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956">
                <a:tc>
                  <a:txBody>
                    <a:bodyPr/>
                    <a:lstStyle/>
                    <a:p>
                      <a:pPr marL="0" marR="0" lvl="0" indent="0" algn="l" defTabSz="91436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ребенка в семье опекуна и приемной семье, вознаграждение приемного родителя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85 707,8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85 707,8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89 234,5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89 234,5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89 234,5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956">
                <a:tc>
                  <a:txBody>
                    <a:bodyPr/>
                    <a:lstStyle/>
                    <a:p>
                      <a:pPr marL="0" marR="0" lvl="0" indent="0" algn="l" defTabSz="91436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2 878,7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2 878,7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6467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единовременного пособия при всех формах устройства детей, лишенных родительского попечения, в семью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24 782,0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24 782,0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7 500,0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7 500,0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7 500,0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5 213 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381 465,5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381 465,5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57 685,2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57 685,2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57 685,2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выплата, в случае рождения третьего ребенка или последующих детей до достижения ребенком возраста трех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15 443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204 666,0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204 666,0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209 838,3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213 752,9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212 862,9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на осуществление полномочий  по обеспечению  мер социальной поддержки   ветеранов труда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15 733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275 108,6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275 108,6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248 744,6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254 700,0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260 893,7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на осуществление полномочий  по обеспечению  мер социальной поддержки   ветеранов труда КЧР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8 297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53 101,0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53 101,0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50 479,0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50 479,0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50 479,0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на осуществление полномочий  по  обеспечению мер социальной поддержки   реабилитированным лицам и лицам , признанным пострадавшими от политических репрессий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66 498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585 113,8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585 113,8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552 868,0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571 988,3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591 873,4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на предоставление малоимущим гражданам  субсидий на оплату жилого помещения и коммунальных услуг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3 297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99 481,0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99 481,0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88 978,5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92 537,6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96 239,1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480" y="472076"/>
            <a:ext cx="1286189" cy="100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5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Box 2"/>
          <p:cNvSpPr txBox="1">
            <a:spLocks noChangeArrowheads="1"/>
          </p:cNvSpPr>
          <p:nvPr/>
        </p:nvSpPr>
        <p:spPr bwMode="auto">
          <a:xfrm>
            <a:off x="1592686" y="1147258"/>
            <a:ext cx="907531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842166">
              <a:tabLst>
                <a:tab pos="510675" algn="l"/>
              </a:tabLst>
            </a:pP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Одним из общественно-значимых объектов на территории Карачаево-Черкесской Республики  </a:t>
            </a:r>
          </a:p>
          <a:p>
            <a:pPr algn="just" defTabSz="842166">
              <a:tabLst>
                <a:tab pos="510675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является защита от негативного воздействия вод население республики. По подпрограмме «Защита от негативного воздействия вод населения и объектов экономики» государственной программы «Развитие водохозяйственного комплекса и охрана окружающей среды в Карачаево-Черкесской Республике до 2020 года» на проведение мероприятий по объекту</a:t>
            </a:r>
          </a:p>
          <a:p>
            <a:pPr algn="just" defTabSz="842166">
              <a:tabLst>
                <a:tab pos="510675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«Устройство берегозащитной дамбы  на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р.Малый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Зеленчук по защите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а.Икон-Халк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Ногайского района, Карачаево-Черкесской Республики» предусматриваются объемы финансирования  из двух уровней бюджетов в сумме 191 068,6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в том числе: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659875" y="3146938"/>
          <a:ext cx="8669182" cy="2546195"/>
        </p:xfrm>
        <a:graphic>
          <a:graphicData uri="http://schemas.openxmlformats.org/drawingml/2006/table">
            <a:tbl>
              <a:tblPr/>
              <a:tblGrid>
                <a:gridCol w="270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5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4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7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55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83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93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объекта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Федеральный бюджет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Республиканский бюджет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начало и окончания(годы)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Ожидаемые результаты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04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Устройство берегозащитной дамбы  на р.Малый Зеленчук по защите а.Икон-Халк, Ногайского района, Карачаево-Черкесской Республики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191 068,6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171 961,7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19 106,9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2017-2019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90-95% защита от негативного воздействия вод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3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60 000,0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54 000,0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6 000,0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2017-2019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90-95% защита от негативного воздействия вод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3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70 000,0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63 000,0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7 000,0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2017-2019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90-95% защита от негативного воздействия вод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3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64504" marR="6450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61 068,6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54 961,7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6 106,9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2017-2019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90-95% защита от негативного воздействия вод</a:t>
                      </a:r>
                    </a:p>
                  </a:txBody>
                  <a:tcPr marL="64504" marR="645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5279" name="TextBox 5"/>
          <p:cNvSpPr txBox="1">
            <a:spLocks noChangeArrowheads="1"/>
          </p:cNvSpPr>
          <p:nvPr/>
        </p:nvSpPr>
        <p:spPr bwMode="auto">
          <a:xfrm>
            <a:off x="1592686" y="5876930"/>
            <a:ext cx="8940933" cy="78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22577" algn="just"/>
            <a:r>
              <a:rPr lang="ru-RU" sz="1129" dirty="0">
                <a:latin typeface="Times New Roman" pitchFamily="18" charset="0"/>
                <a:cs typeface="Times New Roman" pitchFamily="18" charset="0"/>
              </a:rPr>
              <a:t>При формировании проекта республиканского бюджета Карачаево-Черкесской Республики на </a:t>
            </a:r>
            <a:r>
              <a:rPr lang="ru-RU" sz="1129" dirty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129" dirty="0">
                <a:latin typeface="Times New Roman" pitchFamily="18" charset="0"/>
                <a:cs typeface="Times New Roman" pitchFamily="18" charset="0"/>
              </a:rPr>
              <a:t>год и планируемый период </a:t>
            </a:r>
            <a:r>
              <a:rPr lang="ru-RU" sz="1129" dirty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129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129" dirty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129" dirty="0">
                <a:latin typeface="Times New Roman" pitchFamily="18" charset="0"/>
                <a:cs typeface="Times New Roman" pitchFamily="18" charset="0"/>
              </a:rPr>
              <a:t>годов предусмотрены средства на данное мероприятие соответственно по годам в размере 6 000,0 </a:t>
            </a:r>
            <a:r>
              <a:rPr lang="ru-RU" sz="1129" dirty="0" err="1"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1129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22577" algn="just"/>
            <a:r>
              <a:rPr lang="ru-RU" sz="1129" dirty="0">
                <a:latin typeface="Times New Roman" pitchFamily="18" charset="0"/>
                <a:cs typeface="Times New Roman" pitchFamily="18" charset="0"/>
              </a:rPr>
              <a:t>Объемы финансирования из федерального бюджета будут определены Соглашением между Федеральным агентством водных ресурсов и Правительством Карачаево-Черкесской Республики.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78017" y="445322"/>
            <a:ext cx="6365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Общественно-значимые проекты</a:t>
            </a:r>
            <a:endParaRPr lang="ru-RU" sz="2800" b="1" dirty="0">
              <a:ln w="11430"/>
              <a:solidFill>
                <a:srgbClr val="A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125" y="116847"/>
            <a:ext cx="1569007" cy="134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50328" y="1229490"/>
            <a:ext cx="8740818" cy="4719392"/>
          </a:xfrm>
          <a:prstGeom prst="rect">
            <a:avLst/>
          </a:prstGeom>
          <a:solidFill>
            <a:srgbClr val="FFFFCC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86001" tIns="43001" rIns="86001" bIns="43001">
            <a:spAutoFit/>
          </a:bodyPr>
          <a:lstStyle/>
          <a:p>
            <a:pPr algn="ctr" defTabSz="860048">
              <a:defRPr/>
            </a:pPr>
            <a:endParaRPr lang="ru-RU" sz="1693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60048">
              <a:defRPr/>
            </a:pPr>
            <a:r>
              <a:rPr lang="ru-RU" sz="1505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</a:t>
            </a:r>
            <a:r>
              <a:rPr lang="en-US" sz="1505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505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г.Черкесск</a:t>
            </a:r>
            <a:r>
              <a:rPr lang="ru-RU" sz="1505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, Комсомольская 23, Дом Правительства</a:t>
            </a:r>
          </a:p>
          <a:p>
            <a:pPr algn="ctr" defTabSz="860048">
              <a:defRPr/>
            </a:pPr>
            <a:r>
              <a:rPr lang="ru-RU" sz="1505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5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5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Режим работы:      понедельник-пятница с 9 до 18 часов, </a:t>
            </a:r>
            <a:br>
              <a:rPr lang="ru-RU" sz="1505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5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выходной</a:t>
            </a:r>
            <a:r>
              <a:rPr lang="en-US" sz="1505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5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суббота-воскресенье</a:t>
            </a:r>
            <a:r>
              <a:rPr lang="ru-RU" sz="1505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60048">
              <a:defRPr/>
            </a:pPr>
            <a:r>
              <a:rPr lang="ru-RU" sz="1317" b="1" i="1" dirty="0">
                <a:latin typeface="Times New Roman" pitchFamily="18" charset="0"/>
                <a:cs typeface="Times New Roman" pitchFamily="18" charset="0"/>
              </a:rPr>
              <a:t>График приема граждан:</a:t>
            </a:r>
          </a:p>
          <a:p>
            <a:pPr algn="ctr" defTabSz="860048">
              <a:defRPr/>
            </a:pPr>
            <a:endParaRPr lang="ru-RU" sz="1317" i="1" dirty="0">
              <a:latin typeface="Times New Roman" pitchFamily="18" charset="0"/>
              <a:cs typeface="Times New Roman" pitchFamily="18" charset="0"/>
            </a:endParaRPr>
          </a:p>
          <a:p>
            <a:pPr defTabSz="860048">
              <a:defRPr/>
            </a:pP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Министр финансов КЧР ( Эльканов Рустам Ханафиевич)                           </a:t>
            </a: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  каждый </a:t>
            </a: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вторник с 14-00 до 18-00</a:t>
            </a:r>
          </a:p>
          <a:p>
            <a:pPr defTabSz="860048">
              <a:defRPr/>
            </a:pPr>
            <a:endParaRPr lang="ru-RU" sz="1317" dirty="0">
              <a:latin typeface="Times New Roman" pitchFamily="18" charset="0"/>
              <a:cs typeface="Times New Roman" pitchFamily="18" charset="0"/>
            </a:endParaRPr>
          </a:p>
          <a:p>
            <a:pPr defTabSz="860048">
              <a:defRPr/>
            </a:pP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Первый заместитель министра финансов КЧР (</a:t>
            </a:r>
            <a:r>
              <a:rPr lang="ru-RU" sz="1317" dirty="0" err="1">
                <a:latin typeface="Times New Roman" pitchFamily="18" charset="0"/>
                <a:cs typeface="Times New Roman" pitchFamily="18" charset="0"/>
              </a:rPr>
              <a:t>Дармилова</a:t>
            </a: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 Неля </a:t>
            </a:r>
            <a:r>
              <a:rPr lang="ru-RU" sz="1317" dirty="0" err="1">
                <a:latin typeface="Times New Roman" pitchFamily="18" charset="0"/>
                <a:cs typeface="Times New Roman" pitchFamily="18" charset="0"/>
              </a:rPr>
              <a:t>Давлетовна</a:t>
            </a: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)   –   </a:t>
            </a: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 каждый </a:t>
            </a: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четверг с 9-00 до 13-00</a:t>
            </a:r>
          </a:p>
          <a:p>
            <a:pPr defTabSz="860048">
              <a:defRPr/>
            </a:pPr>
            <a:endParaRPr lang="ru-RU" sz="1317" dirty="0">
              <a:latin typeface="Times New Roman" pitchFamily="18" charset="0"/>
              <a:cs typeface="Times New Roman" pitchFamily="18" charset="0"/>
            </a:endParaRPr>
          </a:p>
          <a:p>
            <a:pPr defTabSz="860048">
              <a:defRPr/>
            </a:pP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Заместитель министра финансов КЧР (</a:t>
            </a:r>
            <a:r>
              <a:rPr lang="ru-RU" sz="1317" dirty="0" err="1">
                <a:latin typeface="Times New Roman" pitchFamily="18" charset="0"/>
                <a:cs typeface="Times New Roman" pitchFamily="18" charset="0"/>
              </a:rPr>
              <a:t>Камышан</a:t>
            </a: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 Вадим Валентинович)        </a:t>
            </a: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–   </a:t>
            </a: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17" dirty="0">
                <a:latin typeface="Times New Roman" pitchFamily="18" charset="0"/>
                <a:cs typeface="Times New Roman" pitchFamily="18" charset="0"/>
              </a:rPr>
              <a:t>каждую среду с 14-00 до 18-00</a:t>
            </a:r>
            <a:endParaRPr lang="en-US" sz="1317" dirty="0">
              <a:latin typeface="Times New Roman" pitchFamily="18" charset="0"/>
              <a:cs typeface="Times New Roman" pitchFamily="18" charset="0"/>
            </a:endParaRPr>
          </a:p>
          <a:p>
            <a:pPr defTabSz="860048">
              <a:defRPr/>
            </a:pPr>
            <a:endParaRPr lang="en-US" sz="1317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860048">
              <a:defRPr/>
            </a:pPr>
            <a:r>
              <a:rPr lang="en-US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</a:p>
          <a:p>
            <a:pPr defTabSz="860048">
              <a:defRPr/>
            </a:pPr>
            <a:r>
              <a:rPr lang="en-US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тел.   (8782) 26-64-45</a:t>
            </a:r>
            <a:r>
              <a:rPr lang="en-US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ru-RU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приемная </a:t>
            </a:r>
            <a:endParaRPr lang="en-US" sz="1317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860048">
              <a:defRPr/>
            </a:pPr>
            <a:r>
              <a:rPr lang="en-US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(8782) 26-65-25  </a:t>
            </a:r>
            <a:r>
              <a:rPr lang="ru-RU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Гербекова Л.А.</a:t>
            </a:r>
            <a:endParaRPr lang="en-US" sz="1317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860048">
              <a:defRPr/>
            </a:pPr>
            <a:endParaRPr lang="en-US" sz="1317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860048">
              <a:defRPr/>
            </a:pPr>
            <a:r>
              <a:rPr lang="en-US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defTabSz="860048">
              <a:defRPr/>
            </a:pPr>
            <a:endParaRPr lang="en-US" sz="1317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860048">
              <a:defRPr/>
            </a:pPr>
            <a:endParaRPr lang="en-US" sz="1317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860048">
              <a:defRPr/>
            </a:pPr>
            <a:r>
              <a:rPr lang="en-US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факс: (8782) 26-66-18</a:t>
            </a:r>
            <a:r>
              <a:rPr lang="en-US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info</a:t>
            </a:r>
            <a:r>
              <a:rPr lang="ru-RU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@</a:t>
            </a:r>
            <a:r>
              <a:rPr lang="en-US" sz="1317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mfkchr</a:t>
            </a:r>
            <a:r>
              <a:rPr lang="ru-RU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1317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ru</a:t>
            </a:r>
            <a:r>
              <a:rPr lang="en-US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317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1317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317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minfin09</a:t>
            </a:r>
            <a:endParaRPr lang="en-US" sz="1317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860048">
              <a:defRPr/>
            </a:pPr>
            <a:endParaRPr lang="en-US" sz="1317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328" y="4201620"/>
            <a:ext cx="1009364" cy="916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708" y="5188521"/>
            <a:ext cx="790984" cy="662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770" y="5223068"/>
            <a:ext cx="643544" cy="604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309" name="Рисунок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44113" y="5236545"/>
            <a:ext cx="869056" cy="595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67D141-C07C-4322-8619-775E4B417F74}" type="slidenum">
              <a:rPr lang="ru-RU"/>
              <a:pPr>
                <a:defRPr/>
              </a:pPr>
              <a:t>63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79411" y="308830"/>
            <a:ext cx="5960061" cy="665783"/>
          </a:xfrm>
          <a:prstGeom prst="rect">
            <a:avLst/>
          </a:prstGeom>
          <a:noFill/>
        </p:spPr>
        <p:txBody>
          <a:bodyPr lIns="86001" tIns="43001" rIns="86001" bIns="43001">
            <a:spAutoFit/>
          </a:bodyPr>
          <a:lstStyle/>
          <a:p>
            <a:pPr algn="ctr" defTabSz="860048">
              <a:defRPr/>
            </a:pPr>
            <a:r>
              <a:rPr lang="ru-RU" sz="3762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sz="3762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114" y="5223068"/>
            <a:ext cx="563359" cy="5633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16473" y="5413578"/>
            <a:ext cx="1225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Минфин КЧР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Макет заголовка и объекта с диаграммой</a:t>
            </a:r>
            <a:endParaRPr lang="ru-RU" dirty="0"/>
          </a:p>
        </p:txBody>
      </p:sp>
      <p:graphicFrame>
        <p:nvGraphicFramePr>
          <p:cNvPr id="7" name="Объект 6" descr="Clustered Column chart" title="Chart"/>
          <p:cNvGraphicFramePr>
            <a:graphicFrameLocks noGrp="1"/>
          </p:cNvGraphicFramePr>
          <p:nvPr>
            <p:ph idx="1"/>
            <p:extLst/>
          </p:nvPr>
        </p:nvGraphicFramePr>
        <p:xfrm>
          <a:off x="1524000" y="1714500"/>
          <a:ext cx="9144000" cy="445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853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Макет двух объектов с таблицей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Первый пункт списка</a:t>
            </a:r>
          </a:p>
          <a:p>
            <a:r>
              <a:rPr lang="ru-RU" dirty="0" smtClean="0"/>
              <a:t>Второй пункт списка</a:t>
            </a:r>
          </a:p>
          <a:p>
            <a:r>
              <a:rPr lang="ru-RU" dirty="0" smtClean="0"/>
              <a:t>Третий пункт списка</a:t>
            </a:r>
            <a:endParaRPr lang="ru-RU" dirty="0"/>
          </a:p>
        </p:txBody>
      </p:sp>
      <p:graphicFrame>
        <p:nvGraphicFramePr>
          <p:cNvPr id="5" name="Объект 4" descr="Sample table with 3 columns, 4 rows" title="Table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172200" y="1714500"/>
          <a:ext cx="4495800" cy="23088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49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7215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Группа 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Группа 2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/>
                      <a:r>
                        <a:rPr lang="ru-RU" b="0" i="0" u="none" strike="noStrike" baseline="0" dirty="0" smtClean="0"/>
                        <a:t>Класс </a:t>
                      </a:r>
                      <a:r>
                        <a:rPr lang="ru-RU" baseline="0" dirty="0" smtClean="0"/>
                        <a:t>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95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/>
                      <a:r>
                        <a:rPr lang="ru-RU" b="0" i="0" u="none" strike="noStrike" baseline="0" dirty="0" smtClean="0"/>
                        <a:t>Класс </a:t>
                      </a:r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88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/>
                      <a:r>
                        <a:rPr lang="ru-RU" b="0" i="0" u="none" strike="noStrike" baseline="0" dirty="0" smtClean="0"/>
                        <a:t>Класс </a:t>
                      </a:r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90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616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Макет «Два объекта» с рисунком </a:t>
            </a:r>
            <a:r>
              <a:rPr lang="ru-RU" dirty="0" err="1" smtClean="0"/>
              <a:t>SmartArt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Первый пункт списка</a:t>
            </a:r>
          </a:p>
          <a:p>
            <a:r>
              <a:rPr lang="ru-RU" dirty="0" smtClean="0"/>
              <a:t>Второй пункт списка</a:t>
            </a:r>
          </a:p>
          <a:p>
            <a:r>
              <a:rPr lang="ru-RU" dirty="0" smtClean="0"/>
              <a:t>Третий пункт списка</a:t>
            </a:r>
            <a:endParaRPr lang="ru-RU" dirty="0"/>
          </a:p>
        </p:txBody>
      </p:sp>
      <p:graphicFrame>
        <p:nvGraphicFramePr>
          <p:cNvPr id="6" name="Объект 5" descr="Gear" title="SmartArt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172200" y="1714500"/>
          <a:ext cx="4495800" cy="4462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336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50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76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033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1489" y="346809"/>
            <a:ext cx="799969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45036"/>
            <a:r>
              <a:rPr lang="ru-RU" sz="27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Административно-территориальное деление КЧР</a:t>
            </a:r>
            <a:endParaRPr lang="ru-RU" sz="27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19663" y="1048456"/>
            <a:ext cx="61007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5036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Карачаево-Черкесская Республика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образована 3 июля 1991 года.</a:t>
            </a:r>
          </a:p>
          <a:p>
            <a:pPr defTabSz="645036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(Карачаево-Черкесская автономная область – с 12 января 1922 года).</a:t>
            </a:r>
          </a:p>
          <a:p>
            <a:pPr defTabSz="645036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Республика расположена в юго-западной части Российской Федерации. </a:t>
            </a:r>
            <a:b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Входит в состав Северо-Кавказского федерального округа Российской Федерации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638297" y="3113470"/>
          <a:ext cx="8753474" cy="118872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416452">
                  <a:extLst>
                    <a:ext uri="{9D8B030D-6E8A-4147-A177-3AD203B41FA5}">
                      <a16:colId xmlns:a16="http://schemas.microsoft.com/office/drawing/2014/main" val="3443946149"/>
                    </a:ext>
                  </a:extLst>
                </a:gridCol>
                <a:gridCol w="3846841">
                  <a:extLst>
                    <a:ext uri="{9D8B030D-6E8A-4147-A177-3AD203B41FA5}">
                      <a16:colId xmlns:a16="http://schemas.microsoft.com/office/drawing/2014/main" val="1150839177"/>
                    </a:ext>
                  </a:extLst>
                </a:gridCol>
                <a:gridCol w="3490181">
                  <a:extLst>
                    <a:ext uri="{9D8B030D-6E8A-4147-A177-3AD203B41FA5}">
                      <a16:colId xmlns:a16="http://schemas.microsoft.com/office/drawing/2014/main" val="2319429944"/>
                    </a:ext>
                  </a:extLst>
                </a:gridCol>
              </a:tblGrid>
              <a:tr h="48374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площадь территории</a:t>
                      </a:r>
                      <a:endParaRPr lang="ru-RU" sz="13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(по данным Управления Федеральной службы государственной регистрации, кадастра и картографии по КЧР)</a:t>
                      </a:r>
                    </a:p>
                  </a:txBody>
                  <a:tcPr marL="51434" marR="51434" marT="0" marB="0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DA6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Административный центр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Черкесск</a:t>
                      </a:r>
                    </a:p>
                    <a:p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Расстояние от Черкесска до Москвы – 1674 км</a:t>
                      </a:r>
                    </a:p>
                  </a:txBody>
                  <a:tcPr marL="51434" marR="51434" marT="0" marB="0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DA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978396"/>
                  </a:ext>
                </a:extLst>
              </a:tr>
              <a:tr h="251297">
                <a:tc>
                  <a:txBody>
                    <a:bodyPr/>
                    <a:lstStyle/>
                    <a:p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КЧР</a:t>
                      </a:r>
                    </a:p>
                  </a:txBody>
                  <a:tcPr marL="51434" marR="51434" marT="0" marB="0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14,3 </a:t>
                      </a:r>
                      <a:r>
                        <a:rPr lang="ru-RU" sz="13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тыс.кв.км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b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(0,08% территории Российской Федерации)</a:t>
                      </a:r>
                    </a:p>
                  </a:txBody>
                  <a:tcPr marL="51434" marR="51434" marT="0" marB="0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DA6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357487"/>
                  </a:ext>
                </a:extLst>
              </a:tr>
              <a:tr h="125648">
                <a:tc>
                  <a:txBody>
                    <a:bodyPr/>
                    <a:lstStyle/>
                    <a:p>
                      <a:r>
                        <a:rPr lang="ru-RU" sz="13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г.Черкесск</a:t>
                      </a:r>
                      <a:endParaRPr lang="ru-RU" sz="13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4" marR="51434" marT="0" marB="0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 </a:t>
                      </a:r>
                      <a:r>
                        <a:rPr lang="ru-RU" sz="13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тыс.кв.км</a:t>
                      </a:r>
                      <a:endParaRPr lang="ru-RU" sz="13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4" marR="51434" marT="0" marB="0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DA6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245003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1638297" y="4312921"/>
          <a:ext cx="8753476" cy="109728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119240">
                  <a:extLst>
                    <a:ext uri="{9D8B030D-6E8A-4147-A177-3AD203B41FA5}">
                      <a16:colId xmlns:a16="http://schemas.microsoft.com/office/drawing/2014/main" val="529220528"/>
                    </a:ext>
                  </a:extLst>
                </a:gridCol>
                <a:gridCol w="510546">
                  <a:extLst>
                    <a:ext uri="{9D8B030D-6E8A-4147-A177-3AD203B41FA5}">
                      <a16:colId xmlns:a16="http://schemas.microsoft.com/office/drawing/2014/main" val="1623795299"/>
                    </a:ext>
                  </a:extLst>
                </a:gridCol>
                <a:gridCol w="3061845">
                  <a:extLst>
                    <a:ext uri="{9D8B030D-6E8A-4147-A177-3AD203B41FA5}">
                      <a16:colId xmlns:a16="http://schemas.microsoft.com/office/drawing/2014/main" val="3370363393"/>
                    </a:ext>
                  </a:extLst>
                </a:gridCol>
                <a:gridCol w="3061845">
                  <a:extLst>
                    <a:ext uri="{9D8B030D-6E8A-4147-A177-3AD203B41FA5}">
                      <a16:colId xmlns:a16="http://schemas.microsoft.com/office/drawing/2014/main" val="1465397896"/>
                    </a:ext>
                  </a:extLst>
                </a:gridCol>
              </a:tblGrid>
              <a:tr h="26876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Плотность населения</a:t>
                      </a:r>
                      <a:b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 на 1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кв.км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4" marR="51434" marT="0" marB="0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  <a:b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человек</a:t>
                      </a:r>
                    </a:p>
                  </a:txBody>
                  <a:tcPr marL="51434" marR="51434" marT="0" marB="0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698702"/>
                  </a:ext>
                </a:extLst>
              </a:tr>
              <a:tr h="236514">
                <a:tc rowSpan="3"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Карачаево-Черкесская Республика</a:t>
                      </a:r>
                    </a:p>
                  </a:txBody>
                  <a:tcPr marL="51434" marR="51434" marT="0" marB="0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32,8</a:t>
                      </a:r>
                    </a:p>
                  </a:txBody>
                  <a:tcPr marL="51434" marR="51434" marT="0" marB="0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Карачаево-Черкесская Республика</a:t>
                      </a:r>
                    </a:p>
                  </a:txBody>
                  <a:tcPr marL="51434" marR="51434" marT="0" marB="0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467,8</a:t>
                      </a:r>
                      <a:b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(0,3% населения Российской Федерации)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454123"/>
                  </a:ext>
                </a:extLst>
              </a:tr>
              <a:tr h="1182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городское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199,8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75887"/>
                  </a:ext>
                </a:extLst>
              </a:tr>
              <a:tr h="1182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268,0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07301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1638300" y="5410201"/>
          <a:ext cx="8753474" cy="1117686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499173">
                  <a:extLst>
                    <a:ext uri="{9D8B030D-6E8A-4147-A177-3AD203B41FA5}">
                      <a16:colId xmlns:a16="http://schemas.microsoft.com/office/drawing/2014/main" val="4126879688"/>
                    </a:ext>
                  </a:extLst>
                </a:gridCol>
                <a:gridCol w="1439381">
                  <a:extLst>
                    <a:ext uri="{9D8B030D-6E8A-4147-A177-3AD203B41FA5}">
                      <a16:colId xmlns:a16="http://schemas.microsoft.com/office/drawing/2014/main" val="1010950767"/>
                    </a:ext>
                  </a:extLst>
                </a:gridCol>
                <a:gridCol w="2167138">
                  <a:extLst>
                    <a:ext uri="{9D8B030D-6E8A-4147-A177-3AD203B41FA5}">
                      <a16:colId xmlns:a16="http://schemas.microsoft.com/office/drawing/2014/main" val="4125261615"/>
                    </a:ext>
                  </a:extLst>
                </a:gridCol>
                <a:gridCol w="2647782">
                  <a:extLst>
                    <a:ext uri="{9D8B030D-6E8A-4147-A177-3AD203B41FA5}">
                      <a16:colId xmlns:a16="http://schemas.microsoft.com/office/drawing/2014/main" val="1935231236"/>
                    </a:ext>
                  </a:extLst>
                </a:gridCol>
              </a:tblGrid>
              <a:tr h="20328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Муниципальные образования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4" marR="51434" marT="0" marB="0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Города</a:t>
                      </a:r>
                      <a:b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человек</a:t>
                      </a:r>
                    </a:p>
                  </a:txBody>
                  <a:tcPr marL="51434" marR="51434" marT="0" marB="0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837626"/>
                  </a:ext>
                </a:extLst>
              </a:tr>
              <a:tr h="157098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КЧР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171220"/>
                  </a:ext>
                </a:extLst>
              </a:tr>
              <a:tr h="157098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муниципальные районы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г.Черкесск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123,1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189207"/>
                  </a:ext>
                </a:extLst>
              </a:tr>
              <a:tr h="157098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городские округа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г.Усть-Джегута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30,3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886334"/>
                  </a:ext>
                </a:extLst>
              </a:tr>
              <a:tr h="157098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городские поселения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г.Карачаевск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572755"/>
                  </a:ext>
                </a:extLst>
              </a:tr>
              <a:tr h="157098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сельские поселения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г.Теберда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 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8,7</a:t>
                      </a:r>
                    </a:p>
                  </a:txBody>
                  <a:tcPr marL="51434" marR="51434" marT="0" marB="0" anchor="b">
                    <a:lnL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793609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932" y="720034"/>
            <a:ext cx="3183731" cy="23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0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542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50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37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419967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показатели </a:t>
            </a:r>
            <a:br>
              <a:rPr lang="ru-RU" sz="28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социально-экономического развития КЧР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88456" y="1021542"/>
            <a:ext cx="5363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 (среднегодовая)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тыс.чел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7450" y="1426918"/>
            <a:ext cx="839652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">
              <a:tabLst>
                <a:tab pos="360363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Правительством республики  предпринимаются меры, направленные на : </a:t>
            </a:r>
          </a:p>
          <a:p>
            <a:pPr>
              <a:tabLst>
                <a:tab pos="360363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сбалансированности республиканского  и местных бюджетов с целью исполнения</a:t>
            </a:r>
          </a:p>
          <a:p>
            <a:pPr>
              <a:tabLst>
                <a:tab pos="360363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бюджетных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обязательств, содействие занятости населения, сохранение и создание рабочих мест, </a:t>
            </a:r>
          </a:p>
          <a:p>
            <a:pPr>
              <a:tabLst>
                <a:tab pos="360363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поддержка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агропромышленного комплекса, оказание государственной поддержки предприятиям малого и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60363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среднего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бизнеса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развитие туристического кластера.</a:t>
            </a:r>
          </a:p>
        </p:txBody>
      </p:sp>
      <p:graphicFrame>
        <p:nvGraphicFramePr>
          <p:cNvPr id="17" name="Диаграмма 16"/>
          <p:cNvGraphicFramePr/>
          <p:nvPr>
            <p:extLst/>
          </p:nvPr>
        </p:nvGraphicFramePr>
        <p:xfrm>
          <a:off x="2450356" y="2227384"/>
          <a:ext cx="763939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0434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Валовой региональный продукт, </a:t>
            </a:r>
            <a:r>
              <a:rPr lang="ru-RU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млн.руб</a:t>
            </a:r>
            <a:endParaRPr lang="ru-RU" sz="28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1216025"/>
          <a:ext cx="7131050" cy="1825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91497" y="3149805"/>
            <a:ext cx="5200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Индекс потребительских цен </a:t>
            </a:r>
            <a:r>
              <a:rPr lang="ru-RU" sz="2800" dirty="0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%</a:t>
            </a:r>
            <a:endParaRPr lang="ru-RU" sz="2800" dirty="0"/>
          </a:p>
        </p:txBody>
      </p:sp>
      <p:graphicFrame>
        <p:nvGraphicFramePr>
          <p:cNvPr id="7" name="Диаграмма 6"/>
          <p:cNvGraphicFramePr/>
          <p:nvPr>
            <p:extLst/>
          </p:nvPr>
        </p:nvGraphicFramePr>
        <p:xfrm>
          <a:off x="1721582" y="3780692"/>
          <a:ext cx="8366126" cy="2497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3037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9872</Words>
  <Application>Microsoft Office PowerPoint</Application>
  <PresentationFormat>Широкоэкранный</PresentationFormat>
  <Paragraphs>2511</Paragraphs>
  <Slides>73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9" baseType="lpstr">
      <vt:lpstr>Arial</vt:lpstr>
      <vt:lpstr>Calibri</vt:lpstr>
      <vt:lpstr>Calibri Light</vt:lpstr>
      <vt:lpstr>Times New Roman</vt:lpstr>
      <vt:lpstr>Wingdings</vt:lpstr>
      <vt:lpstr>Тема Office</vt:lpstr>
      <vt:lpstr>  к Закону  о республиканском бюджете  Карачаево-Черкесской Республики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показатели  социально-экономического развития КЧР </vt:lpstr>
      <vt:lpstr>Валовой региональный продукт, млн.руб</vt:lpstr>
      <vt:lpstr>Презентация PowerPoint</vt:lpstr>
      <vt:lpstr>Строительство</vt:lpstr>
      <vt:lpstr>Презентация PowerPoint</vt:lpstr>
      <vt:lpstr>Презентация PowerPoint</vt:lpstr>
      <vt:lpstr>Бюджетный процесс 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Планируемая  структура  расходов    КЧР  на 2018 и на плановый период 2019 -2020 гг,                                                                                                                                                                               тыс.руб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Финансовая поддержка местных бюджетов КЧР,                    тыс.руб</vt:lpstr>
      <vt:lpstr>Презентация PowerPoint</vt:lpstr>
      <vt:lpstr>Презентация PowerPoint</vt:lpstr>
      <vt:lpstr>Презентация PowerPoint</vt:lpstr>
      <vt:lpstr>Макет заголовка и объекта с диаграммой</vt:lpstr>
      <vt:lpstr>Макет двух объектов с таблицей</vt:lpstr>
      <vt:lpstr>Макет «Два объекта» с рисунком SmartArt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к Закону  о республиканском бюджете  Карачаево-Черкесской Республики </dc:title>
  <dc:creator>User</dc:creator>
  <cp:lastModifiedBy>User</cp:lastModifiedBy>
  <cp:revision>2</cp:revision>
  <dcterms:created xsi:type="dcterms:W3CDTF">2017-12-26T15:02:28Z</dcterms:created>
  <dcterms:modified xsi:type="dcterms:W3CDTF">2017-12-26T15:22:32Z</dcterms:modified>
</cp:coreProperties>
</file>