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6"/>
  </p:notesMasterIdLst>
  <p:handoutMasterIdLst>
    <p:handoutMasterId r:id="rId67"/>
  </p:handoutMasterIdLst>
  <p:sldIdLst>
    <p:sldId id="265" r:id="rId3"/>
    <p:sldId id="273" r:id="rId4"/>
    <p:sldId id="281" r:id="rId5"/>
    <p:sldId id="282" r:id="rId6"/>
    <p:sldId id="283" r:id="rId7"/>
    <p:sldId id="284" r:id="rId8"/>
    <p:sldId id="285" r:id="rId9"/>
    <p:sldId id="286" r:id="rId10"/>
    <p:sldId id="274" r:id="rId11"/>
    <p:sldId id="279" r:id="rId12"/>
    <p:sldId id="287" r:id="rId13"/>
    <p:sldId id="258" r:id="rId14"/>
    <p:sldId id="288" r:id="rId15"/>
    <p:sldId id="261" r:id="rId16"/>
    <p:sldId id="289" r:id="rId17"/>
    <p:sldId id="354" r:id="rId18"/>
    <p:sldId id="356" r:id="rId19"/>
    <p:sldId id="355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7" r:id="rId62"/>
    <p:sldId id="303" r:id="rId63"/>
    <p:sldId id="358" r:id="rId64"/>
    <p:sldId id="359" r:id="rId6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0066"/>
    <a:srgbClr val="77B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00" autoAdjust="0"/>
  </p:normalViewPr>
  <p:slideViewPr>
    <p:cSldViewPr snapToGrid="0">
      <p:cViewPr varScale="1">
        <p:scale>
          <a:sx n="109" d="100"/>
          <a:sy n="109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23831674650719E-2"/>
          <c:y val="6.5625000000000003E-2"/>
          <c:w val="0.96342642795320466"/>
          <c:h val="0.793216781496063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2015(факт)</c:v>
                </c:pt>
                <c:pt idx="1">
                  <c:v>2016(факт)</c:v>
                </c:pt>
                <c:pt idx="2">
                  <c:v>2017(оценка)</c:v>
                </c:pt>
                <c:pt idx="3">
                  <c:v>2018(прогноз)</c:v>
                </c:pt>
                <c:pt idx="4">
                  <c:v>2019(прогноз)</c:v>
                </c:pt>
                <c:pt idx="5">
                  <c:v>2020(прогноз)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200</c:v>
                </c:pt>
                <c:pt idx="1">
                  <c:v>199.61</c:v>
                </c:pt>
                <c:pt idx="2">
                  <c:v>199.29</c:v>
                </c:pt>
                <c:pt idx="3">
                  <c:v>199.09</c:v>
                </c:pt>
                <c:pt idx="4">
                  <c:v>199.11</c:v>
                </c:pt>
                <c:pt idx="5">
                  <c:v>199.17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D-4537-91A6-013D7D5AFF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2015(факт)</c:v>
                </c:pt>
                <c:pt idx="1">
                  <c:v>2016(факт)</c:v>
                </c:pt>
                <c:pt idx="2">
                  <c:v>2017(оценка)</c:v>
                </c:pt>
                <c:pt idx="3">
                  <c:v>2018(прогноз)</c:v>
                </c:pt>
                <c:pt idx="4">
                  <c:v>2019(прогноз)</c:v>
                </c:pt>
                <c:pt idx="5">
                  <c:v>2020(прогноз)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268.67</c:v>
                </c:pt>
                <c:pt idx="1">
                  <c:v>267.5</c:v>
                </c:pt>
                <c:pt idx="2">
                  <c:v>267.39999999999998</c:v>
                </c:pt>
                <c:pt idx="3">
                  <c:v>267.14999999999998</c:v>
                </c:pt>
                <c:pt idx="4">
                  <c:v>266.76</c:v>
                </c:pt>
                <c:pt idx="5">
                  <c:v>266.41000000000003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D-4537-91A6-013D7D5AF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9169368"/>
        <c:axId val="419166416"/>
        <c:axId val="535914320"/>
      </c:bar3DChart>
      <c:catAx>
        <c:axId val="41916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9166416"/>
        <c:crosses val="autoZero"/>
        <c:auto val="1"/>
        <c:lblAlgn val="ctr"/>
        <c:lblOffset val="100"/>
        <c:noMultiLvlLbl val="0"/>
      </c:catAx>
      <c:valAx>
        <c:axId val="419166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9169368"/>
        <c:crosses val="autoZero"/>
        <c:crossBetween val="between"/>
      </c:valAx>
      <c:serAx>
        <c:axId val="535914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419166416"/>
        <c:crosses val="autoZero"/>
      </c:ser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Валовой региональный продук</c:v>
                </c:pt>
              </c:strCache>
            </c:strRef>
          </c:tx>
          <c:spPr>
            <a:solidFill>
              <a:schemeClr val="accent1">
                <a:alpha val="74000"/>
              </a:schemeClr>
            </a:solidFill>
            <a:ln>
              <a:noFill/>
            </a:ln>
            <a:effectLst>
              <a:innerShdw blurRad="114300">
                <a:schemeClr val="accent1">
                  <a:lumMod val="75000"/>
                </a:schemeClr>
              </a:innerShdw>
            </a:effectLst>
            <a:sp3d/>
          </c:spPr>
          <c:dLbls>
            <c:dLbl>
              <c:idx val="0"/>
              <c:layout>
                <c:manualLayout>
                  <c:x val="1.7809439002671415E-3"/>
                  <c:y val="-0.32923076923076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47-45D8-9034-C271273C89AD}"/>
                </c:ext>
              </c:extLst>
            </c:dLbl>
            <c:dLbl>
              <c:idx val="1"/>
              <c:layout>
                <c:manualLayout>
                  <c:x val="3.5618878005342831E-3"/>
                  <c:y val="-0.34769230769230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47-45D8-9034-C271273C89AD}"/>
                </c:ext>
              </c:extLst>
            </c:dLbl>
            <c:dLbl>
              <c:idx val="2"/>
              <c:layout>
                <c:manualLayout>
                  <c:x val="1.7809439002671415E-3"/>
                  <c:y val="-0.36307692307692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47-45D8-9034-C271273C89AD}"/>
                </c:ext>
              </c:extLst>
            </c:dLbl>
            <c:dLbl>
              <c:idx val="3"/>
              <c:layout>
                <c:manualLayout>
                  <c:x val="1.7809439002672068E-3"/>
                  <c:y val="-0.393846032707450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666893374748464E-2"/>
                      <c:h val="8.39692307692307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247-45D8-9034-C271273C89AD}"/>
                </c:ext>
              </c:extLst>
            </c:dLbl>
            <c:dLbl>
              <c:idx val="4"/>
              <c:layout>
                <c:manualLayout>
                  <c:x val="5.3428317008014248E-3"/>
                  <c:y val="-0.41230769230769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247-45D8-9034-C271273C89AD}"/>
                </c:ext>
              </c:extLst>
            </c:dLbl>
            <c:dLbl>
              <c:idx val="5"/>
              <c:layout>
                <c:manualLayout>
                  <c:x val="-5.3428317008014248E-3"/>
                  <c:y val="-0.42153846153846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247-45D8-9034-C271273C8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 </c:v>
                </c:pt>
                <c:pt idx="1">
                  <c:v>2016(факт)</c:v>
                </c:pt>
                <c:pt idx="2">
                  <c:v>2017(оценка)</c:v>
                </c:pt>
                <c:pt idx="3">
                  <c:v>2018(прогноз)</c:v>
                </c:pt>
                <c:pt idx="4">
                  <c:v>2019(прогноз)</c:v>
                </c:pt>
                <c:pt idx="5">
                  <c:v>2020(прогноз)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67355.199999999997</c:v>
                </c:pt>
                <c:pt idx="1">
                  <c:v>69640.429999999993</c:v>
                </c:pt>
                <c:pt idx="2">
                  <c:v>74584.899999999994</c:v>
                </c:pt>
                <c:pt idx="3">
                  <c:v>78277.600000000006</c:v>
                </c:pt>
                <c:pt idx="4">
                  <c:v>82629.83</c:v>
                </c:pt>
                <c:pt idx="5">
                  <c:v>87391.79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247-45D8-9034-C271273C89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610735288"/>
        <c:axId val="610753984"/>
        <c:axId val="325364568"/>
      </c:line3DChart>
      <c:catAx>
        <c:axId val="61073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753984"/>
        <c:crosses val="autoZero"/>
        <c:auto val="1"/>
        <c:lblAlgn val="ctr"/>
        <c:lblOffset val="100"/>
        <c:noMultiLvlLbl val="0"/>
      </c:catAx>
      <c:valAx>
        <c:axId val="610753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0735288"/>
        <c:crosses val="autoZero"/>
        <c:crossBetween val="between"/>
      </c:valAx>
      <c:serAx>
        <c:axId val="325364568"/>
        <c:scaling>
          <c:orientation val="minMax"/>
        </c:scaling>
        <c:delete val="1"/>
        <c:axPos val="b"/>
        <c:majorTickMark val="out"/>
        <c:minorTickMark val="none"/>
        <c:tickLblPos val="nextTo"/>
        <c:crossAx val="610753984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accent1">
          <a:alpha val="40000"/>
        </a:schemeClr>
      </a:glow>
    </a:effectLst>
    <a:scene3d>
      <a:camera prst="orthographicFront"/>
      <a:lightRig rig="threePt" dir="t"/>
    </a:scene3d>
    <a:sp3d prstMaterial="dkEdge"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потребительских цен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-5.5946778074309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62-4754-B13C-200FB4FDC249}"/>
                </c:ext>
              </c:extLst>
            </c:dLbl>
            <c:dLbl>
              <c:idx val="1"/>
              <c:layout>
                <c:manualLayout>
                  <c:x val="-3.036052768031464E-3"/>
                  <c:y val="-7.120499027639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62-4754-B13C-200FB4FDC249}"/>
                </c:ext>
              </c:extLst>
            </c:dLbl>
            <c:dLbl>
              <c:idx val="2"/>
              <c:layout>
                <c:manualLayout>
                  <c:x val="-1.5180263840157877E-3"/>
                  <c:y val="-8.1377131744450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62-4754-B13C-200FB4FDC249}"/>
                </c:ext>
              </c:extLst>
            </c:dLbl>
            <c:dLbl>
              <c:idx val="3"/>
              <c:layout>
                <c:manualLayout>
                  <c:x val="-6.0721055360629834E-3"/>
                  <c:y val="-8.6463002239473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364262264278593E-2"/>
                      <c:h val="0.15138709563735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D62-4754-B13C-200FB4FDC249}"/>
                </c:ext>
              </c:extLst>
            </c:dLbl>
            <c:dLbl>
              <c:idx val="4"/>
              <c:layout>
                <c:manualLayout>
                  <c:x val="-1.1132064884218555E-16"/>
                  <c:y val="-7.629106101042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62-4754-B13C-200FB4FDC249}"/>
                </c:ext>
              </c:extLst>
            </c:dLbl>
            <c:dLbl>
              <c:idx val="5"/>
              <c:layout>
                <c:manualLayout>
                  <c:x val="-9.1081583040943919E-3"/>
                  <c:y val="-8.1377131744450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62-4754-B13C-200FB4FDC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2015(факт)</c:v>
                </c:pt>
                <c:pt idx="1">
                  <c:v>2016(факт)</c:v>
                </c:pt>
                <c:pt idx="2">
                  <c:v>2017(оценка)</c:v>
                </c:pt>
                <c:pt idx="3">
                  <c:v>2018(прогноз)</c:v>
                </c:pt>
                <c:pt idx="4">
                  <c:v>2019(прогноз)</c:v>
                </c:pt>
                <c:pt idx="5">
                  <c:v>2020(прогноз)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116.8</c:v>
                </c:pt>
                <c:pt idx="1">
                  <c:v>107.4</c:v>
                </c:pt>
                <c:pt idx="2">
                  <c:v>107.2</c:v>
                </c:pt>
                <c:pt idx="3">
                  <c:v>107</c:v>
                </c:pt>
                <c:pt idx="4">
                  <c:v>106.8</c:v>
                </c:pt>
                <c:pt idx="5">
                  <c:v>105.2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2-4754-B13C-200FB4FDC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97112"/>
        <c:axId val="205404656"/>
        <c:axId val="356226192"/>
      </c:line3DChart>
      <c:catAx>
        <c:axId val="20539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5404656"/>
        <c:crosses val="autoZero"/>
        <c:auto val="1"/>
        <c:lblAlgn val="ctr"/>
        <c:lblOffset val="100"/>
        <c:noMultiLvlLbl val="0"/>
      </c:catAx>
      <c:valAx>
        <c:axId val="205404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5397112"/>
        <c:crosses val="autoZero"/>
        <c:crossBetween val="between"/>
      </c:valAx>
      <c:serAx>
        <c:axId val="35622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205404656"/>
        <c:crosses val="autoZero"/>
      </c:ser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5083754480492"/>
          <c:y val="5.2880904260259889E-2"/>
          <c:w val="0.8552948591834646"/>
          <c:h val="0.8252391732283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18000"/>
                  </a:schemeClr>
                </a:gs>
                <a:gs pos="50000">
                  <a:schemeClr val="accent1">
                    <a:satMod val="89000"/>
                    <a:lumMod val="91000"/>
                  </a:schemeClr>
                </a:gs>
                <a:gs pos="100000">
                  <a:schemeClr val="accent1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год</c:v>
                </c:pt>
                <c:pt idx="1">
                  <c:v>9 месяцев</c:v>
                </c:pt>
                <c:pt idx="2">
                  <c:v>I полугодие</c:v>
                </c:pt>
                <c:pt idx="3">
                  <c:v>I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89.8</c:v>
                </c:pt>
                <c:pt idx="1">
                  <c:v>84</c:v>
                </c:pt>
                <c:pt idx="2">
                  <c:v>62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9-4ECA-BFCD-0F35E6082D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18000"/>
                  </a:schemeClr>
                </a:gs>
                <a:gs pos="50000">
                  <a:schemeClr val="accent2">
                    <a:satMod val="89000"/>
                    <a:lumMod val="91000"/>
                  </a:schemeClr>
                </a:gs>
                <a:gs pos="100000">
                  <a:schemeClr val="accent2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год</c:v>
                </c:pt>
                <c:pt idx="1">
                  <c:v>9 месяцев</c:v>
                </c:pt>
                <c:pt idx="2">
                  <c:v>I полугодие</c:v>
                </c:pt>
                <c:pt idx="3">
                  <c:v>I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101.4</c:v>
                </c:pt>
                <c:pt idx="3">
                  <c:v>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9-4ECA-BFCD-0F35E6082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57670312"/>
        <c:axId val="357674904"/>
      </c:barChart>
      <c:catAx>
        <c:axId val="357670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7674904"/>
        <c:crosses val="autoZero"/>
        <c:auto val="1"/>
        <c:lblAlgn val="ctr"/>
        <c:lblOffset val="100"/>
        <c:noMultiLvlLbl val="0"/>
      </c:catAx>
      <c:valAx>
        <c:axId val="3576749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767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157637605270005"/>
          <c:y val="0.70121552411670318"/>
          <c:w val="0.18379140344183265"/>
          <c:h val="9.5766004400869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393767234791859E-4"/>
          <c:y val="0.17075114556934806"/>
          <c:w val="0.56711097821633061"/>
          <c:h val="0.82087468147418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AE0-4956-B0F0-2BF47EB35D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AE0-4956-B0F0-2BF47EB35D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AE0-4956-B0F0-2BF47EB35D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7AE0-4956-B0F0-2BF47EB35D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AE0-4956-B0F0-2BF47EB35D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7AE0-4956-B0F0-2BF47EB35D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AE0-4956-B0F0-2BF47EB35D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7AE0-4956-B0F0-2BF47EB35D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AE0-4956-B0F0-2BF47EB35D5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AE0-4956-B0F0-2BF47EB35D5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7AE0-4956-B0F0-2BF47EB35D5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AE0-4956-B0F0-2BF47EB35D5B}"/>
              </c:ext>
            </c:extLst>
          </c:dPt>
          <c:dPt>
            <c:idx val="1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AE0-4956-B0F0-2BF47EB35D5B}"/>
              </c:ext>
            </c:extLst>
          </c:dPt>
          <c:dLbls>
            <c:dLbl>
              <c:idx val="0"/>
              <c:layout>
                <c:manualLayout>
                  <c:x val="-3.7187005105374489E-2"/>
                  <c:y val="-5.85870530032378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E0-4956-B0F0-2BF47EB35D5B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E0-4956-B0F0-2BF47EB35D5B}"/>
                </c:ext>
              </c:extLst>
            </c:dLbl>
            <c:dLbl>
              <c:idx val="2"/>
              <c:layout>
                <c:manualLayout>
                  <c:x val="2.4923862365305604E-3"/>
                  <c:y val="-8.57320194914357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E0-4956-B0F0-2BF47EB35D5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AE0-4956-B0F0-2BF47EB35D5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AE0-4956-B0F0-2BF47EB35D5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AE0-4956-B0F0-2BF47EB35D5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AE0-4956-B0F0-2BF47EB35D5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AE0-4956-B0F0-2BF47EB35D5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AE0-4956-B0F0-2BF47EB35D5B}"/>
                </c:ext>
              </c:extLst>
            </c:dLbl>
            <c:dLbl>
              <c:idx val="9"/>
              <c:layout>
                <c:manualLayout>
                  <c:x val="1.8653277517525498E-2"/>
                  <c:y val="5.9725164091403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E0-4956-B0F0-2BF47EB35D5B}"/>
                </c:ext>
              </c:extLst>
            </c:dLbl>
            <c:dLbl>
              <c:idx val="10"/>
              <c:layout>
                <c:manualLayout>
                  <c:x val="5.9544613885289654E-3"/>
                  <c:y val="-1.00155712968964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E0-4956-B0F0-2BF47EB35D5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AE0-4956-B0F0-2BF47EB35D5B}"/>
                </c:ext>
              </c:extLst>
            </c:dLbl>
            <c:dLbl>
              <c:idx val="12"/>
              <c:layout>
                <c:manualLayout>
                  <c:x val="3.8788608702393236E-2"/>
                  <c:y val="-6.4137160692761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E0-4956-B0F0-2BF47EB35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 </c:v>
                </c:pt>
                <c:pt idx="3">
                  <c:v>Налоги на совокупный доход</c:v>
                </c:pt>
                <c:pt idx="4">
                  <c:v>Налоги на имущество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госсобственности</c:v>
                </c:pt>
                <c:pt idx="7">
                  <c:v>Иные налоговые доходы</c:v>
                </c:pt>
                <c:pt idx="8">
                  <c:v>Неналоговые доходы</c:v>
                </c:pt>
                <c:pt idx="9">
                  <c:v>Дотации КЧР и МО</c:v>
                </c:pt>
                <c:pt idx="10">
                  <c:v>Субсидии КЧР и МО (межбюджетные субсидии)</c:v>
                </c:pt>
                <c:pt idx="11">
                  <c:v>Иные межбюджетные трансферты</c:v>
                </c:pt>
                <c:pt idx="12">
                  <c:v>Субвенции КЧР и МО</c:v>
                </c:pt>
              </c:strCache>
            </c:strRef>
          </c:cat>
          <c:val>
            <c:numRef>
              <c:f>Лист1!$B$2:$B$14</c:f>
              <c:numCache>
                <c:formatCode>0.00</c:formatCode>
                <c:ptCount val="13"/>
                <c:pt idx="0">
                  <c:v>1438.4</c:v>
                </c:pt>
                <c:pt idx="1">
                  <c:v>2576.6</c:v>
                </c:pt>
                <c:pt idx="2">
                  <c:v>818.5</c:v>
                </c:pt>
                <c:pt idx="3">
                  <c:v>270.60000000000002</c:v>
                </c:pt>
                <c:pt idx="4">
                  <c:v>459.9</c:v>
                </c:pt>
                <c:pt idx="5">
                  <c:v>21.5</c:v>
                </c:pt>
                <c:pt idx="6">
                  <c:v>10.7</c:v>
                </c:pt>
                <c:pt idx="7">
                  <c:v>41.5</c:v>
                </c:pt>
                <c:pt idx="8">
                  <c:v>532.4</c:v>
                </c:pt>
                <c:pt idx="9">
                  <c:v>9134.7999999999993</c:v>
                </c:pt>
                <c:pt idx="10">
                  <c:v>3445.5</c:v>
                </c:pt>
                <c:pt idx="11">
                  <c:v>30</c:v>
                </c:pt>
                <c:pt idx="12">
                  <c:v>884.8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0-4956-B0F0-2BF47EB35D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87470237106438"/>
          <c:y val="0.22419703599065643"/>
          <c:w val="0.32953175853018374"/>
          <c:h val="0.73120470075717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>
        <a:lumMod val="50000"/>
      </cs:styleClr>
    </cs:fontRef>
    <cs:defRPr sz="133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0023F-DFFE-4460-834A-757851261906}" type="doc">
      <dgm:prSet loTypeId="urn:microsoft.com/office/officeart/2009/3/layout/StepUp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631096B-13D7-44AD-A23E-7430091DF15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1.Составление проекта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24B898-3937-4B85-80CF-EC87060A7DD3}" type="parTrans" cxnId="{D023EB45-0DB4-4C65-86BB-14743214969C}">
      <dgm:prSet/>
      <dgm:spPr/>
      <dgm:t>
        <a:bodyPr/>
        <a:lstStyle/>
        <a:p>
          <a:endParaRPr lang="ru-RU"/>
        </a:p>
      </dgm:t>
    </dgm:pt>
    <dgm:pt modelId="{DD32239F-7BA6-49CD-BDF7-575D987769AF}" type="sibTrans" cxnId="{D023EB45-0DB4-4C65-86BB-14743214969C}">
      <dgm:prSet/>
      <dgm:spPr/>
      <dgm:t>
        <a:bodyPr/>
        <a:lstStyle/>
        <a:p>
          <a:endParaRPr lang="ru-RU"/>
        </a:p>
      </dgm:t>
    </dgm:pt>
    <dgm:pt modelId="{5F4690B4-C0CC-4D25-8360-32BAC405321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2.Рассмотрение проекта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C0BAFA-BC0F-480F-97B6-13A8260B0F89}" type="parTrans" cxnId="{4BBCB300-7271-40DA-8531-248E5767314F}">
      <dgm:prSet/>
      <dgm:spPr/>
      <dgm:t>
        <a:bodyPr/>
        <a:lstStyle/>
        <a:p>
          <a:endParaRPr lang="ru-RU"/>
        </a:p>
      </dgm:t>
    </dgm:pt>
    <dgm:pt modelId="{698E3832-8F5D-4261-ABBC-276432E5CE85}" type="sibTrans" cxnId="{4BBCB300-7271-40DA-8531-248E5767314F}">
      <dgm:prSet/>
      <dgm:spPr/>
      <dgm:t>
        <a:bodyPr/>
        <a:lstStyle/>
        <a:p>
          <a:endParaRPr lang="ru-RU"/>
        </a:p>
      </dgm:t>
    </dgm:pt>
    <dgm:pt modelId="{8AB90CD4-6A0B-48BA-8E7F-3625155C50E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3.Утверждение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CDDF11-E581-4DF5-8B63-2764F4E8AA86}" type="parTrans" cxnId="{FCA8EDEF-15BF-4FE3-A73E-ED391C2F5E7F}">
      <dgm:prSet/>
      <dgm:spPr/>
      <dgm:t>
        <a:bodyPr/>
        <a:lstStyle/>
        <a:p>
          <a:endParaRPr lang="ru-RU"/>
        </a:p>
      </dgm:t>
    </dgm:pt>
    <dgm:pt modelId="{DA6A257F-DA84-4F64-9A4A-59A7502E3ABB}" type="sibTrans" cxnId="{FCA8EDEF-15BF-4FE3-A73E-ED391C2F5E7F}">
      <dgm:prSet/>
      <dgm:spPr/>
      <dgm:t>
        <a:bodyPr/>
        <a:lstStyle/>
        <a:p>
          <a:endParaRPr lang="ru-RU"/>
        </a:p>
      </dgm:t>
    </dgm:pt>
    <dgm:pt modelId="{8D910CCA-A47D-401A-B79E-8DC22CF26A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4.Исполнение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43298A-DF5D-4BBE-BD41-BD84C5A747A2}" type="parTrans" cxnId="{7CBA5B9C-E8A1-4C7D-9CA4-FD65CA4FB8C3}">
      <dgm:prSet/>
      <dgm:spPr/>
      <dgm:t>
        <a:bodyPr/>
        <a:lstStyle/>
        <a:p>
          <a:endParaRPr lang="ru-RU"/>
        </a:p>
      </dgm:t>
    </dgm:pt>
    <dgm:pt modelId="{03B115FC-E0D5-41C1-A6C5-F2F6C5734275}" type="sibTrans" cxnId="{7CBA5B9C-E8A1-4C7D-9CA4-FD65CA4FB8C3}">
      <dgm:prSet/>
      <dgm:spPr/>
      <dgm:t>
        <a:bodyPr/>
        <a:lstStyle/>
        <a:p>
          <a:endParaRPr lang="ru-RU"/>
        </a:p>
      </dgm:t>
    </dgm:pt>
    <dgm:pt modelId="{82D7E1AC-0748-4029-B3F0-3556E978D5D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5.Контроль за исполнением бюджета. Учет, проверка и отчетность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70B3C5-BD67-4987-9363-C5F2D4320031}" type="parTrans" cxnId="{B5FF6890-9FA9-4BB1-975E-B83343527F24}">
      <dgm:prSet/>
      <dgm:spPr/>
      <dgm:t>
        <a:bodyPr/>
        <a:lstStyle/>
        <a:p>
          <a:endParaRPr lang="ru-RU"/>
        </a:p>
      </dgm:t>
    </dgm:pt>
    <dgm:pt modelId="{11924C9D-B84C-4DD2-A08D-321CB82AE9B4}" type="sibTrans" cxnId="{B5FF6890-9FA9-4BB1-975E-B83343527F24}">
      <dgm:prSet/>
      <dgm:spPr/>
      <dgm:t>
        <a:bodyPr/>
        <a:lstStyle/>
        <a:p>
          <a:endParaRPr lang="ru-RU"/>
        </a:p>
      </dgm:t>
    </dgm:pt>
    <dgm:pt modelId="{75E7FE10-644C-4623-AD64-C09250CD2936}" type="pres">
      <dgm:prSet presAssocID="{5D90023F-DFFE-4460-834A-7578512619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68195C-328F-45C9-8936-5801BC74B53E}" type="pres">
      <dgm:prSet presAssocID="{0631096B-13D7-44AD-A23E-7430091DF15B}" presName="composite" presStyleCnt="0"/>
      <dgm:spPr/>
    </dgm:pt>
    <dgm:pt modelId="{262F7058-BF94-41D3-8D55-39A2736F0860}" type="pres">
      <dgm:prSet presAssocID="{0631096B-13D7-44AD-A23E-7430091DF15B}" presName="LShape" presStyleLbl="alignNode1" presStyleIdx="0" presStyleCnt="9"/>
      <dgm:spPr/>
    </dgm:pt>
    <dgm:pt modelId="{9A8E7BC4-8597-4ADF-BB85-D7764629ED6D}" type="pres">
      <dgm:prSet presAssocID="{0631096B-13D7-44AD-A23E-7430091DF15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F0A60-844E-45E5-B591-3A3EF7729765}" type="pres">
      <dgm:prSet presAssocID="{0631096B-13D7-44AD-A23E-7430091DF15B}" presName="Triangle" presStyleLbl="alignNode1" presStyleIdx="1" presStyleCnt="9"/>
      <dgm:spPr/>
    </dgm:pt>
    <dgm:pt modelId="{2B1DDA43-67C5-40F9-A220-38C0BF72FF13}" type="pres">
      <dgm:prSet presAssocID="{DD32239F-7BA6-49CD-BDF7-575D987769AF}" presName="sibTrans" presStyleCnt="0"/>
      <dgm:spPr/>
    </dgm:pt>
    <dgm:pt modelId="{B2AE4047-57E4-4E44-A184-45E0AA13C43D}" type="pres">
      <dgm:prSet presAssocID="{DD32239F-7BA6-49CD-BDF7-575D987769AF}" presName="space" presStyleCnt="0"/>
      <dgm:spPr/>
    </dgm:pt>
    <dgm:pt modelId="{9816F7A2-6F1A-4BB0-B4D2-DB3AA67CBC0B}" type="pres">
      <dgm:prSet presAssocID="{5F4690B4-C0CC-4D25-8360-32BAC4053213}" presName="composite" presStyleCnt="0"/>
      <dgm:spPr/>
    </dgm:pt>
    <dgm:pt modelId="{8EB6546E-A85C-4088-A562-C14EE8B54343}" type="pres">
      <dgm:prSet presAssocID="{5F4690B4-C0CC-4D25-8360-32BAC4053213}" presName="LShape" presStyleLbl="alignNode1" presStyleIdx="2" presStyleCnt="9"/>
      <dgm:spPr/>
    </dgm:pt>
    <dgm:pt modelId="{F296730A-3283-4156-AB7B-DD3253F0B2E9}" type="pres">
      <dgm:prSet presAssocID="{5F4690B4-C0CC-4D25-8360-32BAC405321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54B00-18B4-4826-8861-46B9DC063B88}" type="pres">
      <dgm:prSet presAssocID="{5F4690B4-C0CC-4D25-8360-32BAC4053213}" presName="Triangle" presStyleLbl="alignNode1" presStyleIdx="3" presStyleCnt="9"/>
      <dgm:spPr/>
    </dgm:pt>
    <dgm:pt modelId="{01851413-5485-45EF-B122-ED4D6994DA39}" type="pres">
      <dgm:prSet presAssocID="{698E3832-8F5D-4261-ABBC-276432E5CE85}" presName="sibTrans" presStyleCnt="0"/>
      <dgm:spPr/>
    </dgm:pt>
    <dgm:pt modelId="{D52BABB3-FB0D-4F49-99AF-4A7D24858F24}" type="pres">
      <dgm:prSet presAssocID="{698E3832-8F5D-4261-ABBC-276432E5CE85}" presName="space" presStyleCnt="0"/>
      <dgm:spPr/>
    </dgm:pt>
    <dgm:pt modelId="{0CA00A96-24ED-400D-87A6-F9CB8AAF2707}" type="pres">
      <dgm:prSet presAssocID="{8AB90CD4-6A0B-48BA-8E7F-3625155C50EE}" presName="composite" presStyleCnt="0"/>
      <dgm:spPr/>
    </dgm:pt>
    <dgm:pt modelId="{ADFC1307-87C9-4B8C-8E06-731B1009C4DD}" type="pres">
      <dgm:prSet presAssocID="{8AB90CD4-6A0B-48BA-8E7F-3625155C50EE}" presName="LShape" presStyleLbl="alignNode1" presStyleIdx="4" presStyleCnt="9"/>
      <dgm:spPr/>
    </dgm:pt>
    <dgm:pt modelId="{0FD8B68B-990A-45BB-9EB4-0CC18BCE5CBC}" type="pres">
      <dgm:prSet presAssocID="{8AB90CD4-6A0B-48BA-8E7F-3625155C50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1A16D-0807-4AE2-B374-1D39E018DD5E}" type="pres">
      <dgm:prSet presAssocID="{8AB90CD4-6A0B-48BA-8E7F-3625155C50EE}" presName="Triangle" presStyleLbl="alignNode1" presStyleIdx="5" presStyleCnt="9"/>
      <dgm:spPr/>
    </dgm:pt>
    <dgm:pt modelId="{1DF102B9-333F-4A93-942D-4464C51FC2C6}" type="pres">
      <dgm:prSet presAssocID="{DA6A257F-DA84-4F64-9A4A-59A7502E3ABB}" presName="sibTrans" presStyleCnt="0"/>
      <dgm:spPr/>
    </dgm:pt>
    <dgm:pt modelId="{2768A12D-B160-444D-8EFB-5CAD26B1D20B}" type="pres">
      <dgm:prSet presAssocID="{DA6A257F-DA84-4F64-9A4A-59A7502E3ABB}" presName="space" presStyleCnt="0"/>
      <dgm:spPr/>
    </dgm:pt>
    <dgm:pt modelId="{9E6CB328-737B-4FB7-BC60-2A2413C35167}" type="pres">
      <dgm:prSet presAssocID="{8D910CCA-A47D-401A-B79E-8DC22CF26AA1}" presName="composite" presStyleCnt="0"/>
      <dgm:spPr/>
    </dgm:pt>
    <dgm:pt modelId="{31BE4FAB-682E-40F4-90A1-C4F26BB1FAAC}" type="pres">
      <dgm:prSet presAssocID="{8D910CCA-A47D-401A-B79E-8DC22CF26AA1}" presName="LShape" presStyleLbl="alignNode1" presStyleIdx="6" presStyleCnt="9"/>
      <dgm:spPr/>
    </dgm:pt>
    <dgm:pt modelId="{87EE50B8-4E6B-4151-A70A-CD8308C245E2}" type="pres">
      <dgm:prSet presAssocID="{8D910CCA-A47D-401A-B79E-8DC22CF26AA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73E23-BF85-46C5-9CAE-A99A15D89EDA}" type="pres">
      <dgm:prSet presAssocID="{8D910CCA-A47D-401A-B79E-8DC22CF26AA1}" presName="Triangle" presStyleLbl="alignNode1" presStyleIdx="7" presStyleCnt="9"/>
      <dgm:spPr/>
    </dgm:pt>
    <dgm:pt modelId="{E33F852A-40F3-4D5C-BC63-1A882E01EFA1}" type="pres">
      <dgm:prSet presAssocID="{03B115FC-E0D5-41C1-A6C5-F2F6C5734275}" presName="sibTrans" presStyleCnt="0"/>
      <dgm:spPr/>
    </dgm:pt>
    <dgm:pt modelId="{97D6BDEA-CDFC-4F20-97C5-BA696ACFF96E}" type="pres">
      <dgm:prSet presAssocID="{03B115FC-E0D5-41C1-A6C5-F2F6C5734275}" presName="space" presStyleCnt="0"/>
      <dgm:spPr/>
    </dgm:pt>
    <dgm:pt modelId="{0660697A-45C6-404F-A178-7362F162B8A5}" type="pres">
      <dgm:prSet presAssocID="{82D7E1AC-0748-4029-B3F0-3556E978D5D5}" presName="composite" presStyleCnt="0"/>
      <dgm:spPr/>
    </dgm:pt>
    <dgm:pt modelId="{D25BCA3B-927F-4EA3-B2AB-A91B118688B5}" type="pres">
      <dgm:prSet presAssocID="{82D7E1AC-0748-4029-B3F0-3556E978D5D5}" presName="LShape" presStyleLbl="alignNode1" presStyleIdx="8" presStyleCnt="9"/>
      <dgm:spPr/>
    </dgm:pt>
    <dgm:pt modelId="{4091C443-7ED3-4BAC-9C61-7D7D5E24BA44}" type="pres">
      <dgm:prSet presAssocID="{82D7E1AC-0748-4029-B3F0-3556E978D5D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709F6-79B6-414B-A0EE-C6D31C0618D2}" type="presOf" srcId="{8AB90CD4-6A0B-48BA-8E7F-3625155C50EE}" destId="{0FD8B68B-990A-45BB-9EB4-0CC18BCE5CBC}" srcOrd="0" destOrd="0" presId="urn:microsoft.com/office/officeart/2009/3/layout/StepUpProcess"/>
    <dgm:cxn modelId="{4BBCB300-7271-40DA-8531-248E5767314F}" srcId="{5D90023F-DFFE-4460-834A-757851261906}" destId="{5F4690B4-C0CC-4D25-8360-32BAC4053213}" srcOrd="1" destOrd="0" parTransId="{04C0BAFA-BC0F-480F-97B6-13A8260B0F89}" sibTransId="{698E3832-8F5D-4261-ABBC-276432E5CE85}"/>
    <dgm:cxn modelId="{D023EB45-0DB4-4C65-86BB-14743214969C}" srcId="{5D90023F-DFFE-4460-834A-757851261906}" destId="{0631096B-13D7-44AD-A23E-7430091DF15B}" srcOrd="0" destOrd="0" parTransId="{4A24B898-3937-4B85-80CF-EC87060A7DD3}" sibTransId="{DD32239F-7BA6-49CD-BDF7-575D987769AF}"/>
    <dgm:cxn modelId="{7C31370E-F70F-4EA4-B7A9-AC15D7AE3CA1}" type="presOf" srcId="{0631096B-13D7-44AD-A23E-7430091DF15B}" destId="{9A8E7BC4-8597-4ADF-BB85-D7764629ED6D}" srcOrd="0" destOrd="0" presId="urn:microsoft.com/office/officeart/2009/3/layout/StepUpProcess"/>
    <dgm:cxn modelId="{FCA8EDEF-15BF-4FE3-A73E-ED391C2F5E7F}" srcId="{5D90023F-DFFE-4460-834A-757851261906}" destId="{8AB90CD4-6A0B-48BA-8E7F-3625155C50EE}" srcOrd="2" destOrd="0" parTransId="{98CDDF11-E581-4DF5-8B63-2764F4E8AA86}" sibTransId="{DA6A257F-DA84-4F64-9A4A-59A7502E3ABB}"/>
    <dgm:cxn modelId="{01F59E07-8B1E-4262-A520-02FA2F033652}" type="presOf" srcId="{5F4690B4-C0CC-4D25-8360-32BAC4053213}" destId="{F296730A-3283-4156-AB7B-DD3253F0B2E9}" srcOrd="0" destOrd="0" presId="urn:microsoft.com/office/officeart/2009/3/layout/StepUpProcess"/>
    <dgm:cxn modelId="{656E7598-CA91-4214-B4FF-A4A922A31386}" type="presOf" srcId="{82D7E1AC-0748-4029-B3F0-3556E978D5D5}" destId="{4091C443-7ED3-4BAC-9C61-7D7D5E24BA44}" srcOrd="0" destOrd="0" presId="urn:microsoft.com/office/officeart/2009/3/layout/StepUpProcess"/>
    <dgm:cxn modelId="{B5FF6890-9FA9-4BB1-975E-B83343527F24}" srcId="{5D90023F-DFFE-4460-834A-757851261906}" destId="{82D7E1AC-0748-4029-B3F0-3556E978D5D5}" srcOrd="4" destOrd="0" parTransId="{7570B3C5-BD67-4987-9363-C5F2D4320031}" sibTransId="{11924C9D-B84C-4DD2-A08D-321CB82AE9B4}"/>
    <dgm:cxn modelId="{7CBA5B9C-E8A1-4C7D-9CA4-FD65CA4FB8C3}" srcId="{5D90023F-DFFE-4460-834A-757851261906}" destId="{8D910CCA-A47D-401A-B79E-8DC22CF26AA1}" srcOrd="3" destOrd="0" parTransId="{9243298A-DF5D-4BBE-BD41-BD84C5A747A2}" sibTransId="{03B115FC-E0D5-41C1-A6C5-F2F6C5734275}"/>
    <dgm:cxn modelId="{53855D30-FD6E-496A-9444-12AFD3970D81}" type="presOf" srcId="{5D90023F-DFFE-4460-834A-757851261906}" destId="{75E7FE10-644C-4623-AD64-C09250CD2936}" srcOrd="0" destOrd="0" presId="urn:microsoft.com/office/officeart/2009/3/layout/StepUpProcess"/>
    <dgm:cxn modelId="{61C96277-8E5C-42EB-AF42-2BB39CC1629E}" type="presOf" srcId="{8D910CCA-A47D-401A-B79E-8DC22CF26AA1}" destId="{87EE50B8-4E6B-4151-A70A-CD8308C245E2}" srcOrd="0" destOrd="0" presId="urn:microsoft.com/office/officeart/2009/3/layout/StepUpProcess"/>
    <dgm:cxn modelId="{2E559E77-D880-497B-81F9-0B1CC5132162}" type="presParOf" srcId="{75E7FE10-644C-4623-AD64-C09250CD2936}" destId="{6568195C-328F-45C9-8936-5801BC74B53E}" srcOrd="0" destOrd="0" presId="urn:microsoft.com/office/officeart/2009/3/layout/StepUpProcess"/>
    <dgm:cxn modelId="{DDA56EB2-8B65-4A58-9BA7-773EF5A4BEE8}" type="presParOf" srcId="{6568195C-328F-45C9-8936-5801BC74B53E}" destId="{262F7058-BF94-41D3-8D55-39A2736F0860}" srcOrd="0" destOrd="0" presId="urn:microsoft.com/office/officeart/2009/3/layout/StepUpProcess"/>
    <dgm:cxn modelId="{EC767FB6-09C7-4FA6-8780-607179274F0D}" type="presParOf" srcId="{6568195C-328F-45C9-8936-5801BC74B53E}" destId="{9A8E7BC4-8597-4ADF-BB85-D7764629ED6D}" srcOrd="1" destOrd="0" presId="urn:microsoft.com/office/officeart/2009/3/layout/StepUpProcess"/>
    <dgm:cxn modelId="{E9EC422E-A556-4F20-96B1-3949D47A16C3}" type="presParOf" srcId="{6568195C-328F-45C9-8936-5801BC74B53E}" destId="{788F0A60-844E-45E5-B591-3A3EF7729765}" srcOrd="2" destOrd="0" presId="urn:microsoft.com/office/officeart/2009/3/layout/StepUpProcess"/>
    <dgm:cxn modelId="{7B19AE95-60C7-4C79-973C-B4014C8A688C}" type="presParOf" srcId="{75E7FE10-644C-4623-AD64-C09250CD2936}" destId="{2B1DDA43-67C5-40F9-A220-38C0BF72FF13}" srcOrd="1" destOrd="0" presId="urn:microsoft.com/office/officeart/2009/3/layout/StepUpProcess"/>
    <dgm:cxn modelId="{62E536A4-629C-4F88-8106-6B08F0487B5D}" type="presParOf" srcId="{2B1DDA43-67C5-40F9-A220-38C0BF72FF13}" destId="{B2AE4047-57E4-4E44-A184-45E0AA13C43D}" srcOrd="0" destOrd="0" presId="urn:microsoft.com/office/officeart/2009/3/layout/StepUpProcess"/>
    <dgm:cxn modelId="{36702D13-5EB5-48C9-A134-A26AD383226E}" type="presParOf" srcId="{75E7FE10-644C-4623-AD64-C09250CD2936}" destId="{9816F7A2-6F1A-4BB0-B4D2-DB3AA67CBC0B}" srcOrd="2" destOrd="0" presId="urn:microsoft.com/office/officeart/2009/3/layout/StepUpProcess"/>
    <dgm:cxn modelId="{3C615334-0DCD-4DE9-A5FF-41099B50555A}" type="presParOf" srcId="{9816F7A2-6F1A-4BB0-B4D2-DB3AA67CBC0B}" destId="{8EB6546E-A85C-4088-A562-C14EE8B54343}" srcOrd="0" destOrd="0" presId="urn:microsoft.com/office/officeart/2009/3/layout/StepUpProcess"/>
    <dgm:cxn modelId="{A55FA424-0565-4FE5-9DA0-EB8B6824CFCA}" type="presParOf" srcId="{9816F7A2-6F1A-4BB0-B4D2-DB3AA67CBC0B}" destId="{F296730A-3283-4156-AB7B-DD3253F0B2E9}" srcOrd="1" destOrd="0" presId="urn:microsoft.com/office/officeart/2009/3/layout/StepUpProcess"/>
    <dgm:cxn modelId="{0D70ED95-EB3C-4721-B91F-D173E40BCEAC}" type="presParOf" srcId="{9816F7A2-6F1A-4BB0-B4D2-DB3AA67CBC0B}" destId="{F6A54B00-18B4-4826-8861-46B9DC063B88}" srcOrd="2" destOrd="0" presId="urn:microsoft.com/office/officeart/2009/3/layout/StepUpProcess"/>
    <dgm:cxn modelId="{F22BE7C4-3BD0-4C63-A5E8-69A5ED1793CD}" type="presParOf" srcId="{75E7FE10-644C-4623-AD64-C09250CD2936}" destId="{01851413-5485-45EF-B122-ED4D6994DA39}" srcOrd="3" destOrd="0" presId="urn:microsoft.com/office/officeart/2009/3/layout/StepUpProcess"/>
    <dgm:cxn modelId="{391146A0-0779-4AB8-B188-37E1AC677850}" type="presParOf" srcId="{01851413-5485-45EF-B122-ED4D6994DA39}" destId="{D52BABB3-FB0D-4F49-99AF-4A7D24858F24}" srcOrd="0" destOrd="0" presId="urn:microsoft.com/office/officeart/2009/3/layout/StepUpProcess"/>
    <dgm:cxn modelId="{69829C82-1567-47F2-BBED-F805242DA53F}" type="presParOf" srcId="{75E7FE10-644C-4623-AD64-C09250CD2936}" destId="{0CA00A96-24ED-400D-87A6-F9CB8AAF2707}" srcOrd="4" destOrd="0" presId="urn:microsoft.com/office/officeart/2009/3/layout/StepUpProcess"/>
    <dgm:cxn modelId="{CA682469-0A61-45C3-A08F-A7DDF9D59F13}" type="presParOf" srcId="{0CA00A96-24ED-400D-87A6-F9CB8AAF2707}" destId="{ADFC1307-87C9-4B8C-8E06-731B1009C4DD}" srcOrd="0" destOrd="0" presId="urn:microsoft.com/office/officeart/2009/3/layout/StepUpProcess"/>
    <dgm:cxn modelId="{7ACC324D-2D50-45D6-BB28-78EE98DDA383}" type="presParOf" srcId="{0CA00A96-24ED-400D-87A6-F9CB8AAF2707}" destId="{0FD8B68B-990A-45BB-9EB4-0CC18BCE5CBC}" srcOrd="1" destOrd="0" presId="urn:microsoft.com/office/officeart/2009/3/layout/StepUpProcess"/>
    <dgm:cxn modelId="{9F8F6752-DD6C-4B3C-8C95-C4FFC380D55E}" type="presParOf" srcId="{0CA00A96-24ED-400D-87A6-F9CB8AAF2707}" destId="{A2C1A16D-0807-4AE2-B374-1D39E018DD5E}" srcOrd="2" destOrd="0" presId="urn:microsoft.com/office/officeart/2009/3/layout/StepUpProcess"/>
    <dgm:cxn modelId="{363E4005-A3AC-4770-822F-02FA272FB90E}" type="presParOf" srcId="{75E7FE10-644C-4623-AD64-C09250CD2936}" destId="{1DF102B9-333F-4A93-942D-4464C51FC2C6}" srcOrd="5" destOrd="0" presId="urn:microsoft.com/office/officeart/2009/3/layout/StepUpProcess"/>
    <dgm:cxn modelId="{233B9DD7-F234-41D4-B6F8-37A747F9A700}" type="presParOf" srcId="{1DF102B9-333F-4A93-942D-4464C51FC2C6}" destId="{2768A12D-B160-444D-8EFB-5CAD26B1D20B}" srcOrd="0" destOrd="0" presId="urn:microsoft.com/office/officeart/2009/3/layout/StepUpProcess"/>
    <dgm:cxn modelId="{2B348AA3-0F2E-48A2-88EF-8CED29E1B584}" type="presParOf" srcId="{75E7FE10-644C-4623-AD64-C09250CD2936}" destId="{9E6CB328-737B-4FB7-BC60-2A2413C35167}" srcOrd="6" destOrd="0" presId="urn:microsoft.com/office/officeart/2009/3/layout/StepUpProcess"/>
    <dgm:cxn modelId="{D14847A9-4F76-4275-AA9A-D3F08FD8A7BA}" type="presParOf" srcId="{9E6CB328-737B-4FB7-BC60-2A2413C35167}" destId="{31BE4FAB-682E-40F4-90A1-C4F26BB1FAAC}" srcOrd="0" destOrd="0" presId="urn:microsoft.com/office/officeart/2009/3/layout/StepUpProcess"/>
    <dgm:cxn modelId="{83E7C89B-1533-4740-A259-9629783769A3}" type="presParOf" srcId="{9E6CB328-737B-4FB7-BC60-2A2413C35167}" destId="{87EE50B8-4E6B-4151-A70A-CD8308C245E2}" srcOrd="1" destOrd="0" presId="urn:microsoft.com/office/officeart/2009/3/layout/StepUpProcess"/>
    <dgm:cxn modelId="{3C84FAEA-94D8-4E81-A5F8-ABEAF5C8F899}" type="presParOf" srcId="{9E6CB328-737B-4FB7-BC60-2A2413C35167}" destId="{E2E73E23-BF85-46C5-9CAE-A99A15D89EDA}" srcOrd="2" destOrd="0" presId="urn:microsoft.com/office/officeart/2009/3/layout/StepUpProcess"/>
    <dgm:cxn modelId="{C316CA38-ED50-49E2-9CE6-E718A3CA1C35}" type="presParOf" srcId="{75E7FE10-644C-4623-AD64-C09250CD2936}" destId="{E33F852A-40F3-4D5C-BC63-1A882E01EFA1}" srcOrd="7" destOrd="0" presId="urn:microsoft.com/office/officeart/2009/3/layout/StepUpProcess"/>
    <dgm:cxn modelId="{D9DD0CC2-5451-44F9-BA3F-501B6B9B361B}" type="presParOf" srcId="{E33F852A-40F3-4D5C-BC63-1A882E01EFA1}" destId="{97D6BDEA-CDFC-4F20-97C5-BA696ACFF96E}" srcOrd="0" destOrd="0" presId="urn:microsoft.com/office/officeart/2009/3/layout/StepUpProcess"/>
    <dgm:cxn modelId="{4874EE59-7B18-4A85-84E2-534A49BAEA07}" type="presParOf" srcId="{75E7FE10-644C-4623-AD64-C09250CD2936}" destId="{0660697A-45C6-404F-A178-7362F162B8A5}" srcOrd="8" destOrd="0" presId="urn:microsoft.com/office/officeart/2009/3/layout/StepUpProcess"/>
    <dgm:cxn modelId="{A39036E3-A541-4D1E-A054-A4CA4288D0BA}" type="presParOf" srcId="{0660697A-45C6-404F-A178-7362F162B8A5}" destId="{D25BCA3B-927F-4EA3-B2AB-A91B118688B5}" srcOrd="0" destOrd="0" presId="urn:microsoft.com/office/officeart/2009/3/layout/StepUpProcess"/>
    <dgm:cxn modelId="{E26A04F2-EF0B-4284-BE6C-6120289AB800}" type="presParOf" srcId="{0660697A-45C6-404F-A178-7362F162B8A5}" destId="{4091C443-7ED3-4BAC-9C61-7D7D5E24BA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5F8CE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создание, оснащение и развитие многофункциональных центров предоставления государственных и муниципальных услуг в Карачаево-Черкесской Республике;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«Развитие туризма, курортов и молодежной политики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Карачаево-Черкесской Республики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2017-2020 годы»  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числа прибывающих в КЧР иностранных и российских туристов к концу реализации Программы более чем в два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номерного фонда средств размещения туристов за годы реализации Программы в полтора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платных услуг субъектов туриндустрии населению к концу реализации Программы более чем в два раза по отношению к 2013 году;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дополнительных рабочих мест в сфере обслуживания туристской инфраструктуры и смежных отраслях не менее двенадцати тысяч человек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4227" custScaleY="25225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0888C-F440-4439-8A34-3FB6FB16BE0E}" type="presOf" srcId="{01E9E9D0-EE02-49B3-B65C-DE7D6EC63DA1}" destId="{29590B5E-A233-41D5-BFF4-40F7D549464D}" srcOrd="0" destOrd="0" presId="urn:microsoft.com/office/officeart/2005/8/layout/process4"/>
    <dgm:cxn modelId="{80F9681B-54E9-4078-B8BE-FA9299DD0ABC}" type="presOf" srcId="{CB33582A-8A03-4586-ADDB-19F2489130EE}" destId="{1FBE7A27-EB5D-4DEE-8A6C-D3B229E7558A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3A738D2A-B482-45C7-A8D9-9DC2B7A482E5}" type="presOf" srcId="{EBDF46E8-55CF-4C93-8993-A47C9C2DF02F}" destId="{2CBAF28B-CB05-42E7-A7E5-C3D45242D8A4}" srcOrd="0" destOrd="0" presId="urn:microsoft.com/office/officeart/2005/8/layout/process4"/>
    <dgm:cxn modelId="{F16C73A2-B551-4353-B2F6-3A6C1F0459D2}" type="presOf" srcId="{85B890CD-78BB-4614-B637-C24DB6F3161B}" destId="{C4E2ADD8-BFCE-470A-970C-3E84444E2F18}" srcOrd="1" destOrd="0" presId="urn:microsoft.com/office/officeart/2005/8/layout/process4"/>
    <dgm:cxn modelId="{0DB3BE60-9254-471F-81A6-F489C3AE6146}" type="presOf" srcId="{85B890CD-78BB-4614-B637-C24DB6F3161B}" destId="{2DA0C9F6-5D18-42B5-8FC8-00523D188BFC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B8D6634E-AC4D-447E-8D9F-E92D4135EF38}" type="presOf" srcId="{99E2DAF2-09EC-42F6-A233-DC96819DA688}" destId="{8D2E1E86-0C0E-450D-83E8-C480C1F1C0B7}" srcOrd="0" destOrd="0" presId="urn:microsoft.com/office/officeart/2005/8/layout/process4"/>
    <dgm:cxn modelId="{25417C13-0FB2-4210-A4AE-9C8F9E0ADF3F}" type="presParOf" srcId="{2CBAF28B-CB05-42E7-A7E5-C3D45242D8A4}" destId="{7AF9AF9F-31AE-4014-AE15-076787387846}" srcOrd="0" destOrd="0" presId="urn:microsoft.com/office/officeart/2005/8/layout/process4"/>
    <dgm:cxn modelId="{11C45134-B812-49C7-8DB8-B4668DFA8FC1}" type="presParOf" srcId="{7AF9AF9F-31AE-4014-AE15-076787387846}" destId="{2DA0C9F6-5D18-42B5-8FC8-00523D188BFC}" srcOrd="0" destOrd="0" presId="urn:microsoft.com/office/officeart/2005/8/layout/process4"/>
    <dgm:cxn modelId="{09F68E8D-C18B-40B0-9436-EF7A65A5DD9E}" type="presParOf" srcId="{7AF9AF9F-31AE-4014-AE15-076787387846}" destId="{C4E2ADD8-BFCE-470A-970C-3E84444E2F18}" srcOrd="1" destOrd="0" presId="urn:microsoft.com/office/officeart/2005/8/layout/process4"/>
    <dgm:cxn modelId="{96EEC00A-1642-4937-8256-1CC6EF3789F2}" type="presParOf" srcId="{7AF9AF9F-31AE-4014-AE15-076787387846}" destId="{00926DFD-BE03-480B-B1B8-79FC5B32EA7A}" srcOrd="2" destOrd="0" presId="urn:microsoft.com/office/officeart/2005/8/layout/process4"/>
    <dgm:cxn modelId="{321A9C67-93BE-40C0-88EB-E49387D602CF}" type="presParOf" srcId="{00926DFD-BE03-480B-B1B8-79FC5B32EA7A}" destId="{29590B5E-A233-41D5-BFF4-40F7D549464D}" srcOrd="0" destOrd="0" presId="urn:microsoft.com/office/officeart/2005/8/layout/process4"/>
    <dgm:cxn modelId="{5A89AA0A-034F-479D-8E80-0D47D4FC643B}" type="presParOf" srcId="{00926DFD-BE03-480B-B1B8-79FC5B32EA7A}" destId="{1FBE7A27-EB5D-4DEE-8A6C-D3B229E7558A}" srcOrd="1" destOrd="0" presId="urn:microsoft.com/office/officeart/2005/8/layout/process4"/>
    <dgm:cxn modelId="{830A1EA5-1EDC-4131-9044-B7FB1A0F3733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и совершенствование правовых основ функционирования дорожно-транспортного комплекса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безопасности дорожного движения и качества оказания услуг в сфере пассажирских перевозок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FF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промышленности, связи, информатизации общества, энергетики, транспорта и дорожного хозяйства в Карачаево-Черкесской Республике на 2014-2017 годы» 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граждан, использующих механизм получения государственных и муниципальных услуг в электронной форме, к 2017 году будет составлять 60%;объем отгруженных товаров собственного производства, выполненных работ и оказанных услуг собственными силами по видам экономической деятельности в Карачаево-Черкесской Республике увеличится с 53,8 млрд. рублей в 2013 году до 71,6 млрд. рублей в 2016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добыча полезных ископаемых - с 1,8% в 2014 году до 1,9% в 2016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обрабатывающие производства - с 40,5% в 2014 году до 41,5% в 2016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объема инвестиций по виду экономической деятельности "Обрабатывающие производства" в общем объеме инвестиций Карачаево-Черкесской Республики вырастет с 15,8% в 2014 году до 16,5% в 2016 году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C4D15C6E-535C-446A-BE01-B018FA38B105}" type="presOf" srcId="{99E2DAF2-09EC-42F6-A233-DC96819DA688}" destId="{8D2E1E86-0C0E-450D-83E8-C480C1F1C0B7}" srcOrd="0" destOrd="0" presId="urn:microsoft.com/office/officeart/2005/8/layout/process4"/>
    <dgm:cxn modelId="{53E460CF-5597-41A5-BDE1-93F84C5869E5}" type="presOf" srcId="{01E9E9D0-EE02-49B3-B65C-DE7D6EC63DA1}" destId="{29590B5E-A233-41D5-BFF4-40F7D549464D}" srcOrd="0" destOrd="0" presId="urn:microsoft.com/office/officeart/2005/8/layout/process4"/>
    <dgm:cxn modelId="{5D465C52-4A17-40BF-A237-C904E607BED2}" type="presOf" srcId="{85B890CD-78BB-4614-B637-C24DB6F3161B}" destId="{2DA0C9F6-5D18-42B5-8FC8-00523D188BFC}" srcOrd="0" destOrd="0" presId="urn:microsoft.com/office/officeart/2005/8/layout/process4"/>
    <dgm:cxn modelId="{92BF955A-DB39-4123-8330-EBE636A56571}" type="presOf" srcId="{CB33582A-8A03-4586-ADDB-19F2489130EE}" destId="{1FBE7A27-EB5D-4DEE-8A6C-D3B229E7558A}" srcOrd="0" destOrd="0" presId="urn:microsoft.com/office/officeart/2005/8/layout/process4"/>
    <dgm:cxn modelId="{4B377EF3-D1B5-4388-A80B-C64ED7EB2881}" type="presOf" srcId="{85B890CD-78BB-4614-B637-C24DB6F3161B}" destId="{C4E2ADD8-BFCE-470A-970C-3E84444E2F18}" srcOrd="1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240EB783-A9E9-4992-888E-529072DA0202}" type="presOf" srcId="{EBDF46E8-55CF-4C93-8993-A47C9C2DF02F}" destId="{2CBAF28B-CB05-42E7-A7E5-C3D45242D8A4}" srcOrd="0" destOrd="0" presId="urn:microsoft.com/office/officeart/2005/8/layout/process4"/>
    <dgm:cxn modelId="{8942DE95-5864-44BC-B95B-B0ED196353F4}" type="presParOf" srcId="{2CBAF28B-CB05-42E7-A7E5-C3D45242D8A4}" destId="{7AF9AF9F-31AE-4014-AE15-076787387846}" srcOrd="0" destOrd="0" presId="urn:microsoft.com/office/officeart/2005/8/layout/process4"/>
    <dgm:cxn modelId="{6FD71725-D095-4226-8B96-79573885E1F0}" type="presParOf" srcId="{7AF9AF9F-31AE-4014-AE15-076787387846}" destId="{2DA0C9F6-5D18-42B5-8FC8-00523D188BFC}" srcOrd="0" destOrd="0" presId="urn:microsoft.com/office/officeart/2005/8/layout/process4"/>
    <dgm:cxn modelId="{85B86B66-B38B-41AB-AF96-751139E55D7E}" type="presParOf" srcId="{7AF9AF9F-31AE-4014-AE15-076787387846}" destId="{C4E2ADD8-BFCE-470A-970C-3E84444E2F18}" srcOrd="1" destOrd="0" presId="urn:microsoft.com/office/officeart/2005/8/layout/process4"/>
    <dgm:cxn modelId="{F54D69B0-C2A6-477A-ABDA-B071D0D910D1}" type="presParOf" srcId="{7AF9AF9F-31AE-4014-AE15-076787387846}" destId="{00926DFD-BE03-480B-B1B8-79FC5B32EA7A}" srcOrd="2" destOrd="0" presId="urn:microsoft.com/office/officeart/2005/8/layout/process4"/>
    <dgm:cxn modelId="{DF31C7E0-D98D-44E7-A5D1-BAD4B5208A93}" type="presParOf" srcId="{00926DFD-BE03-480B-B1B8-79FC5B32EA7A}" destId="{29590B5E-A233-41D5-BFF4-40F7D549464D}" srcOrd="0" destOrd="0" presId="urn:microsoft.com/office/officeart/2005/8/layout/process4"/>
    <dgm:cxn modelId="{B272F064-FEA9-4368-9558-10A770C627BB}" type="presParOf" srcId="{00926DFD-BE03-480B-B1B8-79FC5B32EA7A}" destId="{1FBE7A27-EB5D-4DEE-8A6C-D3B229E7558A}" srcOrd="1" destOrd="0" presId="urn:microsoft.com/office/officeart/2005/8/layout/process4"/>
    <dgm:cxn modelId="{BF7E8E5D-A9BF-49E2-8901-8D49AEBD96F8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высокого качества российского образования, соответствующего растущим потребностям каждого гражданина, общества, требованиям социально ориентированного инновационного развития Карачаево-Черкесской Республики, ее экономики;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удовлетворения потребностей граждан Российской Федерации, проживающих на территории Карачаево-Черкесской Республики, в качественном общедоступном дошкольном образовании;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условий, способствующих укреплению здоровья, через увеличение охвата школьников горячим сбалансированным питанием в общеобразовательных организациях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внедрения федеральных государственных образовательных стандартов начального и общего образования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творческого и профессионального потенциала педагогических и руководящих работников системы образования;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механизмов поддержки деятельности учреждений и организаций, реализующих инновационные программы патриотического воспитания;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системы воспитания и дополнительного образования путем создания условий для успешной социализации молодежи и обеспечения возможностей эффективной самореализации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FF99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 «Развитие образования в Карачаево-Черкесской Республике на 2014-2025 годы»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 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Ликвидация очередности в дошкольные образовательные организации детей в возрасте от 3 до 7 лет, обеспечение 100% охвата детей </a:t>
          </a:r>
          <a:r>
            <a:rPr lang="ru-RU" sz="12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предшкольной</a:t>
          </a:r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подготовкой;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с 43% до 80% удельного веса детей, охваченных дошкольным образованием;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числа дошкольных мест на 4720;увеличение к 2016 году числа детей в возрасте от 5 до 18 лет, обучающихся по дополнительным образовательным программам, в общей численности детей этого возраста до 67%;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государственных общеобразовательных организаций, удовлетворяющих современным требованиям и условиям осуществления образовательного и воспитательного процесса, до 60%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69621F11-EB95-4F76-A359-30E0A6D4FA48}" type="presOf" srcId="{EBDF46E8-55CF-4C93-8993-A47C9C2DF02F}" destId="{2CBAF28B-CB05-42E7-A7E5-C3D45242D8A4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F478680C-2F8A-4F37-9EAD-F23A8D8F3745}" type="presOf" srcId="{CB33582A-8A03-4586-ADDB-19F2489130EE}" destId="{1FBE7A27-EB5D-4DEE-8A6C-D3B229E7558A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5FF994C1-7ED6-4C25-BADA-36CEA70FF9BF}" type="presOf" srcId="{85B890CD-78BB-4614-B637-C24DB6F3161B}" destId="{C4E2ADD8-BFCE-470A-970C-3E84444E2F18}" srcOrd="1" destOrd="0" presId="urn:microsoft.com/office/officeart/2005/8/layout/process4"/>
    <dgm:cxn modelId="{88459BE8-A541-44C1-8D74-9E15AB061320}" type="presOf" srcId="{85B890CD-78BB-4614-B637-C24DB6F3161B}" destId="{2DA0C9F6-5D18-42B5-8FC8-00523D188BFC}" srcOrd="0" destOrd="0" presId="urn:microsoft.com/office/officeart/2005/8/layout/process4"/>
    <dgm:cxn modelId="{A64F1E0A-766A-46DD-BDB1-72F611D46CBB}" type="presOf" srcId="{99E2DAF2-09EC-42F6-A233-DC96819DA688}" destId="{8D2E1E86-0C0E-450D-83E8-C480C1F1C0B7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C3358F0A-C2FF-40A5-9827-66DC4CF0B422}" type="presOf" srcId="{01E9E9D0-EE02-49B3-B65C-DE7D6EC63DA1}" destId="{29590B5E-A233-41D5-BFF4-40F7D549464D}" srcOrd="0" destOrd="0" presId="urn:microsoft.com/office/officeart/2005/8/layout/process4"/>
    <dgm:cxn modelId="{5A52D21D-DCD2-458A-99D9-3530D17A5912}" type="presParOf" srcId="{2CBAF28B-CB05-42E7-A7E5-C3D45242D8A4}" destId="{7AF9AF9F-31AE-4014-AE15-076787387846}" srcOrd="0" destOrd="0" presId="urn:microsoft.com/office/officeart/2005/8/layout/process4"/>
    <dgm:cxn modelId="{7C9E0237-245E-493D-8533-B73018A1CD05}" type="presParOf" srcId="{7AF9AF9F-31AE-4014-AE15-076787387846}" destId="{2DA0C9F6-5D18-42B5-8FC8-00523D188BFC}" srcOrd="0" destOrd="0" presId="urn:microsoft.com/office/officeart/2005/8/layout/process4"/>
    <dgm:cxn modelId="{49B74D78-FED1-422B-9360-AE2F29CDE130}" type="presParOf" srcId="{7AF9AF9F-31AE-4014-AE15-076787387846}" destId="{C4E2ADD8-BFCE-470A-970C-3E84444E2F18}" srcOrd="1" destOrd="0" presId="urn:microsoft.com/office/officeart/2005/8/layout/process4"/>
    <dgm:cxn modelId="{0859FC17-EE3A-4D5E-A463-A115A52E067B}" type="presParOf" srcId="{7AF9AF9F-31AE-4014-AE15-076787387846}" destId="{00926DFD-BE03-480B-B1B8-79FC5B32EA7A}" srcOrd="2" destOrd="0" presId="urn:microsoft.com/office/officeart/2005/8/layout/process4"/>
    <dgm:cxn modelId="{B0810ADB-76C8-4173-8073-7F11D80E58EA}" type="presParOf" srcId="{00926DFD-BE03-480B-B1B8-79FC5B32EA7A}" destId="{29590B5E-A233-41D5-BFF4-40F7D549464D}" srcOrd="0" destOrd="0" presId="urn:microsoft.com/office/officeart/2005/8/layout/process4"/>
    <dgm:cxn modelId="{98F4398A-DE5D-47C3-A373-0B75EE429DE9}" type="presParOf" srcId="{00926DFD-BE03-480B-B1B8-79FC5B32EA7A}" destId="{1FBE7A27-EB5D-4DEE-8A6C-D3B229E7558A}" srcOrd="1" destOrd="0" presId="urn:microsoft.com/office/officeart/2005/8/layout/process4"/>
    <dgm:cxn modelId="{C34DA8F0-371C-4AC4-81B6-8C9F4ECE14A7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благосостояния и качества жизни населения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рынка доступного жилья для обеспечения комфортных условий проживания граждан (строительство жилья эконом-класса) и создание специализированного жилищного фонда;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доступности приобретения жилья гражданами с различным уровнем доходов за счет получения ипотечных жилищных кредитов;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переселение в благоустроенное жилье граждан, проживающих в многоквартирных домах, признанных в установленном порядке аварийными до 1 января 2012 года, подлежащими сносу или реконструкции в связи с физическим износом в процессе их эксплуатации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стратегических приоритетных направлений, обеспечивающих высокие темпы экономического роста, увеличение доходов населения 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комплексное освоение и развитие территорий для массового строительства жилья экономического класса, в первую очередь малоэтажного;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архитектурно-художественной выразительности застройки населенных пунктов путем совершенствования методов проектирования, повышения качества проектно-сметной документации на строительство;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туристско-рекреационной особой экономической зоны на территории </a:t>
          </a:r>
          <a:r>
            <a:rPr lang="ru-RU" sz="11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Зеленчукского</a:t>
          </a:r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1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Урупского</a:t>
          </a:r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муниципальных районов Карачаево-Черкесской Республики и приведение в соответствие с федеральным законодательством региональных нормативов градостроительного проектирования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66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строительства, архитектуры, градостроительства и жилищно-коммунального хозяйства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Карачаево-Черкесской Республике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2017-2020 годы» 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 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отставания республики по основным макроэкономическим показателям от среднероссийского уровня;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финансового </a:t>
          </a:r>
          <a:r>
            <a:rPr lang="ru-RU" sz="12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самообеспечения</a:t>
          </a:r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республики и уровня жизни населения;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уменьшение уровня безработицы на 10,1;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уровня бюджетной обеспеченности республики, повысить налоговую базу местных бюджетов, сократить уровень дотирования из бюджетов вышестоящих уровней;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 рост инвестиций в основной капитал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239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62282-D87B-4059-B222-59731F60FB5A}" type="presOf" srcId="{CB33582A-8A03-4586-ADDB-19F2489130EE}" destId="{1FBE7A27-EB5D-4DEE-8A6C-D3B229E7558A}" srcOrd="0" destOrd="0" presId="urn:microsoft.com/office/officeart/2005/8/layout/process4"/>
    <dgm:cxn modelId="{4ECF8E81-92B4-4BAF-B32D-A41DE8F02301}" type="presOf" srcId="{85B890CD-78BB-4614-B637-C24DB6F3161B}" destId="{2DA0C9F6-5D18-42B5-8FC8-00523D188BFC}" srcOrd="0" destOrd="0" presId="urn:microsoft.com/office/officeart/2005/8/layout/process4"/>
    <dgm:cxn modelId="{C90FFC7D-6B1D-4EF5-82CF-2732063494BC}" type="presOf" srcId="{EBDF46E8-55CF-4C93-8993-A47C9C2DF02F}" destId="{2CBAF28B-CB05-42E7-A7E5-C3D45242D8A4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807F439B-EE79-4C0F-8985-0D81C4BD2A99}" type="presOf" srcId="{01E9E9D0-EE02-49B3-B65C-DE7D6EC63DA1}" destId="{29590B5E-A233-41D5-BFF4-40F7D549464D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5361E427-3BD3-4955-8792-08CDEB25BA6C}" type="presOf" srcId="{85B890CD-78BB-4614-B637-C24DB6F3161B}" destId="{C4E2ADD8-BFCE-470A-970C-3E84444E2F18}" srcOrd="1" destOrd="0" presId="urn:microsoft.com/office/officeart/2005/8/layout/process4"/>
    <dgm:cxn modelId="{C03678B7-6F28-4B68-984D-C6C6DCB9A3DA}" type="presOf" srcId="{99E2DAF2-09EC-42F6-A233-DC96819DA688}" destId="{8D2E1E86-0C0E-450D-83E8-C480C1F1C0B7}" srcOrd="0" destOrd="0" presId="urn:microsoft.com/office/officeart/2005/8/layout/process4"/>
    <dgm:cxn modelId="{5BA956E9-6C2E-4D91-A74A-59F90F9B6581}" type="presParOf" srcId="{2CBAF28B-CB05-42E7-A7E5-C3D45242D8A4}" destId="{7AF9AF9F-31AE-4014-AE15-076787387846}" srcOrd="0" destOrd="0" presId="urn:microsoft.com/office/officeart/2005/8/layout/process4"/>
    <dgm:cxn modelId="{EC8E5D03-BA44-47DF-A7A6-1E35048DAE52}" type="presParOf" srcId="{7AF9AF9F-31AE-4014-AE15-076787387846}" destId="{2DA0C9F6-5D18-42B5-8FC8-00523D188BFC}" srcOrd="0" destOrd="0" presId="urn:microsoft.com/office/officeart/2005/8/layout/process4"/>
    <dgm:cxn modelId="{204261B4-C4E7-45BF-9448-2BD517A5F37C}" type="presParOf" srcId="{7AF9AF9F-31AE-4014-AE15-076787387846}" destId="{C4E2ADD8-BFCE-470A-970C-3E84444E2F18}" srcOrd="1" destOrd="0" presId="urn:microsoft.com/office/officeart/2005/8/layout/process4"/>
    <dgm:cxn modelId="{F2FB3A6C-C5AC-4D33-92AA-0FECD5D97362}" type="presParOf" srcId="{7AF9AF9F-31AE-4014-AE15-076787387846}" destId="{00926DFD-BE03-480B-B1B8-79FC5B32EA7A}" srcOrd="2" destOrd="0" presId="urn:microsoft.com/office/officeart/2005/8/layout/process4"/>
    <dgm:cxn modelId="{A07EB800-7B12-42D4-8055-7A08ED947B94}" type="presParOf" srcId="{00926DFD-BE03-480B-B1B8-79FC5B32EA7A}" destId="{29590B5E-A233-41D5-BFF4-40F7D549464D}" srcOrd="0" destOrd="0" presId="urn:microsoft.com/office/officeart/2005/8/layout/process4"/>
    <dgm:cxn modelId="{0545D4C1-9B4D-4E01-B476-60A02C0B9FCB}" type="presParOf" srcId="{00926DFD-BE03-480B-B1B8-79FC5B32EA7A}" destId="{1FBE7A27-EB5D-4DEE-8A6C-D3B229E7558A}" srcOrd="1" destOrd="0" presId="urn:microsoft.com/office/officeart/2005/8/layout/process4"/>
    <dgm:cxn modelId="{FCCCCB42-70C7-4E78-A72A-77CFD0CE6744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доступности объектов сферы культуры, сохранение и актуализация культурного наследия;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благоприятных условий реализации, воспроизводства и развития творческого потенциала населения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FFCC66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культуры Карачаево-Черкесской Республики на 2017-2022 годы» </a:t>
          </a:r>
        </a:p>
        <a:p>
          <a:endParaRPr lang="ru-RU" sz="1800" b="1" i="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условий для реализации историко-культурного потенциала региона с учетом территориальных особенностей, формирование единого культурного пространства, обеспечивающего населению различных социальных групп возможность получения культурных благ и более полной самореализации в разнообразной культурной деятельности;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снижения угроз утраты этнокультурных региональных особенностей и сохранение историко-культурного наследия КЧР во всем спектре его направлений, что способствует формированию комфортной среды обитания и обеспечению преемственности культурных традиций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культурного потенциала Карачаево-Черкесской Республики</a:t>
          </a:r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239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8F362-D8BA-4E47-94F5-0211BAA5DFA7}" type="presOf" srcId="{01E9E9D0-EE02-49B3-B65C-DE7D6EC63DA1}" destId="{29590B5E-A233-41D5-BFF4-40F7D549464D}" srcOrd="0" destOrd="0" presId="urn:microsoft.com/office/officeart/2005/8/layout/process4"/>
    <dgm:cxn modelId="{C07F8A41-3A24-40A3-9241-197C93AB5C28}" type="presOf" srcId="{85B890CD-78BB-4614-B637-C24DB6F3161B}" destId="{C4E2ADD8-BFCE-470A-970C-3E84444E2F18}" srcOrd="1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4736BCB9-47B9-46ED-9FC7-40CD8587D729}" type="presOf" srcId="{85B890CD-78BB-4614-B637-C24DB6F3161B}" destId="{2DA0C9F6-5D18-42B5-8FC8-00523D188BFC}" srcOrd="0" destOrd="0" presId="urn:microsoft.com/office/officeart/2005/8/layout/process4"/>
    <dgm:cxn modelId="{8EFFC23C-9C33-40E0-B4CC-968D7BAF89A8}" type="presOf" srcId="{CB33582A-8A03-4586-ADDB-19F2489130EE}" destId="{1FBE7A27-EB5D-4DEE-8A6C-D3B229E7558A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AEF7AD12-6344-405C-ADBD-8BCFA83CB946}" type="presOf" srcId="{99E2DAF2-09EC-42F6-A233-DC96819DA688}" destId="{8D2E1E86-0C0E-450D-83E8-C480C1F1C0B7}" srcOrd="0" destOrd="0" presId="urn:microsoft.com/office/officeart/2005/8/layout/process4"/>
    <dgm:cxn modelId="{956CC2F4-21BF-4610-995D-79C831F4860C}" type="presOf" srcId="{EBDF46E8-55CF-4C93-8993-A47C9C2DF02F}" destId="{2CBAF28B-CB05-42E7-A7E5-C3D45242D8A4}" srcOrd="0" destOrd="0" presId="urn:microsoft.com/office/officeart/2005/8/layout/process4"/>
    <dgm:cxn modelId="{FFA69679-B1BF-4EBE-A0EB-C48CCF476F9A}" type="presParOf" srcId="{2CBAF28B-CB05-42E7-A7E5-C3D45242D8A4}" destId="{7AF9AF9F-31AE-4014-AE15-076787387846}" srcOrd="0" destOrd="0" presId="urn:microsoft.com/office/officeart/2005/8/layout/process4"/>
    <dgm:cxn modelId="{B9835891-274C-4030-BAA1-D30142E8DD52}" type="presParOf" srcId="{7AF9AF9F-31AE-4014-AE15-076787387846}" destId="{2DA0C9F6-5D18-42B5-8FC8-00523D188BFC}" srcOrd="0" destOrd="0" presId="urn:microsoft.com/office/officeart/2005/8/layout/process4"/>
    <dgm:cxn modelId="{20EF2647-CCEE-4B03-BF84-3537671C9A67}" type="presParOf" srcId="{7AF9AF9F-31AE-4014-AE15-076787387846}" destId="{C4E2ADD8-BFCE-470A-970C-3E84444E2F18}" srcOrd="1" destOrd="0" presId="urn:microsoft.com/office/officeart/2005/8/layout/process4"/>
    <dgm:cxn modelId="{ACF2C83C-BF82-4926-A8CB-D6C67081FA01}" type="presParOf" srcId="{7AF9AF9F-31AE-4014-AE15-076787387846}" destId="{00926DFD-BE03-480B-B1B8-79FC5B32EA7A}" srcOrd="2" destOrd="0" presId="urn:microsoft.com/office/officeart/2005/8/layout/process4"/>
    <dgm:cxn modelId="{C94CFBD0-1231-44B1-A8E5-5A58E913A971}" type="presParOf" srcId="{00926DFD-BE03-480B-B1B8-79FC5B32EA7A}" destId="{29590B5E-A233-41D5-BFF4-40F7D549464D}" srcOrd="0" destOrd="0" presId="urn:microsoft.com/office/officeart/2005/8/layout/process4"/>
    <dgm:cxn modelId="{C8D81CC8-0DD9-4498-8AE4-EEBC7B96AD27}" type="presParOf" srcId="{00926DFD-BE03-480B-B1B8-79FC5B32EA7A}" destId="{1FBE7A27-EB5D-4DEE-8A6C-D3B229E7558A}" srcOrd="1" destOrd="0" presId="urn:microsoft.com/office/officeart/2005/8/layout/process4"/>
    <dgm:cxn modelId="{E891E9EA-EB10-427A-A21A-0B0AFC2A9813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новой системы физкультурно-спортивного воспитания населения;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модернизация системы физического воспитания различных категорий и групп населения, в том числе в образовательных учреждениях профессионального образования;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инфраструктуры сферы физической культуры и спорта и совершенствование финансового обеспечения физкультурно-спортивной деятельности;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содержание и развитие материально-технической базы объектов физической культуры и спорта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00B0F0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физической культуры и спорта в Карачаево-Черкесской Республике на 2017-2020 годы»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</a:t>
          </a:r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граждан республики, систематически занимающихся физической культурой и спортом, в общей численности населения с 12,7% до 34,2% в 2017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количества призовых мест, завоеванных спортсменами республики во всероссийских и международных соревнованиях, с 150 призовых мест в 2012 году до 260 в 2017 году;</a:t>
          </a:r>
        </a:p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жителей Карачаево-Черкесской Республики, выполнивших нормативы Всероссийского физкультурно-спортивного комплекса "Готов к труду и обороне" (ГТО), в общей численности населения, принявшего участие в сдаче нормативов Всероссийского физкультурно-спортивного комплекса "Готов к труду и обороне" (ГТО), до 25% к 2017 году, из них учащихся и студентов до 40%</a:t>
          </a:r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условий, обеспечивающих возможность жителям Карачаево-Черкесской Республики вести здоровый образ жизни, и приобщение всех слоев населения к систематическим занятиям физической культурой и спортом;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популяризация и развитие физической культуры и спорта среди различных групп населения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детско-юношеского спорта, спорта высших достижений и профессионального спорта в Карачаево-Черкесской Республике</a:t>
          </a:r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70AF829F-DF4C-4854-A90C-9A5C7E98F291}" type="presOf" srcId="{99E2DAF2-09EC-42F6-A233-DC96819DA688}" destId="{8D2E1E86-0C0E-450D-83E8-C480C1F1C0B7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9B59ED1A-C856-40C3-BEF9-9D2DD1710B4B}" type="presOf" srcId="{EBDF46E8-55CF-4C93-8993-A47C9C2DF02F}" destId="{2CBAF28B-CB05-42E7-A7E5-C3D45242D8A4}" srcOrd="0" destOrd="0" presId="urn:microsoft.com/office/officeart/2005/8/layout/process4"/>
    <dgm:cxn modelId="{A1067E97-7A64-42AD-8736-C1C0BFED2088}" type="presOf" srcId="{01E9E9D0-EE02-49B3-B65C-DE7D6EC63DA1}" destId="{29590B5E-A233-41D5-BFF4-40F7D549464D}" srcOrd="0" destOrd="0" presId="urn:microsoft.com/office/officeart/2005/8/layout/process4"/>
    <dgm:cxn modelId="{AB2A4669-7D81-4BCB-9BC3-C026FAAC8FAF}" type="presOf" srcId="{85B890CD-78BB-4614-B637-C24DB6F3161B}" destId="{2DA0C9F6-5D18-42B5-8FC8-00523D188BFC}" srcOrd="0" destOrd="0" presId="urn:microsoft.com/office/officeart/2005/8/layout/process4"/>
    <dgm:cxn modelId="{B599B8A6-5F00-4E82-9F63-AE4A8E663098}" type="presOf" srcId="{85B890CD-78BB-4614-B637-C24DB6F3161B}" destId="{C4E2ADD8-BFCE-470A-970C-3E84444E2F18}" srcOrd="1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00E1F868-CA2C-4586-89B6-2E9640C663C1}" type="presOf" srcId="{CB33582A-8A03-4586-ADDB-19F2489130EE}" destId="{1FBE7A27-EB5D-4DEE-8A6C-D3B229E7558A}" srcOrd="0" destOrd="0" presId="urn:microsoft.com/office/officeart/2005/8/layout/process4"/>
    <dgm:cxn modelId="{2642664C-8327-4B5D-9442-A61528025271}" type="presParOf" srcId="{2CBAF28B-CB05-42E7-A7E5-C3D45242D8A4}" destId="{7AF9AF9F-31AE-4014-AE15-076787387846}" srcOrd="0" destOrd="0" presId="urn:microsoft.com/office/officeart/2005/8/layout/process4"/>
    <dgm:cxn modelId="{34986ED0-3E41-434B-BA35-1FA1AAAE22D7}" type="presParOf" srcId="{7AF9AF9F-31AE-4014-AE15-076787387846}" destId="{2DA0C9F6-5D18-42B5-8FC8-00523D188BFC}" srcOrd="0" destOrd="0" presId="urn:microsoft.com/office/officeart/2005/8/layout/process4"/>
    <dgm:cxn modelId="{BB56EDCA-E19A-48D2-AD0B-EE9A20F043D1}" type="presParOf" srcId="{7AF9AF9F-31AE-4014-AE15-076787387846}" destId="{C4E2ADD8-BFCE-470A-970C-3E84444E2F18}" srcOrd="1" destOrd="0" presId="urn:microsoft.com/office/officeart/2005/8/layout/process4"/>
    <dgm:cxn modelId="{661CC5B1-7297-4E26-95D8-2B00EAD884B2}" type="presParOf" srcId="{7AF9AF9F-31AE-4014-AE15-076787387846}" destId="{00926DFD-BE03-480B-B1B8-79FC5B32EA7A}" srcOrd="2" destOrd="0" presId="urn:microsoft.com/office/officeart/2005/8/layout/process4"/>
    <dgm:cxn modelId="{CD45CDE8-C68D-44BF-99C7-5C0596F850E2}" type="presParOf" srcId="{00926DFD-BE03-480B-B1B8-79FC5B32EA7A}" destId="{29590B5E-A233-41D5-BFF4-40F7D549464D}" srcOrd="0" destOrd="0" presId="urn:microsoft.com/office/officeart/2005/8/layout/process4"/>
    <dgm:cxn modelId="{51935EF2-800F-4EB0-85C1-5DB8B85A8A99}" type="presParOf" srcId="{00926DFD-BE03-480B-B1B8-79FC5B32EA7A}" destId="{1FBE7A27-EB5D-4DEE-8A6C-D3B229E7558A}" srcOrd="1" destOrd="0" presId="urn:microsoft.com/office/officeart/2005/8/layout/process4"/>
    <dgm:cxn modelId="{19525126-C9AE-4E17-9C1C-1505D8383454}" type="presParOf" srcId="{00926DFD-BE03-480B-B1B8-79FC5B32EA7A}" destId="{8D2E1E86-0C0E-450D-83E8-C480C1F1C0B7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содействие занятости населения и обеспечение работодателей рабочей силой;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конкурентоспособности рабочей силы на рынке труда;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трудовой мобильности населения;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поддержка безработных граждан;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предотвращение роста напряженности на рынке труда;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и содержание службы занятости населения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FFFF99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«Содействие занятости населения Карачаево-Черкесской Республики на 2014-2020 годы» </a:t>
          </a:r>
        </a:p>
        <a:p>
          <a:endParaRPr lang="ru-RU" sz="1800" b="1" i="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1DC77499-26BB-4457-AA85-39EEE88EA41D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предотвращение роста напряженности на рынке труда за счет минимизации уровней общей и регистрируемой безработицы;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удовлетворение спроса экономики на квалифицированную рабочую силу;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интеграции в трудовую деятельность лиц с ограниченными физическими возможностями, в частности путем создания специальных рабочих мест для инвалидов;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предоставления услуг в области содействия занятости населения на основе развития государственной службы занятости населения</a:t>
          </a:r>
        </a:p>
      </dgm:t>
    </dgm:pt>
    <dgm:pt modelId="{12BFF8F9-FDD3-4642-98AC-ABBF74277DB0}" type="parTrans" cxnId="{4375B90C-D79A-4340-AF27-8135C3954681}">
      <dgm:prSet/>
      <dgm:spPr/>
      <dgm:t>
        <a:bodyPr/>
        <a:lstStyle/>
        <a:p>
          <a:endParaRPr lang="ru-RU"/>
        </a:p>
      </dgm:t>
    </dgm:pt>
    <dgm:pt modelId="{78F0650D-AC85-4BB2-A607-E5EC8CD06D09}" type="sibTrans" cxnId="{4375B90C-D79A-4340-AF27-8135C3954681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благоприятных условий, способствующих эффективному развитию рынка труда</a:t>
          </a:r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442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B0C7-4264-4363-BDC1-C8C765948A9C}" type="pres">
      <dgm:prSet presAssocID="{1DC77499-26BB-4457-AA85-39EEE88EA41D}" presName="childTextBox" presStyleLbl="fgAccFollowNode1" presStyleIdx="2" presStyleCnt="3" custScaleY="137073" custLinFactNeighborX="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A55A8E5C-A027-45E9-A691-6A26CCAE5075}" type="presOf" srcId="{85B890CD-78BB-4614-B637-C24DB6F3161B}" destId="{C4E2ADD8-BFCE-470A-970C-3E84444E2F18}" srcOrd="1" destOrd="0" presId="urn:microsoft.com/office/officeart/2005/8/layout/process4"/>
    <dgm:cxn modelId="{C9EAE02A-559D-4222-9D65-A0A3F1D9B19B}" type="presOf" srcId="{CB33582A-8A03-4586-ADDB-19F2489130EE}" destId="{1FBE7A27-EB5D-4DEE-8A6C-D3B229E7558A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E32F2AF6-1DE5-46AB-88FE-E266C4A19093}" type="presOf" srcId="{EBDF46E8-55CF-4C93-8993-A47C9C2DF02F}" destId="{2CBAF28B-CB05-42E7-A7E5-C3D45242D8A4}" srcOrd="0" destOrd="0" presId="urn:microsoft.com/office/officeart/2005/8/layout/process4"/>
    <dgm:cxn modelId="{4AD8EC90-DD5E-48B2-AF1A-AE2843B531DD}" type="presOf" srcId="{01E9E9D0-EE02-49B3-B65C-DE7D6EC63DA1}" destId="{29590B5E-A233-41D5-BFF4-40F7D549464D}" srcOrd="0" destOrd="0" presId="urn:microsoft.com/office/officeart/2005/8/layout/process4"/>
    <dgm:cxn modelId="{4375B90C-D79A-4340-AF27-8135C3954681}" srcId="{85B890CD-78BB-4614-B637-C24DB6F3161B}" destId="{1DC77499-26BB-4457-AA85-39EEE88EA41D}" srcOrd="2" destOrd="0" parTransId="{12BFF8F9-FDD3-4642-98AC-ABBF74277DB0}" sibTransId="{78F0650D-AC85-4BB2-A607-E5EC8CD06D09}"/>
    <dgm:cxn modelId="{C535542D-74E3-49B6-AE49-47EA3D69A1E9}" type="presOf" srcId="{85B890CD-78BB-4614-B637-C24DB6F3161B}" destId="{2DA0C9F6-5D18-42B5-8FC8-00523D188BFC}" srcOrd="0" destOrd="0" presId="urn:microsoft.com/office/officeart/2005/8/layout/process4"/>
    <dgm:cxn modelId="{03B91E9C-090E-4097-B57E-A0734E24FD6B}" type="presOf" srcId="{1DC77499-26BB-4457-AA85-39EEE88EA41D}" destId="{85DFB0C7-4264-4363-BDC1-C8C765948A9C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200585F1-BBCC-47E5-A28C-766E37CE4220}" type="presParOf" srcId="{2CBAF28B-CB05-42E7-A7E5-C3D45242D8A4}" destId="{7AF9AF9F-31AE-4014-AE15-076787387846}" srcOrd="0" destOrd="0" presId="urn:microsoft.com/office/officeart/2005/8/layout/process4"/>
    <dgm:cxn modelId="{0D28F7FE-AD1E-4DA5-85B4-459A6BD436E2}" type="presParOf" srcId="{7AF9AF9F-31AE-4014-AE15-076787387846}" destId="{2DA0C9F6-5D18-42B5-8FC8-00523D188BFC}" srcOrd="0" destOrd="0" presId="urn:microsoft.com/office/officeart/2005/8/layout/process4"/>
    <dgm:cxn modelId="{9CFDA370-75E7-43E8-8A3A-6C14E5A3F104}" type="presParOf" srcId="{7AF9AF9F-31AE-4014-AE15-076787387846}" destId="{C4E2ADD8-BFCE-470A-970C-3E84444E2F18}" srcOrd="1" destOrd="0" presId="urn:microsoft.com/office/officeart/2005/8/layout/process4"/>
    <dgm:cxn modelId="{3F7A4B98-0AC1-42C1-B2C5-F1AA1B69FA27}" type="presParOf" srcId="{7AF9AF9F-31AE-4014-AE15-076787387846}" destId="{00926DFD-BE03-480B-B1B8-79FC5B32EA7A}" srcOrd="2" destOrd="0" presId="urn:microsoft.com/office/officeart/2005/8/layout/process4"/>
    <dgm:cxn modelId="{D646D141-30F8-4A13-A6E9-66A0F7DE0A13}" type="presParOf" srcId="{00926DFD-BE03-480B-B1B8-79FC5B32EA7A}" destId="{29590B5E-A233-41D5-BFF4-40F7D549464D}" srcOrd="0" destOrd="0" presId="urn:microsoft.com/office/officeart/2005/8/layout/process4"/>
    <dgm:cxn modelId="{B68BD7D1-5745-4022-BEDC-A23F71A3A067}" type="presParOf" srcId="{00926DFD-BE03-480B-B1B8-79FC5B32EA7A}" destId="{1FBE7A27-EB5D-4DEE-8A6C-D3B229E7558A}" srcOrd="1" destOrd="0" presId="urn:microsoft.com/office/officeart/2005/8/layout/process4"/>
    <dgm:cxn modelId="{CF4BE38D-B9A2-42D6-8AA9-1AEDF44FF0D0}" type="presParOf" srcId="{00926DFD-BE03-480B-B1B8-79FC5B32EA7A}" destId="{85DFB0C7-4264-4363-BDC1-C8C765948A9C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эксплуатационной надежности гидротехнических сооружений (в том числе бесхозяйных) путем их приведения к безопасному техническому состоянию;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населения и объектов экономики сооружениями инженерной защиты с учетом экономической целесообразности строительства таких сооружений на основе оценки и сопоставления альтернативных издержек;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высокого уровня защищенности территорий от чрезвычайных ситуаций природного и техногенного характера;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сети государственного мониторинга водных объектов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водохозяйственного комплекса и охрана окружающей среды в Карачаево-Черкесской Республике до 2020 года»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1DC77499-26BB-4457-AA85-39EEE88EA41D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защищенности населения и объектов экономики от наводнений и другого негативного воздействия вод;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и доступности государственных и муниципальных услуг, оказываемых в сфере водохозяйственного комплекса и охраны окружающей среды в Карачаево-Черкесской Республике;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информатизации в водохозяйственной и природоохранной отрасли</a:t>
          </a:r>
        </a:p>
      </dgm:t>
    </dgm:pt>
    <dgm:pt modelId="{78F0650D-AC85-4BB2-A607-E5EC8CD06D09}" type="sibTrans" cxnId="{4375B90C-D79A-4340-AF27-8135C3954681}">
      <dgm:prSet/>
      <dgm:spPr/>
      <dgm:t>
        <a:bodyPr/>
        <a:lstStyle/>
        <a:p>
          <a:endParaRPr lang="ru-RU"/>
        </a:p>
      </dgm:t>
    </dgm:pt>
    <dgm:pt modelId="{12BFF8F9-FDD3-4642-98AC-ABBF74277DB0}" type="parTrans" cxnId="{4375B90C-D79A-4340-AF27-8135C3954681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гарантированное обеспечение водными ресурсами устойчивого социально- экономического развития Карачаево-Черкесской Республики и сопредельной территории Ставропольского края;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 и восстановление водных объектов до состояния, обеспечивающего экологически благоприятные условия жизни населения;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стабилизация, сохранение и улучшение экологической обстановки, повышение уровня экологической безопасности населения, содействие улучшению демографического положения в Карачаево-Черкесской Республике</a:t>
          </a:r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B0C7-4264-4363-BDC1-C8C765948A9C}" type="pres">
      <dgm:prSet presAssocID="{1DC77499-26BB-4457-AA85-39EEE88EA41D}" presName="childTextBox" presStyleLbl="fgAccFollowNode1" presStyleIdx="2" presStyleCnt="3" custScaleY="137073" custLinFactNeighborX="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17E0F59B-7088-40C4-8048-82D527AEF5ED}" type="presOf" srcId="{CB33582A-8A03-4586-ADDB-19F2489130EE}" destId="{1FBE7A27-EB5D-4DEE-8A6C-D3B229E7558A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4375B90C-D79A-4340-AF27-8135C3954681}" srcId="{85B890CD-78BB-4614-B637-C24DB6F3161B}" destId="{1DC77499-26BB-4457-AA85-39EEE88EA41D}" srcOrd="2" destOrd="0" parTransId="{12BFF8F9-FDD3-4642-98AC-ABBF74277DB0}" sibTransId="{78F0650D-AC85-4BB2-A607-E5EC8CD06D09}"/>
    <dgm:cxn modelId="{F12567B7-4E3E-4E85-9E71-7DADC5DA8431}" type="presOf" srcId="{85B890CD-78BB-4614-B637-C24DB6F3161B}" destId="{C4E2ADD8-BFCE-470A-970C-3E84444E2F18}" srcOrd="1" destOrd="0" presId="urn:microsoft.com/office/officeart/2005/8/layout/process4"/>
    <dgm:cxn modelId="{2C89BA42-6248-4D76-94F7-BF27F3257686}" type="presOf" srcId="{85B890CD-78BB-4614-B637-C24DB6F3161B}" destId="{2DA0C9F6-5D18-42B5-8FC8-00523D188BFC}" srcOrd="0" destOrd="0" presId="urn:microsoft.com/office/officeart/2005/8/layout/process4"/>
    <dgm:cxn modelId="{A6965754-AAA3-4F30-A3A0-BE835A413BE4}" type="presOf" srcId="{EBDF46E8-55CF-4C93-8993-A47C9C2DF02F}" destId="{2CBAF28B-CB05-42E7-A7E5-C3D45242D8A4}" srcOrd="0" destOrd="0" presId="urn:microsoft.com/office/officeart/2005/8/layout/process4"/>
    <dgm:cxn modelId="{D0670271-A631-4215-BEFF-1E506CD455D3}" type="presOf" srcId="{1DC77499-26BB-4457-AA85-39EEE88EA41D}" destId="{85DFB0C7-4264-4363-BDC1-C8C765948A9C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13FB3874-C3AA-4EFE-ABB1-4F3EDBF81B52}" type="presOf" srcId="{01E9E9D0-EE02-49B3-B65C-DE7D6EC63DA1}" destId="{29590B5E-A233-41D5-BFF4-40F7D549464D}" srcOrd="0" destOrd="0" presId="urn:microsoft.com/office/officeart/2005/8/layout/process4"/>
    <dgm:cxn modelId="{E7DA2E40-711E-4B99-869B-93367FE21710}" type="presParOf" srcId="{2CBAF28B-CB05-42E7-A7E5-C3D45242D8A4}" destId="{7AF9AF9F-31AE-4014-AE15-076787387846}" srcOrd="0" destOrd="0" presId="urn:microsoft.com/office/officeart/2005/8/layout/process4"/>
    <dgm:cxn modelId="{3C910748-F662-4468-9BE4-FFD5BA6FFFA1}" type="presParOf" srcId="{7AF9AF9F-31AE-4014-AE15-076787387846}" destId="{2DA0C9F6-5D18-42B5-8FC8-00523D188BFC}" srcOrd="0" destOrd="0" presId="urn:microsoft.com/office/officeart/2005/8/layout/process4"/>
    <dgm:cxn modelId="{6BD3B5B9-12F9-4EAE-AAB2-8BF9B1DE87B9}" type="presParOf" srcId="{7AF9AF9F-31AE-4014-AE15-076787387846}" destId="{C4E2ADD8-BFCE-470A-970C-3E84444E2F18}" srcOrd="1" destOrd="0" presId="urn:microsoft.com/office/officeart/2005/8/layout/process4"/>
    <dgm:cxn modelId="{CE1DDBAF-D2DA-47B3-A3DE-64CB23152141}" type="presParOf" srcId="{7AF9AF9F-31AE-4014-AE15-076787387846}" destId="{00926DFD-BE03-480B-B1B8-79FC5B32EA7A}" srcOrd="2" destOrd="0" presId="urn:microsoft.com/office/officeart/2005/8/layout/process4"/>
    <dgm:cxn modelId="{7725D41D-992B-4636-8833-10AB29B0893F}" type="presParOf" srcId="{00926DFD-BE03-480B-B1B8-79FC5B32EA7A}" destId="{29590B5E-A233-41D5-BFF4-40F7D549464D}" srcOrd="0" destOrd="0" presId="urn:microsoft.com/office/officeart/2005/8/layout/process4"/>
    <dgm:cxn modelId="{638F6A64-D7B0-4401-BE83-0E6E59C95E77}" type="presParOf" srcId="{00926DFD-BE03-480B-B1B8-79FC5B32EA7A}" destId="{1FBE7A27-EB5D-4DEE-8A6C-D3B229E7558A}" srcOrd="1" destOrd="0" presId="urn:microsoft.com/office/officeart/2005/8/layout/process4"/>
    <dgm:cxn modelId="{EF476017-BB28-4F06-AC65-AAA10C53C7AC}" type="presParOf" srcId="{00926DFD-BE03-480B-B1B8-79FC5B32EA7A}" destId="{85DFB0C7-4264-4363-BDC1-C8C765948A9C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 биологического разнообразия и генофонда животного мира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CB33582A-8A03-4586-ADDB-19F2489130E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сохранение, воспроизводство и устойчивое использование охотничьих ресурсов, увеличение численности охотничьих животных и повышение продуктивности охотничьих угодий;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научно-обоснованной системы, направленной на решение задач в области охоты и сохранения охотничьих ресурсов;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уровня браконьерства;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экологической культуры населения в сфере сохранения биологического разнообразия объектов животного мира;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привлечение инвестиций в развитие охотничьего хозяйства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«Животный мир Карачаево-Черкесской Республики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2014-2019 годы» </a:t>
          </a:r>
        </a:p>
        <a:p>
          <a:endParaRPr lang="ru-RU" sz="1800" b="1" i="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35D71273-6660-4B6A-8131-027CC1C68E84}">
      <dgm:prSet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Освобождение до 20 процентов территории от общей площади охотничьих угодий, предоставленных в пользование охотничьими ресурсами юридическим лицам и индивидуальным предпринимателям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уровня браконьерства и иных нарушений в сфере охраны и использования объектов животного мира и водных биологических ресурсов;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популяции благородного оленя, косули и дикого кабана на территории Карачаево-Черкесской Республики после наложения трехлетнего запрета на охоту</a:t>
          </a:r>
        </a:p>
      </dgm:t>
    </dgm:pt>
    <dgm:pt modelId="{BCCA473B-9327-4AAF-BB57-22022751D779}" type="sibTrans" cxnId="{1ECD94E1-7F52-415E-8FD5-7900406F1435}">
      <dgm:prSet/>
      <dgm:spPr/>
      <dgm:t>
        <a:bodyPr/>
        <a:lstStyle/>
        <a:p>
          <a:endParaRPr lang="ru-RU"/>
        </a:p>
      </dgm:t>
    </dgm:pt>
    <dgm:pt modelId="{D425AF5E-5DDF-4A24-B8F0-D92E6FDE7F6B}" type="parTrans" cxnId="{1ECD94E1-7F52-415E-8FD5-7900406F1435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A76E5-F989-4D15-BB7E-1717F68CF504}" type="pres">
      <dgm:prSet presAssocID="{35D71273-6660-4B6A-8131-027CC1C68E84}" presName="childTextBox" presStyleLbl="fgAccFollowNode1" presStyleIdx="2" presStyleCnt="3" custScaleY="137428" custLinFactNeighborX="-2393" custLinFactNeighborY="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AEF38CA7-C85E-4FCF-91E4-DDB48201E0A9}" type="presOf" srcId="{EBDF46E8-55CF-4C93-8993-A47C9C2DF02F}" destId="{2CBAF28B-CB05-42E7-A7E5-C3D45242D8A4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5DB5E8F-606B-430A-8760-C53443F709C1}" type="presOf" srcId="{01E9E9D0-EE02-49B3-B65C-DE7D6EC63DA1}" destId="{29590B5E-A233-41D5-BFF4-40F7D549464D}" srcOrd="0" destOrd="0" presId="urn:microsoft.com/office/officeart/2005/8/layout/process4"/>
    <dgm:cxn modelId="{4F738A64-101D-41BA-BE36-387B3BF438A0}" type="presOf" srcId="{85B890CD-78BB-4614-B637-C24DB6F3161B}" destId="{2DA0C9F6-5D18-42B5-8FC8-00523D188BFC}" srcOrd="0" destOrd="0" presId="urn:microsoft.com/office/officeart/2005/8/layout/process4"/>
    <dgm:cxn modelId="{D0F77CF5-F407-45EA-8E86-3FD060F6EC9A}" type="presOf" srcId="{85B890CD-78BB-4614-B637-C24DB6F3161B}" destId="{C4E2ADD8-BFCE-470A-970C-3E84444E2F18}" srcOrd="1" destOrd="0" presId="urn:microsoft.com/office/officeart/2005/8/layout/process4"/>
    <dgm:cxn modelId="{8778DF2C-19C0-4BFB-A307-996CEA4426E9}" type="presOf" srcId="{CB33582A-8A03-4586-ADDB-19F2489130EE}" destId="{1FBE7A27-EB5D-4DEE-8A6C-D3B229E7558A}" srcOrd="0" destOrd="0" presId="urn:microsoft.com/office/officeart/2005/8/layout/process4"/>
    <dgm:cxn modelId="{1ECD94E1-7F52-415E-8FD5-7900406F1435}" srcId="{85B890CD-78BB-4614-B637-C24DB6F3161B}" destId="{35D71273-6660-4B6A-8131-027CC1C68E84}" srcOrd="2" destOrd="0" parTransId="{D425AF5E-5DDF-4A24-B8F0-D92E6FDE7F6B}" sibTransId="{BCCA473B-9327-4AAF-BB57-22022751D779}"/>
    <dgm:cxn modelId="{C8CAE627-C3EF-48DC-A9DB-D388D2DC41E4}" type="presOf" srcId="{35D71273-6660-4B6A-8131-027CC1C68E84}" destId="{481A76E5-F989-4D15-BB7E-1717F68CF504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B524B6F2-7C4F-4A2B-80D6-B8E36AD508DE}" type="presParOf" srcId="{2CBAF28B-CB05-42E7-A7E5-C3D45242D8A4}" destId="{7AF9AF9F-31AE-4014-AE15-076787387846}" srcOrd="0" destOrd="0" presId="urn:microsoft.com/office/officeart/2005/8/layout/process4"/>
    <dgm:cxn modelId="{82D74E8A-BAD9-4BC7-BA8E-86055F7CA6CE}" type="presParOf" srcId="{7AF9AF9F-31AE-4014-AE15-076787387846}" destId="{2DA0C9F6-5D18-42B5-8FC8-00523D188BFC}" srcOrd="0" destOrd="0" presId="urn:microsoft.com/office/officeart/2005/8/layout/process4"/>
    <dgm:cxn modelId="{C7A09511-F8D3-412A-95F6-C347FE13EF4F}" type="presParOf" srcId="{7AF9AF9F-31AE-4014-AE15-076787387846}" destId="{C4E2ADD8-BFCE-470A-970C-3E84444E2F18}" srcOrd="1" destOrd="0" presId="urn:microsoft.com/office/officeart/2005/8/layout/process4"/>
    <dgm:cxn modelId="{E1585923-C113-412A-A086-81A5322B0DB9}" type="presParOf" srcId="{7AF9AF9F-31AE-4014-AE15-076787387846}" destId="{00926DFD-BE03-480B-B1B8-79FC5B32EA7A}" srcOrd="2" destOrd="0" presId="urn:microsoft.com/office/officeart/2005/8/layout/process4"/>
    <dgm:cxn modelId="{6128D0A0-89D6-4EDC-99F9-A81B587069FF}" type="presParOf" srcId="{00926DFD-BE03-480B-B1B8-79FC5B32EA7A}" destId="{29590B5E-A233-41D5-BFF4-40F7D549464D}" srcOrd="0" destOrd="0" presId="urn:microsoft.com/office/officeart/2005/8/layout/process4"/>
    <dgm:cxn modelId="{6E1E8398-F2D5-466F-AE1D-BB04717A3E85}" type="presParOf" srcId="{00926DFD-BE03-480B-B1B8-79FC5B32EA7A}" destId="{1FBE7A27-EB5D-4DEE-8A6C-D3B229E7558A}" srcOrd="1" destOrd="0" presId="urn:microsoft.com/office/officeart/2005/8/layout/process4"/>
    <dgm:cxn modelId="{37B27159-BBAF-4EF5-A3A1-93ED0206DE1B}" type="presParOf" srcId="{00926DFD-BE03-480B-B1B8-79FC5B32EA7A}" destId="{481A76E5-F989-4D15-BB7E-1717F68CF504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потерь лесного хозяйства от пожаров и усиление эффективности государственного пожарного надзора в лесах;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продуктивности и качества лесов;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баланса выбытия и восстановления лесов, создание условий для рационального и интенсивного использования лесов при сохранении их экологических функций и биологического разнообразия, а также повышение эффективности контроля за использованием и воспроизводством лесов;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объемов незаконных рубок в лесах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 b="1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 b="1"/>
        </a:p>
      </dgm:t>
    </dgm:pt>
    <dgm:pt modelId="{85B890CD-78BB-4614-B637-C24DB6F3161B}">
      <dgm:prSet phldrT="[Текст]" custT="1"/>
      <dgm:spPr>
        <a:solidFill>
          <a:srgbClr val="CCFFCC"/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«Развитие лесного хозяйства Карачаево-Черкесской Республики </a:t>
          </a:r>
        </a:p>
        <a:p>
          <a:r>
            <a:rPr lang="ru-RU" sz="1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2014-2020 годы»    </a:t>
          </a: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 b="1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 b="1"/>
        </a:p>
      </dgm:t>
    </dgm:pt>
    <dgm:pt modelId="{80E3F592-C1E2-4F83-B19D-A2D73046C8A3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эффективной системы профилактики, обнаружения и тушения лесных пожаров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улучшение санитарно-гигиенической и экологической обстановки от воздействия лесных пожаров, вредных организмов, других неблагоприятных факторов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интенсивного воспроизводства лесов посредством создания постоянной лесосеменной базы, лесного </a:t>
          </a:r>
          <a:r>
            <a:rPr lang="ru-RU" sz="12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селекционно</a:t>
          </a:r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-семеноводческого центра или лесного питомника по выращиванию посадочного материала;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прогрессивных технологий, обеспечивающих максимальное сохранение лесной среды и биологического разнообразия лесов</a:t>
          </a:r>
        </a:p>
      </dgm:t>
    </dgm:pt>
    <dgm:pt modelId="{76FC1005-254B-466C-9FB7-39C756E22F74}" type="sibTrans" cxnId="{1A2010A8-2B27-41D1-98C8-845D37806727}">
      <dgm:prSet/>
      <dgm:spPr/>
      <dgm:t>
        <a:bodyPr/>
        <a:lstStyle/>
        <a:p>
          <a:endParaRPr lang="ru-RU"/>
        </a:p>
      </dgm:t>
    </dgm:pt>
    <dgm:pt modelId="{3AA644C2-928E-45D0-A177-AC76409EAE04}" type="parTrans" cxnId="{1A2010A8-2B27-41D1-98C8-845D37806727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охраны, защиты и воспроизводства лесов;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стабильного удовлетворения общественных потребностей в ресурсах и полезных свойствах леса при гарантированном сохранении ресурсно-экологического потенциала и глобальных функций лесов на территории Карачаево-Черкесской Республики</a:t>
          </a:r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 b="1"/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 b="1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  <dgm:t>
        <a:bodyPr/>
        <a:lstStyle/>
        <a:p>
          <a:endParaRPr lang="ru-RU"/>
        </a:p>
      </dgm:t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5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  <dgm:t>
        <a:bodyPr/>
        <a:lstStyle/>
        <a:p>
          <a:endParaRPr lang="ru-RU"/>
        </a:p>
      </dgm:t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2490" custLinFactNeighborY="1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01456-F790-47F9-964F-3F6F470C35BE}" type="pres">
      <dgm:prSet presAssocID="{80E3F592-C1E2-4F83-B19D-A2D73046C8A3}" presName="childTextBox" presStyleLbl="fgAccFollowNode1" presStyleIdx="2" presStyleCnt="3" custScaleY="136253" custLinFactNeighborX="-2393" custLinFactNeighborY="1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C4DFB12-9F1F-4990-B061-CD64042E2731}" type="presOf" srcId="{80E3F592-C1E2-4F83-B19D-A2D73046C8A3}" destId="{10301456-F790-47F9-964F-3F6F470C35BE}" srcOrd="0" destOrd="0" presId="urn:microsoft.com/office/officeart/2005/8/layout/process4"/>
    <dgm:cxn modelId="{D6B75191-5802-4584-9A30-A02F04744538}" type="presOf" srcId="{EBDF46E8-55CF-4C93-8993-A47C9C2DF02F}" destId="{2CBAF28B-CB05-42E7-A7E5-C3D45242D8A4}" srcOrd="0" destOrd="0" presId="urn:microsoft.com/office/officeart/2005/8/layout/process4"/>
    <dgm:cxn modelId="{0044C5A7-71FB-4787-A749-2175B49C3AE3}" type="presOf" srcId="{CB33582A-8A03-4586-ADDB-19F2489130EE}" destId="{1FBE7A27-EB5D-4DEE-8A6C-D3B229E7558A}" srcOrd="0" destOrd="0" presId="urn:microsoft.com/office/officeart/2005/8/layout/process4"/>
    <dgm:cxn modelId="{1A2010A8-2B27-41D1-98C8-845D37806727}" srcId="{85B890CD-78BB-4614-B637-C24DB6F3161B}" destId="{80E3F592-C1E2-4F83-B19D-A2D73046C8A3}" srcOrd="2" destOrd="0" parTransId="{3AA644C2-928E-45D0-A177-AC76409EAE04}" sibTransId="{76FC1005-254B-466C-9FB7-39C756E22F74}"/>
    <dgm:cxn modelId="{2408DF43-CC79-400C-A88A-1BE508388023}" type="presOf" srcId="{85B890CD-78BB-4614-B637-C24DB6F3161B}" destId="{2DA0C9F6-5D18-42B5-8FC8-00523D188BFC}" srcOrd="0" destOrd="0" presId="urn:microsoft.com/office/officeart/2005/8/layout/process4"/>
    <dgm:cxn modelId="{B96EC217-997A-4BA0-BE44-7E095FE5474A}" type="presOf" srcId="{85B890CD-78BB-4614-B637-C24DB6F3161B}" destId="{C4E2ADD8-BFCE-470A-970C-3E84444E2F18}" srcOrd="1" destOrd="0" presId="urn:microsoft.com/office/officeart/2005/8/layout/process4"/>
    <dgm:cxn modelId="{A4F17916-DEFA-4557-A777-4DCFF3554B92}" type="presOf" srcId="{01E9E9D0-EE02-49B3-B65C-DE7D6EC63DA1}" destId="{29590B5E-A233-41D5-BFF4-40F7D549464D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34F66B75-3E91-4849-B128-326BD6C403FC}" type="presParOf" srcId="{2CBAF28B-CB05-42E7-A7E5-C3D45242D8A4}" destId="{7AF9AF9F-31AE-4014-AE15-076787387846}" srcOrd="0" destOrd="0" presId="urn:microsoft.com/office/officeart/2005/8/layout/process4"/>
    <dgm:cxn modelId="{F4470305-674E-4033-97CE-E16CD6B49628}" type="presParOf" srcId="{7AF9AF9F-31AE-4014-AE15-076787387846}" destId="{2DA0C9F6-5D18-42B5-8FC8-00523D188BFC}" srcOrd="0" destOrd="0" presId="urn:microsoft.com/office/officeart/2005/8/layout/process4"/>
    <dgm:cxn modelId="{E6F9C436-3435-491D-8179-5999DBB122CB}" type="presParOf" srcId="{7AF9AF9F-31AE-4014-AE15-076787387846}" destId="{C4E2ADD8-BFCE-470A-970C-3E84444E2F18}" srcOrd="1" destOrd="0" presId="urn:microsoft.com/office/officeart/2005/8/layout/process4"/>
    <dgm:cxn modelId="{801647A5-E33C-44C2-A921-A1CE66CBEF12}" type="presParOf" srcId="{7AF9AF9F-31AE-4014-AE15-076787387846}" destId="{00926DFD-BE03-480B-B1B8-79FC5B32EA7A}" srcOrd="2" destOrd="0" presId="urn:microsoft.com/office/officeart/2005/8/layout/process4"/>
    <dgm:cxn modelId="{96A9E9FA-50ED-4613-9F13-C4D39694D8EE}" type="presParOf" srcId="{00926DFD-BE03-480B-B1B8-79FC5B32EA7A}" destId="{29590B5E-A233-41D5-BFF4-40F7D549464D}" srcOrd="0" destOrd="0" presId="urn:microsoft.com/office/officeart/2005/8/layout/process4"/>
    <dgm:cxn modelId="{0DA232EE-8F0E-4003-AA54-90400510B339}" type="presParOf" srcId="{00926DFD-BE03-480B-B1B8-79FC5B32EA7A}" destId="{1FBE7A27-EB5D-4DEE-8A6C-D3B229E7558A}" srcOrd="1" destOrd="0" presId="urn:microsoft.com/office/officeart/2005/8/layout/process4"/>
    <dgm:cxn modelId="{171EFD52-24A5-4B73-B9D4-BDDF1C0F0E2F}" type="presParOf" srcId="{00926DFD-BE03-480B-B1B8-79FC5B32EA7A}" destId="{10301456-F790-47F9-964F-3F6F470C35BE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16 365 663,2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chemeClr val="accent6">
            <a:lumMod val="75000"/>
          </a:schemeClr>
        </a:solidFill>
      </dgm:spPr>
      <dgm:t>
        <a:bodyPr anchor="t"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145 210,1</a:t>
          </a:r>
        </a:p>
        <a:p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16 510 873,3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5608C073-367B-4335-B03D-212AFB459238}">
      <dgm:prSet/>
      <dgm:spPr/>
      <dgm:t>
        <a:bodyPr/>
        <a:lstStyle/>
        <a:p>
          <a:endParaRPr lang="ru-RU"/>
        </a:p>
      </dgm:t>
    </dgm:pt>
    <dgm:pt modelId="{6D6BE2F3-5FAE-40E7-B1A9-156E6EE3B1BB}" type="parTrans" cxnId="{637DE5D7-B9E0-4DED-ACF4-80C6D1B11915}">
      <dgm:prSet/>
      <dgm:spPr/>
      <dgm:t>
        <a:bodyPr/>
        <a:lstStyle/>
        <a:p>
          <a:endParaRPr lang="ru-RU"/>
        </a:p>
      </dgm:t>
    </dgm:pt>
    <dgm:pt modelId="{EE1DBE73-7923-4AA5-989F-40D011014179}" type="sibTrans" cxnId="{637DE5D7-B9E0-4DED-ACF4-80C6D1B11915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32895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32895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4199" custScaleY="32591" custLinFactNeighborX="1156" custLinFactNeighborY="2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00AFF-58D4-4965-B84C-4F11BD10E7D8}" type="presOf" srcId="{B9E2DD9C-C986-4B2B-ADD0-DCEF7F9F0860}" destId="{B2DA8B4F-FA20-4A4C-B0CE-A6E53EC62C2D}" srcOrd="0" destOrd="0" presId="urn:microsoft.com/office/officeart/2005/8/layout/balance1"/>
    <dgm:cxn modelId="{6047031A-1301-4AED-A6E1-D3C9B7A6BDF1}" type="presOf" srcId="{560CD87E-BBA6-4E1E-AC02-3D007F688F29}" destId="{91021ED1-A441-430A-90E0-2C5781E05B2C}" srcOrd="0" destOrd="0" presId="urn:microsoft.com/office/officeart/2005/8/layout/balance1"/>
    <dgm:cxn modelId="{813C47AD-FA73-40E8-9F3E-B9324BCED7E1}" type="presOf" srcId="{306B15CD-8E30-4AA3-92C9-4E46A376756A}" destId="{33F4B093-659C-4047-8563-A77FEE4715D0}" srcOrd="0" destOrd="0" presId="urn:microsoft.com/office/officeart/2005/8/layout/balance1"/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637DE5D7-B9E0-4DED-ACF4-80C6D1B11915}" srcId="{560CD87E-BBA6-4E1E-AC02-3D007F688F29}" destId="{5608C073-367B-4335-B03D-212AFB459238}" srcOrd="2" destOrd="0" parTransId="{6D6BE2F3-5FAE-40E7-B1A9-156E6EE3B1BB}" sibTransId="{EE1DBE73-7923-4AA5-989F-40D011014179}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24F53FF1-80C7-449B-A2F9-9F61BC94B5A8}" type="presOf" srcId="{04119609-A0A1-4846-9C8D-4003AE3B36BE}" destId="{EF959F6E-EE77-4D2D-8B3D-CA7F59B9901A}" srcOrd="0" destOrd="0" presId="urn:microsoft.com/office/officeart/2005/8/layout/balance1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D9BFB240-CDAD-4F1B-87D4-C486A4737830}" type="presParOf" srcId="{91021ED1-A441-430A-90E0-2C5781E05B2C}" destId="{EE4165FB-99D8-4BD0-9301-C188F6472C3C}" srcOrd="0" destOrd="0" presId="urn:microsoft.com/office/officeart/2005/8/layout/balance1"/>
    <dgm:cxn modelId="{CB86968B-E511-4F74-9376-09D20F313459}" type="presParOf" srcId="{91021ED1-A441-430A-90E0-2C5781E05B2C}" destId="{DAC5D001-FED4-4E93-99B4-AB2D8881A635}" srcOrd="1" destOrd="0" presId="urn:microsoft.com/office/officeart/2005/8/layout/balance1"/>
    <dgm:cxn modelId="{47B01976-E4BB-4C17-B1F7-654F7BD28D36}" type="presParOf" srcId="{DAC5D001-FED4-4E93-99B4-AB2D8881A635}" destId="{33F4B093-659C-4047-8563-A77FEE4715D0}" srcOrd="0" destOrd="0" presId="urn:microsoft.com/office/officeart/2005/8/layout/balance1"/>
    <dgm:cxn modelId="{EFD0B510-3367-4A06-9D0A-3265FDD0F8DF}" type="presParOf" srcId="{DAC5D001-FED4-4E93-99B4-AB2D8881A635}" destId="{EF959F6E-EE77-4D2D-8B3D-CA7F59B9901A}" srcOrd="1" destOrd="0" presId="urn:microsoft.com/office/officeart/2005/8/layout/balance1"/>
    <dgm:cxn modelId="{C617DC88-6B6E-479B-9A0B-267B1B37D177}" type="presParOf" srcId="{91021ED1-A441-430A-90E0-2C5781E05B2C}" destId="{CCB10502-09BC-4B6B-A118-0FEE4CF3668D}" srcOrd="2" destOrd="0" presId="urn:microsoft.com/office/officeart/2005/8/layout/balance1"/>
    <dgm:cxn modelId="{98E4C72A-8800-43D1-9D33-42FA98C7B7C3}" type="presParOf" srcId="{CCB10502-09BC-4B6B-A118-0FEE4CF3668D}" destId="{2F7EA172-3758-42C5-B591-8C69F42B2DA7}" srcOrd="0" destOrd="0" presId="urn:microsoft.com/office/officeart/2005/8/layout/balance1"/>
    <dgm:cxn modelId="{89927F41-0056-4F6E-8BC2-83AD0CB3E02C}" type="presParOf" srcId="{CCB10502-09BC-4B6B-A118-0FEE4CF3668D}" destId="{9D424809-FCE9-4B0D-ACEC-0642E49AB86D}" srcOrd="1" destOrd="0" presId="urn:microsoft.com/office/officeart/2005/8/layout/balance1"/>
    <dgm:cxn modelId="{EDE01829-DD25-493A-BA60-09E65B538DBB}" type="presParOf" srcId="{CCB10502-09BC-4B6B-A118-0FEE4CF3668D}" destId="{7E149E29-122E-48CF-9490-D5D1A6509B87}" srcOrd="2" destOrd="0" presId="urn:microsoft.com/office/officeart/2005/8/layout/balance1"/>
    <dgm:cxn modelId="{FEC65228-706A-4D41-AA27-5804FF148064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BA9E5CD-95B1-4E48-9D6A-92A715C1611D}" type="doc">
      <dgm:prSet loTypeId="urn:microsoft.com/office/officeart/2005/8/layout/chart3" loCatId="cycle" qsTypeId="urn:microsoft.com/office/officeart/2005/8/quickstyle/3d1" qsCatId="3D" csTypeId="urn:microsoft.com/office/officeart/2005/8/colors/colorful1" csCatId="colorful" phldr="1"/>
      <dgm:spPr/>
    </dgm:pt>
    <dgm:pt modelId="{BEB0883D-BDB3-4144-84A8-45D5D5F0701E}">
      <dgm:prSet phldrT="[Текст]" custT="1"/>
      <dgm:spPr/>
      <dgm:t>
        <a:bodyPr/>
        <a:lstStyle/>
        <a:p>
          <a:endParaRPr lang="ru-RU" sz="2000" dirty="0" smtClean="0"/>
        </a:p>
        <a:p>
          <a:endParaRPr lang="ru-RU" sz="1800" b="1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2019г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646 088,7</a:t>
          </a:r>
        </a:p>
        <a:p>
          <a:endParaRPr lang="ru-RU" sz="3300" dirty="0"/>
        </a:p>
      </dgm:t>
    </dgm:pt>
    <dgm:pt modelId="{88A5C127-7710-40F3-B420-1C3B013B03DA}" type="parTrans" cxnId="{3A5B7342-8F7E-48CB-A955-2EFB76148DFC}">
      <dgm:prSet/>
      <dgm:spPr/>
      <dgm:t>
        <a:bodyPr/>
        <a:lstStyle/>
        <a:p>
          <a:endParaRPr lang="ru-RU"/>
        </a:p>
      </dgm:t>
    </dgm:pt>
    <dgm:pt modelId="{339B3F66-88B5-4230-8FE9-5A85700B11CA}" type="sibTrans" cxnId="{3A5B7342-8F7E-48CB-A955-2EFB76148DFC}">
      <dgm:prSet/>
      <dgm:spPr/>
      <dgm:t>
        <a:bodyPr/>
        <a:lstStyle/>
        <a:p>
          <a:endParaRPr lang="ru-RU"/>
        </a:p>
      </dgm:t>
    </dgm:pt>
    <dgm:pt modelId="{9D56E24E-89D4-49CB-A055-4162AFF6585F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2020г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646 088,7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772C29D-EB59-408A-AD5A-0E3C1D7F658E}" type="parTrans" cxnId="{360F9081-5102-475F-9325-930BE3EDD923}">
      <dgm:prSet/>
      <dgm:spPr/>
      <dgm:t>
        <a:bodyPr/>
        <a:lstStyle/>
        <a:p>
          <a:endParaRPr lang="ru-RU"/>
        </a:p>
      </dgm:t>
    </dgm:pt>
    <dgm:pt modelId="{FD82D054-F582-4E79-A945-64A0E568E3BB}" type="sibTrans" cxnId="{360F9081-5102-475F-9325-930BE3EDD923}">
      <dgm:prSet/>
      <dgm:spPr/>
      <dgm:t>
        <a:bodyPr/>
        <a:lstStyle/>
        <a:p>
          <a:endParaRPr lang="ru-RU"/>
        </a:p>
      </dgm:t>
    </dgm:pt>
    <dgm:pt modelId="{B59C0CF1-17F3-4785-B032-7F0BFE9B7DA6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2018 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646 088,7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74717BDA-3BBC-4ECE-A768-2E8D2002FCFD}" type="parTrans" cxnId="{59D0DBCB-AFF8-42C9-BAA5-A8AB5C94408B}">
      <dgm:prSet/>
      <dgm:spPr/>
      <dgm:t>
        <a:bodyPr/>
        <a:lstStyle/>
        <a:p>
          <a:endParaRPr lang="ru-RU"/>
        </a:p>
      </dgm:t>
    </dgm:pt>
    <dgm:pt modelId="{8B34BB50-2284-45D1-BEBE-40E6BD45C45F}" type="sibTrans" cxnId="{59D0DBCB-AFF8-42C9-BAA5-A8AB5C94408B}">
      <dgm:prSet/>
      <dgm:spPr/>
      <dgm:t>
        <a:bodyPr/>
        <a:lstStyle/>
        <a:p>
          <a:endParaRPr lang="ru-RU"/>
        </a:p>
      </dgm:t>
    </dgm:pt>
    <dgm:pt modelId="{C17F9B18-4D24-4B27-9FA4-37B872FF278F}" type="pres">
      <dgm:prSet presAssocID="{BBA9E5CD-95B1-4E48-9D6A-92A715C1611D}" presName="compositeShape" presStyleCnt="0">
        <dgm:presLayoutVars>
          <dgm:chMax val="7"/>
          <dgm:dir/>
          <dgm:resizeHandles val="exact"/>
        </dgm:presLayoutVars>
      </dgm:prSet>
      <dgm:spPr/>
    </dgm:pt>
    <dgm:pt modelId="{36DFFD87-3DD7-460B-A008-88D4ED980284}" type="pres">
      <dgm:prSet presAssocID="{BBA9E5CD-95B1-4E48-9D6A-92A715C1611D}" presName="wedge1" presStyleLbl="node1" presStyleIdx="0" presStyleCnt="3" custLinFactNeighborX="-5548" custLinFactNeighborY="3062"/>
      <dgm:spPr/>
      <dgm:t>
        <a:bodyPr/>
        <a:lstStyle/>
        <a:p>
          <a:endParaRPr lang="ru-RU"/>
        </a:p>
      </dgm:t>
    </dgm:pt>
    <dgm:pt modelId="{57AD36B1-CA8B-4D60-8535-4F9B83220E5F}" type="pres">
      <dgm:prSet presAssocID="{BBA9E5CD-95B1-4E48-9D6A-92A715C161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5C315-13C8-49E6-A8DC-3E7AA9326670}" type="pres">
      <dgm:prSet presAssocID="{BBA9E5CD-95B1-4E48-9D6A-92A715C1611D}" presName="wedge2" presStyleLbl="node1" presStyleIdx="1" presStyleCnt="3" custLinFactNeighborX="-990" custLinFactNeighborY="-95"/>
      <dgm:spPr/>
      <dgm:t>
        <a:bodyPr/>
        <a:lstStyle/>
        <a:p>
          <a:endParaRPr lang="ru-RU"/>
        </a:p>
      </dgm:t>
    </dgm:pt>
    <dgm:pt modelId="{0C1D7724-82FE-45DB-8C3B-92DFCA87E5AE}" type="pres">
      <dgm:prSet presAssocID="{BBA9E5CD-95B1-4E48-9D6A-92A715C161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48E8-4583-4A92-9869-9F2BE8457F62}" type="pres">
      <dgm:prSet presAssocID="{BBA9E5CD-95B1-4E48-9D6A-92A715C1611D}" presName="wedge3" presStyleLbl="node1" presStyleIdx="2" presStyleCnt="3"/>
      <dgm:spPr/>
      <dgm:t>
        <a:bodyPr/>
        <a:lstStyle/>
        <a:p>
          <a:endParaRPr lang="ru-RU"/>
        </a:p>
      </dgm:t>
    </dgm:pt>
    <dgm:pt modelId="{6F0B74B5-6D1A-44C4-8B1E-5A97AC664031}" type="pres">
      <dgm:prSet presAssocID="{BBA9E5CD-95B1-4E48-9D6A-92A715C161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9F49F-B360-4A69-A99A-F9619CF340C2}" type="presOf" srcId="{B59C0CF1-17F3-4785-B032-7F0BFE9B7DA6}" destId="{B4AB48E8-4583-4A92-9869-9F2BE8457F62}" srcOrd="0" destOrd="0" presId="urn:microsoft.com/office/officeart/2005/8/layout/chart3"/>
    <dgm:cxn modelId="{E73B29C5-0244-4A9C-8C71-2C4C96BED2A6}" type="presOf" srcId="{9D56E24E-89D4-49CB-A055-4162AFF6585F}" destId="{5E15C315-13C8-49E6-A8DC-3E7AA9326670}" srcOrd="0" destOrd="0" presId="urn:microsoft.com/office/officeart/2005/8/layout/chart3"/>
    <dgm:cxn modelId="{E4794543-6A9A-484A-AC12-15A93931F3C0}" type="presOf" srcId="{BEB0883D-BDB3-4144-84A8-45D5D5F0701E}" destId="{57AD36B1-CA8B-4D60-8535-4F9B83220E5F}" srcOrd="1" destOrd="0" presId="urn:microsoft.com/office/officeart/2005/8/layout/chart3"/>
    <dgm:cxn modelId="{5345D5B6-1A54-4320-B94D-73150692091A}" type="presOf" srcId="{9D56E24E-89D4-49CB-A055-4162AFF6585F}" destId="{0C1D7724-82FE-45DB-8C3B-92DFCA87E5AE}" srcOrd="1" destOrd="0" presId="urn:microsoft.com/office/officeart/2005/8/layout/chart3"/>
    <dgm:cxn modelId="{59D0DBCB-AFF8-42C9-BAA5-A8AB5C94408B}" srcId="{BBA9E5CD-95B1-4E48-9D6A-92A715C1611D}" destId="{B59C0CF1-17F3-4785-B032-7F0BFE9B7DA6}" srcOrd="2" destOrd="0" parTransId="{74717BDA-3BBC-4ECE-A768-2E8D2002FCFD}" sibTransId="{8B34BB50-2284-45D1-BEBE-40E6BD45C45F}"/>
    <dgm:cxn modelId="{22B55E90-CC43-44A6-8009-77623C2D1C15}" type="presOf" srcId="{BBA9E5CD-95B1-4E48-9D6A-92A715C1611D}" destId="{C17F9B18-4D24-4B27-9FA4-37B872FF278F}" srcOrd="0" destOrd="0" presId="urn:microsoft.com/office/officeart/2005/8/layout/chart3"/>
    <dgm:cxn modelId="{1E41C0AF-E75B-4204-9DA4-F06751B0DFDD}" type="presOf" srcId="{BEB0883D-BDB3-4144-84A8-45D5D5F0701E}" destId="{36DFFD87-3DD7-460B-A008-88D4ED980284}" srcOrd="0" destOrd="0" presId="urn:microsoft.com/office/officeart/2005/8/layout/chart3"/>
    <dgm:cxn modelId="{360F9081-5102-475F-9325-930BE3EDD923}" srcId="{BBA9E5CD-95B1-4E48-9D6A-92A715C1611D}" destId="{9D56E24E-89D4-49CB-A055-4162AFF6585F}" srcOrd="1" destOrd="0" parTransId="{5772C29D-EB59-408A-AD5A-0E3C1D7F658E}" sibTransId="{FD82D054-F582-4E79-A945-64A0E568E3BB}"/>
    <dgm:cxn modelId="{2A4995F5-9566-4383-BBBF-83B736CB1922}" type="presOf" srcId="{B59C0CF1-17F3-4785-B032-7F0BFE9B7DA6}" destId="{6F0B74B5-6D1A-44C4-8B1E-5A97AC664031}" srcOrd="1" destOrd="0" presId="urn:microsoft.com/office/officeart/2005/8/layout/chart3"/>
    <dgm:cxn modelId="{3A5B7342-8F7E-48CB-A955-2EFB76148DFC}" srcId="{BBA9E5CD-95B1-4E48-9D6A-92A715C1611D}" destId="{BEB0883D-BDB3-4144-84A8-45D5D5F0701E}" srcOrd="0" destOrd="0" parTransId="{88A5C127-7710-40F3-B420-1C3B013B03DA}" sibTransId="{339B3F66-88B5-4230-8FE9-5A85700B11CA}"/>
    <dgm:cxn modelId="{2565AE2B-A797-4C5F-83C9-CD2D5B383B9E}" type="presParOf" srcId="{C17F9B18-4D24-4B27-9FA4-37B872FF278F}" destId="{36DFFD87-3DD7-460B-A008-88D4ED980284}" srcOrd="0" destOrd="0" presId="urn:microsoft.com/office/officeart/2005/8/layout/chart3"/>
    <dgm:cxn modelId="{155B1CD8-66C7-42A8-AD7E-7C39A7D19C35}" type="presParOf" srcId="{C17F9B18-4D24-4B27-9FA4-37B872FF278F}" destId="{57AD36B1-CA8B-4D60-8535-4F9B83220E5F}" srcOrd="1" destOrd="0" presId="urn:microsoft.com/office/officeart/2005/8/layout/chart3"/>
    <dgm:cxn modelId="{67FB6746-D90C-449C-90F0-EAE68ED07A7E}" type="presParOf" srcId="{C17F9B18-4D24-4B27-9FA4-37B872FF278F}" destId="{5E15C315-13C8-49E6-A8DC-3E7AA9326670}" srcOrd="2" destOrd="0" presId="urn:microsoft.com/office/officeart/2005/8/layout/chart3"/>
    <dgm:cxn modelId="{3C66CD65-DC9D-4A92-B050-52DF36E93B92}" type="presParOf" srcId="{C17F9B18-4D24-4B27-9FA4-37B872FF278F}" destId="{0C1D7724-82FE-45DB-8C3B-92DFCA87E5AE}" srcOrd="3" destOrd="0" presId="urn:microsoft.com/office/officeart/2005/8/layout/chart3"/>
    <dgm:cxn modelId="{B8CD2243-A5F1-49E0-94C0-ABABF58C1477}" type="presParOf" srcId="{C17F9B18-4D24-4B27-9FA4-37B872FF278F}" destId="{B4AB48E8-4583-4A92-9869-9F2BE8457F62}" srcOrd="4" destOrd="0" presId="urn:microsoft.com/office/officeart/2005/8/layout/chart3"/>
    <dgm:cxn modelId="{5F3D8205-F75B-4C6B-9658-57AEBF824874}" type="presParOf" srcId="{C17F9B18-4D24-4B27-9FA4-37B872FF278F}" destId="{6F0B74B5-6D1A-44C4-8B1E-5A97AC66403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0949A82-37FF-4F2F-A8CA-82F89BFFE274}" type="doc">
      <dgm:prSet loTypeId="urn:microsoft.com/office/officeart/2005/8/layout/chart3" loCatId="cycle" qsTypeId="urn:microsoft.com/office/officeart/2005/8/quickstyle/3d1" qsCatId="3D" csTypeId="urn:microsoft.com/office/officeart/2005/8/colors/colorful3" csCatId="colorful" phldr="1"/>
      <dgm:spPr/>
    </dgm:pt>
    <dgm:pt modelId="{38F6DEC3-7D65-4CCB-AF17-8A1390CEB3CE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2019 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257 814,3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BAC96CC4-73FD-4BCB-A8D7-0E71D4DB7C3E}" type="parTrans" cxnId="{F3DFAE89-9C87-4192-9FA5-B3B48EE29555}">
      <dgm:prSet/>
      <dgm:spPr/>
      <dgm:t>
        <a:bodyPr/>
        <a:lstStyle/>
        <a:p>
          <a:endParaRPr lang="ru-RU"/>
        </a:p>
      </dgm:t>
    </dgm:pt>
    <dgm:pt modelId="{459152C0-490C-4150-99E8-B2604380171A}" type="sibTrans" cxnId="{F3DFAE89-9C87-4192-9FA5-B3B48EE29555}">
      <dgm:prSet/>
      <dgm:spPr/>
      <dgm:t>
        <a:bodyPr/>
        <a:lstStyle/>
        <a:p>
          <a:endParaRPr lang="ru-RU"/>
        </a:p>
      </dgm:t>
    </dgm:pt>
    <dgm:pt modelId="{F74F01F6-11F0-496A-A819-3700CE247852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2020г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257 814,3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E9E58357-E0AE-4EB7-B83D-24D741B743DD}" type="parTrans" cxnId="{0044B899-86CB-4CA5-8FE9-11FC7D55CFC6}">
      <dgm:prSet/>
      <dgm:spPr/>
      <dgm:t>
        <a:bodyPr/>
        <a:lstStyle/>
        <a:p>
          <a:endParaRPr lang="ru-RU"/>
        </a:p>
      </dgm:t>
    </dgm:pt>
    <dgm:pt modelId="{903DF652-7F49-4FB2-A2CB-F1E58DD36D75}" type="sibTrans" cxnId="{0044B899-86CB-4CA5-8FE9-11FC7D55CFC6}">
      <dgm:prSet/>
      <dgm:spPr/>
      <dgm:t>
        <a:bodyPr/>
        <a:lstStyle/>
        <a:p>
          <a:endParaRPr lang="ru-RU"/>
        </a:p>
      </dgm:t>
    </dgm:pt>
    <dgm:pt modelId="{BFE54F38-BB70-4B98-86AC-A84004A4547F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г</a:t>
          </a:r>
        </a:p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257 814,3</a:t>
          </a:r>
          <a:endParaRPr lang="ru-RU" sz="16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B983288-4A66-4511-8A82-3CD6F6B4B9BF}" type="parTrans" cxnId="{ADFCBEFD-6331-4588-9708-41616A26C33E}">
      <dgm:prSet/>
      <dgm:spPr/>
      <dgm:t>
        <a:bodyPr/>
        <a:lstStyle/>
        <a:p>
          <a:endParaRPr lang="ru-RU"/>
        </a:p>
      </dgm:t>
    </dgm:pt>
    <dgm:pt modelId="{BDE1424E-2B2D-438B-87CF-7F16D3B01AF3}" type="sibTrans" cxnId="{ADFCBEFD-6331-4588-9708-41616A26C33E}">
      <dgm:prSet/>
      <dgm:spPr/>
      <dgm:t>
        <a:bodyPr/>
        <a:lstStyle/>
        <a:p>
          <a:endParaRPr lang="ru-RU"/>
        </a:p>
      </dgm:t>
    </dgm:pt>
    <dgm:pt modelId="{56765C65-9366-4852-9A3E-D09612C9721F}" type="pres">
      <dgm:prSet presAssocID="{00949A82-37FF-4F2F-A8CA-82F89BFFE274}" presName="compositeShape" presStyleCnt="0">
        <dgm:presLayoutVars>
          <dgm:chMax val="7"/>
          <dgm:dir/>
          <dgm:resizeHandles val="exact"/>
        </dgm:presLayoutVars>
      </dgm:prSet>
      <dgm:spPr/>
    </dgm:pt>
    <dgm:pt modelId="{6C7F0085-B5BF-465B-9703-B06C563CCA07}" type="pres">
      <dgm:prSet presAssocID="{00949A82-37FF-4F2F-A8CA-82F89BFFE274}" presName="wedge1" presStyleLbl="node1" presStyleIdx="0" presStyleCnt="3" custLinFactNeighborX="-4249" custLinFactNeighborY="3740"/>
      <dgm:spPr/>
      <dgm:t>
        <a:bodyPr/>
        <a:lstStyle/>
        <a:p>
          <a:endParaRPr lang="ru-RU"/>
        </a:p>
      </dgm:t>
    </dgm:pt>
    <dgm:pt modelId="{FBC38475-667D-4669-AFAB-8F01FE4888B9}" type="pres">
      <dgm:prSet presAssocID="{00949A82-37FF-4F2F-A8CA-82F89BFFE27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EEB24-A709-4ABD-9205-A911C5E65435}" type="pres">
      <dgm:prSet presAssocID="{00949A82-37FF-4F2F-A8CA-82F89BFFE274}" presName="wedge2" presStyleLbl="node1" presStyleIdx="1" presStyleCnt="3"/>
      <dgm:spPr/>
      <dgm:t>
        <a:bodyPr/>
        <a:lstStyle/>
        <a:p>
          <a:endParaRPr lang="ru-RU"/>
        </a:p>
      </dgm:t>
    </dgm:pt>
    <dgm:pt modelId="{8E1379A1-B994-4707-934E-874DC3E6543B}" type="pres">
      <dgm:prSet presAssocID="{00949A82-37FF-4F2F-A8CA-82F89BFFE27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6ABB2-247D-4D72-B94D-1B4D4931D35C}" type="pres">
      <dgm:prSet presAssocID="{00949A82-37FF-4F2F-A8CA-82F89BFFE274}" presName="wedge3" presStyleLbl="node1" presStyleIdx="2" presStyleCnt="3"/>
      <dgm:spPr/>
      <dgm:t>
        <a:bodyPr/>
        <a:lstStyle/>
        <a:p>
          <a:endParaRPr lang="ru-RU"/>
        </a:p>
      </dgm:t>
    </dgm:pt>
    <dgm:pt modelId="{1730F3D6-B2C1-4689-A012-5D6BCCA13A83}" type="pres">
      <dgm:prSet presAssocID="{00949A82-37FF-4F2F-A8CA-82F89BFFE27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50FF4-3214-41E7-A903-AFD7E86999A5}" type="presOf" srcId="{00949A82-37FF-4F2F-A8CA-82F89BFFE274}" destId="{56765C65-9366-4852-9A3E-D09612C9721F}" srcOrd="0" destOrd="0" presId="urn:microsoft.com/office/officeart/2005/8/layout/chart3"/>
    <dgm:cxn modelId="{7851D586-2A80-4E4E-85C9-307B34A05B4B}" type="presOf" srcId="{BFE54F38-BB70-4B98-86AC-A84004A4547F}" destId="{D046ABB2-247D-4D72-B94D-1B4D4931D35C}" srcOrd="0" destOrd="0" presId="urn:microsoft.com/office/officeart/2005/8/layout/chart3"/>
    <dgm:cxn modelId="{F3DFAE89-9C87-4192-9FA5-B3B48EE29555}" srcId="{00949A82-37FF-4F2F-A8CA-82F89BFFE274}" destId="{38F6DEC3-7D65-4CCB-AF17-8A1390CEB3CE}" srcOrd="0" destOrd="0" parTransId="{BAC96CC4-73FD-4BCB-A8D7-0E71D4DB7C3E}" sibTransId="{459152C0-490C-4150-99E8-B2604380171A}"/>
    <dgm:cxn modelId="{0044B899-86CB-4CA5-8FE9-11FC7D55CFC6}" srcId="{00949A82-37FF-4F2F-A8CA-82F89BFFE274}" destId="{F74F01F6-11F0-496A-A819-3700CE247852}" srcOrd="1" destOrd="0" parTransId="{E9E58357-E0AE-4EB7-B83D-24D741B743DD}" sibTransId="{903DF652-7F49-4FB2-A2CB-F1E58DD36D75}"/>
    <dgm:cxn modelId="{1CA9FD91-100B-402C-85E6-888A41B8E552}" type="presOf" srcId="{38F6DEC3-7D65-4CCB-AF17-8A1390CEB3CE}" destId="{FBC38475-667D-4669-AFAB-8F01FE4888B9}" srcOrd="1" destOrd="0" presId="urn:microsoft.com/office/officeart/2005/8/layout/chart3"/>
    <dgm:cxn modelId="{47D0BAEE-5B29-4BCA-8496-D5636BE5F01B}" type="presOf" srcId="{F74F01F6-11F0-496A-A819-3700CE247852}" destId="{8E1379A1-B994-4707-934E-874DC3E6543B}" srcOrd="1" destOrd="0" presId="urn:microsoft.com/office/officeart/2005/8/layout/chart3"/>
    <dgm:cxn modelId="{966FFC2D-3666-44DD-8FF0-9C0B41608649}" type="presOf" srcId="{F74F01F6-11F0-496A-A819-3700CE247852}" destId="{E56EEB24-A709-4ABD-9205-A911C5E65435}" srcOrd="0" destOrd="0" presId="urn:microsoft.com/office/officeart/2005/8/layout/chart3"/>
    <dgm:cxn modelId="{ADFCBEFD-6331-4588-9708-41616A26C33E}" srcId="{00949A82-37FF-4F2F-A8CA-82F89BFFE274}" destId="{BFE54F38-BB70-4B98-86AC-A84004A4547F}" srcOrd="2" destOrd="0" parTransId="{8B983288-4A66-4511-8A82-3CD6F6B4B9BF}" sibTransId="{BDE1424E-2B2D-438B-87CF-7F16D3B01AF3}"/>
    <dgm:cxn modelId="{329C31EF-7636-40A8-B4F7-6139C0BE9B39}" type="presOf" srcId="{38F6DEC3-7D65-4CCB-AF17-8A1390CEB3CE}" destId="{6C7F0085-B5BF-465B-9703-B06C563CCA07}" srcOrd="0" destOrd="0" presId="urn:microsoft.com/office/officeart/2005/8/layout/chart3"/>
    <dgm:cxn modelId="{3C3CFF51-7A0C-40D1-B715-395223322563}" type="presOf" srcId="{BFE54F38-BB70-4B98-86AC-A84004A4547F}" destId="{1730F3D6-B2C1-4689-A012-5D6BCCA13A83}" srcOrd="1" destOrd="0" presId="urn:microsoft.com/office/officeart/2005/8/layout/chart3"/>
    <dgm:cxn modelId="{6403FF9F-0514-4703-A901-67B64544CEE7}" type="presParOf" srcId="{56765C65-9366-4852-9A3E-D09612C9721F}" destId="{6C7F0085-B5BF-465B-9703-B06C563CCA07}" srcOrd="0" destOrd="0" presId="urn:microsoft.com/office/officeart/2005/8/layout/chart3"/>
    <dgm:cxn modelId="{CD351D66-1866-41A7-9D5D-35E6DE1233F8}" type="presParOf" srcId="{56765C65-9366-4852-9A3E-D09612C9721F}" destId="{FBC38475-667D-4669-AFAB-8F01FE4888B9}" srcOrd="1" destOrd="0" presId="urn:microsoft.com/office/officeart/2005/8/layout/chart3"/>
    <dgm:cxn modelId="{AEF382F3-8C6A-45C5-B247-75415FB35649}" type="presParOf" srcId="{56765C65-9366-4852-9A3E-D09612C9721F}" destId="{E56EEB24-A709-4ABD-9205-A911C5E65435}" srcOrd="2" destOrd="0" presId="urn:microsoft.com/office/officeart/2005/8/layout/chart3"/>
    <dgm:cxn modelId="{5155E73E-4271-4B07-BB10-A945608A6822}" type="presParOf" srcId="{56765C65-9366-4852-9A3E-D09612C9721F}" destId="{8E1379A1-B994-4707-934E-874DC3E6543B}" srcOrd="3" destOrd="0" presId="urn:microsoft.com/office/officeart/2005/8/layout/chart3"/>
    <dgm:cxn modelId="{DB3F3F16-DD92-4639-BC5C-C6CC75D72950}" type="presParOf" srcId="{56765C65-9366-4852-9A3E-D09612C9721F}" destId="{D046ABB2-247D-4D72-B94D-1B4D4931D35C}" srcOrd="4" destOrd="0" presId="urn:microsoft.com/office/officeart/2005/8/layout/chart3"/>
    <dgm:cxn modelId="{ED4553AB-C790-4155-A19A-BC902D51E067}" type="presParOf" srcId="{56765C65-9366-4852-9A3E-D09612C9721F}" destId="{1730F3D6-B2C1-4689-A012-5D6BCCA13A8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19 668 712,5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chemeClr val="accent6">
            <a:lumMod val="75000"/>
          </a:schemeClr>
        </a:solidFill>
      </dgm:spPr>
      <dgm:t>
        <a:bodyPr anchor="t"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34 771,1</a:t>
          </a:r>
        </a:p>
        <a:p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19 073 483,6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32895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32895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4199" custScaleY="32591" custLinFactNeighborX="1156" custLinFactNeighborY="2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00AFF-58D4-4965-B84C-4F11BD10E7D8}" type="presOf" srcId="{B9E2DD9C-C986-4B2B-ADD0-DCEF7F9F0860}" destId="{B2DA8B4F-FA20-4A4C-B0CE-A6E53EC62C2D}" srcOrd="0" destOrd="0" presId="urn:microsoft.com/office/officeart/2005/8/layout/balance1"/>
    <dgm:cxn modelId="{6047031A-1301-4AED-A6E1-D3C9B7A6BDF1}" type="presOf" srcId="{560CD87E-BBA6-4E1E-AC02-3D007F688F29}" destId="{91021ED1-A441-430A-90E0-2C5781E05B2C}" srcOrd="0" destOrd="0" presId="urn:microsoft.com/office/officeart/2005/8/layout/balance1"/>
    <dgm:cxn modelId="{813C47AD-FA73-40E8-9F3E-B9324BCED7E1}" type="presOf" srcId="{306B15CD-8E30-4AA3-92C9-4E46A376756A}" destId="{33F4B093-659C-4047-8563-A77FEE4715D0}" srcOrd="0" destOrd="0" presId="urn:microsoft.com/office/officeart/2005/8/layout/balance1"/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24F53FF1-80C7-449B-A2F9-9F61BC94B5A8}" type="presOf" srcId="{04119609-A0A1-4846-9C8D-4003AE3B36BE}" destId="{EF959F6E-EE77-4D2D-8B3D-CA7F59B9901A}" srcOrd="0" destOrd="0" presId="urn:microsoft.com/office/officeart/2005/8/layout/balance1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D9BFB240-CDAD-4F1B-87D4-C486A4737830}" type="presParOf" srcId="{91021ED1-A441-430A-90E0-2C5781E05B2C}" destId="{EE4165FB-99D8-4BD0-9301-C188F6472C3C}" srcOrd="0" destOrd="0" presId="urn:microsoft.com/office/officeart/2005/8/layout/balance1"/>
    <dgm:cxn modelId="{CB86968B-E511-4F74-9376-09D20F313459}" type="presParOf" srcId="{91021ED1-A441-430A-90E0-2C5781E05B2C}" destId="{DAC5D001-FED4-4E93-99B4-AB2D8881A635}" srcOrd="1" destOrd="0" presId="urn:microsoft.com/office/officeart/2005/8/layout/balance1"/>
    <dgm:cxn modelId="{47B01976-E4BB-4C17-B1F7-654F7BD28D36}" type="presParOf" srcId="{DAC5D001-FED4-4E93-99B4-AB2D8881A635}" destId="{33F4B093-659C-4047-8563-A77FEE4715D0}" srcOrd="0" destOrd="0" presId="urn:microsoft.com/office/officeart/2005/8/layout/balance1"/>
    <dgm:cxn modelId="{EFD0B510-3367-4A06-9D0A-3265FDD0F8DF}" type="presParOf" srcId="{DAC5D001-FED4-4E93-99B4-AB2D8881A635}" destId="{EF959F6E-EE77-4D2D-8B3D-CA7F59B9901A}" srcOrd="1" destOrd="0" presId="urn:microsoft.com/office/officeart/2005/8/layout/balance1"/>
    <dgm:cxn modelId="{C617DC88-6B6E-479B-9A0B-267B1B37D177}" type="presParOf" srcId="{91021ED1-A441-430A-90E0-2C5781E05B2C}" destId="{CCB10502-09BC-4B6B-A118-0FEE4CF3668D}" srcOrd="2" destOrd="0" presId="urn:microsoft.com/office/officeart/2005/8/layout/balance1"/>
    <dgm:cxn modelId="{98E4C72A-8800-43D1-9D33-42FA98C7B7C3}" type="presParOf" srcId="{CCB10502-09BC-4B6B-A118-0FEE4CF3668D}" destId="{2F7EA172-3758-42C5-B591-8C69F42B2DA7}" srcOrd="0" destOrd="0" presId="urn:microsoft.com/office/officeart/2005/8/layout/balance1"/>
    <dgm:cxn modelId="{89927F41-0056-4F6E-8BC2-83AD0CB3E02C}" type="presParOf" srcId="{CCB10502-09BC-4B6B-A118-0FEE4CF3668D}" destId="{9D424809-FCE9-4B0D-ACEC-0642E49AB86D}" srcOrd="1" destOrd="0" presId="urn:microsoft.com/office/officeart/2005/8/layout/balance1"/>
    <dgm:cxn modelId="{EDE01829-DD25-493A-BA60-09E65B538DBB}" type="presParOf" srcId="{CCB10502-09BC-4B6B-A118-0FEE4CF3668D}" destId="{7E149E29-122E-48CF-9490-D5D1A6509B87}" srcOrd="2" destOrd="0" presId="urn:microsoft.com/office/officeart/2005/8/layout/balance1"/>
    <dgm:cxn modelId="{FEC65228-706A-4D41-AA27-5804FF148064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16 845 531,8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chemeClr val="accent6">
            <a:lumMod val="75000"/>
          </a:schemeClr>
        </a:solidFill>
      </dgm:spPr>
      <dgm:t>
        <a:bodyPr anchor="t"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550 529,7</a:t>
          </a:r>
        </a:p>
        <a:p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17 396 061,5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32895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32895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4199" custScaleY="32591" custLinFactNeighborX="1156" custLinFactNeighborY="2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00AFF-58D4-4965-B84C-4F11BD10E7D8}" type="presOf" srcId="{B9E2DD9C-C986-4B2B-ADD0-DCEF7F9F0860}" destId="{B2DA8B4F-FA20-4A4C-B0CE-A6E53EC62C2D}" srcOrd="0" destOrd="0" presId="urn:microsoft.com/office/officeart/2005/8/layout/balance1"/>
    <dgm:cxn modelId="{6047031A-1301-4AED-A6E1-D3C9B7A6BDF1}" type="presOf" srcId="{560CD87E-BBA6-4E1E-AC02-3D007F688F29}" destId="{91021ED1-A441-430A-90E0-2C5781E05B2C}" srcOrd="0" destOrd="0" presId="urn:microsoft.com/office/officeart/2005/8/layout/balance1"/>
    <dgm:cxn modelId="{813C47AD-FA73-40E8-9F3E-B9324BCED7E1}" type="presOf" srcId="{306B15CD-8E30-4AA3-92C9-4E46A376756A}" destId="{33F4B093-659C-4047-8563-A77FEE4715D0}" srcOrd="0" destOrd="0" presId="urn:microsoft.com/office/officeart/2005/8/layout/balance1"/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24F53FF1-80C7-449B-A2F9-9F61BC94B5A8}" type="presOf" srcId="{04119609-A0A1-4846-9C8D-4003AE3B36BE}" destId="{EF959F6E-EE77-4D2D-8B3D-CA7F59B9901A}" srcOrd="0" destOrd="0" presId="urn:microsoft.com/office/officeart/2005/8/layout/balance1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D9BFB240-CDAD-4F1B-87D4-C486A4737830}" type="presParOf" srcId="{91021ED1-A441-430A-90E0-2C5781E05B2C}" destId="{EE4165FB-99D8-4BD0-9301-C188F6472C3C}" srcOrd="0" destOrd="0" presId="urn:microsoft.com/office/officeart/2005/8/layout/balance1"/>
    <dgm:cxn modelId="{CB86968B-E511-4F74-9376-09D20F313459}" type="presParOf" srcId="{91021ED1-A441-430A-90E0-2C5781E05B2C}" destId="{DAC5D001-FED4-4E93-99B4-AB2D8881A635}" srcOrd="1" destOrd="0" presId="urn:microsoft.com/office/officeart/2005/8/layout/balance1"/>
    <dgm:cxn modelId="{47B01976-E4BB-4C17-B1F7-654F7BD28D36}" type="presParOf" srcId="{DAC5D001-FED4-4E93-99B4-AB2D8881A635}" destId="{33F4B093-659C-4047-8563-A77FEE4715D0}" srcOrd="0" destOrd="0" presId="urn:microsoft.com/office/officeart/2005/8/layout/balance1"/>
    <dgm:cxn modelId="{EFD0B510-3367-4A06-9D0A-3265FDD0F8DF}" type="presParOf" srcId="{DAC5D001-FED4-4E93-99B4-AB2D8881A635}" destId="{EF959F6E-EE77-4D2D-8B3D-CA7F59B9901A}" srcOrd="1" destOrd="0" presId="urn:microsoft.com/office/officeart/2005/8/layout/balance1"/>
    <dgm:cxn modelId="{C617DC88-6B6E-479B-9A0B-267B1B37D177}" type="presParOf" srcId="{91021ED1-A441-430A-90E0-2C5781E05B2C}" destId="{CCB10502-09BC-4B6B-A118-0FEE4CF3668D}" srcOrd="2" destOrd="0" presId="urn:microsoft.com/office/officeart/2005/8/layout/balance1"/>
    <dgm:cxn modelId="{98E4C72A-8800-43D1-9D33-42FA98C7B7C3}" type="presParOf" srcId="{CCB10502-09BC-4B6B-A118-0FEE4CF3668D}" destId="{2F7EA172-3758-42C5-B591-8C69F42B2DA7}" srcOrd="0" destOrd="0" presId="urn:microsoft.com/office/officeart/2005/8/layout/balance1"/>
    <dgm:cxn modelId="{89927F41-0056-4F6E-8BC2-83AD0CB3E02C}" type="presParOf" srcId="{CCB10502-09BC-4B6B-A118-0FEE4CF3668D}" destId="{9D424809-FCE9-4B0D-ACEC-0642E49AB86D}" srcOrd="1" destOrd="0" presId="urn:microsoft.com/office/officeart/2005/8/layout/balance1"/>
    <dgm:cxn modelId="{EDE01829-DD25-493A-BA60-09E65B538DBB}" type="presParOf" srcId="{CCB10502-09BC-4B6B-A118-0FEE4CF3668D}" destId="{7E149E29-122E-48CF-9490-D5D1A6509B87}" srcOrd="2" destOrd="0" presId="urn:microsoft.com/office/officeart/2005/8/layout/balance1"/>
    <dgm:cxn modelId="{FEC65228-706A-4D41-AA27-5804FF148064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chemeClr val="bg2">
            <a:lumMod val="50000"/>
          </a:schemeClr>
        </a:solidFill>
      </dgm:spPr>
      <dgm:t>
        <a:bodyPr anchor="t" anchorCtr="0"/>
        <a:lstStyle/>
        <a:p>
          <a:r>
            <a:rPr lang="ru-RU" sz="1800" b="1" i="0" u="none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сельского хозяйства Карачаево-Черкесской Республики до 2020 года» </a:t>
          </a:r>
        </a:p>
        <a:p>
          <a:endParaRPr lang="ru-RU" sz="1800" dirty="0">
            <a:solidFill>
              <a:schemeClr val="accent5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C4B4E224-8A5F-4E0B-9551-D9F31D8C97E2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результаты:</a:t>
          </a:r>
        </a:p>
        <a:p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производства продукции сельского хозяйства в хозяйствах всех категорий (в сопоставимых ценах) в 2020 году по отношению к 2012 году - на 21,8%, пищевых продуктов - на 31,6%;</a:t>
          </a:r>
        </a:p>
        <a:p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среднегодового темпа прироста объема инвестиций в основной капитал сельского хозяйства в размере 5%;</a:t>
          </a:r>
        </a:p>
        <a:p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среднего уровня рентабельности сельскохозяйственных организаций не менее 13 - 15,4% (с учетом субсидий)</a:t>
          </a:r>
        </a:p>
      </dgm:t>
    </dgm:pt>
    <dgm:pt modelId="{783D373B-8BD5-4B56-BFBA-52DCA83AB53E}" type="sibTrans" cxnId="{318B1356-5084-430A-B9A3-604A1AE4C84B}">
      <dgm:prSet/>
      <dgm:spPr/>
      <dgm:t>
        <a:bodyPr/>
        <a:lstStyle/>
        <a:p>
          <a:endParaRPr lang="ru-RU"/>
        </a:p>
      </dgm:t>
    </dgm:pt>
    <dgm:pt modelId="{DE3D2D5A-978A-4A4A-9897-A812A7014C66}" type="parTrans" cxnId="{318B1356-5084-430A-B9A3-604A1AE4C84B}">
      <dgm:prSet/>
      <dgm:spPr/>
      <dgm:t>
        <a:bodyPr/>
        <a:lstStyle/>
        <a:p>
          <a:endParaRPr lang="ru-RU"/>
        </a:p>
      </dgm:t>
    </dgm:pt>
    <dgm:pt modelId="{43A90A21-218A-40B5-809B-FB960B059B9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Стимулирование роста производства основных видов сельскохозяйственной продукции, производства пищевых продуктов;</a:t>
          </a:r>
        </a:p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противоэпизоотических мероприятий в отношении карантинных и особо опасных болезней животных;</a:t>
          </a:r>
        </a:p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хозяйствования; повышение качества жизни сельского населения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D62C39-5505-4B54-BA5A-DB8D46B9715B}" type="sibTrans" cxnId="{A15DA906-97B5-461F-B0E6-DAB74476200E}">
      <dgm:prSet/>
      <dgm:spPr/>
      <dgm:t>
        <a:bodyPr/>
        <a:lstStyle/>
        <a:p>
          <a:endParaRPr lang="ru-RU"/>
        </a:p>
      </dgm:t>
    </dgm:pt>
    <dgm:pt modelId="{350E758D-88E3-497C-95C4-F17D7F33529C}" type="parTrans" cxnId="{A15DA906-97B5-461F-B0E6-DAB74476200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algn="ctr"/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продовольственной независимости в параметрах, заданных Доктриной продовольственной безопасности Российской Федерации, утвержденной Указом Президента Российской Федерации от 30.01.2010 N 120 ;</a:t>
          </a:r>
        </a:p>
        <a:p>
          <a:pPr algn="ctr"/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конкурентоспособности сельскохозяйственной продукции на внутреннем и внешнем рынках;</a:t>
          </a:r>
        </a:p>
        <a:p>
          <a:pPr algn="ctr"/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финансовой устойчивости предприятий агропромышленного комплекса</a:t>
          </a:r>
          <a:endParaRPr lang="ru-RU" sz="13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9106" custScaleY="29889" custLinFactNeighborX="14634" custLinFactNeighborY="-12857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X="88785" custScaleY="119254" custLinFactNeighborX="-147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E32AC-90F7-4E21-A6F5-92E21AFBA333}" type="pres">
      <dgm:prSet presAssocID="{43A90A21-218A-40B5-809B-FB960B059B9B}" presName="childTextBox" presStyleLbl="fgAccFollowNode1" presStyleIdx="1" presStyleCnt="3" custScaleX="97437" custScaleY="119254" custLinFactNeighborX="-49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2CA95-5ABC-4790-AFB9-081D59F464CB}" type="pres">
      <dgm:prSet presAssocID="{C4B4E224-8A5F-4E0B-9551-D9F31D8C97E2}" presName="childTextBox" presStyleLbl="fgAccFollowNode1" presStyleIdx="2" presStyleCnt="3" custScaleX="96186" custScaleY="119254" custLinFactNeighborX="49" custLinFactNeighborY="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395D7-57ED-4D48-8208-92B22B601A2A}" type="presOf" srcId="{EBDF46E8-55CF-4C93-8993-A47C9C2DF02F}" destId="{2CBAF28B-CB05-42E7-A7E5-C3D45242D8A4}" srcOrd="0" destOrd="0" presId="urn:microsoft.com/office/officeart/2005/8/layout/process4"/>
    <dgm:cxn modelId="{A92F7345-FE9B-4221-87E9-8C7DEAFBFAA1}" type="presOf" srcId="{01E9E9D0-EE02-49B3-B65C-DE7D6EC63DA1}" destId="{29590B5E-A233-41D5-BFF4-40F7D549464D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64E9800-7CFF-420E-8CC7-BF37DFB7F30D}" type="presOf" srcId="{85B890CD-78BB-4614-B637-C24DB6F3161B}" destId="{C4E2ADD8-BFCE-470A-970C-3E84444E2F18}" srcOrd="1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DA9AE6B8-4166-4531-9FD8-B218D9C93C18}" type="presOf" srcId="{C4B4E224-8A5F-4E0B-9551-D9F31D8C97E2}" destId="{8C32CA95-5ABC-4790-AFB9-081D59F464CB}" srcOrd="0" destOrd="0" presId="urn:microsoft.com/office/officeart/2005/8/layout/process4"/>
    <dgm:cxn modelId="{511D02D6-D095-4779-B0F2-D48BB386B776}" type="presOf" srcId="{43A90A21-218A-40B5-809B-FB960B059B9B}" destId="{475E32AC-90F7-4E21-A6F5-92E21AFBA333}" srcOrd="0" destOrd="0" presId="urn:microsoft.com/office/officeart/2005/8/layout/process4"/>
    <dgm:cxn modelId="{3F8FACAD-6E86-4372-B45F-F5C0A434C3B9}" type="presOf" srcId="{85B890CD-78BB-4614-B637-C24DB6F3161B}" destId="{2DA0C9F6-5D18-42B5-8FC8-00523D188BFC}" srcOrd="0" destOrd="0" presId="urn:microsoft.com/office/officeart/2005/8/layout/process4"/>
    <dgm:cxn modelId="{318B1356-5084-430A-B9A3-604A1AE4C84B}" srcId="{85B890CD-78BB-4614-B637-C24DB6F3161B}" destId="{C4B4E224-8A5F-4E0B-9551-D9F31D8C97E2}" srcOrd="2" destOrd="0" parTransId="{DE3D2D5A-978A-4A4A-9897-A812A7014C66}" sibTransId="{783D373B-8BD5-4B56-BFBA-52DCA83AB53E}"/>
    <dgm:cxn modelId="{A15DA906-97B5-461F-B0E6-DAB74476200E}" srcId="{85B890CD-78BB-4614-B637-C24DB6F3161B}" destId="{43A90A21-218A-40B5-809B-FB960B059B9B}" srcOrd="1" destOrd="0" parTransId="{350E758D-88E3-497C-95C4-F17D7F33529C}" sibTransId="{06D62C39-5505-4B54-BA5A-DB8D46B9715B}"/>
    <dgm:cxn modelId="{E82499B4-8111-4E35-B627-1CB348CB52EC}" type="presParOf" srcId="{2CBAF28B-CB05-42E7-A7E5-C3D45242D8A4}" destId="{7AF9AF9F-31AE-4014-AE15-076787387846}" srcOrd="0" destOrd="0" presId="urn:microsoft.com/office/officeart/2005/8/layout/process4"/>
    <dgm:cxn modelId="{74569DD6-F9D2-49B4-979A-999CE7CB3C4F}" type="presParOf" srcId="{7AF9AF9F-31AE-4014-AE15-076787387846}" destId="{2DA0C9F6-5D18-42B5-8FC8-00523D188BFC}" srcOrd="0" destOrd="0" presId="urn:microsoft.com/office/officeart/2005/8/layout/process4"/>
    <dgm:cxn modelId="{7BAA9134-5482-447F-B776-114D07A35392}" type="presParOf" srcId="{7AF9AF9F-31AE-4014-AE15-076787387846}" destId="{C4E2ADD8-BFCE-470A-970C-3E84444E2F18}" srcOrd="1" destOrd="0" presId="urn:microsoft.com/office/officeart/2005/8/layout/process4"/>
    <dgm:cxn modelId="{6B229D88-40FA-4FE7-A5AC-BE8638C2F4FB}" type="presParOf" srcId="{7AF9AF9F-31AE-4014-AE15-076787387846}" destId="{00926DFD-BE03-480B-B1B8-79FC5B32EA7A}" srcOrd="2" destOrd="0" presId="urn:microsoft.com/office/officeart/2005/8/layout/process4"/>
    <dgm:cxn modelId="{5D0B7ADF-B05B-4787-A6C9-F7BAD0910F48}" type="presParOf" srcId="{00926DFD-BE03-480B-B1B8-79FC5B32EA7A}" destId="{29590B5E-A233-41D5-BFF4-40F7D549464D}" srcOrd="0" destOrd="0" presId="urn:microsoft.com/office/officeart/2005/8/layout/process4"/>
    <dgm:cxn modelId="{5493D622-0B3B-4D21-AF9A-234866966799}" type="presParOf" srcId="{00926DFD-BE03-480B-B1B8-79FC5B32EA7A}" destId="{475E32AC-90F7-4E21-A6F5-92E21AFBA333}" srcOrd="1" destOrd="0" presId="urn:microsoft.com/office/officeart/2005/8/layout/process4"/>
    <dgm:cxn modelId="{C1DCC2F1-EC1E-4640-85AB-8029EFE488ED}" type="presParOf" srcId="{00926DFD-BE03-480B-B1B8-79FC5B32EA7A}" destId="{8C32CA95-5ABC-4790-AFB9-081D59F464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99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«Социальная защита населения в Карачаево-Черкесской Республике на 2014 - 2020 годы» </a:t>
          </a: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выполнение обязательств по мерам социальной поддержки;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государственной семейной политики, социальное развитие семьи и детей, профилактика семейного неблагополучия;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 пожилого возраста, улучшение качества оказываемых социальных услуг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DAD7DF5-1F5D-4E91-9D4A-44FBED2FFB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пожилых граждан, инвалидов, семей с детьми и других социально незащищенных категорий граждан, охваченных социальным обслуживанием в учреждениях социального обслуживания населения, до 90% от общей численности граждан, нуждающихся в социальном обслуживании;</a:t>
          </a:r>
        </a:p>
        <a:p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 2018 году средней заработной платы социальных работников до 100% от средней заработной платы в Карачаево-Черкесской Республике;</a:t>
          </a:r>
        </a:p>
        <a:p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 2018 году средней заработной платы врачей и работников, имеющих высшее медицинское (фармацевтическое) образование, учреждений социального обслуживания населения Карачаево-Черкесской Республики до 200 процентов от средней заработной платы в Карачаево-Черкесской Республике</a:t>
          </a:r>
        </a:p>
      </dgm:t>
    </dgm:pt>
    <dgm:pt modelId="{535B6BCE-3B34-4C11-9F7B-57B787693FCA}" type="parTrans" cxnId="{814DAA3F-9D07-4F42-8CE5-8882DA93D062}">
      <dgm:prSet/>
      <dgm:spPr/>
      <dgm:t>
        <a:bodyPr/>
        <a:lstStyle/>
        <a:p>
          <a:endParaRPr lang="ru-RU"/>
        </a:p>
      </dgm:t>
    </dgm:pt>
    <dgm:pt modelId="{A6A5A9C8-BE5B-4F63-B518-9E480C3ED124}" type="sibTrans" cxnId="{814DAA3F-9D07-4F42-8CE5-8882DA93D062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и качества жизни пожилых граждан, инвалидов, семей с детьми и других социально незащищенных категорий граждан, проживающих на территории Карачаево-Черкесской Республики;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улучшение условий и охраны труда у работодателей, расположенных на территории Карачаево-Черкесской Республики и, как следствие, снижение уровня производственного травматизма и профессиональной заболеваемости</a:t>
          </a:r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4228" custScaleY="25224" custLinFactNeighborX="15447" custLinFactNeighborY="-14428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-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EC2CF-8FAE-4A41-9B0A-116A3D6FEDBA}" type="pres">
      <dgm:prSet presAssocID="{9DAD7DF5-1F5D-4E91-9D4A-44FBED2FFB67}" presName="childTextBox" presStyleLbl="fgAccFollowNode1" presStyleIdx="2" presStyleCnt="3" custScaleY="137073" custLinFactNeighborX="49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E91C43-D4D0-46DD-B1A0-047A0FA40CD4}" type="presOf" srcId="{01E9E9D0-EE02-49B3-B65C-DE7D6EC63DA1}" destId="{29590B5E-A233-41D5-BFF4-40F7D549464D}" srcOrd="0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62F9E62D-DD95-4126-A8B7-F3D9E7F820B3}" type="presOf" srcId="{9DAD7DF5-1F5D-4E91-9D4A-44FBED2FFB67}" destId="{8C7EC2CF-8FAE-4A41-9B0A-116A3D6FEDB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D1D58923-5842-4337-A551-7EF146FF7AE9}" type="presOf" srcId="{CB33582A-8A03-4586-ADDB-19F2489130EE}" destId="{1FBE7A27-EB5D-4DEE-8A6C-D3B229E7558A}" srcOrd="0" destOrd="0" presId="urn:microsoft.com/office/officeart/2005/8/layout/process4"/>
    <dgm:cxn modelId="{D2DA6101-96A9-40D0-8D45-AB46C71DD596}" type="presOf" srcId="{85B890CD-78BB-4614-B637-C24DB6F3161B}" destId="{C4E2ADD8-BFCE-470A-970C-3E84444E2F18}" srcOrd="1" destOrd="0" presId="urn:microsoft.com/office/officeart/2005/8/layout/process4"/>
    <dgm:cxn modelId="{814DAA3F-9D07-4F42-8CE5-8882DA93D062}" srcId="{85B890CD-78BB-4614-B637-C24DB6F3161B}" destId="{9DAD7DF5-1F5D-4E91-9D4A-44FBED2FFB67}" srcOrd="2" destOrd="0" parTransId="{535B6BCE-3B34-4C11-9F7B-57B787693FCA}" sibTransId="{A6A5A9C8-BE5B-4F63-B518-9E480C3ED124}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AE1967A0-2760-4C77-9961-AD9CC52B8CE3}" type="presOf" srcId="{EBDF46E8-55CF-4C93-8993-A47C9C2DF02F}" destId="{2CBAF28B-CB05-42E7-A7E5-C3D45242D8A4}" srcOrd="0" destOrd="0" presId="urn:microsoft.com/office/officeart/2005/8/layout/process4"/>
    <dgm:cxn modelId="{0AEC5D33-1DAA-48F0-BD2E-E14F2B8F05A2}" type="presOf" srcId="{85B890CD-78BB-4614-B637-C24DB6F3161B}" destId="{2DA0C9F6-5D18-42B5-8FC8-00523D188BFC}" srcOrd="0" destOrd="0" presId="urn:microsoft.com/office/officeart/2005/8/layout/process4"/>
    <dgm:cxn modelId="{C3BF29ED-2FAD-4A11-8ED6-07EA410001AE}" type="presParOf" srcId="{2CBAF28B-CB05-42E7-A7E5-C3D45242D8A4}" destId="{7AF9AF9F-31AE-4014-AE15-076787387846}" srcOrd="0" destOrd="0" presId="urn:microsoft.com/office/officeart/2005/8/layout/process4"/>
    <dgm:cxn modelId="{14B555E4-A7AC-43DF-A052-F541A6336292}" type="presParOf" srcId="{7AF9AF9F-31AE-4014-AE15-076787387846}" destId="{2DA0C9F6-5D18-42B5-8FC8-00523D188BFC}" srcOrd="0" destOrd="0" presId="urn:microsoft.com/office/officeart/2005/8/layout/process4"/>
    <dgm:cxn modelId="{CF84FD8E-AA44-4735-931D-EEEDAAE401FD}" type="presParOf" srcId="{7AF9AF9F-31AE-4014-AE15-076787387846}" destId="{C4E2ADD8-BFCE-470A-970C-3E84444E2F18}" srcOrd="1" destOrd="0" presId="urn:microsoft.com/office/officeart/2005/8/layout/process4"/>
    <dgm:cxn modelId="{85192FEA-0288-4962-8309-0ADD6A8DA528}" type="presParOf" srcId="{7AF9AF9F-31AE-4014-AE15-076787387846}" destId="{00926DFD-BE03-480B-B1B8-79FC5B32EA7A}" srcOrd="2" destOrd="0" presId="urn:microsoft.com/office/officeart/2005/8/layout/process4"/>
    <dgm:cxn modelId="{70B0AEA0-55F7-424E-BE70-A48A19331AC5}" type="presParOf" srcId="{00926DFD-BE03-480B-B1B8-79FC5B32EA7A}" destId="{29590B5E-A233-41D5-BFF4-40F7D549464D}" srcOrd="0" destOrd="0" presId="urn:microsoft.com/office/officeart/2005/8/layout/process4"/>
    <dgm:cxn modelId="{522D8BB1-8E4A-4C23-BBAB-440536F0F88E}" type="presParOf" srcId="{00926DFD-BE03-480B-B1B8-79FC5B32EA7A}" destId="{1FBE7A27-EB5D-4DEE-8A6C-D3B229E7558A}" srcOrd="1" destOrd="0" presId="urn:microsoft.com/office/officeart/2005/8/layout/process4"/>
    <dgm:cxn modelId="{3230DA55-AE7E-43FD-A5D5-B32BF1BBBAEC}" type="presParOf" srcId="{00926DFD-BE03-480B-B1B8-79FC5B32EA7A}" destId="{8C7EC2CF-8FAE-4A41-9B0A-116A3D6FEDB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«Управление государственными финансами и государственным имуществом Карачаево-Черкесской Республики на 2014-2019 годы» </a:t>
          </a:r>
        </a:p>
        <a:p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краткосрочной и долгосрочной сбалансированности и стабильности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управления земельными ресурсами, проведение земельной политики рационального использования земель в Карачаево-Черкесской Республике,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в управлении государственным долгом Карачаево-Черкесской Республики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100-процентное поступление доходов от использования земельных участков, находящихся в государственной собственности Карачаево-Черкесской Республики;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количества земельных участков, находящихся в государственной собственности Карачаево-Черкесской Республики, в том числе республиканского фонда перераспределения, до 1300 единиц;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постановка на государственный кадастровый учет и оформление права собственности Карачаево-Черкесской Республики на земельные участки (около 200);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79C98E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использования бюджетных средств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поступлений налоговых и неналоговых доходов бюджета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вовлечение государственного имущества Карачаево-Черкесской Республики в экономический оборот;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выравнивания бюджетной обеспеченности муниципальных образований Карачаево-Черкесской Республики;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79" custScaleY="27589" custLinFactNeighborX="16260" custLinFactNeighborY="-1469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EEA0F84F-5C28-4004-9E14-E73BAA96801B}" type="presOf" srcId="{EBDF46E8-55CF-4C93-8993-A47C9C2DF02F}" destId="{2CBAF28B-CB05-42E7-A7E5-C3D45242D8A4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1DB0D72D-9F47-470A-A785-BF2276652C43}" type="presOf" srcId="{85B890CD-78BB-4614-B637-C24DB6F3161B}" destId="{C4E2ADD8-BFCE-470A-970C-3E84444E2F18}" srcOrd="1" destOrd="0" presId="urn:microsoft.com/office/officeart/2005/8/layout/process4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777A55A8-E909-47E6-A028-9EFCECAF90B1}" type="presOf" srcId="{85B890CD-78BB-4614-B637-C24DB6F3161B}" destId="{2DA0C9F6-5D18-42B5-8FC8-00523D188BFC}" srcOrd="0" destOrd="0" presId="urn:microsoft.com/office/officeart/2005/8/layout/process4"/>
    <dgm:cxn modelId="{AE3F0C45-359E-4ACA-B279-50B84DF5D726}" type="presOf" srcId="{01E9E9D0-EE02-49B3-B65C-DE7D6EC63DA1}" destId="{29590B5E-A233-41D5-BFF4-40F7D549464D}" srcOrd="0" destOrd="0" presId="urn:microsoft.com/office/officeart/2005/8/layout/process4"/>
    <dgm:cxn modelId="{7620F6D0-52BA-46A4-A851-163C14D3D26D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8285B6E5-7401-49D7-82B4-E0BFA6DF1713}" type="presOf" srcId="{99E2DAF2-09EC-42F6-A233-DC96819DA688}" destId="{8D2E1E86-0C0E-450D-83E8-C480C1F1C0B7}" srcOrd="0" destOrd="0" presId="urn:microsoft.com/office/officeart/2005/8/layout/process4"/>
    <dgm:cxn modelId="{A803B6DF-6A31-4945-813D-A7F406E0836D}" type="presParOf" srcId="{2CBAF28B-CB05-42E7-A7E5-C3D45242D8A4}" destId="{7AF9AF9F-31AE-4014-AE15-076787387846}" srcOrd="0" destOrd="0" presId="urn:microsoft.com/office/officeart/2005/8/layout/process4"/>
    <dgm:cxn modelId="{8802D869-4BFC-4B3F-937A-E5218D2C1A81}" type="presParOf" srcId="{7AF9AF9F-31AE-4014-AE15-076787387846}" destId="{2DA0C9F6-5D18-42B5-8FC8-00523D188BFC}" srcOrd="0" destOrd="0" presId="urn:microsoft.com/office/officeart/2005/8/layout/process4"/>
    <dgm:cxn modelId="{46362332-80E0-4B2B-BFE7-6DE221E584EF}" type="presParOf" srcId="{7AF9AF9F-31AE-4014-AE15-076787387846}" destId="{C4E2ADD8-BFCE-470A-970C-3E84444E2F18}" srcOrd="1" destOrd="0" presId="urn:microsoft.com/office/officeart/2005/8/layout/process4"/>
    <dgm:cxn modelId="{372BA0EE-E572-4E8B-83DF-279C7EA61A40}" type="presParOf" srcId="{7AF9AF9F-31AE-4014-AE15-076787387846}" destId="{00926DFD-BE03-480B-B1B8-79FC5B32EA7A}" srcOrd="2" destOrd="0" presId="urn:microsoft.com/office/officeart/2005/8/layout/process4"/>
    <dgm:cxn modelId="{314AF730-18CA-4631-8299-19001E837BE5}" type="presParOf" srcId="{00926DFD-BE03-480B-B1B8-79FC5B32EA7A}" destId="{29590B5E-A233-41D5-BFF4-40F7D549464D}" srcOrd="0" destOrd="0" presId="urn:microsoft.com/office/officeart/2005/8/layout/process4"/>
    <dgm:cxn modelId="{4567A667-B0E9-4A28-ABDE-E6974EECCD3B}" type="presParOf" srcId="{00926DFD-BE03-480B-B1B8-79FC5B32EA7A}" destId="{1FBE7A27-EB5D-4DEE-8A6C-D3B229E7558A}" srcOrd="1" destOrd="0" presId="urn:microsoft.com/office/officeart/2005/8/layout/process4"/>
    <dgm:cxn modelId="{A39834C8-000F-498E-823D-3596A0CF5D84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33CCCC"/>
        </a:solidFill>
      </dgm:spPr>
      <dgm:t>
        <a:bodyPr anchor="t" anchorCtr="0"/>
        <a:lstStyle/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Государственная программа  «Развитие здравоохранения </a:t>
          </a:r>
        </a:p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Карачаево-Черкесской Республики на 2014-2020 годы»  </a:t>
          </a:r>
          <a:endParaRPr lang="ru-RU" sz="1600" b="1" i="0" u="none" dirty="0" smtClean="0">
            <a:latin typeface="Times New Roman" pitchFamily="18" charset="0"/>
            <a:cs typeface="Times New Roman" pitchFamily="18" charset="0"/>
          </a:endParaRPr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4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беспечение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>
        <a:solidFill>
          <a:srgbClr val="79C98E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приоритета профилактики в сфере охраны здоровья и развития первичной медико-санитарной помощи;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оказания специализированной, включая высокотехнологичную, медицинской помощи, скорой, в </a:t>
          </a:r>
          <a:r>
            <a:rPr lang="ru-RU" sz="12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скорой специализированной, медицинской помощи, медицинской эвакуации; 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развитие и внедрение инновационных методов диагностики, профилактики и лечения, а также основ персонализированной медицины 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службы родовспоможения и детства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всех причин до 9,2 случаев на 1000 населения;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материнской смертности до 15,1 случаев на 100 тыс. родившихся живыми;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болезней системы кровообращения до 496,1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дорожно-транспортных происшествий до 10,0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новообразований (в том числе от злокачественных) до 136,5 случаев на 100 тыс. населения;</a:t>
          </a:r>
        </a:p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туберкулеза до 5,8 случаев на 100 тыс. населения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4" custLinFactNeighborX="14599" custLinFactNeighborY="-1385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54648-2D5D-42AF-B311-EFA6A7629A40}" type="presOf" srcId="{85B890CD-78BB-4614-B637-C24DB6F3161B}" destId="{C4E2ADD8-BFCE-470A-970C-3E84444E2F18}" srcOrd="1" destOrd="0" presId="urn:microsoft.com/office/officeart/2005/8/layout/process4"/>
    <dgm:cxn modelId="{D2D62DBC-5CFB-4471-8DA7-6A7813459079}" type="presOf" srcId="{EBDF46E8-55CF-4C93-8993-A47C9C2DF02F}" destId="{2CBAF28B-CB05-42E7-A7E5-C3D45242D8A4}" srcOrd="0" destOrd="0" presId="urn:microsoft.com/office/officeart/2005/8/layout/process4"/>
    <dgm:cxn modelId="{E53CCBF1-181A-405F-80AA-BB3A1D8C3F01}" type="presOf" srcId="{CB33582A-8A03-4586-ADDB-19F2489130EE}" destId="{1FBE7A27-EB5D-4DEE-8A6C-D3B229E7558A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04B4E810-13FE-4CE5-BF2D-665FF29B3D7E}" type="presOf" srcId="{01E9E9D0-EE02-49B3-B65C-DE7D6EC63DA1}" destId="{29590B5E-A233-41D5-BFF4-40F7D549464D}" srcOrd="0" destOrd="0" presId="urn:microsoft.com/office/officeart/2005/8/layout/process4"/>
    <dgm:cxn modelId="{3B7EE671-0BA7-474C-8FD1-FFEB7B3C32BE}" type="presOf" srcId="{99E2DAF2-09EC-42F6-A233-DC96819DA688}" destId="{8D2E1E86-0C0E-450D-83E8-C480C1F1C0B7}" srcOrd="0" destOrd="0" presId="urn:microsoft.com/office/officeart/2005/8/layout/process4"/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63E31AB9-6F44-497D-8E20-DF034A80ADB4}" type="presOf" srcId="{85B890CD-78BB-4614-B637-C24DB6F3161B}" destId="{2DA0C9F6-5D18-42B5-8FC8-00523D188BFC}" srcOrd="0" destOrd="0" presId="urn:microsoft.com/office/officeart/2005/8/layout/process4"/>
    <dgm:cxn modelId="{7FB8F192-9D54-427C-996F-D7713215B178}" type="presParOf" srcId="{2CBAF28B-CB05-42E7-A7E5-C3D45242D8A4}" destId="{7AF9AF9F-31AE-4014-AE15-076787387846}" srcOrd="0" destOrd="0" presId="urn:microsoft.com/office/officeart/2005/8/layout/process4"/>
    <dgm:cxn modelId="{EDB7531A-B73C-4B4D-A2E3-FBE071E226EB}" type="presParOf" srcId="{7AF9AF9F-31AE-4014-AE15-076787387846}" destId="{2DA0C9F6-5D18-42B5-8FC8-00523D188BFC}" srcOrd="0" destOrd="0" presId="urn:microsoft.com/office/officeart/2005/8/layout/process4"/>
    <dgm:cxn modelId="{03EC9FF9-9369-4254-A99A-74F34285662C}" type="presParOf" srcId="{7AF9AF9F-31AE-4014-AE15-076787387846}" destId="{C4E2ADD8-BFCE-470A-970C-3E84444E2F18}" srcOrd="1" destOrd="0" presId="urn:microsoft.com/office/officeart/2005/8/layout/process4"/>
    <dgm:cxn modelId="{5FF5D545-BBE9-4121-B9F2-B67279D46D13}" type="presParOf" srcId="{7AF9AF9F-31AE-4014-AE15-076787387846}" destId="{00926DFD-BE03-480B-B1B8-79FC5B32EA7A}" srcOrd="2" destOrd="0" presId="urn:microsoft.com/office/officeart/2005/8/layout/process4"/>
    <dgm:cxn modelId="{938EB7B7-759A-4E2F-8950-B7D385914A19}" type="presParOf" srcId="{00926DFD-BE03-480B-B1B8-79FC5B32EA7A}" destId="{29590B5E-A233-41D5-BFF4-40F7D549464D}" srcOrd="0" destOrd="0" presId="urn:microsoft.com/office/officeart/2005/8/layout/process4"/>
    <dgm:cxn modelId="{A83359ED-0845-455A-8E70-76FEE33BA047}" type="presParOf" srcId="{00926DFD-BE03-480B-B1B8-79FC5B32EA7A}" destId="{1FBE7A27-EB5D-4DEE-8A6C-D3B229E7558A}" srcOrd="1" destOrd="0" presId="urn:microsoft.com/office/officeart/2005/8/layout/process4"/>
    <dgm:cxn modelId="{D47AAF5F-C120-485F-9681-D991F1FC09F1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DF46E8-55CF-4C93-8993-A47C9C2DF02F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9E9D0-EE02-49B3-B65C-DE7D6EC63DA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укрепление единства российской нации, гармонизация межнациональных отношений, укрепление единства народов Карачаево-Черкесской Республики и обеспечение условий для их полноценного развития;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проведение единой государственной политики в сфере межэтнических и государственно-конфессиональных отношений с учетом особенностей и интересов всех народов Карачаево-Черкесской Республики, достижение межэтнического и межконфессионального общественного согласия, предотвращение этнических конфликтов</a:t>
          </a:r>
        </a:p>
      </dgm:t>
    </dgm:pt>
    <dgm:pt modelId="{F198F90B-F30F-4EF9-8F48-46AB662D18DC}" type="parTrans" cxnId="{890A5853-5723-44B9-BF07-10AAA7CF8D6E}">
      <dgm:prSet/>
      <dgm:spPr/>
      <dgm:t>
        <a:bodyPr/>
        <a:lstStyle/>
        <a:p>
          <a:endParaRPr lang="ru-RU"/>
        </a:p>
      </dgm:t>
    </dgm:pt>
    <dgm:pt modelId="{5BF50CE3-10DE-4A5B-8959-AB57AB532C7B}" type="sibTrans" cxnId="{890A5853-5723-44B9-BF07-10AAA7CF8D6E}">
      <dgm:prSet/>
      <dgm:spPr/>
      <dgm:t>
        <a:bodyPr/>
        <a:lstStyle/>
        <a:p>
          <a:endParaRPr lang="ru-RU"/>
        </a:p>
      </dgm:t>
    </dgm:pt>
    <dgm:pt modelId="{CB33582A-8A03-4586-ADDB-19F2489130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предупреждение межнациональных конфликтов;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в федеральных и республиканских средствах массовой информации актуальной, объективной и полной информации об общественно-политической жизни, социальных проблемах и экономических процессах в Карачаево-Черкесской Республике и Российской Федерации, осуществление государственной политики в области средств массовой информации и книгоиздания;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укрепление противодиверсионной устойчивости объектов террористических устремлений, расположенных на территории Карачаево-Черкесской Республики</a:t>
          </a:r>
        </a:p>
      </dgm:t>
    </dgm:pt>
    <dgm:pt modelId="{2FAAC3AD-9163-43BF-899F-DBA600471B18}" type="sibTrans" cxnId="{7A495820-9714-4E4D-B058-086A69CC363B}">
      <dgm:prSet/>
      <dgm:spPr/>
      <dgm:t>
        <a:bodyPr/>
        <a:lstStyle/>
        <a:p>
          <a:endParaRPr lang="ru-RU"/>
        </a:p>
      </dgm:t>
    </dgm:pt>
    <dgm:pt modelId="{B8993AB9-2E18-4BA6-8944-1911D2C7852D}" type="parTrans" cxnId="{7A495820-9714-4E4D-B058-086A69CC363B}">
      <dgm:prSet/>
      <dgm:spPr/>
      <dgm:t>
        <a:bodyPr/>
        <a:lstStyle/>
        <a:p>
          <a:endParaRPr lang="ru-RU"/>
        </a:p>
      </dgm:t>
    </dgm:pt>
    <dgm:pt modelId="{99E2DAF2-09EC-42F6-A233-DC96819DA6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полноценного социально-экономического и национально-культурного развития народов Карачаево-Черкесской Республики;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информированности населения о деятельности органов государственной власти по реализации государственной национальной, конфессиональной, информационной политики, мер по укреплению национальной безопасности;</a:t>
          </a:r>
        </a:p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позитивного имиджа Карачаево-Черкесской Республики путем распространения достоверной информации в государственных и негосударственных средствах массовой информации</a:t>
          </a:r>
        </a:p>
      </dgm:t>
    </dgm:pt>
    <dgm:pt modelId="{29801FAC-9BB6-471B-BF26-DD76096513D1}" type="parTrans" cxnId="{920C8FA8-068A-4433-9CAE-04C0D6296A98}">
      <dgm:prSet/>
      <dgm:spPr/>
      <dgm:t>
        <a:bodyPr/>
        <a:lstStyle/>
        <a:p>
          <a:endParaRPr lang="ru-RU"/>
        </a:p>
      </dgm:t>
    </dgm:pt>
    <dgm:pt modelId="{F8875897-262B-4331-87AC-62686B585131}" type="sibTrans" cxnId="{920C8FA8-068A-4433-9CAE-04C0D6296A98}">
      <dgm:prSet/>
      <dgm:spPr/>
      <dgm:t>
        <a:bodyPr/>
        <a:lstStyle/>
        <a:p>
          <a:endParaRPr lang="ru-RU"/>
        </a:p>
      </dgm:t>
    </dgm:pt>
    <dgm:pt modelId="{85B890CD-78BB-4614-B637-C24DB6F3161B}">
      <dgm:prSet phldrT="[Текст]" custT="1"/>
      <dgm:spPr>
        <a:solidFill>
          <a:srgbClr val="99CCFF"/>
        </a:solidFill>
      </dgm:spPr>
      <dgm:t>
        <a:bodyPr anchor="t" anchorCtr="0"/>
        <a:lstStyle/>
        <a:p>
          <a:r>
            <a:rPr lang="ru-RU" sz="20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 «Реализация государственной национальной, конфессиональной, информационной политики в Карачаево-Черкесской Республике на 2014-2019 годы»   </a:t>
          </a:r>
          <a:endParaRPr lang="ru-RU" sz="1800" b="1" i="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A955-0352-43E3-8C38-21A5C595A5BC}" type="sibTrans" cxnId="{DBCCABFF-62AB-484D-B35C-E2BF8988A58E}">
      <dgm:prSet/>
      <dgm:spPr/>
      <dgm:t>
        <a:bodyPr/>
        <a:lstStyle/>
        <a:p>
          <a:endParaRPr lang="ru-RU"/>
        </a:p>
      </dgm:t>
    </dgm:pt>
    <dgm:pt modelId="{32FB0A6B-6A5B-41DA-888C-1898880F8C42}" type="parTrans" cxnId="{DBCCABFF-62AB-484D-B35C-E2BF8988A58E}">
      <dgm:prSet/>
      <dgm:spPr/>
      <dgm:t>
        <a:bodyPr/>
        <a:lstStyle/>
        <a:p>
          <a:endParaRPr lang="ru-RU"/>
        </a:p>
      </dgm:t>
    </dgm:pt>
    <dgm:pt modelId="{2CBAF28B-CB05-42E7-A7E5-C3D45242D8A4}" type="pres">
      <dgm:prSet presAssocID="{EBDF46E8-55CF-4C93-8993-A47C9C2D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9AF9F-31AE-4014-AE15-076787387846}" type="pres">
      <dgm:prSet presAssocID="{85B890CD-78BB-4614-B637-C24DB6F3161B}" presName="boxAndChildren" presStyleCnt="0"/>
      <dgm:spPr/>
    </dgm:pt>
    <dgm:pt modelId="{2DA0C9F6-5D18-42B5-8FC8-00523D188BFC}" type="pres">
      <dgm:prSet presAssocID="{85B890CD-78BB-4614-B637-C24DB6F3161B}" presName="parentTextBox" presStyleLbl="node1" presStyleIdx="0" presStyleCnt="1"/>
      <dgm:spPr/>
      <dgm:t>
        <a:bodyPr/>
        <a:lstStyle/>
        <a:p>
          <a:endParaRPr lang="ru-RU"/>
        </a:p>
      </dgm:t>
    </dgm:pt>
    <dgm:pt modelId="{C4E2ADD8-BFCE-470A-970C-3E84444E2F18}" type="pres">
      <dgm:prSet presAssocID="{85B890CD-78BB-4614-B637-C24DB6F3161B}" presName="entireBox" presStyleLbl="node1" presStyleIdx="0" presStyleCnt="1" custFlipVert="0" custScaleX="67480" custScaleY="25224" custLinFactNeighborX="14634" custLinFactNeighborY="-15479"/>
      <dgm:spPr/>
      <dgm:t>
        <a:bodyPr/>
        <a:lstStyle/>
        <a:p>
          <a:endParaRPr lang="ru-RU"/>
        </a:p>
      </dgm:t>
    </dgm:pt>
    <dgm:pt modelId="{00926DFD-BE03-480B-B1B8-79FC5B32EA7A}" type="pres">
      <dgm:prSet presAssocID="{85B890CD-78BB-4614-B637-C24DB6F3161B}" presName="descendantBox" presStyleCnt="0"/>
      <dgm:spPr/>
    </dgm:pt>
    <dgm:pt modelId="{29590B5E-A233-41D5-BFF4-40F7D549464D}" type="pres">
      <dgm:prSet presAssocID="{01E9E9D0-EE02-49B3-B65C-DE7D6EC63DA1}" presName="childTextBox" presStyleLbl="fgAccFollowNode1" presStyleIdx="0" presStyleCnt="3" custScaleY="137073" custLinFactNeighborX="-147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A27-EB5D-4DEE-8A6C-D3B229E7558A}" type="pres">
      <dgm:prSet presAssocID="{CB33582A-8A03-4586-ADDB-19F2489130EE}" presName="childTextBox" presStyleLbl="fgAccFollowNode1" presStyleIdx="1" presStyleCnt="3" custScaleY="137073" custLinFactNeighborX="813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1E86-0C0E-450D-83E8-C480C1F1C0B7}" type="pres">
      <dgm:prSet presAssocID="{99E2DAF2-09EC-42F6-A233-DC96819DA688}" presName="childTextBox" presStyleLbl="fgAccFollowNode1" presStyleIdx="2" presStyleCnt="3" custScaleY="137073" custLinFactNeighborX="2490" custLinFactNeighborY="1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95820-9714-4E4D-B058-086A69CC363B}" srcId="{85B890CD-78BB-4614-B637-C24DB6F3161B}" destId="{CB33582A-8A03-4586-ADDB-19F2489130EE}" srcOrd="1" destOrd="0" parTransId="{B8993AB9-2E18-4BA6-8944-1911D2C7852D}" sibTransId="{2FAAC3AD-9163-43BF-899F-DBA600471B18}"/>
    <dgm:cxn modelId="{EA446E90-F30E-461D-9573-710CAACE43FC}" type="presOf" srcId="{99E2DAF2-09EC-42F6-A233-DC96819DA688}" destId="{8D2E1E86-0C0E-450D-83E8-C480C1F1C0B7}" srcOrd="0" destOrd="0" presId="urn:microsoft.com/office/officeart/2005/8/layout/process4"/>
    <dgm:cxn modelId="{920C8FA8-068A-4433-9CAE-04C0D6296A98}" srcId="{85B890CD-78BB-4614-B637-C24DB6F3161B}" destId="{99E2DAF2-09EC-42F6-A233-DC96819DA688}" srcOrd="2" destOrd="0" parTransId="{29801FAC-9BB6-471B-BF26-DD76096513D1}" sibTransId="{F8875897-262B-4331-87AC-62686B585131}"/>
    <dgm:cxn modelId="{DBCCABFF-62AB-484D-B35C-E2BF8988A58E}" srcId="{EBDF46E8-55CF-4C93-8993-A47C9C2DF02F}" destId="{85B890CD-78BB-4614-B637-C24DB6F3161B}" srcOrd="0" destOrd="0" parTransId="{32FB0A6B-6A5B-41DA-888C-1898880F8C42}" sibTransId="{E7B4A955-0352-43E3-8C38-21A5C595A5BC}"/>
    <dgm:cxn modelId="{73113117-40CA-4F0A-B673-9998CBC8005D}" type="presOf" srcId="{85B890CD-78BB-4614-B637-C24DB6F3161B}" destId="{C4E2ADD8-BFCE-470A-970C-3E84444E2F18}" srcOrd="1" destOrd="0" presId="urn:microsoft.com/office/officeart/2005/8/layout/process4"/>
    <dgm:cxn modelId="{A5F1D0FD-8FCB-43F0-9847-4E8C383E9BBA}" type="presOf" srcId="{EBDF46E8-55CF-4C93-8993-A47C9C2DF02F}" destId="{2CBAF28B-CB05-42E7-A7E5-C3D45242D8A4}" srcOrd="0" destOrd="0" presId="urn:microsoft.com/office/officeart/2005/8/layout/process4"/>
    <dgm:cxn modelId="{913329C4-D8E8-49F4-BC08-208C18191447}" type="presOf" srcId="{85B890CD-78BB-4614-B637-C24DB6F3161B}" destId="{2DA0C9F6-5D18-42B5-8FC8-00523D188BFC}" srcOrd="0" destOrd="0" presId="urn:microsoft.com/office/officeart/2005/8/layout/process4"/>
    <dgm:cxn modelId="{847AD956-22EC-480B-93D5-25CDAF3D5E54}" type="presOf" srcId="{01E9E9D0-EE02-49B3-B65C-DE7D6EC63DA1}" destId="{29590B5E-A233-41D5-BFF4-40F7D549464D}" srcOrd="0" destOrd="0" presId="urn:microsoft.com/office/officeart/2005/8/layout/process4"/>
    <dgm:cxn modelId="{DC37F0AF-67DA-4964-92EB-93ACF69A8F41}" type="presOf" srcId="{CB33582A-8A03-4586-ADDB-19F2489130EE}" destId="{1FBE7A27-EB5D-4DEE-8A6C-D3B229E7558A}" srcOrd="0" destOrd="0" presId="urn:microsoft.com/office/officeart/2005/8/layout/process4"/>
    <dgm:cxn modelId="{890A5853-5723-44B9-BF07-10AAA7CF8D6E}" srcId="{85B890CD-78BB-4614-B637-C24DB6F3161B}" destId="{01E9E9D0-EE02-49B3-B65C-DE7D6EC63DA1}" srcOrd="0" destOrd="0" parTransId="{F198F90B-F30F-4EF9-8F48-46AB662D18DC}" sibTransId="{5BF50CE3-10DE-4A5B-8959-AB57AB532C7B}"/>
    <dgm:cxn modelId="{4A5EFA27-A7AE-45B5-BE34-BB8C96525F6C}" type="presParOf" srcId="{2CBAF28B-CB05-42E7-A7E5-C3D45242D8A4}" destId="{7AF9AF9F-31AE-4014-AE15-076787387846}" srcOrd="0" destOrd="0" presId="urn:microsoft.com/office/officeart/2005/8/layout/process4"/>
    <dgm:cxn modelId="{2C2CDB6C-E007-4D8E-85DF-68CCF908D191}" type="presParOf" srcId="{7AF9AF9F-31AE-4014-AE15-076787387846}" destId="{2DA0C9F6-5D18-42B5-8FC8-00523D188BFC}" srcOrd="0" destOrd="0" presId="urn:microsoft.com/office/officeart/2005/8/layout/process4"/>
    <dgm:cxn modelId="{4DABDC23-A076-4A1D-80F8-A3E92CE0ED50}" type="presParOf" srcId="{7AF9AF9F-31AE-4014-AE15-076787387846}" destId="{C4E2ADD8-BFCE-470A-970C-3E84444E2F18}" srcOrd="1" destOrd="0" presId="urn:microsoft.com/office/officeart/2005/8/layout/process4"/>
    <dgm:cxn modelId="{FCA59D48-F712-4636-B21A-74684F099311}" type="presParOf" srcId="{7AF9AF9F-31AE-4014-AE15-076787387846}" destId="{00926DFD-BE03-480B-B1B8-79FC5B32EA7A}" srcOrd="2" destOrd="0" presId="urn:microsoft.com/office/officeart/2005/8/layout/process4"/>
    <dgm:cxn modelId="{28AF2442-692B-409F-86E1-EA52A3768CC3}" type="presParOf" srcId="{00926DFD-BE03-480B-B1B8-79FC5B32EA7A}" destId="{29590B5E-A233-41D5-BFF4-40F7D549464D}" srcOrd="0" destOrd="0" presId="urn:microsoft.com/office/officeart/2005/8/layout/process4"/>
    <dgm:cxn modelId="{47863785-4057-4E7A-981D-CD8BD49E9F35}" type="presParOf" srcId="{00926DFD-BE03-480B-B1B8-79FC5B32EA7A}" destId="{1FBE7A27-EB5D-4DEE-8A6C-D3B229E7558A}" srcOrd="1" destOrd="0" presId="urn:microsoft.com/office/officeart/2005/8/layout/process4"/>
    <dgm:cxn modelId="{82CD67B3-669D-4526-BBA5-AB3999CEDE58}" type="presParOf" srcId="{00926DFD-BE03-480B-B1B8-79FC5B32EA7A}" destId="{8D2E1E86-0C0E-450D-83E8-C480C1F1C0B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7058-BF94-41D3-8D55-39A2736F0860}">
      <dsp:nvSpPr>
        <dsp:cNvPr id="0" name=""/>
        <dsp:cNvSpPr/>
      </dsp:nvSpPr>
      <dsp:spPr>
        <a:xfrm rot="5400000">
          <a:off x="323156" y="2274286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E7BC4-8597-4ADF-BB85-D7764629ED6D}">
      <dsp:nvSpPr>
        <dsp:cNvPr id="0" name=""/>
        <dsp:cNvSpPr/>
      </dsp:nvSpPr>
      <dsp:spPr>
        <a:xfrm>
          <a:off x="163169" y="2750792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1.Составление проекта бюджета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169" y="2750792"/>
        <a:ext cx="1439807" cy="1262076"/>
      </dsp:txXfrm>
    </dsp:sp>
    <dsp:sp modelId="{788F0A60-844E-45E5-B591-3A3EF7729765}">
      <dsp:nvSpPr>
        <dsp:cNvPr id="0" name=""/>
        <dsp:cNvSpPr/>
      </dsp:nvSpPr>
      <dsp:spPr>
        <a:xfrm>
          <a:off x="1331315" y="2156874"/>
          <a:ext cx="271661" cy="271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441346"/>
                <a:satOff val="-8600"/>
                <a:lumOff val="1422"/>
                <a:alphaOff val="0"/>
                <a:satMod val="103000"/>
                <a:lumMod val="118000"/>
              </a:schemeClr>
            </a:gs>
            <a:gs pos="50000">
              <a:schemeClr val="accent3">
                <a:hueOff val="441346"/>
                <a:satOff val="-8600"/>
                <a:lumOff val="1422"/>
                <a:alphaOff val="0"/>
                <a:satMod val="89000"/>
                <a:lumMod val="91000"/>
              </a:schemeClr>
            </a:gs>
            <a:gs pos="100000">
              <a:schemeClr val="accent3">
                <a:hueOff val="441346"/>
                <a:satOff val="-8600"/>
                <a:lumOff val="1422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6546E-A85C-4088-A562-C14EE8B54343}">
      <dsp:nvSpPr>
        <dsp:cNvPr id="0" name=""/>
        <dsp:cNvSpPr/>
      </dsp:nvSpPr>
      <dsp:spPr>
        <a:xfrm rot="5400000">
          <a:off x="2085762" y="1838128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882691"/>
                <a:satOff val="-17200"/>
                <a:lumOff val="2843"/>
                <a:alphaOff val="0"/>
                <a:satMod val="103000"/>
                <a:lumMod val="118000"/>
              </a:schemeClr>
            </a:gs>
            <a:gs pos="50000">
              <a:schemeClr val="accent3">
                <a:hueOff val="882691"/>
                <a:satOff val="-17200"/>
                <a:lumOff val="2843"/>
                <a:alphaOff val="0"/>
                <a:satMod val="89000"/>
                <a:lumMod val="91000"/>
              </a:schemeClr>
            </a:gs>
            <a:gs pos="100000">
              <a:schemeClr val="accent3">
                <a:hueOff val="882691"/>
                <a:satOff val="-17200"/>
                <a:lumOff val="2843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96730A-3283-4156-AB7B-DD3253F0B2E9}">
      <dsp:nvSpPr>
        <dsp:cNvPr id="0" name=""/>
        <dsp:cNvSpPr/>
      </dsp:nvSpPr>
      <dsp:spPr>
        <a:xfrm>
          <a:off x="1925775" y="2314634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2.Рассмотрение проекта бюджета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5775" y="2314634"/>
        <a:ext cx="1439807" cy="1262076"/>
      </dsp:txXfrm>
    </dsp:sp>
    <dsp:sp modelId="{F6A54B00-18B4-4826-8861-46B9DC063B88}">
      <dsp:nvSpPr>
        <dsp:cNvPr id="0" name=""/>
        <dsp:cNvSpPr/>
      </dsp:nvSpPr>
      <dsp:spPr>
        <a:xfrm>
          <a:off x="3093921" y="1720716"/>
          <a:ext cx="271661" cy="271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324037"/>
                <a:satOff val="-25800"/>
                <a:lumOff val="4265"/>
                <a:alphaOff val="0"/>
                <a:satMod val="103000"/>
                <a:lumMod val="118000"/>
              </a:schemeClr>
            </a:gs>
            <a:gs pos="50000">
              <a:schemeClr val="accent3">
                <a:hueOff val="1324037"/>
                <a:satOff val="-25800"/>
                <a:lumOff val="4265"/>
                <a:alphaOff val="0"/>
                <a:satMod val="89000"/>
                <a:lumMod val="91000"/>
              </a:schemeClr>
            </a:gs>
            <a:gs pos="100000">
              <a:schemeClr val="accent3">
                <a:hueOff val="1324037"/>
                <a:satOff val="-25800"/>
                <a:lumOff val="4265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C1307-87C9-4B8C-8E06-731B1009C4DD}">
      <dsp:nvSpPr>
        <dsp:cNvPr id="0" name=""/>
        <dsp:cNvSpPr/>
      </dsp:nvSpPr>
      <dsp:spPr>
        <a:xfrm rot="5400000">
          <a:off x="3848368" y="1401969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765383"/>
                <a:satOff val="-34400"/>
                <a:lumOff val="5687"/>
                <a:alphaOff val="0"/>
                <a:satMod val="103000"/>
                <a:lumMod val="118000"/>
              </a:schemeClr>
            </a:gs>
            <a:gs pos="50000">
              <a:schemeClr val="accent3">
                <a:hueOff val="1765383"/>
                <a:satOff val="-34400"/>
                <a:lumOff val="5687"/>
                <a:alphaOff val="0"/>
                <a:satMod val="89000"/>
                <a:lumMod val="91000"/>
              </a:schemeClr>
            </a:gs>
            <a:gs pos="100000">
              <a:schemeClr val="accent3">
                <a:hueOff val="1765383"/>
                <a:satOff val="-34400"/>
                <a:lumOff val="568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D8B68B-990A-45BB-9EB4-0CC18BCE5CBC}">
      <dsp:nvSpPr>
        <dsp:cNvPr id="0" name=""/>
        <dsp:cNvSpPr/>
      </dsp:nvSpPr>
      <dsp:spPr>
        <a:xfrm>
          <a:off x="3688381" y="1878475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3.Утверждение бюджета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8381" y="1878475"/>
        <a:ext cx="1439807" cy="1262076"/>
      </dsp:txXfrm>
    </dsp:sp>
    <dsp:sp modelId="{A2C1A16D-0807-4AE2-B374-1D39E018DD5E}">
      <dsp:nvSpPr>
        <dsp:cNvPr id="0" name=""/>
        <dsp:cNvSpPr/>
      </dsp:nvSpPr>
      <dsp:spPr>
        <a:xfrm>
          <a:off x="4856527" y="1284557"/>
          <a:ext cx="271661" cy="271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2206728"/>
                <a:satOff val="-43000"/>
                <a:lumOff val="7108"/>
                <a:alphaOff val="0"/>
                <a:satMod val="103000"/>
                <a:lumMod val="118000"/>
              </a:schemeClr>
            </a:gs>
            <a:gs pos="50000">
              <a:schemeClr val="accent3">
                <a:hueOff val="2206728"/>
                <a:satOff val="-43000"/>
                <a:lumOff val="7108"/>
                <a:alphaOff val="0"/>
                <a:satMod val="89000"/>
                <a:lumMod val="91000"/>
              </a:schemeClr>
            </a:gs>
            <a:gs pos="100000">
              <a:schemeClr val="accent3">
                <a:hueOff val="2206728"/>
                <a:satOff val="-43000"/>
                <a:lumOff val="710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E4FAB-682E-40F4-90A1-C4F26BB1FAAC}">
      <dsp:nvSpPr>
        <dsp:cNvPr id="0" name=""/>
        <dsp:cNvSpPr/>
      </dsp:nvSpPr>
      <dsp:spPr>
        <a:xfrm rot="5400000">
          <a:off x="5610974" y="965810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2648074"/>
                <a:satOff val="-51600"/>
                <a:lumOff val="8530"/>
                <a:alphaOff val="0"/>
                <a:satMod val="103000"/>
                <a:lumMod val="118000"/>
              </a:schemeClr>
            </a:gs>
            <a:gs pos="50000">
              <a:schemeClr val="accent3">
                <a:hueOff val="2648074"/>
                <a:satOff val="-51600"/>
                <a:lumOff val="8530"/>
                <a:alphaOff val="0"/>
                <a:satMod val="89000"/>
                <a:lumMod val="91000"/>
              </a:schemeClr>
            </a:gs>
            <a:gs pos="100000">
              <a:schemeClr val="accent3">
                <a:hueOff val="2648074"/>
                <a:satOff val="-51600"/>
                <a:lumOff val="853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E50B8-4E6B-4151-A70A-CD8308C245E2}">
      <dsp:nvSpPr>
        <dsp:cNvPr id="0" name=""/>
        <dsp:cNvSpPr/>
      </dsp:nvSpPr>
      <dsp:spPr>
        <a:xfrm>
          <a:off x="5450987" y="1442317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4.Исполнение бюджета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987" y="1442317"/>
        <a:ext cx="1439807" cy="1262076"/>
      </dsp:txXfrm>
    </dsp:sp>
    <dsp:sp modelId="{E2E73E23-BF85-46C5-9CAE-A99A15D89EDA}">
      <dsp:nvSpPr>
        <dsp:cNvPr id="0" name=""/>
        <dsp:cNvSpPr/>
      </dsp:nvSpPr>
      <dsp:spPr>
        <a:xfrm>
          <a:off x="6619133" y="848398"/>
          <a:ext cx="271661" cy="271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3089420"/>
                <a:satOff val="-60200"/>
                <a:lumOff val="9951"/>
                <a:alphaOff val="0"/>
                <a:satMod val="103000"/>
                <a:lumMod val="118000"/>
              </a:schemeClr>
            </a:gs>
            <a:gs pos="50000">
              <a:schemeClr val="accent3">
                <a:hueOff val="3089420"/>
                <a:satOff val="-60200"/>
                <a:lumOff val="9951"/>
                <a:alphaOff val="0"/>
                <a:satMod val="89000"/>
                <a:lumMod val="91000"/>
              </a:schemeClr>
            </a:gs>
            <a:gs pos="100000">
              <a:schemeClr val="accent3">
                <a:hueOff val="3089420"/>
                <a:satOff val="-60200"/>
                <a:lumOff val="9951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5BCA3B-927F-4EA3-B2AB-A91B118688B5}">
      <dsp:nvSpPr>
        <dsp:cNvPr id="0" name=""/>
        <dsp:cNvSpPr/>
      </dsp:nvSpPr>
      <dsp:spPr>
        <a:xfrm rot="5400000">
          <a:off x="7373580" y="529652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3530765"/>
                <a:satOff val="-68800"/>
                <a:lumOff val="11373"/>
                <a:alphaOff val="0"/>
                <a:satMod val="103000"/>
                <a:lumMod val="118000"/>
              </a:schemeClr>
            </a:gs>
            <a:gs pos="50000">
              <a:schemeClr val="accent3">
                <a:hueOff val="3530765"/>
                <a:satOff val="-68800"/>
                <a:lumOff val="11373"/>
                <a:alphaOff val="0"/>
                <a:satMod val="89000"/>
                <a:lumMod val="91000"/>
              </a:schemeClr>
            </a:gs>
            <a:gs pos="100000">
              <a:schemeClr val="accent3">
                <a:hueOff val="3530765"/>
                <a:satOff val="-68800"/>
                <a:lumOff val="11373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1C443-7ED3-4BAC-9C61-7D7D5E24BA44}">
      <dsp:nvSpPr>
        <dsp:cNvPr id="0" name=""/>
        <dsp:cNvSpPr/>
      </dsp:nvSpPr>
      <dsp:spPr>
        <a:xfrm>
          <a:off x="7213593" y="1006158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5.Контроль за исполнением бюджета. Учет, проверка и отчетность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13593" y="1006158"/>
        <a:ext cx="1439807" cy="12620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80335" y="13"/>
          <a:ext cx="5688575" cy="14509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«Развитие туризма, курортов и молодежной политики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Карачаево-Черкесской Республики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2017-2020 годы»   </a:t>
          </a:r>
        </a:p>
      </dsp:txBody>
      <dsp:txXfrm>
        <a:off x="2880335" y="13"/>
        <a:ext cx="5688575" cy="783499"/>
      </dsp:txXfrm>
    </dsp:sp>
    <dsp:sp modelId="{29590B5E-A233-41D5-BFF4-40F7D549464D}">
      <dsp:nvSpPr>
        <dsp:cNvPr id="0" name=""/>
        <dsp:cNvSpPr/>
      </dsp:nvSpPr>
      <dsp:spPr>
        <a:xfrm>
          <a:off x="0" y="1632256"/>
          <a:ext cx="2949444" cy="3626799"/>
        </a:xfrm>
        <a:prstGeom prst="rect">
          <a:avLst/>
        </a:prstGeom>
        <a:solidFill>
          <a:srgbClr val="F5F8CE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</a:p>
      </dsp:txBody>
      <dsp:txXfrm>
        <a:off x="0" y="1632256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77748" y="1632256"/>
          <a:ext cx="2949444" cy="3626799"/>
        </a:xfrm>
        <a:prstGeom prst="rect">
          <a:avLst/>
        </a:prstGeom>
        <a:solidFill>
          <a:schemeClr val="accent5">
            <a:tint val="40000"/>
            <a:alpha val="90000"/>
            <a:hueOff val="-579917"/>
            <a:satOff val="-17576"/>
            <a:lumOff val="-11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создание, оснащение и развитие многофункциональных центров предоставления государственных и муниципальных услуг в Карачаево-Черкесской Республике;</a:t>
          </a:r>
        </a:p>
      </dsp:txBody>
      <dsp:txXfrm>
        <a:off x="2977748" y="1632256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7539" y="1632256"/>
          <a:ext cx="2949444" cy="3626799"/>
        </a:xfrm>
        <a:prstGeom prst="rect">
          <a:avLst/>
        </a:prstGeom>
        <a:solidFill>
          <a:srgbClr val="CC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числа прибывающих в КЧР иностранных и российских туристов к концу реализации Программы более чем в два раза по отношению к 2013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номерного фонда средств размещения туристов за годы реализации Программы в полтора раза по отношению к 2013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платных услуг субъектов туриндустрии населению к концу реализации Программы более чем в два раза по отношению к 2013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дополнительных рабочих мест в сфере обслуживания туристской инфраструктуры и смежных отраслях не менее двенадцати тысяч человек</a:t>
          </a:r>
        </a:p>
      </dsp:txBody>
      <dsp:txXfrm>
        <a:off x="5907539" y="1632256"/>
        <a:ext cx="2949444" cy="36267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60408"/>
          <a:ext cx="5976692" cy="1450924"/>
        </a:xfrm>
        <a:prstGeom prst="rect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промышленности, связи, информатизации общества, энергетики, транспорта и дорожного хозяйства в Карачаево-Черкесской Республике на 2014-2017 годы»  </a:t>
          </a:r>
        </a:p>
      </dsp:txBody>
      <dsp:txXfrm>
        <a:off x="2736276" y="60408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632256"/>
          <a:ext cx="2949444" cy="3626799"/>
        </a:xfrm>
        <a:prstGeom prst="rect">
          <a:avLst/>
        </a:prstGeom>
        <a:solidFill>
          <a:srgbClr val="FFFF99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жизни населения Карачаево-Черкесской Республики путем совершенствования системы государственного управления в сфере промышленности, связи, транспорта, дорожного хозяйства, топливно-энергетического комплекса, информатизации общества</a:t>
          </a:r>
        </a:p>
      </dsp:txBody>
      <dsp:txXfrm>
        <a:off x="0" y="1632256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77748" y="1632256"/>
          <a:ext cx="2949444" cy="3626799"/>
        </a:xfrm>
        <a:prstGeom prst="rect">
          <a:avLst/>
        </a:prstGeom>
        <a:solidFill>
          <a:srgbClr val="CCE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потребности объектов экономики и населения в различных видах энергии, их рационального и безопасного (в экологическом и технологическом плане) использования и сбережения во всех сферах потребления;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эффективного и устойчивого функционирования топливно-энергетического комплекса;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и совершенствование правовых основ функционирования дорожно-транспортного комплекса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безопасности дорожного движения и качества оказания услуг в сфере пассажирских перевозок</a:t>
          </a:r>
        </a:p>
      </dsp:txBody>
      <dsp:txXfrm>
        <a:off x="2977748" y="1632256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7539" y="1632256"/>
          <a:ext cx="2949444" cy="3626799"/>
        </a:xfrm>
        <a:prstGeom prst="rect">
          <a:avLst/>
        </a:prstGeom>
        <a:solidFill>
          <a:srgbClr val="CC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граждан, использующих механизм получения государственных и муниципальных услуг в электронной форме, к 2017 году будет составлять 60%;объем отгруженных товаров собственного производства, выполненных работ и оказанных услуг собственными силами по видам экономической деятельности в Карачаево-Черкесской Республике увеличится с 53,8 млрд. рублей в 2013 году до 71,6 млрд. рублей в 2016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добыча полезных ископаемых - с 1,8% в 2014 году до 1,9% в 2016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обрабатывающие производства - с 40,5% в 2014 году до 41,5% в 2016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объема инвестиций по виду экономической деятельности "Обрабатывающие производства" в общем объеме инвестиций Карачаево-Черкесской Республики вырастет с 15,8% в 2014 году до 16,5% в 2016 году</a:t>
          </a:r>
        </a:p>
      </dsp:txBody>
      <dsp:txXfrm>
        <a:off x="5907539" y="1632256"/>
        <a:ext cx="2949444" cy="36267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60408"/>
          <a:ext cx="5976692" cy="1450924"/>
        </a:xfrm>
        <a:prstGeom prst="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 «Развитие образования в Карачаево-Черкесской Республике на 2014-2025 годы»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736276" y="60408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632256"/>
          <a:ext cx="2949444" cy="3626799"/>
        </a:xfrm>
        <a:prstGeom prst="rect">
          <a:avLst/>
        </a:prstGeom>
        <a:solidFill>
          <a:srgbClr val="FFFF99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высокого качества российского образования, соответствующего растущим потребностям каждого гражданина, общества, требованиям социально ориентированного инновационного развития Карачаево-Черкесской Республики, ее экономики;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удовлетворения потребностей граждан Российской Федерации, проживающих на территории Карачаево-Черкесской Республики, в качественном общедоступном дошкольном образовании;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условий, способствующих укреплению здоровья, через увеличение охвата школьников горячим сбалансированным питанием в общеобразовательных организациях Карачаево-Черкесской Республики</a:t>
          </a:r>
        </a:p>
      </dsp:txBody>
      <dsp:txXfrm>
        <a:off x="0" y="1632256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52324" y="1632256"/>
          <a:ext cx="2949444" cy="3626799"/>
        </a:xfrm>
        <a:prstGeom prst="rect">
          <a:avLst/>
        </a:prstGeom>
        <a:solidFill>
          <a:srgbClr val="CCE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внедрения федеральных государственных образовательных стандартов начального и общего образования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творческого и профессионального потенциала педагогических и руководящих работников системы образования;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механизмов поддержки деятельности учреждений и организаций, реализующих инновационные программы патриотического воспитания;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системы воспитания и дополнительного образования путем создания условий для успешной социализации молодежи и обеспечения возможностей эффективной самореализации</a:t>
          </a:r>
        </a:p>
      </dsp:txBody>
      <dsp:txXfrm>
        <a:off x="2952324" y="1632256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4659" y="1632256"/>
          <a:ext cx="2949444" cy="3626799"/>
        </a:xfrm>
        <a:prstGeom prst="rect">
          <a:avLst/>
        </a:prstGeom>
        <a:solidFill>
          <a:srgbClr val="CC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Ликвидация очередности в дошкольные образовательные организации детей в возрасте от 3 до 7 лет, обеспечение 100% охвата детей </a:t>
          </a:r>
          <a:r>
            <a:rPr lang="ru-RU" sz="12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предшкольной</a:t>
          </a: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подготовкой;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с 43% до 80% удельного веса детей, охваченных дошкольным образованием;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числа дошкольных мест на 4720;увеличение к 2016 году числа детей в возрасте от 5 до 18 лет, обучающихся по дополнительным образовательным программам, в общей численности детей этого возраста до 67%;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государственных общеобразовательных организаций, удовлетворяющих современным требованиям и условиям осуществления образовательного и воспитательного процесса, до 60%</a:t>
          </a:r>
        </a:p>
      </dsp:txBody>
      <dsp:txXfrm>
        <a:off x="5904659" y="1632256"/>
        <a:ext cx="2949444" cy="36267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60408"/>
          <a:ext cx="5976692" cy="1450924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строительства, архитектуры, градостроительства и жилищно-коммунального хозяйства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Карачаево-Черкесской Республике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2017-2020 годы»  </a:t>
          </a:r>
        </a:p>
      </dsp:txBody>
      <dsp:txXfrm>
        <a:off x="2736276" y="60408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632256"/>
          <a:ext cx="2949444" cy="3626799"/>
        </a:xfrm>
        <a:prstGeom prst="rect">
          <a:avLst/>
        </a:prstGeom>
        <a:solidFill>
          <a:srgbClr val="FFFF99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благосостояния и качества жизни населения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рынка доступного жилья для обеспечения комфортных условий проживания граждан (строительство жилья эконом-класса) и создание специализированного жилищного фонда;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доступности приобретения жилья гражданами с различным уровнем доходов за счет получения ипотечных жилищных кредитов;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переселение в благоустроенное жилье граждан, проживающих в многоквартирных домах, признанных в установленном порядке аварийными до 1 января 2012 года, подлежащими сносу или реконструкции в связи с физическим износом в процессе их эксплуатации</a:t>
          </a:r>
        </a:p>
      </dsp:txBody>
      <dsp:txXfrm>
        <a:off x="0" y="1632256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3024349" y="1632256"/>
          <a:ext cx="2949444" cy="3626799"/>
        </a:xfrm>
        <a:prstGeom prst="rect">
          <a:avLst/>
        </a:prstGeom>
        <a:solidFill>
          <a:srgbClr val="CCE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стратегических приоритетных направлений, обеспечивающих высокие темпы экономического роста, увеличение доходов населения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комплексное освоение и развитие территорий для массового строительства жилья экономического класса, в первую очередь малоэтажного;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архитектурно-художественной выразительности застройки населенных пунктов путем совершенствования методов проектирования, повышения качества проектно-сметной документации на строительство;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туристско-рекреационной особой экономической зоны на территории </a:t>
          </a:r>
          <a:r>
            <a:rPr lang="ru-RU" sz="11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Зеленчукского</a:t>
          </a: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1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Урупского</a:t>
          </a: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муниципальных районов Карачаево-Черкесской Республики и приведение в соответствие с федеральным законодательством региональных нормативов градостроительного проектирования</a:t>
          </a:r>
        </a:p>
      </dsp:txBody>
      <dsp:txXfrm>
        <a:off x="3024349" y="1632256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4659" y="1632256"/>
          <a:ext cx="2949444" cy="3626799"/>
        </a:xfrm>
        <a:prstGeom prst="rect">
          <a:avLst/>
        </a:prstGeom>
        <a:solidFill>
          <a:srgbClr val="CC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отставания республики по основным макроэкономическим показателям от среднероссийского уровня;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финансового </a:t>
          </a:r>
          <a:r>
            <a:rPr lang="ru-RU" sz="12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самообеспечения</a:t>
          </a: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республики и уровня жизни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уменьшение уровня безработицы на 10,1;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уровня бюджетной обеспеченности республики, повысить налоговую базу местных бюджетов, сократить уровень дотирования из бюджетов вышестоящих уровней;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 рост инвестиций в основной капитал</a:t>
          </a:r>
        </a:p>
      </dsp:txBody>
      <dsp:txXfrm>
        <a:off x="5904659" y="1632256"/>
        <a:ext cx="2949444" cy="36267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60408"/>
          <a:ext cx="5976692" cy="1450924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культуры Карачаево-Черкесской Республики на 2017-2022 годы»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u="none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276" y="60408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632256"/>
          <a:ext cx="2949444" cy="3626799"/>
        </a:xfrm>
        <a:prstGeom prst="rect">
          <a:avLst/>
        </a:prstGeom>
        <a:solidFill>
          <a:srgbClr val="FFFF99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культурного потенциала Карачаево-Черкесской Республики</a:t>
          </a:r>
        </a:p>
      </dsp:txBody>
      <dsp:txXfrm>
        <a:off x="0" y="1632256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3024349" y="1632256"/>
          <a:ext cx="2949444" cy="3626799"/>
        </a:xfrm>
        <a:prstGeom prst="rect">
          <a:avLst/>
        </a:prstGeom>
        <a:solidFill>
          <a:srgbClr val="CCE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доступности объектов сферы культуры, сохранение и актуализация культурного наследия;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благоприятных условий реализации, воспроизводства и развития творческого потенциала населения Карачаево-Черкесской Республики</a:t>
          </a:r>
        </a:p>
      </dsp:txBody>
      <dsp:txXfrm>
        <a:off x="3024349" y="1632256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4659" y="1632256"/>
          <a:ext cx="2949444" cy="3626799"/>
        </a:xfrm>
        <a:prstGeom prst="rect">
          <a:avLst/>
        </a:prstGeom>
        <a:solidFill>
          <a:srgbClr val="CC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условий для реализации историко-культурного потенциала региона с учетом территориальных особенностей, формирование единого культурного пространства, обеспечивающего населению различных социальных групп возможность получения культурных благ и более полной самореализации в разнообразной культурной деятельности;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снижения угроз утраты этнокультурных региональных особенностей и сохранение историко-культурного наследия КЧР во всем спектре его направлений, что способствует формированию комфортной среды обитания и обеспечению преемственности культурных традиций</a:t>
          </a:r>
        </a:p>
      </dsp:txBody>
      <dsp:txXfrm>
        <a:off x="5904659" y="1632256"/>
        <a:ext cx="2949444" cy="36267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60408"/>
          <a:ext cx="5976692" cy="145092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физической культуры и спорта в Карачаево-Черкесской Республике на 2017-2020 годы» </a:t>
          </a:r>
        </a:p>
      </dsp:txBody>
      <dsp:txXfrm>
        <a:off x="2736276" y="60408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632256"/>
          <a:ext cx="2949444" cy="3626799"/>
        </a:xfrm>
        <a:prstGeom prst="rect">
          <a:avLst/>
        </a:prstGeom>
        <a:solidFill>
          <a:srgbClr val="FFFF99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условий, обеспечивающих возможность жителям Карачаево-Черкесской Республики вести здоровый образ жизни, и приобщение всех слоев населения к систематическим занятиям физической культурой и спортом;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популяризация и развитие физической культуры и спорта среди различных групп населения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детско-юношеского спорта, спорта высших достижений и профессионального спорта в Карачаево-Черкесской Республике</a:t>
          </a:r>
        </a:p>
      </dsp:txBody>
      <dsp:txXfrm>
        <a:off x="0" y="1632256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52324" y="1632256"/>
          <a:ext cx="2949444" cy="3626799"/>
        </a:xfrm>
        <a:prstGeom prst="rect">
          <a:avLst/>
        </a:prstGeom>
        <a:solidFill>
          <a:srgbClr val="CCE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новой системы физкультурно-спортивного воспитания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модернизация системы физического воспитания различных категорий и групп населения, в том числе в образовательных учреждениях профессионального образования;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инфраструктуры сферы физической культуры и спорта и совершенствование финансового обеспечения физкультурно-спортивной деятельности;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содержание и развитие материально-технической базы объектов физической культуры и спорта республики</a:t>
          </a:r>
        </a:p>
      </dsp:txBody>
      <dsp:txXfrm>
        <a:off x="2952324" y="1632256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4659" y="1632256"/>
          <a:ext cx="2949444" cy="3626799"/>
        </a:xfrm>
        <a:prstGeom prst="rect">
          <a:avLst/>
        </a:prstGeom>
        <a:solidFill>
          <a:srgbClr val="CC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</a:t>
          </a: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граждан республики, систематически занимающихся физической культурой и спортом, в общей численности населения с 12,7% до 34,2% в 2017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количества призовых мест, завоеванных спортсменами республики во всероссийских и международных соревнованиях, с 150 призовых мест в 2012 году до 260 в 2017 году;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жителей Карачаево-Черкесской Республики, выполнивших нормативы Всероссийского физкультурно-спортивного комплекса "Готов к труду и обороне" (ГТО), в общей численности населения, принявшего участие в сдаче нормативов Всероссийского физкультурно-спортивного комплекса "Готов к труду и обороне" (ГТО), до 25% к 2017 году, из них учащихся и студентов до 40%</a:t>
          </a:r>
        </a:p>
      </dsp:txBody>
      <dsp:txXfrm>
        <a:off x="5904659" y="1632256"/>
        <a:ext cx="2949444" cy="36267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60408"/>
          <a:ext cx="5976692" cy="1450924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«Содействие занятости населения Карачаево-Черкесской Республики на 2014-2020 годы»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u="none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276" y="60408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571798"/>
          <a:ext cx="2949444" cy="3626799"/>
        </a:xfrm>
        <a:prstGeom prst="rect">
          <a:avLst/>
        </a:prstGeom>
        <a:solidFill>
          <a:srgbClr val="FF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благоприятных условий, способствующих эффективному развитию рынка труда</a:t>
          </a:r>
        </a:p>
      </dsp:txBody>
      <dsp:txXfrm>
        <a:off x="0" y="1571798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52324" y="1571798"/>
          <a:ext cx="2949444" cy="3626799"/>
        </a:xfrm>
        <a:prstGeom prst="rect">
          <a:avLst/>
        </a:prstGeom>
        <a:solidFill>
          <a:srgbClr val="CCE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содействие занятости населения и обеспечение работодателей рабочей силой;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конкурентоспособности рабочей силы на рынке труда;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трудовой мобильности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поддержка безработных граждан;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предотвращение роста напряженности на рынке труда;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и содержание службы занятости населения</a:t>
          </a:r>
        </a:p>
      </dsp:txBody>
      <dsp:txXfrm>
        <a:off x="2952324" y="1571798"/>
        <a:ext cx="2949444" cy="3626799"/>
      </dsp:txXfrm>
    </dsp:sp>
    <dsp:sp modelId="{85DFB0C7-4264-4363-BDC1-C8C765948A9C}">
      <dsp:nvSpPr>
        <dsp:cNvPr id="0" name=""/>
        <dsp:cNvSpPr/>
      </dsp:nvSpPr>
      <dsp:spPr>
        <a:xfrm>
          <a:off x="5904659" y="1571798"/>
          <a:ext cx="2949444" cy="3626799"/>
        </a:xfrm>
        <a:prstGeom prst="rect">
          <a:avLst/>
        </a:prstGeom>
        <a:solidFill>
          <a:srgbClr val="CCFFCC">
            <a:alpha val="90000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предотвращение роста напряженности на рынке труда за счет минимизации уровней общей и регистрируемой безработицы;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удовлетворение спроса экономики на квалифицированную рабочую силу;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интеграции в трудовую деятельность лиц с ограниченными физическими возможностями, в частности путем создания специальных рабочих мест для инвалидов;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предоставления услуг в области содействия занятости населения на основе развития государственной службы занятости населения</a:t>
          </a:r>
        </a:p>
      </dsp:txBody>
      <dsp:txXfrm>
        <a:off x="5904659" y="1571798"/>
        <a:ext cx="2949444" cy="36267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13"/>
          <a:ext cx="5976692" cy="1450924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водохозяйственного комплекса и охрана окружающей среды в Карачаево-Черкесской Республике до 2020 года»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736276" y="13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571798"/>
          <a:ext cx="2949444" cy="3626799"/>
        </a:xfrm>
        <a:prstGeom prst="rect">
          <a:avLst/>
        </a:prstGeom>
        <a:solidFill>
          <a:srgbClr val="FF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гарантированное обеспечение водными ресурсами устойчивого социально- экономического развития Карачаево-Черкесской Республики и сопредельной территории Ставропольского края;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 и восстановление водных объектов до состояния, обеспечивающего экологически благоприятные условия жизни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стабилизация, сохранение и улучшение экологической обстановки, повышение уровня экологической безопасности населения, содействие улучшению демографического положения в Карачаево-Черкесской Республике</a:t>
          </a:r>
        </a:p>
      </dsp:txBody>
      <dsp:txXfrm>
        <a:off x="0" y="1571798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52324" y="1571798"/>
          <a:ext cx="2949444" cy="3626799"/>
        </a:xfrm>
        <a:prstGeom prst="rect">
          <a:avLst/>
        </a:prstGeom>
        <a:solidFill>
          <a:srgbClr val="CCE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эксплуатационной надежности гидротехнических сооружений (в том числе бесхозяйных) путем их приведения к безопасному техническому состоянию;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населения и объектов экономики сооружениями инженерной защиты с учетом экономической целесообразности строительства таких сооружений на основе оценки и сопоставления альтернативных издержек;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высокого уровня защищенности территорий от чрезвычайных ситуаций природного и техногенного характера;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сети государственного мониторинга водных объектов</a:t>
          </a:r>
        </a:p>
      </dsp:txBody>
      <dsp:txXfrm>
        <a:off x="2952324" y="1571798"/>
        <a:ext cx="2949444" cy="3626799"/>
      </dsp:txXfrm>
    </dsp:sp>
    <dsp:sp modelId="{85DFB0C7-4264-4363-BDC1-C8C765948A9C}">
      <dsp:nvSpPr>
        <dsp:cNvPr id="0" name=""/>
        <dsp:cNvSpPr/>
      </dsp:nvSpPr>
      <dsp:spPr>
        <a:xfrm>
          <a:off x="5904659" y="1571798"/>
          <a:ext cx="2949444" cy="3626799"/>
        </a:xfrm>
        <a:prstGeom prst="rect">
          <a:avLst/>
        </a:prstGeom>
        <a:solidFill>
          <a:srgbClr val="CCFFCC">
            <a:alpha val="90000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защищенности населения и объектов экономики от наводнений и другого негативного воздействия вод;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качества и доступности государственных и муниципальных услуг, оказываемых в сфере водохозяйственного комплекса и охраны окружающей среды в Карачаево-Черкесской Республике;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информатизации в водохозяйственной и природоохранной отрасли</a:t>
          </a:r>
        </a:p>
      </dsp:txBody>
      <dsp:txXfrm>
        <a:off x="5904659" y="1571798"/>
        <a:ext cx="2949444" cy="36267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08283" y="58117"/>
          <a:ext cx="5976692" cy="14509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«Животный мир Карачаево-Черкесской Республики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2014-2019 годы»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u="none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8283" y="58117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569450"/>
          <a:ext cx="2949444" cy="3626799"/>
        </a:xfrm>
        <a:prstGeom prst="rect">
          <a:avLst/>
        </a:prstGeom>
        <a:solidFill>
          <a:srgbClr val="99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 биологического разнообразия и генофонда животного мира Карачаево-Черкесской Республики</a:t>
          </a:r>
        </a:p>
      </dsp:txBody>
      <dsp:txXfrm>
        <a:off x="0" y="1569450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52324" y="1569450"/>
          <a:ext cx="2949444" cy="3626799"/>
        </a:xfrm>
        <a:prstGeom prst="rect">
          <a:avLst/>
        </a:prstGeom>
        <a:solidFill>
          <a:srgbClr val="FF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сохранение, воспроизводство и устойчивое использование охотничьих ресурсов, увеличение численности охотничьих животных и повышение продуктивности охотничьих угодий;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научно-обоснованной системы, направленной на решение задач в области охоты и сохранения охотничьих ресурсов;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уровня браконьерства;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экологической культуры населения в сфере сохранения биологического разнообразия объектов животного мира;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привлечение инвестиций в развитие охотничьего хозяйства Карачаево-Черкесской Республики</a:t>
          </a:r>
        </a:p>
      </dsp:txBody>
      <dsp:txXfrm>
        <a:off x="2952324" y="1569450"/>
        <a:ext cx="2949444" cy="3626799"/>
      </dsp:txXfrm>
    </dsp:sp>
    <dsp:sp modelId="{481A76E5-F989-4D15-BB7E-1717F68CF504}">
      <dsp:nvSpPr>
        <dsp:cNvPr id="0" name=""/>
        <dsp:cNvSpPr/>
      </dsp:nvSpPr>
      <dsp:spPr>
        <a:xfrm>
          <a:off x="5832634" y="1571791"/>
          <a:ext cx="2949444" cy="3636192"/>
        </a:xfrm>
        <a:prstGeom prst="rect">
          <a:avLst/>
        </a:prstGeom>
        <a:solidFill>
          <a:srgbClr val="FFFFCC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Освобождение до 20 процентов территории от общей площади охотничьих угодий, предоставленных в пользование охотничьими ресурсами юридическим лицам и индивидуальным предпринимателям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уровня браконьерства и иных нарушений в сфере охраны и использования объектов животного мира и водных биологических ресурсов;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популяции благородного оленя, косули и дикого кабана на территории Карачаево-Черкесской Республики после наложения трехлетнего запрета на охоту</a:t>
          </a:r>
        </a:p>
      </dsp:txBody>
      <dsp:txXfrm>
        <a:off x="5832634" y="1571791"/>
        <a:ext cx="2949444" cy="36361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08283" y="60466"/>
          <a:ext cx="5976692" cy="14509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«Развитие лесного хозяйства Карачаево-Черкесской Республики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2014-2020 годы»    </a:t>
          </a:r>
        </a:p>
      </dsp:txBody>
      <dsp:txXfrm>
        <a:off x="2808283" y="60466"/>
        <a:ext cx="5976692" cy="783499"/>
      </dsp:txXfrm>
    </dsp:sp>
    <dsp:sp modelId="{29590B5E-A233-41D5-BFF4-40F7D549464D}">
      <dsp:nvSpPr>
        <dsp:cNvPr id="0" name=""/>
        <dsp:cNvSpPr/>
      </dsp:nvSpPr>
      <dsp:spPr>
        <a:xfrm>
          <a:off x="0" y="1571798"/>
          <a:ext cx="2949444" cy="3626799"/>
        </a:xfrm>
        <a:prstGeom prst="rect">
          <a:avLst/>
        </a:prstGeom>
        <a:solidFill>
          <a:srgbClr val="99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охраны, защиты и воспроизводства лесов;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стабильного удовлетворения общественных потребностей в ресурсах и полезных свойствах леса при гарантированном сохранении ресурсно-экологического потенциала и глобальных функций лесов на территории Карачаево-Черкесской Республики</a:t>
          </a:r>
        </a:p>
      </dsp:txBody>
      <dsp:txXfrm>
        <a:off x="0" y="1571798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880328" y="1574126"/>
          <a:ext cx="2949444" cy="3626799"/>
        </a:xfrm>
        <a:prstGeom prst="rect">
          <a:avLst/>
        </a:prstGeom>
        <a:solidFill>
          <a:srgbClr val="FFCC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потерь лесного хозяйства от пожаров и усиление эффективности государственного пожарного надзора в лесах;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продуктивности и качества лесов;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баланса выбытия и восстановления лесов, создание условий для рационального и интенсивного использования лесов при сохранении их экологических функций и биологического разнообразия, а также повышение эффективности контроля за использованием и воспроизводством лесов;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объемов незаконных рубок в лесах</a:t>
          </a:r>
        </a:p>
      </dsp:txBody>
      <dsp:txXfrm>
        <a:off x="2880328" y="1574126"/>
        <a:ext cx="2949444" cy="3626799"/>
      </dsp:txXfrm>
    </dsp:sp>
    <dsp:sp modelId="{10301456-F790-47F9-964F-3F6F470C35BE}">
      <dsp:nvSpPr>
        <dsp:cNvPr id="0" name=""/>
        <dsp:cNvSpPr/>
      </dsp:nvSpPr>
      <dsp:spPr>
        <a:xfrm>
          <a:off x="5832634" y="1553515"/>
          <a:ext cx="2949444" cy="3605103"/>
        </a:xfrm>
        <a:prstGeom prst="rect">
          <a:avLst/>
        </a:prstGeom>
        <a:solidFill>
          <a:schemeClr val="accent5">
            <a:tint val="40000"/>
            <a:alpha val="90000"/>
            <a:hueOff val="-1159834"/>
            <a:satOff val="-35151"/>
            <a:lumOff val="-223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эффективной системы профилактики, обнаружения и тушения лесных пожаров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улучшение санитарно-гигиенической и экологической обстановки от воздействия лесных пожаров, вредных организмов, других неблагоприятных факторов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интенсивного воспроизводства лесов посредством создания постоянной лесосеменной базы, лесного </a:t>
          </a:r>
          <a:r>
            <a:rPr lang="ru-RU" sz="12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селекционно</a:t>
          </a: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-семеноводческого центра или лесного питомника по выращиванию посадочного материала;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прогрессивных технологий, обеспечивающих максимальное сохранение лесной среды и биологического разнообразия лесов</a:t>
          </a:r>
        </a:p>
      </dsp:txBody>
      <dsp:txXfrm>
        <a:off x="5832634" y="1553515"/>
        <a:ext cx="2949444" cy="3605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504090" y="955705"/>
          <a:ext cx="1419841" cy="156182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16 510 873,3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76" y="997291"/>
        <a:ext cx="1336669" cy="1478652"/>
      </dsp:txXfrm>
    </dsp:sp>
    <dsp:sp modelId="{EF959F6E-EE77-4D2D-8B3D-CA7F59B9901A}">
      <dsp:nvSpPr>
        <dsp:cNvPr id="0" name=""/>
        <dsp:cNvSpPr/>
      </dsp:nvSpPr>
      <dsp:spPr>
        <a:xfrm>
          <a:off x="2288525" y="980640"/>
          <a:ext cx="1419841" cy="10648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6350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16 365 663,2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714" y="1011829"/>
        <a:ext cx="1357463" cy="1002501"/>
      </dsp:txXfrm>
    </dsp:sp>
    <dsp:sp modelId="{9D424809-FCE9-4B0D-ACEC-0642E49AB86D}">
      <dsp:nvSpPr>
        <dsp:cNvPr id="0" name=""/>
        <dsp:cNvSpPr/>
      </dsp:nvSpPr>
      <dsp:spPr>
        <a:xfrm>
          <a:off x="1915771" y="2785732"/>
          <a:ext cx="445163" cy="445163"/>
        </a:xfrm>
        <a:prstGeom prst="triangle">
          <a:avLst/>
        </a:prstGeom>
        <a:solidFill>
          <a:srgbClr val="CC9900">
            <a:alpha val="90000"/>
          </a:srgb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802453" y="2594975"/>
          <a:ext cx="2671798" cy="186830"/>
        </a:xfrm>
        <a:prstGeom prst="rect">
          <a:avLst/>
        </a:prstGeom>
        <a:solidFill>
          <a:srgbClr val="CC9900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2259509" y="2096275"/>
          <a:ext cx="1447078" cy="441777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145 210,1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81075" y="2117841"/>
        <a:ext cx="1403946" cy="3986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FFD87-3DD7-460B-A008-88D4ED980284}">
      <dsp:nvSpPr>
        <dsp:cNvPr id="0" name=""/>
        <dsp:cNvSpPr/>
      </dsp:nvSpPr>
      <dsp:spPr>
        <a:xfrm>
          <a:off x="576050" y="287286"/>
          <a:ext cx="2588697" cy="258869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2019г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646 088,7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1983501" y="764962"/>
        <a:ext cx="878308" cy="862899"/>
      </dsp:txXfrm>
    </dsp:sp>
    <dsp:sp modelId="{5E15C315-13C8-49E6-A8DC-3E7AA9326670}">
      <dsp:nvSpPr>
        <dsp:cNvPr id="0" name=""/>
        <dsp:cNvSpPr/>
      </dsp:nvSpPr>
      <dsp:spPr>
        <a:xfrm>
          <a:off x="560602" y="282605"/>
          <a:ext cx="2588697" cy="258869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2020г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646 088,7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9412" y="1915950"/>
        <a:ext cx="1171077" cy="801263"/>
      </dsp:txXfrm>
    </dsp:sp>
    <dsp:sp modelId="{B4AB48E8-4583-4A92-9869-9F2BE8457F62}">
      <dsp:nvSpPr>
        <dsp:cNvPr id="0" name=""/>
        <dsp:cNvSpPr/>
      </dsp:nvSpPr>
      <dsp:spPr>
        <a:xfrm>
          <a:off x="586230" y="285064"/>
          <a:ext cx="2588697" cy="258869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2018 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646 088,7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3591" y="793559"/>
        <a:ext cx="878308" cy="8628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F0085-B5BF-465B-9703-B06C563CCA07}">
      <dsp:nvSpPr>
        <dsp:cNvPr id="0" name=""/>
        <dsp:cNvSpPr/>
      </dsp:nvSpPr>
      <dsp:spPr>
        <a:xfrm>
          <a:off x="614093" y="311521"/>
          <a:ext cx="2645454" cy="264545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2019 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257 814,3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2402" y="799670"/>
        <a:ext cx="897565" cy="881818"/>
      </dsp:txXfrm>
    </dsp:sp>
    <dsp:sp modelId="{E56EEB24-A709-4ABD-9205-A911C5E65435}">
      <dsp:nvSpPr>
        <dsp:cNvPr id="0" name=""/>
        <dsp:cNvSpPr/>
      </dsp:nvSpPr>
      <dsp:spPr>
        <a:xfrm>
          <a:off x="590132" y="291314"/>
          <a:ext cx="2645454" cy="264545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1765383"/>
                <a:satOff val="-34400"/>
                <a:lumOff val="5687"/>
                <a:alphaOff val="0"/>
                <a:satMod val="103000"/>
                <a:lumMod val="118000"/>
              </a:schemeClr>
            </a:gs>
            <a:gs pos="50000">
              <a:schemeClr val="accent3">
                <a:hueOff val="1765383"/>
                <a:satOff val="-34400"/>
                <a:lumOff val="5687"/>
                <a:alphaOff val="0"/>
                <a:satMod val="89000"/>
                <a:lumMod val="91000"/>
              </a:schemeClr>
            </a:gs>
            <a:gs pos="100000">
              <a:schemeClr val="accent3">
                <a:hueOff val="1765383"/>
                <a:satOff val="-34400"/>
                <a:lumOff val="568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2020г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257 814,3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4482" y="1960470"/>
        <a:ext cx="1196753" cy="818831"/>
      </dsp:txXfrm>
    </dsp:sp>
    <dsp:sp modelId="{D046ABB2-247D-4D72-B94D-1B4D4931D35C}">
      <dsp:nvSpPr>
        <dsp:cNvPr id="0" name=""/>
        <dsp:cNvSpPr/>
      </dsp:nvSpPr>
      <dsp:spPr>
        <a:xfrm>
          <a:off x="590132" y="291314"/>
          <a:ext cx="2645454" cy="264545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3530765"/>
                <a:satOff val="-68800"/>
                <a:lumOff val="11373"/>
                <a:alphaOff val="0"/>
                <a:satMod val="103000"/>
                <a:lumMod val="118000"/>
              </a:schemeClr>
            </a:gs>
            <a:gs pos="50000">
              <a:schemeClr val="accent3">
                <a:hueOff val="3530765"/>
                <a:satOff val="-68800"/>
                <a:lumOff val="11373"/>
                <a:alphaOff val="0"/>
                <a:satMod val="89000"/>
                <a:lumMod val="91000"/>
              </a:schemeClr>
            </a:gs>
            <a:gs pos="100000">
              <a:schemeClr val="accent3">
                <a:hueOff val="3530765"/>
                <a:satOff val="-68800"/>
                <a:lumOff val="11373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257 814,3</a:t>
          </a:r>
          <a:endParaRPr lang="ru-RU" sz="16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873573" y="810957"/>
        <a:ext cx="897565" cy="881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504090" y="955705"/>
          <a:ext cx="1419841" cy="156182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19 073 483,6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76" y="997291"/>
        <a:ext cx="1336669" cy="1478652"/>
      </dsp:txXfrm>
    </dsp:sp>
    <dsp:sp modelId="{EF959F6E-EE77-4D2D-8B3D-CA7F59B9901A}">
      <dsp:nvSpPr>
        <dsp:cNvPr id="0" name=""/>
        <dsp:cNvSpPr/>
      </dsp:nvSpPr>
      <dsp:spPr>
        <a:xfrm>
          <a:off x="2288525" y="980640"/>
          <a:ext cx="1419841" cy="10648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6350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19 668 712,5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714" y="1011829"/>
        <a:ext cx="1357463" cy="1002501"/>
      </dsp:txXfrm>
    </dsp:sp>
    <dsp:sp modelId="{9D424809-FCE9-4B0D-ACEC-0642E49AB86D}">
      <dsp:nvSpPr>
        <dsp:cNvPr id="0" name=""/>
        <dsp:cNvSpPr/>
      </dsp:nvSpPr>
      <dsp:spPr>
        <a:xfrm>
          <a:off x="1915771" y="2785732"/>
          <a:ext cx="445163" cy="445163"/>
        </a:xfrm>
        <a:prstGeom prst="triangle">
          <a:avLst/>
        </a:prstGeom>
        <a:solidFill>
          <a:srgbClr val="CC9900">
            <a:alpha val="90000"/>
          </a:srgb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802453" y="2594975"/>
          <a:ext cx="2671798" cy="186830"/>
        </a:xfrm>
        <a:prstGeom prst="rect">
          <a:avLst/>
        </a:prstGeom>
        <a:solidFill>
          <a:srgbClr val="CC9900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2259509" y="2096275"/>
          <a:ext cx="1447078" cy="441777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34 771,1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81075" y="2117841"/>
        <a:ext cx="1403946" cy="398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504090" y="955705"/>
          <a:ext cx="1419841" cy="156182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17 396 061,5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76" y="997291"/>
        <a:ext cx="1336669" cy="1478652"/>
      </dsp:txXfrm>
    </dsp:sp>
    <dsp:sp modelId="{EF959F6E-EE77-4D2D-8B3D-CA7F59B9901A}">
      <dsp:nvSpPr>
        <dsp:cNvPr id="0" name=""/>
        <dsp:cNvSpPr/>
      </dsp:nvSpPr>
      <dsp:spPr>
        <a:xfrm>
          <a:off x="2288525" y="980640"/>
          <a:ext cx="1419841" cy="10648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6350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16 845 531,8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714" y="1011829"/>
        <a:ext cx="1357463" cy="1002501"/>
      </dsp:txXfrm>
    </dsp:sp>
    <dsp:sp modelId="{9D424809-FCE9-4B0D-ACEC-0642E49AB86D}">
      <dsp:nvSpPr>
        <dsp:cNvPr id="0" name=""/>
        <dsp:cNvSpPr/>
      </dsp:nvSpPr>
      <dsp:spPr>
        <a:xfrm>
          <a:off x="1915771" y="2785732"/>
          <a:ext cx="445163" cy="445163"/>
        </a:xfrm>
        <a:prstGeom prst="triangle">
          <a:avLst/>
        </a:prstGeom>
        <a:solidFill>
          <a:srgbClr val="CC9900">
            <a:alpha val="90000"/>
          </a:srgb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802453" y="2594975"/>
          <a:ext cx="2671798" cy="186830"/>
        </a:xfrm>
        <a:prstGeom prst="rect">
          <a:avLst/>
        </a:prstGeom>
        <a:solidFill>
          <a:srgbClr val="CC9900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2259509" y="2096275"/>
          <a:ext cx="1447078" cy="441777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550 529,7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81075" y="2117841"/>
        <a:ext cx="1403946" cy="398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664269" y="201629"/>
          <a:ext cx="6120707" cy="1719195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сельского хозяйства Карачаево-Черкесской Республики до 2020 года»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5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4269" y="201629"/>
        <a:ext cx="6120707" cy="928365"/>
      </dsp:txXfrm>
    </dsp:sp>
    <dsp:sp modelId="{29590B5E-A233-41D5-BFF4-40F7D549464D}">
      <dsp:nvSpPr>
        <dsp:cNvPr id="0" name=""/>
        <dsp:cNvSpPr/>
      </dsp:nvSpPr>
      <dsp:spPr>
        <a:xfrm>
          <a:off x="0" y="2193345"/>
          <a:ext cx="2783771" cy="31553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продовольственной независимости в параметрах, заданных Доктриной продовольственной безопасности Российской Федерации, утвержденной Указом Президента Российской Федерации от 30.01.2010 N 120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конкурентоспособности сельскохозяйственной продукции на внутреннем и внешнем рынках;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финансовой устойчивости предприятий агропромышленного комплекса</a:t>
          </a:r>
          <a:endParaRPr lang="ru-RU" sz="13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93345"/>
        <a:ext cx="2783771" cy="3155328"/>
      </dsp:txXfrm>
    </dsp:sp>
    <dsp:sp modelId="{475E32AC-90F7-4E21-A6F5-92E21AFBA333}">
      <dsp:nvSpPr>
        <dsp:cNvPr id="0" name=""/>
        <dsp:cNvSpPr/>
      </dsp:nvSpPr>
      <dsp:spPr>
        <a:xfrm>
          <a:off x="2783406" y="2193345"/>
          <a:ext cx="3055046" cy="3155328"/>
        </a:xfrm>
        <a:prstGeom prst="rect">
          <a:avLst/>
        </a:prstGeom>
        <a:solidFill>
          <a:schemeClr val="accent5">
            <a:tint val="40000"/>
            <a:alpha val="90000"/>
            <a:hueOff val="-579917"/>
            <a:satOff val="-17576"/>
            <a:lumOff val="-11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Стимулирование роста производства основных видов сельскохозяйственной продукции, производства пищевых продуктов;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противоэпизоотических мероприятий в отношении карантинных и особо опасных болезней животных;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хозяйствования; повышение качества жизни сельского населения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3406" y="2193345"/>
        <a:ext cx="3055046" cy="3155328"/>
      </dsp:txXfrm>
    </dsp:sp>
    <dsp:sp modelId="{8C32CA95-5ABC-4790-AFB9-081D59F464CB}">
      <dsp:nvSpPr>
        <dsp:cNvPr id="0" name=""/>
        <dsp:cNvSpPr/>
      </dsp:nvSpPr>
      <dsp:spPr>
        <a:xfrm>
          <a:off x="5841161" y="2193345"/>
          <a:ext cx="3015822" cy="3155328"/>
        </a:xfrm>
        <a:prstGeom prst="rect">
          <a:avLst/>
        </a:prstGeom>
        <a:solidFill>
          <a:schemeClr val="accent5">
            <a:tint val="40000"/>
            <a:alpha val="90000"/>
            <a:hueOff val="-1159834"/>
            <a:satOff val="-35151"/>
            <a:lumOff val="-223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производства продукции сельского хозяйства в хозяйствах всех категорий (в сопоставимых ценах) в 2020 году по отношению к 2012 году - на 21,8%, пищевых продуктов - на 31,6%;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среднегодового темпа прироста объема инвестиций в основной капитал сельского хозяйства в размере 5%;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среднего уровня рентабельности сельскохозяйственных организаций не менее 13 - 15,4% (с учетом субсидий)</a:t>
          </a:r>
        </a:p>
      </dsp:txBody>
      <dsp:txXfrm>
        <a:off x="5841161" y="2193345"/>
        <a:ext cx="3015822" cy="3155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952298" y="60480"/>
          <a:ext cx="5688663" cy="1450867"/>
        </a:xfrm>
        <a:prstGeom prst="rect">
          <a:avLst/>
        </a:prstGeom>
        <a:solidFill>
          <a:srgbClr val="99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«Социальная защита населения в Карачаево-Черкесской Республике на 2014 - 2020 годы»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2298" y="60480"/>
        <a:ext cx="5688663" cy="783468"/>
      </dsp:txXfrm>
    </dsp:sp>
    <dsp:sp modelId="{29590B5E-A233-41D5-BFF4-40F7D549464D}">
      <dsp:nvSpPr>
        <dsp:cNvPr id="0" name=""/>
        <dsp:cNvSpPr/>
      </dsp:nvSpPr>
      <dsp:spPr>
        <a:xfrm>
          <a:off x="0" y="1632242"/>
          <a:ext cx="2949444" cy="3626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и качества жизни пожилых граждан, инвалидов, семей с детьми и других социально незащищенных категорий граждан, проживающих на территории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улучшение условий и охраны труда у работодателей, расположенных на территории Карачаево-Черкесской Республики и, как следствие, снижение уровня производственного травматизма и профессиональной заболеваемости</a:t>
          </a:r>
        </a:p>
      </dsp:txBody>
      <dsp:txXfrm>
        <a:off x="0" y="1632242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52324" y="1632242"/>
          <a:ext cx="2949444" cy="3626799"/>
        </a:xfrm>
        <a:prstGeom prst="rect">
          <a:avLst/>
        </a:prstGeom>
        <a:solidFill>
          <a:schemeClr val="accent5">
            <a:tint val="40000"/>
            <a:alpha val="90000"/>
            <a:hueOff val="-579917"/>
            <a:satOff val="-17576"/>
            <a:lumOff val="-11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выполнение обязательств по мерам социальной поддержки;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государственной семейной политики, социальное развитие семьи и детей, профилактика семейного неблагополучия;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 пожилого возраста, улучшение качества оказываемых социальных услуг</a:t>
          </a:r>
        </a:p>
      </dsp:txBody>
      <dsp:txXfrm>
        <a:off x="2952324" y="1632242"/>
        <a:ext cx="2949444" cy="3626799"/>
      </dsp:txXfrm>
    </dsp:sp>
    <dsp:sp modelId="{8C7EC2CF-8FAE-4A41-9B0A-116A3D6FEDBA}">
      <dsp:nvSpPr>
        <dsp:cNvPr id="0" name=""/>
        <dsp:cNvSpPr/>
      </dsp:nvSpPr>
      <dsp:spPr>
        <a:xfrm>
          <a:off x="5904659" y="1632242"/>
          <a:ext cx="2949444" cy="3626799"/>
        </a:xfrm>
        <a:prstGeom prst="rect">
          <a:avLst/>
        </a:prstGeom>
        <a:solidFill>
          <a:schemeClr val="accent5">
            <a:tint val="40000"/>
            <a:alpha val="90000"/>
            <a:hueOff val="-1159834"/>
            <a:satOff val="-35151"/>
            <a:lumOff val="-223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</a:t>
          </a: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доли пожилых граждан, инвалидов, семей с детьми и других социально незащищенных категорий граждан, охваченных социальным обслуживанием в учреждениях социального обслуживания населения, до 90% от общей численности граждан, нуждающихся в социальном обслуживании;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 2018 году средней заработной платы социальных работников до 100% от средней заработной платы в Карачаево-Черкесской Республике;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к 2018 году средней заработной платы врачей и работников, имеющих высшее медицинское (фармацевтическое) образование, учреждений социального обслуживания населения Карачаево-Черкесской Республики до 200 процентов от средней заработной платы в Карачаево-Черкесской Республике</a:t>
          </a:r>
        </a:p>
      </dsp:txBody>
      <dsp:txXfrm>
        <a:off x="5904659" y="1632242"/>
        <a:ext cx="2949444" cy="3626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880335" y="10884"/>
          <a:ext cx="5976604" cy="1586900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«Управление государственными финансами и государственным имуществом Карачаево-Черкесской Республики на 2014-2019 годы»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0335" y="10884"/>
        <a:ext cx="5976604" cy="856926"/>
      </dsp:txXfrm>
    </dsp:sp>
    <dsp:sp modelId="{29590B5E-A233-41D5-BFF4-40F7D549464D}">
      <dsp:nvSpPr>
        <dsp:cNvPr id="0" name=""/>
        <dsp:cNvSpPr/>
      </dsp:nvSpPr>
      <dsp:spPr>
        <a:xfrm>
          <a:off x="0" y="1666250"/>
          <a:ext cx="2949444" cy="3626799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краткосрочной и долгосрочной сбалансированности и стабильности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управления земельными ресурсами, проведение земельной политики рационального использования земель в Карачаево-Черкесской Республике,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в управлении государственным долгом Карачаево-Черкесской Республики</a:t>
          </a:r>
        </a:p>
      </dsp:txBody>
      <dsp:txXfrm>
        <a:off x="0" y="1666250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77748" y="1666250"/>
          <a:ext cx="2949444" cy="3626799"/>
        </a:xfrm>
        <a:prstGeom prst="rect">
          <a:avLst/>
        </a:prstGeom>
        <a:solidFill>
          <a:srgbClr val="79C98E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использования бюджетных средств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поступлений налоговых и неналоговых доходов бюджета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вовлечение государственного имущества Карачаево-Черкесской Республики в экономический оборот;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выравнивания бюджетной обеспеченности муниципальных образований Карачаево-Черкесской Республики;</a:t>
          </a:r>
        </a:p>
      </dsp:txBody>
      <dsp:txXfrm>
        <a:off x="2977748" y="1666250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7539" y="1666250"/>
          <a:ext cx="2949444" cy="3626799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Ожидаемые результаты</a:t>
          </a: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100-процентное поступление доходов от использования земельных участков, находящихся в государственной собственности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количества земельных участков, находящихся в государственной собственности Карачаево-Черкесской Республики, в том числе республиканского фонда перераспределения, до 1300 единиц;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постановка на государственный кадастровый учет и оформление права собственности Карачаево-Черкесской Республики на земельные участки (около 200);</a:t>
          </a:r>
        </a:p>
      </dsp:txBody>
      <dsp:txXfrm>
        <a:off x="5907539" y="1666250"/>
        <a:ext cx="2949444" cy="36267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3176" y="93208"/>
          <a:ext cx="5976692" cy="1450867"/>
        </a:xfrm>
        <a:prstGeom prst="rect">
          <a:avLst/>
        </a:prstGeom>
        <a:solidFill>
          <a:srgbClr val="33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Государственная программа  «Развитие здравоохранения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Карачаево-Черкесской Республики на 2014-2020 годы»  </a:t>
          </a:r>
          <a:endParaRPr lang="ru-RU" sz="1600" b="1" i="0" u="none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733176" y="93208"/>
        <a:ext cx="5976692" cy="783468"/>
      </dsp:txXfrm>
    </dsp:sp>
    <dsp:sp modelId="{29590B5E-A233-41D5-BFF4-40F7D549464D}">
      <dsp:nvSpPr>
        <dsp:cNvPr id="0" name=""/>
        <dsp:cNvSpPr/>
      </dsp:nvSpPr>
      <dsp:spPr>
        <a:xfrm>
          <a:off x="0" y="1632242"/>
          <a:ext cx="2949444" cy="3626799"/>
        </a:xfrm>
        <a:prstGeom prst="rect">
          <a:avLst/>
        </a:prstGeom>
        <a:solidFill>
          <a:srgbClr val="FFFFCC">
            <a:alpha val="90000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беспечение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</a:t>
          </a:r>
        </a:p>
      </dsp:txBody>
      <dsp:txXfrm>
        <a:off x="0" y="1632242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77748" y="1632242"/>
          <a:ext cx="2949444" cy="3626799"/>
        </a:xfrm>
        <a:prstGeom prst="rect">
          <a:avLst/>
        </a:prstGeom>
        <a:solidFill>
          <a:srgbClr val="79C98E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приоритета профилактики в сфере охраны здоровья и развития первичной медико-санитарной помощи;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оказания специализированной, включая высокотехнологичную, медицинской помощи, скорой, в </a:t>
          </a:r>
          <a:r>
            <a:rPr lang="ru-RU" sz="12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скорой специализированной, медицинской помощи, медицинской эвакуации;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развитие и внедрение инновационных методов диагностики, профилактики и лечения, а также основ персонализированной медицины 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эффективности службы родовспоможения и детства</a:t>
          </a:r>
        </a:p>
      </dsp:txBody>
      <dsp:txXfrm>
        <a:off x="2977748" y="1632242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7539" y="1632242"/>
          <a:ext cx="2949444" cy="3626799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всех причин до 9,2 случаев на 1000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материнской смертности до 15,1 случаев на 100 тыс. родившихся живыми;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болезней системы кровообращения до 496,1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дорожно-транспортных происшествий до 10,0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новообразований (в том числе от злокачественных) до 136,5 случаев на 100 тыс. населения;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смертности от туберкулеза до 5,8 случаев на 100 тыс. населения</a:t>
          </a:r>
        </a:p>
      </dsp:txBody>
      <dsp:txXfrm>
        <a:off x="5907539" y="1632242"/>
        <a:ext cx="2949444" cy="36267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2ADD8-BFCE-470A-970C-3E84444E2F18}">
      <dsp:nvSpPr>
        <dsp:cNvPr id="0" name=""/>
        <dsp:cNvSpPr/>
      </dsp:nvSpPr>
      <dsp:spPr>
        <a:xfrm>
          <a:off x="2736276" y="27"/>
          <a:ext cx="5976692" cy="1450867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 «Реализация государственной национальной, конфессиональной, информационной политики в Карачаево-Черкесской Республике на 2014-2019 годы»   </a:t>
          </a:r>
          <a:endParaRPr lang="ru-RU" sz="1800" b="1" i="0" u="none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276" y="27"/>
        <a:ext cx="5976692" cy="783468"/>
      </dsp:txXfrm>
    </dsp:sp>
    <dsp:sp modelId="{29590B5E-A233-41D5-BFF4-40F7D549464D}">
      <dsp:nvSpPr>
        <dsp:cNvPr id="0" name=""/>
        <dsp:cNvSpPr/>
      </dsp:nvSpPr>
      <dsp:spPr>
        <a:xfrm>
          <a:off x="0" y="1632242"/>
          <a:ext cx="2949444" cy="3626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укрепление единства российской нации, гармонизация межнациональных отношений, укрепление единства народов Карачаево-Черкесской Республики и обеспечение условий для их полноценного развития;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проведение единой государственной политики в сфере межэтнических и государственно-конфессиональных отношений с учетом особенностей и интересов всех народов Карачаево-Черкесской Республики, достижение межэтнического и межконфессионального общественного согласия, предотвращение этнических конфликтов</a:t>
          </a:r>
        </a:p>
      </dsp:txBody>
      <dsp:txXfrm>
        <a:off x="0" y="1632242"/>
        <a:ext cx="2949444" cy="3626799"/>
      </dsp:txXfrm>
    </dsp:sp>
    <dsp:sp modelId="{1FBE7A27-EB5D-4DEE-8A6C-D3B229E7558A}">
      <dsp:nvSpPr>
        <dsp:cNvPr id="0" name=""/>
        <dsp:cNvSpPr/>
      </dsp:nvSpPr>
      <dsp:spPr>
        <a:xfrm>
          <a:off x="2977748" y="1632242"/>
          <a:ext cx="2949444" cy="3626799"/>
        </a:xfrm>
        <a:prstGeom prst="rect">
          <a:avLst/>
        </a:prstGeom>
        <a:solidFill>
          <a:schemeClr val="accent5">
            <a:tint val="40000"/>
            <a:alpha val="90000"/>
            <a:hueOff val="-579917"/>
            <a:satOff val="-17576"/>
            <a:lumOff val="-11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предупреждение межнациональных конфликтов;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в федеральных и республиканских средствах массовой информации актуальной, объективной и полной информации об общественно-политической жизни, социальных проблемах и экономических процессах в Карачаево-Черкесской Республике и Российской Федерации, осуществление государственной политики в области средств массовой информации и книгоиздания;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укрепление противодиверсионной устойчивости объектов террористических устремлений, расположенных на территории Карачаево-Черкесской Республики</a:t>
          </a:r>
        </a:p>
      </dsp:txBody>
      <dsp:txXfrm>
        <a:off x="2977748" y="1632242"/>
        <a:ext cx="2949444" cy="3626799"/>
      </dsp:txXfrm>
    </dsp:sp>
    <dsp:sp modelId="{8D2E1E86-0C0E-450D-83E8-C480C1F1C0B7}">
      <dsp:nvSpPr>
        <dsp:cNvPr id="0" name=""/>
        <dsp:cNvSpPr/>
      </dsp:nvSpPr>
      <dsp:spPr>
        <a:xfrm>
          <a:off x="5907539" y="1632242"/>
          <a:ext cx="2949444" cy="3626799"/>
        </a:xfrm>
        <a:prstGeom prst="rect">
          <a:avLst/>
        </a:prstGeom>
        <a:solidFill>
          <a:schemeClr val="accent5">
            <a:tint val="40000"/>
            <a:alpha val="90000"/>
            <a:hueOff val="-1159834"/>
            <a:satOff val="-35151"/>
            <a:lumOff val="-223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Ожидаемый результат: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полноценного социально-экономического и национально-культурного развития народов Карачаево-Черкесской Республики;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уровня информированности населения о деятельности органов государственной власти по реализации государственной национальной, конфессиональной, информационной политики, мер по укреплению национальной безопасности;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позитивного имиджа Карачаево-Черкесской Республики путем распространения достоверной информации в государственных и негосударственных средствах массовой информации</a:t>
          </a:r>
        </a:p>
      </dsp:txBody>
      <dsp:txXfrm>
        <a:off x="5907539" y="1632242"/>
        <a:ext cx="2949444" cy="362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49D7DDE-0CDB-4A8C-AC22-11CC022FC935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7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42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10D0531D-A241-4F11-926A-FCC67F00810F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1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C4555CF-2D0C-4F79-82E6-BAEBEF814149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5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96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39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39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80000"/>
        <a:buFont typeface="Wingdings" pitchFamily="2" charset="2"/>
        <a:buChar char="§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 userDrawn="1">
          <p15:clr>
            <a:srgbClr val="F26B43"/>
          </p15:clr>
        </p15:guide>
        <p15:guide id="2" pos="30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92436E3819C6479C6C97C1BE3D6476A1B2139EB717512E1441A63REa5M" TargetMode="External"/><Relationship Id="rId2" Type="http://schemas.openxmlformats.org/officeDocument/2006/relationships/hyperlink" Target="consultantplus://offline/ref=2341E93CF6C4BC1618AA4BBFFD049559737AB0137289FF81A091A1E199y8X4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1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microsoft.com/office/2007/relationships/diagramDrawing" Target="../diagrams/drawing1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8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89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9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01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hyperlink" Target="mailto:info@mfkchr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5" y="5327287"/>
            <a:ext cx="1830360" cy="1425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669" y="160563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БЮДЖЕТ ДЛЯ ГРАЖДАН</a:t>
            </a:r>
          </a:p>
          <a:p>
            <a:pPr algn="ctr"/>
            <a:endParaRPr lang="ru-RU" sz="33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33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</a:p>
          <a:p>
            <a:pPr algn="ctr"/>
            <a:r>
              <a:rPr lang="ru-RU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 проекту закона о республиканском бюджете</a:t>
            </a:r>
          </a:p>
          <a:p>
            <a:pPr algn="ctr"/>
            <a:r>
              <a:rPr lang="ru-RU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Карачаево-Черкесской Республики</a:t>
            </a:r>
          </a:p>
          <a:p>
            <a:pPr algn="ctr"/>
            <a:r>
              <a:rPr lang="ru-RU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на 2018 и плановый период 2019-2020 </a:t>
            </a:r>
            <a:r>
              <a:rPr lang="ru-RU" sz="21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гг</a:t>
            </a:r>
            <a:endParaRPr lang="ru-RU" sz="21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34" y="377471"/>
            <a:ext cx="1099862" cy="11421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5" y="5181599"/>
            <a:ext cx="1420249" cy="14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04" y="409990"/>
            <a:ext cx="1255059" cy="12550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06" y="172880"/>
            <a:ext cx="1032622" cy="1032622"/>
          </a:xfrm>
          <a:prstGeom prst="rect">
            <a:avLst/>
          </a:prstGeom>
        </p:spPr>
      </p:pic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239" y="1235426"/>
            <a:ext cx="9053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Среднесписочная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по полному кругу организаций (без учета совместителей)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январь-июнь 2017 года составила 77,5 тыс. человек, из них 65,9 тыс. человек (85,1%) – штатные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относящихся к субъектам малого предпринимательства.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Численность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занятых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деятельностью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состоящих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87,7% – безработные.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Численность безработных снизилась по сравнению с соответствующим периодом 2016 года на 10,8%, и по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предыдущим месяцем, на 1,4%.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88095"/>
              </p:ext>
            </p:extLst>
          </p:nvPr>
        </p:nvGraphicFramePr>
        <p:xfrm>
          <a:off x="110010" y="2842024"/>
          <a:ext cx="8900316" cy="36276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68894">
                  <a:extLst>
                    <a:ext uri="{9D8B030D-6E8A-4147-A177-3AD203B41FA5}">
                      <a16:colId xmlns:a16="http://schemas.microsoft.com/office/drawing/2014/main" val="3563411647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09326776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10398677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12281214"/>
                    </a:ext>
                  </a:extLst>
                </a:gridCol>
                <a:gridCol w="940777">
                  <a:extLst>
                    <a:ext uri="{9D8B030D-6E8A-4147-A177-3AD203B41FA5}">
                      <a16:colId xmlns:a16="http://schemas.microsoft.com/office/drawing/2014/main" val="1701852211"/>
                    </a:ext>
                  </a:extLst>
                </a:gridCol>
                <a:gridCol w="923192">
                  <a:extLst>
                    <a:ext uri="{9D8B030D-6E8A-4147-A177-3AD203B41FA5}">
                      <a16:colId xmlns:a16="http://schemas.microsoft.com/office/drawing/2014/main" val="3507837641"/>
                    </a:ext>
                  </a:extLst>
                </a:gridCol>
                <a:gridCol w="923191">
                  <a:extLst>
                    <a:ext uri="{9D8B030D-6E8A-4147-A177-3AD203B41FA5}">
                      <a16:colId xmlns:a16="http://schemas.microsoft.com/office/drawing/2014/main" val="813298674"/>
                    </a:ext>
                  </a:extLst>
                </a:gridCol>
              </a:tblGrid>
              <a:tr h="34743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46821239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экономически активного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199,10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196,98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196,39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196,40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196,41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19243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Среднегодовая численность занятых в экономике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166,30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166,08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165,89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166,10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166,41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54124"/>
                  </a:ext>
                </a:extLst>
              </a:tr>
              <a:tr h="480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Среднемесячная номинальная начисленная заработная плата в целом по региону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20,51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21,55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22,76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24,31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25,60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36098"/>
                  </a:ext>
                </a:extLst>
              </a:tr>
              <a:tr h="480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Среднемесячная номинальная начисленная заработная плата в целом по региону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103,90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105,05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105,64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106,80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105,30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68456"/>
                  </a:ext>
                </a:extLst>
              </a:tr>
              <a:tr h="643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Среднемесячная начисленная заработная плата наемных работников в организациях, у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ИП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 физических лиц (среднемесячный доход от трудовой деятельности)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18,59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19,17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19,74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20,77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21,52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653564"/>
                  </a:ext>
                </a:extLst>
              </a:tr>
              <a:tr h="794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Среднемесячная начисленная заработная плата наемных работников в организациях, у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ИП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 физических лиц (среднемесячный доход от трудовой деятельности)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119,96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103,11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103,00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105,20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103,60</a:t>
                      </a: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07022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24554" y="456659"/>
            <a:ext cx="285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573" y="446732"/>
            <a:ext cx="6858000" cy="522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0" y="1064740"/>
            <a:ext cx="9144170" cy="116955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Объем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выполненных по виду деятельности «строительство» в I полугодии 2017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3742,1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что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24,4% больше, чем в I полугодии 2016 года. Всего с начала года построено 70,1 тыс. кв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 (214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и 7 многоквартирных дома), что составляет 101,4% к уровню прошлого года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местности – 22,0 тыс. кв. метров (143 дома). Доля индивидуального жилья в общем объеме ввода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52,9% (37,1 тыс. кв. метров).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647" y="2129093"/>
            <a:ext cx="459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ввода в действие жилых домов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773" y="2425395"/>
            <a:ext cx="653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% к соответствующему периоду предыдущего года)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98289829"/>
              </p:ext>
            </p:extLst>
          </p:nvPr>
        </p:nvGraphicFramePr>
        <p:xfrm>
          <a:off x="533399" y="2486235"/>
          <a:ext cx="7951694" cy="312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26793"/>
              </p:ext>
            </p:extLst>
          </p:nvPr>
        </p:nvGraphicFramePr>
        <p:xfrm>
          <a:off x="152402" y="5621467"/>
          <a:ext cx="8713688" cy="8324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96348">
                  <a:extLst>
                    <a:ext uri="{9D8B030D-6E8A-4147-A177-3AD203B41FA5}">
                      <a16:colId xmlns:a16="http://schemas.microsoft.com/office/drawing/2014/main" val="1614944573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562405956"/>
                    </a:ext>
                  </a:extLst>
                </a:gridCol>
                <a:gridCol w="735106">
                  <a:extLst>
                    <a:ext uri="{9D8B030D-6E8A-4147-A177-3AD203B41FA5}">
                      <a16:colId xmlns:a16="http://schemas.microsoft.com/office/drawing/2014/main" val="2861923807"/>
                    </a:ext>
                  </a:extLst>
                </a:gridCol>
                <a:gridCol w="851647">
                  <a:extLst>
                    <a:ext uri="{9D8B030D-6E8A-4147-A177-3AD203B41FA5}">
                      <a16:colId xmlns:a16="http://schemas.microsoft.com/office/drawing/2014/main" val="3032529286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466904250"/>
                    </a:ext>
                  </a:extLst>
                </a:gridCol>
                <a:gridCol w="878541">
                  <a:extLst>
                    <a:ext uri="{9D8B030D-6E8A-4147-A177-3AD203B41FA5}">
                      <a16:colId xmlns:a16="http://schemas.microsoft.com/office/drawing/2014/main" val="1580613933"/>
                    </a:ext>
                  </a:extLst>
                </a:gridCol>
                <a:gridCol w="869577">
                  <a:extLst>
                    <a:ext uri="{9D8B030D-6E8A-4147-A177-3AD203B41FA5}">
                      <a16:colId xmlns:a16="http://schemas.microsoft.com/office/drawing/2014/main" val="3884524733"/>
                    </a:ext>
                  </a:extLst>
                </a:gridCol>
                <a:gridCol w="905434">
                  <a:extLst>
                    <a:ext uri="{9D8B030D-6E8A-4147-A177-3AD203B41FA5}">
                      <a16:colId xmlns:a16="http://schemas.microsoft.com/office/drawing/2014/main" val="1828618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6204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тыс. кв. м. в общей площади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184,00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162,30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165,00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170,50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175,50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180,50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921730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70" y="312998"/>
            <a:ext cx="990153" cy="9296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77" y="2084763"/>
            <a:ext cx="1360393" cy="13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" y="457199"/>
            <a:ext cx="9073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2019 и 2020 годов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688" y="1359503"/>
            <a:ext cx="915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ответственной бюджетной политики, способствующей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стабильности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КЧР;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70" y="1739770"/>
            <a:ext cx="8055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задач, поставленных в ежегодных посланиях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Президента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Собранию;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81" y="2171700"/>
            <a:ext cx="853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бюджетной сети, включающая: ликвидацию неэффективных государственных учреждений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в иные организационно-правовые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88" y="2694920"/>
            <a:ext cx="8698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с 2018 года расходных обязательств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КЧР,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связанных с решением вопросов, отнесенных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Конституцией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законами к полномочиям органов государственной власти субъектов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481" y="3319262"/>
            <a:ext cx="840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расходования бюджетных средств, выявление и использование резервов для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планируемых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 сокращение неэффективных расходов;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670" y="3837774"/>
            <a:ext cx="859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и полное исполнение долговых обязательств при минимизации расходов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КЧР;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481" y="4299439"/>
            <a:ext cx="873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оказания государственных (муниципальных) услуг (выполнения работ</a:t>
            </a:r>
            <a:r>
              <a:rPr lang="ru-RU" dirty="0" smtClean="0"/>
              <a:t>);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9481" y="4668770"/>
            <a:ext cx="8869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межбюджетных отношений, повышение прозрачности, эффективности предоставления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481" y="5191990"/>
            <a:ext cx="917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и экономической эффективности государственного (муниципального)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внутреннего финансового контроля и внутреннего финансового аудита;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118" y="5715209"/>
            <a:ext cx="8673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прозрачности и открытости республиканского бюджета и бюджетного процесса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528507"/>
            <a:ext cx="817685" cy="932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62" y="5923240"/>
            <a:ext cx="630378" cy="6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4645"/>
            <a:ext cx="93088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проектировок расходов республиканского бюджета на 2018 - 2020 годы учтены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отдельных категорий работников в целях достижения в 2018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региональными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«дорожными картами» целевых значений показателей Указов Президента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2012 года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2018 года на прогнозный уровень инфляции (4%) оплаты труда работников бюджетной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сферы,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попадающих под действие Указов Президента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2012 года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наращивание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дотации на выравнивание бюджетной обеспеченности муниципальных образований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КЧР;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в составе условно утверждаемых расходов учитываются бюджетные ассигнования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следующих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положений Указов Президента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2012 года;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помощи муниципальным образованиям в виде дотации на обеспечение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сбалансированности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бюджетов и дотации на стимулирование.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распределении предельных объемов бюджетных ассигнований на реализацию государственных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направлений деятельности исполнительные органы государственной власти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КЧР должны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планирование исходя из минимизации затрат в целях полного финансового обеспечения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расходных обязательств.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97" y="482137"/>
            <a:ext cx="9221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бюджетной политики КЧР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24" y="1755804"/>
            <a:ext cx="598435" cy="578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24" y="2334381"/>
            <a:ext cx="598435" cy="578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25" y="3008532"/>
            <a:ext cx="598435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9504" y="715351"/>
            <a:ext cx="190023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646" y="2110154"/>
            <a:ext cx="15970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623" y="2606064"/>
            <a:ext cx="16271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4" y="3071569"/>
            <a:ext cx="1619119" cy="10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483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33392211"/>
              </p:ext>
            </p:extLst>
          </p:nvPr>
        </p:nvGraphicFramePr>
        <p:xfrm>
          <a:off x="72394" y="1626577"/>
          <a:ext cx="8658368" cy="48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Рисунок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10004" y="1492006"/>
            <a:ext cx="15795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44505428"/>
              </p:ext>
            </p:extLst>
          </p:nvPr>
        </p:nvGraphicFramePr>
        <p:xfrm>
          <a:off x="4522499" y="740098"/>
          <a:ext cx="4360985" cy="300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95388665"/>
              </p:ext>
            </p:extLst>
          </p:nvPr>
        </p:nvGraphicFramePr>
        <p:xfrm>
          <a:off x="0" y="747346"/>
          <a:ext cx="4360985" cy="300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34468" y="301867"/>
            <a:ext cx="8172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</a:t>
            </a:r>
          </a:p>
          <a:p>
            <a:pPr algn="ctr" defTabSz="9143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8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2020гг</a:t>
            </a: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тыс. </a:t>
            </a:r>
            <a:r>
              <a:rPr lang="ru-RU" sz="2800" b="1" dirty="0" err="1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2776" y="4756639"/>
            <a:ext cx="185439" cy="243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2776" y="5207978"/>
            <a:ext cx="185439" cy="2168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2776" y="5632938"/>
            <a:ext cx="185439" cy="2403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38542" y="4703858"/>
            <a:ext cx="855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4365" y="5144939"/>
            <a:ext cx="91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4365" y="5586020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840" y="1291255"/>
            <a:ext cx="808235" cy="369332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649528650"/>
              </p:ext>
            </p:extLst>
          </p:nvPr>
        </p:nvGraphicFramePr>
        <p:xfrm>
          <a:off x="2284260" y="3234120"/>
          <a:ext cx="4360985" cy="300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1127" y="1255974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288" y="373534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12246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06477309"/>
              </p:ext>
            </p:extLst>
          </p:nvPr>
        </p:nvGraphicFramePr>
        <p:xfrm>
          <a:off x="0" y="737577"/>
          <a:ext cx="9029700" cy="516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8930" y="457201"/>
            <a:ext cx="6092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sz="28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прогнозируемых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КЧР на </a:t>
            </a:r>
            <a:r>
              <a:rPr lang="ru-RU" sz="28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032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860048">
              <a:defRPr/>
            </a:pPr>
            <a:r>
              <a:rPr lang="ru-RU" sz="3010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КЧР, прогнозируемые  на 2017 год и плановый период 2018 и 2019гг</a:t>
            </a:r>
            <a:endParaRPr lang="ru-RU" sz="301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9685"/>
              </p:ext>
            </p:extLst>
          </p:nvPr>
        </p:nvGraphicFramePr>
        <p:xfrm>
          <a:off x="101954" y="2074441"/>
          <a:ext cx="8906224" cy="449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033">
                  <a:extLst>
                    <a:ext uri="{9D8B030D-6E8A-4147-A177-3AD203B41FA5}">
                      <a16:colId xmlns:a16="http://schemas.microsoft.com/office/drawing/2014/main" val="1136294392"/>
                    </a:ext>
                  </a:extLst>
                </a:gridCol>
                <a:gridCol w="104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349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34332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Налог на прибыль организаций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1 392 087,8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1 227 400,3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1 402 080,0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1 438 447,4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1 473 477,8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1 542 469,1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2 424 829,7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2 344 113,6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2 427 022,6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2 576 646,2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2 696 598,4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2 828 056,2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Акцизы 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1 123 093,6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808 534,2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866 077,1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818 477,4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921 574,5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965 311,1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248 119,9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270 555,9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267 664,9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283 894,8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296 931,3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308 566,8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495 149,7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576 860,3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567 811,6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664 002,4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731 096,1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776 205,4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21 549,9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23 181,3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10 708,3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13 582,7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13 726,0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Иные налоговые доходы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41 431,5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41 524,1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42 248,2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44 322,9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46 322,2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48 488,0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Неналоговые доходы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703 483,1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236 654,6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198 753,1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349 467,7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349 802,7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350 150,4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Всего доходов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6 463 285,0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5 537 553,1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5 809 094,8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6 210 387,5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6 551 970,3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6 856 154,3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3" descr="Мешок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7266" y="1049179"/>
            <a:ext cx="1396627" cy="12366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4506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3309">
            <a:off x="138804" y="1567862"/>
            <a:ext cx="1049679" cy="81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6850" y="586770"/>
            <a:ext cx="8208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КЧР, прогнозируемые  </a:t>
            </a:r>
            <a:endParaRPr lang="ru-RU" sz="2400" b="1" dirty="0" smtClean="0">
              <a:ln w="11430"/>
              <a:solidFill>
                <a:srgbClr val="A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2020гг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169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27678"/>
              </p:ext>
            </p:extLst>
          </p:nvPr>
        </p:nvGraphicFramePr>
        <p:xfrm>
          <a:off x="158259" y="1762898"/>
          <a:ext cx="8651632" cy="460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46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19 509,10</a:t>
                      </a: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19 115,30</a:t>
                      </a: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21 473,00</a:t>
                      </a: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20 664,40</a:t>
                      </a: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19 703,5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16 510,9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17 396,1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Налог на прибыль организаций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1 392,1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1 370,1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1 402,1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1 438,4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1 473,5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1 542,5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2 274,8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2 424,8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2 344,1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2 427,0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2 576,6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2 696,6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2 828,1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Акцизы </a:t>
                      </a:r>
                    </a:p>
                  </a:txBody>
                  <a:tcPr marL="8959" marR="8959" marT="8959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1 123,1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015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налоговые 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015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1 468,8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КЧР и МО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6969,1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6969,1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8245,6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8245,6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9 134,8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7 440,6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8 036,0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КЧР 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субсидии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5345,0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5345,0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3 445,5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1 577,3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1 548,8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КЧР и МО</a:t>
                      </a:r>
                    </a:p>
                  </a:txBody>
                  <a:tcPr marL="8959" marR="8959" marT="8959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1084,3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1009,1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1009,1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915,1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830" y="392466"/>
            <a:ext cx="7059946" cy="10187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60048">
              <a:defRPr/>
            </a:pPr>
            <a:r>
              <a:rPr lang="ru-RU" sz="301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endParaRPr lang="ru-RU" sz="301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860048">
              <a:defRPr/>
            </a:pPr>
            <a:r>
              <a:rPr lang="ru-RU" sz="301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301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неналоговых доходов КЧР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73" y="392466"/>
            <a:ext cx="1477108" cy="14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7603" y="1411206"/>
            <a:ext cx="99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95350"/>
              </p:ext>
            </p:extLst>
          </p:nvPr>
        </p:nvGraphicFramePr>
        <p:xfrm>
          <a:off x="105505" y="1734771"/>
          <a:ext cx="8950571" cy="451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49">
                  <a:extLst>
                    <a:ext uri="{9D8B030D-6E8A-4147-A177-3AD203B41FA5}">
                      <a16:colId xmlns:a16="http://schemas.microsoft.com/office/drawing/2014/main" val="1000439620"/>
                    </a:ext>
                  </a:extLst>
                </a:gridCol>
                <a:gridCol w="5364896">
                  <a:extLst>
                    <a:ext uri="{9D8B030D-6E8A-4147-A177-3AD203B41FA5}">
                      <a16:colId xmlns:a16="http://schemas.microsoft.com/office/drawing/2014/main" val="1430349029"/>
                    </a:ext>
                  </a:extLst>
                </a:gridCol>
                <a:gridCol w="1220533">
                  <a:extLst>
                    <a:ext uri="{9D8B030D-6E8A-4147-A177-3AD203B41FA5}">
                      <a16:colId xmlns:a16="http://schemas.microsoft.com/office/drawing/2014/main" val="81412374"/>
                    </a:ext>
                  </a:extLst>
                </a:gridCol>
                <a:gridCol w="983206">
                  <a:extLst>
                    <a:ext uri="{9D8B030D-6E8A-4147-A177-3AD203B41FA5}">
                      <a16:colId xmlns:a16="http://schemas.microsoft.com/office/drawing/2014/main" val="3335370507"/>
                    </a:ext>
                  </a:extLst>
                </a:gridCol>
                <a:gridCol w="941187">
                  <a:extLst>
                    <a:ext uri="{9D8B030D-6E8A-4147-A177-3AD203B41FA5}">
                      <a16:colId xmlns:a16="http://schemas.microsoft.com/office/drawing/2014/main" val="1701315806"/>
                    </a:ext>
                  </a:extLst>
                </a:gridCol>
              </a:tblGrid>
              <a:tr h="50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35339"/>
                  </a:ext>
                </a:extLst>
              </a:tr>
              <a:tr h="324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1 460 015,8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845 646,2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1 403 811,4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4893417"/>
                  </a:ext>
                </a:extLst>
              </a:tr>
              <a:tr h="256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10 137,0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10 242,8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10 605,0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31716"/>
                  </a:ext>
                </a:extLst>
              </a:tr>
              <a:tr h="22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90 336,0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76 214,1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72 022,5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975405"/>
                  </a:ext>
                </a:extLst>
              </a:tr>
              <a:tr h="194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3 587 840,9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3 032 434,2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3 028 807,8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156756"/>
                  </a:ext>
                </a:extLst>
              </a:tr>
              <a:tr h="194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738 685,9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424 481,2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426 207,9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2833579"/>
                  </a:ext>
                </a:extLst>
              </a:tr>
              <a:tr h="22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73 633,7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28 437,1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28 530,0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6129061"/>
                  </a:ext>
                </a:extLst>
              </a:tr>
              <a:tr h="22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5 124 319,9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4 588 156,4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4 580 968,4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7957319"/>
                  </a:ext>
                </a:extLst>
              </a:tr>
              <a:tr h="22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280 027,7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241 446,0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227 927,1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4128798"/>
                  </a:ext>
                </a:extLst>
              </a:tr>
              <a:tr h="259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730 066,7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620 759,3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621 632,0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986326"/>
                  </a:ext>
                </a:extLst>
              </a:tr>
              <a:tr h="22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5 667 957,9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4 889 300,8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4 837 594,3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03890"/>
                  </a:ext>
                </a:extLst>
              </a:tr>
              <a:tr h="22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264 053,6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181 757,7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182 307,2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5008661"/>
                  </a:ext>
                </a:extLst>
              </a:tr>
              <a:tr h="194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122 482,8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122 610,5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123 808,4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1499307"/>
                  </a:ext>
                </a:extLst>
              </a:tr>
              <a:tr h="259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260 910,3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246 862,7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243 995,8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427541"/>
                  </a:ext>
                </a:extLst>
              </a:tr>
              <a:tr h="39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бюджетной системы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1 258 244,4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1 057 314,1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1 057 314,1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5104828"/>
                  </a:ext>
                </a:extLst>
              </a:tr>
              <a:tr h="5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19 668 712,5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16 365 663,2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16 845 531,8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5694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505" y="932778"/>
            <a:ext cx="9721850" cy="385763"/>
          </a:xfrm>
        </p:spPr>
        <p:txBody>
          <a:bodyPr rtlCol="0">
            <a:normAutofit fontScale="90000"/>
          </a:bodyPr>
          <a:lstStyle/>
          <a:p>
            <a:pPr algn="ctr" defTabSz="914361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Планируемая  структура 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   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и на плановый период 2019 -2020 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84" y="1125659"/>
            <a:ext cx="2737338" cy="10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5472" y="319382"/>
            <a:ext cx="9394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5036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Карачаево-Черкесской Республики !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" y="889572"/>
            <a:ext cx="2612740" cy="30680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694250" y="804165"/>
            <a:ext cx="64629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Основными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задачами, которые ставит перед собой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Республики, на очередной финансовый год являются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республиканского и местных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исполнения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занятости населения, сохранение и создание рабочих мест;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агропромышленного комплекса;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государственной поддержки предприятиям малого и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туристического кластера.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1" y="3992159"/>
            <a:ext cx="839390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привлекательности и формирование положительного имиджа республики;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оптимальной структуры сельскохозяйственного производства;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вклада малого предпринимательства в экономику республики;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здоровья и социально-психологического состояния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культурного и образовательного уровня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эффективности программ социальной защиты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и повышение качества социальных услуг для населения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4250" y="2871692"/>
            <a:ext cx="63854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Рост показателей социально-экономического развития нашего региона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ближайший трехлетний период предполагается осуществить за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федеральных 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государственных программ,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экономической  и социальной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Правительства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по следующим приоритетным направлениям: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70161"/>
            <a:ext cx="90796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представленная в данной брошюре информация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параметрах бюджета на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– 2020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будет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интересной и полезной.  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1" y="6033663"/>
            <a:ext cx="971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048">
              <a:tabLst>
                <a:tab pos="340450" algn="l"/>
              </a:tabLst>
            </a:pPr>
            <a:r>
              <a:rPr lang="ru-RU" sz="16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 уважением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0048">
              <a:tabLst>
                <a:tab pos="34045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 Карачаево-Черкесской Республики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Рустам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Ханафиевич Эльканов</a:t>
            </a:r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44416"/>
              </p:ext>
            </p:extLst>
          </p:nvPr>
        </p:nvGraphicFramePr>
        <p:xfrm>
          <a:off x="107340" y="1435204"/>
          <a:ext cx="8887192" cy="31415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0102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 и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1 166,5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1 166,5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1 166,5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0103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101 496,1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101 496,1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101 496,1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0104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РФ,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высших исполнительных органов государственной </a:t>
                      </a:r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субъектов 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РФ,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местных администраций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142 460,1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142 460,1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142 460,1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0105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46 847,9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45 830,9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45 875,8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0106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73 952,7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73 952,7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73 952,7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0107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22 599,6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22 599,6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22 599,6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0110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Фундаментальные исследования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28 158,8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28 158,8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28 158,8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0111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0113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1 023 334,1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409 981,5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968 101,8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031" y="550091"/>
            <a:ext cx="5427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7441" y="4608725"/>
            <a:ext cx="398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87077"/>
              </p:ext>
            </p:extLst>
          </p:nvPr>
        </p:nvGraphicFramePr>
        <p:xfrm>
          <a:off x="107340" y="5348043"/>
          <a:ext cx="8913568" cy="9296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5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10 094,3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10 200,1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10 562,3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23" y="92860"/>
            <a:ext cx="1314999" cy="1314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26" y="882296"/>
            <a:ext cx="539236" cy="5392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7" y="4581380"/>
            <a:ext cx="1084384" cy="10843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45" y="4608725"/>
            <a:ext cx="898740" cy="8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808" y="448407"/>
            <a:ext cx="862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правоохранительная деятельность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24413"/>
              </p:ext>
            </p:extLst>
          </p:nvPr>
        </p:nvGraphicFramePr>
        <p:xfrm>
          <a:off x="144706" y="1402514"/>
          <a:ext cx="8854585" cy="16687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8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22 151,0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22 778,8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18 587,2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52 985,0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53 235,3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53 235,3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15 200,0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14602" y="3159942"/>
            <a:ext cx="3835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193457"/>
              </p:ext>
            </p:extLst>
          </p:nvPr>
        </p:nvGraphicFramePr>
        <p:xfrm>
          <a:off x="109904" y="3710326"/>
          <a:ext cx="8845062" cy="272066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1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99 866,1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97 479,8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97 489,8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924 690,4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883 898,9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880 269,4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Водные ресурсы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294 105,7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207 678,2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190 026,9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74 209,1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77 054,5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76 266,5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128 916,1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20 377,4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20 377,4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1 077 979,6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1 154 655,5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1 192 739,2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36 117,4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28 136,1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28 136,1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950 956,4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562 153,8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542 502,5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7" y="0"/>
            <a:ext cx="1736849" cy="1736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4" y="3071224"/>
            <a:ext cx="2782765" cy="10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0010" y="803868"/>
            <a:ext cx="61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97525"/>
              </p:ext>
            </p:extLst>
          </p:nvPr>
        </p:nvGraphicFramePr>
        <p:xfrm>
          <a:off x="130908" y="1844473"/>
          <a:ext cx="8846039" cy="20395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8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70 456,2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3 026,3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3 026,3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512 064,7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370 825,6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372 494,1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71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101 520,7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54 644,3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50 629,3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50 687,5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75911" y="4009264"/>
            <a:ext cx="4791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82693"/>
              </p:ext>
            </p:extLst>
          </p:nvPr>
        </p:nvGraphicFramePr>
        <p:xfrm>
          <a:off x="130908" y="4991833"/>
          <a:ext cx="8895984" cy="11025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8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5 063,8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3 967,2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4 060,1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68 569,9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24 469,9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24 469,9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286483"/>
            <a:ext cx="1691787" cy="16917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29" y="3699656"/>
            <a:ext cx="1693988" cy="12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092" y="597785"/>
            <a:ext cx="2582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59943"/>
              </p:ext>
            </p:extLst>
          </p:nvPr>
        </p:nvGraphicFramePr>
        <p:xfrm>
          <a:off x="88108" y="1414671"/>
          <a:ext cx="8848430" cy="2645186"/>
        </p:xfrm>
        <a:graphic>
          <a:graphicData uri="http://schemas.openxmlformats.org/drawingml/2006/table">
            <a:tbl>
              <a:tblPr/>
              <a:tblGrid>
                <a:gridCol w="47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1 116 708,2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1 054 077,5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1 054 077,5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3 331 619,2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2 882 975,8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2 875 572,7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70 147,6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62 979,9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62 979,9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453 531,8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447 907,5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447 907,5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29 653,6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29 269,4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29 269,4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6 059,0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6 053,6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6 053,6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115 838,3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104 130,6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104 345,6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7085" y="4398726"/>
            <a:ext cx="5505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66642"/>
              </p:ext>
            </p:extLst>
          </p:nvPr>
        </p:nvGraphicFramePr>
        <p:xfrm>
          <a:off x="88108" y="5211275"/>
          <a:ext cx="8956920" cy="9919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2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264 443,1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227 806,0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214 231,6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15 584,6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13 640,0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13 695,5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40" y="135450"/>
            <a:ext cx="1327638" cy="1327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09" y="1055158"/>
            <a:ext cx="427614" cy="419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8" y="4398726"/>
            <a:ext cx="1105605" cy="11056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21" y="4035576"/>
            <a:ext cx="1190517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6994" y="847302"/>
            <a:ext cx="3365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129"/>
              </p:ext>
            </p:extLst>
          </p:nvPr>
        </p:nvGraphicFramePr>
        <p:xfrm>
          <a:off x="89877" y="1599928"/>
          <a:ext cx="8781561" cy="18722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8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311 879,5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311 879,5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311 879,5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128 830,9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128 682,5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129 517,2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Медицинская помощь в дневных стационарах всех типов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2 696,7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2 696,7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2 696,7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Заготовка, переработка, хранение и обеспечение безопасности донорской крови и её компонентов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21 242,0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21 242,0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21 242,0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265 417,6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156 258,6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156 296,6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77139" y="3639987"/>
            <a:ext cx="436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95573"/>
              </p:ext>
            </p:extLst>
          </p:nvPr>
        </p:nvGraphicFramePr>
        <p:xfrm>
          <a:off x="180975" y="4392613"/>
          <a:ext cx="8769594" cy="14885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smtClean="0">
                          <a:effectLst/>
                          <a:latin typeface="Times New Roman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101 639,4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101 639,4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101 639,4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Социальное обслуживание населения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234 983,2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234 983,2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234 983,2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4 535 568,0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4 075 557,2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4 123 013,9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Охрана семьи и детства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720 396,8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406 520,3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307 357,1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75 370,5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70 600,6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70 600,6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116"/>
            <a:ext cx="1972757" cy="12329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52" y="175582"/>
            <a:ext cx="1395617" cy="13956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74" y="1354322"/>
            <a:ext cx="433754" cy="4337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558" y="933173"/>
            <a:ext cx="734415" cy="6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0907" y="1005697"/>
            <a:ext cx="458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4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94054"/>
              </p:ext>
            </p:extLst>
          </p:nvPr>
        </p:nvGraphicFramePr>
        <p:xfrm>
          <a:off x="180973" y="1922133"/>
          <a:ext cx="8810013" cy="16793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0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96 115,0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95 923,5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96 472,9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64 758,9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77 826,0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60 480,6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60 480,6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8584643"/>
                  </a:ext>
                </a:extLst>
              </a:tr>
              <a:tr h="34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25 353,7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25 353,7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25 353,7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882516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76699" y="4193903"/>
            <a:ext cx="543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610716"/>
              </p:ext>
            </p:extLst>
          </p:nvPr>
        </p:nvGraphicFramePr>
        <p:xfrm>
          <a:off x="316464" y="5037016"/>
          <a:ext cx="8810012" cy="12939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0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63 055,8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63 055,8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63 055,8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39 243,7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40 396,1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41 594,6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20 183,3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19 158,6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19 158,0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0" y="165588"/>
            <a:ext cx="1619250" cy="1866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57" y="3565192"/>
            <a:ext cx="1311877" cy="13118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30" y="3783908"/>
            <a:ext cx="882162" cy="8821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0" y="3963463"/>
            <a:ext cx="121937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8566" y="462753"/>
            <a:ext cx="18351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23085" y="1329849"/>
            <a:ext cx="6761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государственного долга 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75020"/>
              </p:ext>
            </p:extLst>
          </p:nvPr>
        </p:nvGraphicFramePr>
        <p:xfrm>
          <a:off x="153987" y="2118433"/>
          <a:ext cx="8779729" cy="7461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Обслуживание  государственного внутреннего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260 910,3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246 862,7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243 995,8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08810" y="29977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субъектам РФ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623"/>
              </p:ext>
            </p:extLst>
          </p:nvPr>
        </p:nvGraphicFramePr>
        <p:xfrm>
          <a:off x="134937" y="4527306"/>
          <a:ext cx="8798779" cy="14761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646 088,7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646 088,7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646 088,7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Иные 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235 930,3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376 225,4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376 225,4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376 225,4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" y="2864558"/>
            <a:ext cx="2048163" cy="2048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1" y="3796600"/>
            <a:ext cx="533827" cy="5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0" y="811091"/>
            <a:ext cx="2321168" cy="2321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5596">
            <a:off x="1056014" y="1347901"/>
            <a:ext cx="965279" cy="965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9899" y="577201"/>
            <a:ext cx="6910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государственного долга КЧР  за период </a:t>
            </a:r>
          </a:p>
          <a:p>
            <a:pPr algn="ctr" defTabSz="914361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2016 по 2020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тыс.руб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07247"/>
              </p:ext>
            </p:extLst>
          </p:nvPr>
        </p:nvGraphicFramePr>
        <p:xfrm>
          <a:off x="119307" y="2831125"/>
          <a:ext cx="8602661" cy="3331845"/>
        </p:xfrm>
        <a:graphic>
          <a:graphicData uri="http://schemas.openxmlformats.org/drawingml/2006/table">
            <a:tbl>
              <a:tblPr/>
              <a:tblGrid>
                <a:gridCol w="285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340748995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задолженности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01.01.2016г.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01.01.2017г.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01.01.2018г.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01.01.2019г.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обязательств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5 263 731,0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5 588 166,8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5 616 534,5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5 581 763,4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5 436 553,3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4 886 023,6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3116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414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Государственные ценные бумаги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2 000 000,0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2 000 000,0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2 000 000,0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2 000 000,0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Бюджетные кредиты от других бюджетов бюджетной системы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2 562 886,0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3 654 804,4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3 279 425,0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3 134 214,9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2 989 004,8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2 698 584,6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Кредиты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кредитных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2 521 612,7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1 779 730,1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260 109,5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370 548,5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370 548,5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110 439,0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заимствования (товарный кредит)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Обязательства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предоставленным государственным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гарантиям республики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102 600,0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77 000,0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84" y="6157255"/>
            <a:ext cx="580568" cy="5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07845"/>
              </p:ext>
            </p:extLst>
          </p:nvPr>
        </p:nvGraphicFramePr>
        <p:xfrm>
          <a:off x="79131" y="1550256"/>
          <a:ext cx="8924193" cy="494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государственных программ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 по государственным программам КЧР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13 325 568,6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13 299 527,2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13 536 539,9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«Развитие сельского хозяйства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Карачаево-Черкесской Республики до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 года»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1 164 862,0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1 049 707,5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1 042 333,9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«Социальная защита населения в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Карачаево-Черкесской Республике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2014-2020 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2 420 908,7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2 150 972,1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2 095 615,1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«Стимулирование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экономического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развития Карачаево-Черкесской Республики  на 2017-2020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553 041,9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531 750,8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534 200,8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«Управление государственными финансами и государственным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имуществом  Карачаево-Черкесской Республики на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2014-2019 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1 557 862,8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1 341 497,1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1 338 698,4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«Развитие здравоохранения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Карачаево-Черкесской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Республики на 2014-2020 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70 651,0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70 778,7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71 976,6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«Реализация государственной национальной, конфессиональной, информационной политики в Карачаево-Черкесской Республике на 2014-2019 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1 057 295,1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85 499,1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64 387,8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«Развитие туризма, курортов и молодежной политики Карачаево-Черкесской Республики на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2016-2020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1 057 295,1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85 499,1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64 387,8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«Развитие промышленности, связи, информатизации общества, энергетики, транспорта и дорожного хозяйства в Карачаево-Черкесской Республике на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2017-2019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258 231,1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122 849,3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122 859,3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«Развитие образования в Карачаево-Черкесской Республике на 2014-2025 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5 042 172,3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4 670 411,2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4 671 148,9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8892" y="397715"/>
            <a:ext cx="7692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КЧР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государственные программы,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31040"/>
              </p:ext>
            </p:extLst>
          </p:nvPr>
        </p:nvGraphicFramePr>
        <p:xfrm>
          <a:off x="123093" y="662234"/>
          <a:ext cx="8924193" cy="555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государственных программ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«Развитие строительства, архитектуры, градостроительства и жилищно-коммунального хозяйства в Карачаево-Черкесской Республике на 2017 - 2020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1 734 426,2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1 545 532,9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1 575 620,0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«Развитие физической культуры и спорта Карачаево-Черкесской Республики на 2017-2020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258 814,0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178 613,3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178 613,3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56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«Развитие культуры Карачаево-Черкесской Республики на 2017 - 2022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239 084,3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236 634,5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230 888,0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«Содействие занятости населения Карачаево-Черкесской Республики на 2014-2020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189 093,2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196 879,7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199 284,4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«Развитие водохозяйственного комплекса и охрана окружающей среды в Карачаево-Черкесской Республике до 2020 г»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329 537,2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197 809,7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180 158,4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«Животный мир Карачаево-Черкесской Республики на 2014-2019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15 055,6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15 159,4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15 252,3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«Развитие лесного хозяйства Карачаево-Черкесской Республики на 2016 - 2020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74 209,1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77 054,5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76 266,5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 на 2014-2019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77 985,0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63 235,3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63 235,3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«Развитие муниципальной службы в Карачаево-Черкесской Республике на 2014-2019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«Противодействие коррупции и профилактика правонарушений в Карачаево-Черкесской Республике на 2014-2017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360,0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360,0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ГП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«Доступная среда» в Карачаево-Черкесской Республике на 2016 - 2020 годы»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17 013,1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800,0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303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7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4831" y="284545"/>
            <a:ext cx="262347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4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614" y="1767376"/>
            <a:ext cx="8276573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 доходов бюджета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Федерации, если иное не установлено Бюджетным кодексом Российской Федерации</a:t>
            </a:r>
          </a:p>
          <a:p>
            <a:pPr defTabSz="685772">
              <a:lnSpc>
                <a:spcPct val="80000"/>
              </a:lnSpc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1.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</a:t>
            </a:r>
          </a:p>
          <a:p>
            <a:pPr algn="just" defTabSz="685772">
              <a:lnSpc>
                <a:spcPct val="90000"/>
              </a:lnSpc>
            </a:pP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 defTabSz="685772">
              <a:lnSpc>
                <a:spcPct val="80000"/>
              </a:lnSpc>
            </a:pP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 </a:t>
            </a:r>
          </a:p>
          <a:p>
            <a:pPr algn="just" defTabSz="685772">
              <a:lnSpc>
                <a:spcPct val="90000"/>
              </a:lnSpc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algn="just" defTabSz="685772">
              <a:lnSpc>
                <a:spcPct val="90000"/>
              </a:lnSpc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  <a:p>
            <a:pPr algn="just" defTabSz="685772">
              <a:lnSpc>
                <a:spcPct val="90000"/>
              </a:lnSpc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1" y="500845"/>
            <a:ext cx="1424354" cy="12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648140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05508" y="822190"/>
            <a:ext cx="2520000" cy="169251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  <p:extLst>
      <p:ext uri="{BB962C8B-B14F-4D97-AF65-F5344CB8AC3E}">
        <p14:creationId xmlns:p14="http://schemas.microsoft.com/office/powerpoint/2010/main" val="18405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84475"/>
              </p:ext>
            </p:extLst>
          </p:nvPr>
        </p:nvGraphicFramePr>
        <p:xfrm>
          <a:off x="271752" y="1904503"/>
          <a:ext cx="8794186" cy="426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352"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6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продукции растениеводства в хозяйствах всех категорий, в том числе: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Зерновые и зернобобовые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245,3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401,0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249,6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404,0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254,7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259,6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264,6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Сахарная свекла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326,4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264,0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328,7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331,2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333,4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336,4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254,0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256,1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258,2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260,1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44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Валовой сбор картофеля в сельскохозяйственных организациях, крестьянских (фермерских) хозяйствах включая индивидуальных предпринимателей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44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развитию и стабилизации рынка сельскохозяйственной продукции, сырья и продовольствия Карачаево-Черкесской Республики на 2014-2016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2704,5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2676,7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274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объема производства продукции растениеводства на землях сельскохозяйственного назначения за счет реализации мероприятий Программы (нарастающим итогом «с» «до»),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75671" y="772701"/>
            <a:ext cx="6583261" cy="960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 «Развитие сельского хозяйства КЧР до 2020 года» </a:t>
            </a:r>
          </a:p>
          <a:p>
            <a:pPr algn="ctr" defTabSz="860048">
              <a:defRPr/>
            </a:pPr>
            <a:endParaRPr lang="ru-RU" sz="188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58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26" y="550223"/>
            <a:ext cx="2708559" cy="127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8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25" y="566648"/>
            <a:ext cx="983980" cy="88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8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93" y="1186302"/>
            <a:ext cx="676394" cy="8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8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9245" y="1250507"/>
            <a:ext cx="549476" cy="7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0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2252" y="735808"/>
            <a:ext cx="2517178" cy="15081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772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1" y="432265"/>
            <a:ext cx="1318444" cy="1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068" y="1735778"/>
          <a:ext cx="8794606" cy="4509558"/>
        </p:xfrm>
        <a:graphic>
          <a:graphicData uri="http://schemas.openxmlformats.org/drawingml/2006/table">
            <a:tbl>
              <a:tblPr/>
              <a:tblGrid>
                <a:gridCol w="413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5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497013" algn="ctr"/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проживающих в КЧР, охваченных различными формами отдыха и оздоровления в течение года, от общего числа детей, проживающих в республике,%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находящихся в трудной жизненной ситуации,  направленных на отдых и оздоровление, в общей численности детей, находящихся в трудной жизненной ситуации, подлежащих отдыху и оздоровлению, проживающих в КЧР,%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3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получающего льготы по проезду на железнодорожном транспорте 1 раз в год, от общей численности реабилитированных лиц,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3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получающего льготы по зубопротезированию, от общей численности реабилитированных лиц, ветеранов труда и тружеников тыла по КЧР,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предоставления денежной компенсации реабилитированным лицам, предусмотренной ст.15 и 16.1 Закона Российской Федерации «О реабилитации жертв политических репрессий»,%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7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инвалидов по зрению, получивших социальные услуги в ВОС КЧР, в общем числе инвалидов по зрению, обратившихся за получением социальных услуг в ВОС КЧР,%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99,0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9204" y="782477"/>
            <a:ext cx="6118021" cy="844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защита населения в КЧР на 2014 - 2020 годы» </a:t>
            </a:r>
          </a:p>
          <a:p>
            <a:pPr algn="ctr" defTabSz="860048">
              <a:defRPr/>
            </a:pPr>
            <a:endParaRPr lang="ru-RU" sz="1505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9513" y="719486"/>
            <a:ext cx="2700000" cy="1511169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54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1" y="550223"/>
            <a:ext cx="2209850" cy="138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81" y="2210596"/>
          <a:ext cx="8793111" cy="4100831"/>
        </p:xfrm>
        <a:graphic>
          <a:graphicData uri="http://schemas.openxmlformats.org/drawingml/2006/table">
            <a:tbl>
              <a:tblPr/>
              <a:tblGrid>
                <a:gridCol w="393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2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5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497013" algn="ctr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налоговых и неналоговых доходов консолидированного бюджета Карачаево-Черкесской Республики,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105,0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118,9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105,0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105,0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100,1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100,1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100,1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программных расходов республиканского бюджета в общем объеме расходов бюджета 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78,2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8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доля дефицита республиканского бюджета (без учета суммы изменения остатков средств республиканского бюджета, которые с Министерством финансов РФ и не учтены в первоначальной редакции закона о республиканском бюджете, а также суммы фактических поступлений от продажи акций и иных форм участия в капитале, находящихся в собственности КЧР,% </a:t>
                      </a: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полученные от использования земельных участков, находящихся в государственной собственности КЧР,тыс.руб</a:t>
                      </a: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2 415,0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2 415,0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3 000,0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3 000,0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3 000,0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2 415,0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2 415,0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объектов недвижимости, по которым проведена техническая инвентаризация, по отношению к общему количеству объектов недвижимости находящихся в реестре государственной собственности КЧР,%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9349" y="792112"/>
            <a:ext cx="8169993" cy="1192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«Управление государственными финансами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государственным имуществом 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КЧР на 2014-2019 годы» </a:t>
            </a:r>
          </a:p>
          <a:p>
            <a:pPr algn="ctr" defTabSz="860048">
              <a:defRPr/>
            </a:pPr>
            <a:endParaRPr lang="ru-RU" sz="1505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51523" y="741494"/>
            <a:ext cx="2424632" cy="151116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2208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1534" y="1567053"/>
          <a:ext cx="8944402" cy="465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352">
                <a:tc rowSpan="2"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Охват профилактическими медицинскими осмотрами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детей,%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Охват диспансеризацией детей-сирот и детей, находящихся в трудной жизненной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ситуации,%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Охват диспансеризацией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подростков,%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подготовленных специалистов по программам дополнительного медицинского и фармацевтического образования в государственных образовательных учреждениях высшего профессионального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образования, чел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Доля льготной категории лиц, имеющих право на получение государственной социальной помощи, от общего числа лиц, имеющих право на государственную социальную помощь, обеспеченных лекарственными средствами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,%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Доля лиц, нуждающихся в дорогостоящем лечении, от общего числа льготной категории лиц, имеющих право на государственную социальную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помощь,%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0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Удельный вес больных злокачественными новообразованиями, состоящих на учете с момента установления диагноза 5 лет и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более,%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42,6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49,4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43,5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44,5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84198" y="753291"/>
            <a:ext cx="5822621" cy="6133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здравоохранения </a:t>
            </a:r>
          </a:p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Карачаево-Черкесской Республики на 2014-2020 годы»  </a:t>
            </a:r>
            <a:endParaRPr lang="ru-RU" sz="1317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7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835" y="499456"/>
            <a:ext cx="1475224" cy="14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2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612" y="718948"/>
            <a:ext cx="745077" cy="7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2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679" y="1090740"/>
            <a:ext cx="542010" cy="54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2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587" y="1550628"/>
            <a:ext cx="430025" cy="42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7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51520" y="708595"/>
            <a:ext cx="2520000" cy="1576148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816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22" y="550223"/>
            <a:ext cx="1361745" cy="136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6683" y="1599902"/>
          <a:ext cx="8793113" cy="4633401"/>
        </p:xfrm>
        <a:graphic>
          <a:graphicData uri="http://schemas.openxmlformats.org/drawingml/2006/table">
            <a:tbl>
              <a:tblPr/>
              <a:tblGrid>
                <a:gridCol w="3868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3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497013" algn="ctr"/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производству, выпуску и распространению периодических печатных изданий (тыс. экз.)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1840,6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1945,5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1997,4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1997,4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1997,4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1997,4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подписчиков газет,%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506" marR="1075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12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12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информационных материалов антитеррористической направленности в республиканских средствах массовой информации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400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500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569 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450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социально значимых теле- и радиопрограмм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300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телепередач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200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радиопередач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260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 , в общем количестве жителей КЧР,%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62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65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67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67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  67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материалов, направленных на профилактику идеологии терроризма и экстремизма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78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76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110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120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27094" y="638116"/>
            <a:ext cx="7461229" cy="8738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«Реализация государственной национальной, </a:t>
            </a:r>
          </a:p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конфессиональной, информационной политики в КЧР на 2014-2019 годы»   </a:t>
            </a:r>
            <a:endParaRPr lang="ru-RU" sz="1505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04" y="730893"/>
            <a:ext cx="547983" cy="5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3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3" y="430823"/>
            <a:ext cx="1350005" cy="1220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303232"/>
            <a:ext cx="3095513" cy="11385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02223" y="1524000"/>
            <a:ext cx="8502162" cy="1143000"/>
          </a:xfrm>
        </p:spPr>
        <p:txBody>
          <a:bodyPr>
            <a:noAutofit/>
          </a:bodyPr>
          <a:lstStyle/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бюджета).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u="sng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Бюджетная смета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defTabSz="685772">
              <a:spcBef>
                <a:spcPts val="0"/>
              </a:spcBef>
              <a:buClrTx/>
              <a:buSzTx/>
              <a:buNone/>
            </a:pPr>
            <a:endParaRPr lang="ru-RU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полномочия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установленные Бюджетным кодексом Российской Федерации и принятые в соответствии с ним правовые акты, регулирующие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бюджетного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7313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20949" y="726525"/>
            <a:ext cx="2592288" cy="145088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3939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877" y="2006036"/>
          <a:ext cx="8864781" cy="4199015"/>
        </p:xfrm>
        <a:graphic>
          <a:graphicData uri="http://schemas.openxmlformats.org/drawingml/2006/table">
            <a:tbl>
              <a:tblPr/>
              <a:tblGrid>
                <a:gridCol w="387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5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Внутренний туристический поток, тыс.чел</a:t>
                      </a:r>
                    </a:p>
                  </a:txBody>
                  <a:tcPr marL="8959" marR="8959" marT="895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867,7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867,7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1107,0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1361,0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туризма во внутреннем валовом продукте Карачаево-Черкесской Республики,%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туристических услуг  населению и услуг гостиниц и аналогичных средств размещения, тыс.руб</a:t>
                      </a:r>
                    </a:p>
                  </a:txBody>
                  <a:tcPr marL="8959" marR="8959" marT="895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1262,5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1601,6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1601,6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9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Въезд иностранных граждан в Карачаево-Черкесскую Республику, тыс.чел</a:t>
                      </a:r>
                    </a:p>
                  </a:txBody>
                  <a:tcPr marL="8959" marR="8959" marT="895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9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сферу туризма в рамках реализации Программы, тыс.руб</a:t>
                      </a:r>
                    </a:p>
                  </a:txBody>
                  <a:tcPr marL="8959" marR="8959" marT="895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300636,0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300636,0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300431,0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300431,0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225431,0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3900,0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улучшивших жилищные условия (в том числе с использованием заемных средств) при оказании содействия за счет средств федерального бюджета (софинансирования на конкурсной основе), республиканского бюджета и местных бюджетов, ед</a:t>
                      </a: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оказанных услуг юридической, психологической, социально-педагогической помощи молодежи учреждениями отрасли, ед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трудоустроенной безработной молодежи, чел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202" y="692072"/>
            <a:ext cx="7180518" cy="8738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туризма , курортов и молодежной политики в Карачаево-Черкесской Республике</a:t>
            </a:r>
          </a:p>
          <a:p>
            <a:pPr algn="ctr" defTabSz="860048">
              <a:defRPr/>
            </a:pPr>
            <a:r>
              <a:rPr lang="ru-RU" sz="1693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2017-2020 годы»   </a:t>
            </a:r>
            <a:endParaRPr lang="ru-RU" sz="1317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8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34" y="550223"/>
            <a:ext cx="516627" cy="14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83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202" y="596510"/>
            <a:ext cx="637571" cy="6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83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325" y="1235576"/>
            <a:ext cx="691324" cy="68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834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7710" y="692072"/>
            <a:ext cx="1548388" cy="137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9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67544" y="769048"/>
            <a:ext cx="2398669" cy="1450883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5973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77" y="563661"/>
            <a:ext cx="1800729" cy="16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7411" y="2344980"/>
          <a:ext cx="8441686" cy="357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525"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имеющих доступ к получению государственных и муниципальных услуг по принципу "одного окна" по месту пребывания в многофункциональных центрах предоставления государственных услуг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99,25 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99,92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использующих механизм получения государственных и муниципальных услуг в электронной форме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,%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12,63  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18,3 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вес населения, имеющего доступ к почтовым услугам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Охват территории Карачаево-Черкесской Республики телевещанием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</a:t>
                      </a: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</a:t>
                      </a: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Добыча полезных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ископаемых,%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98,5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Обрабатывающие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производства,%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109,0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Производство электроэнергии, газа и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воды,%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105,5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116,3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105,5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499" y="822779"/>
            <a:ext cx="7265628" cy="1452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промышленности, связи, информатизации общества,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энергетики, транспорта и дорожного хозяйства в КЧР 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2014-2017 годы»  </a:t>
            </a:r>
          </a:p>
          <a:p>
            <a:pPr algn="ctr" defTabSz="860048">
              <a:defRPr/>
            </a:pPr>
            <a:endParaRPr lang="ru-RU" sz="1317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7744" y="769049"/>
            <a:ext cx="2409825" cy="151935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9841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52" y="1498368"/>
          <a:ext cx="9143999" cy="4688046"/>
        </p:xfrm>
        <a:graphic>
          <a:graphicData uri="http://schemas.openxmlformats.org/drawingml/2006/table">
            <a:tbl>
              <a:tblPr/>
              <a:tblGrid>
                <a:gridCol w="4164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6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5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6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Обеспечение качественного образования в соответствии с ФГОС общего образования,%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Повышение профессиональной компетентности педагогических работников, подготовка кадров для работы по ФГОС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Апробация ФГОС основного общего образования в муниципальных базовых пилотных площадках,%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Обеспечение доступности качества общего образования для учащихся с ОВЗ,%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Повышение профессионального уровня педагогов, работающих в системе образования, распространение лучшего опыта учителей,%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Увеличение числа общеобразовательных организаций, использующих "электронный журнал" и "электронный дневник"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и проведение оценки качества профессионального образования и общественно-профессиональной аккредитации образовательных программ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900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Количество человек, прошедших повышение квалификации, профессиональную подготовку, переподготовку в учреждениях профессионального образования, в том числе по договорам с Управлением государственной службы занятости населения КЧР, чел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959" marR="8959" marT="895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301" y="445067"/>
            <a:ext cx="6129346" cy="12211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образования в Карачаево-Черкесской республике  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2014-2025 годы»</a:t>
            </a:r>
          </a:p>
          <a:p>
            <a:pPr defTabSz="860048">
              <a:defRPr/>
            </a:pPr>
            <a:r>
              <a:rPr lang="ru-RU" sz="1693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endParaRPr lang="ru-RU" sz="1317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9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18" y="590538"/>
            <a:ext cx="1433416" cy="10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5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156" y="581579"/>
            <a:ext cx="948145" cy="9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30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228" y="734856"/>
            <a:ext cx="2700000" cy="151116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</p:spTree>
    <p:extLst>
      <p:ext uri="{BB962C8B-B14F-4D97-AF65-F5344CB8AC3E}">
        <p14:creationId xmlns:p14="http://schemas.microsoft.com/office/powerpoint/2010/main" val="9086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9356" y="1938845"/>
          <a:ext cx="8794187" cy="419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525"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Годовой объем ввода жилья, в том числе: жилья эконом-класса,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многоэтажного жилья,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малоэтажного жилья,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182,4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105,0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105,0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160,0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155,0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160,0</a:t>
                      </a:r>
                    </a:p>
                  </a:txBody>
                  <a:tcPr marL="64504" marR="645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введенная в действие за год,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0,19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</a:p>
                  </a:txBody>
                  <a:tcPr marL="64504" marR="645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Годовой объем ввода многоэтажного жилья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экономкласса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рамках реализации программы «Жилье для российской семьи»,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80,0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140,5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248,2</a:t>
                      </a:r>
                    </a:p>
                  </a:txBody>
                  <a:tcPr marL="64504" marR="6450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разработанных проектов планировки и проектов межевания территории для размещения линейных объектов регионального значения,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конкурсов, выставок, семинаров по совершенствованию методов проектирования, планирования проектных работ,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4504" marR="6450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проверок соблюдения градостроительного законодательства,%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4504" marR="6450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абитуриентов, поступивших в архитектурно-строительные вузы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04" marR="64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04" marR="6450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65513" y="803778"/>
            <a:ext cx="6975958" cy="960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 Развитие строительства, архитектуры, градостроительства и 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 в КЧР на 2017-2020 годы»  </a:t>
            </a:r>
          </a:p>
        </p:txBody>
      </p:sp>
      <p:pic>
        <p:nvPicPr>
          <p:cNvPr id="809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10" y="471086"/>
            <a:ext cx="1626031" cy="162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21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81449" y="769047"/>
            <a:ext cx="2653307" cy="144078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0863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9396" y="2040379"/>
          <a:ext cx="8693069" cy="3959394"/>
        </p:xfrm>
        <a:graphic>
          <a:graphicData uri="http://schemas.openxmlformats.org/drawingml/2006/table">
            <a:tbl>
              <a:tblPr/>
              <a:tblGrid>
                <a:gridCol w="375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8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5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населения, участвующего в культурно-досуговых мероприятиях, проводимых государственными учреждениями культуры,%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населения, удовлетворенного качеством предоставляемых услуг в сфере культуры,%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культурно-досуговых мероприятий (по сравнению с предыдущим годом), ед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театрально-концертных мероприятий , ед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музейных учреждений (по сравнению с предыдущим годом),%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Сохранность контингента детей, обучающихся в учреждениях дополнительного образования в сфере культуры (по сравнению с предыдущим годом),%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Сохранность контингента детей, обучающихся в учреждениях среднего профессионального образования в сфере культуры (по сравнению с предыдущим годом,%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2425" y="787633"/>
            <a:ext cx="6734069" cy="11057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2634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defTabSz="860048">
              <a:defRPr/>
            </a:pPr>
            <a:r>
              <a:rPr lang="ru-RU" sz="2634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культуры КЧР на 2017-2022гг » </a:t>
            </a:r>
            <a:endParaRPr lang="ru-RU" sz="1881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60048">
              <a:defRPr/>
            </a:pPr>
            <a:endParaRPr lang="ru-RU" sz="1317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0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69" y="589044"/>
            <a:ext cx="1794756" cy="143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3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9040" y="2252817"/>
            <a:ext cx="86487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45036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устанавливающий в соответствии с классификацией расходов бюджетов лимиты бюджетных обязательств казенного учреждения </a:t>
            </a:r>
          </a:p>
          <a:p>
            <a:pPr algn="just"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р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аспределение бюджетных средств по главным распорядителями бюджетных средств, по разделам, подразделам, целевым статьям и видам расходов бюджетной классификации РФ.</a:t>
            </a:r>
            <a:endParaRPr lang="ru-RU" sz="14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задание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Государственные (муниципальные) услуги (работы)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учреждениями.</a:t>
            </a:r>
            <a:endParaRPr lang="ru-RU" sz="14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</a:t>
            </a:r>
          </a:p>
          <a:p>
            <a:pPr algn="just" defTabSz="645036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 </a:t>
            </a:r>
          </a:p>
          <a:p>
            <a:pPr algn="just" defTabSz="645036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08" y="249163"/>
            <a:ext cx="3371850" cy="1138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50" y="564778"/>
            <a:ext cx="1509627" cy="13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84151" y="723026"/>
            <a:ext cx="2326367" cy="153837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7229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068" y="1770120"/>
          <a:ext cx="8794186" cy="408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525"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жителей Карачаево-Черкесской Республики, систематически занимающихся физической культурой и спортом, в общей численности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34,2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в том числе для лиц с ограниченными возможностями здоровья 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инвалидов,%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32,2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введенных в эксплуатацию спортивных сооружений в республике всего (нарастающим итогом),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4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призовых мест, завоеванных спортсменами республики во всероссийских и международных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соревнованиях,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спортсменов-разрядников, имеющих разряды и звания (от 1 разряда до спортивного звания "Заслуженный мастер спорта"), в общем количестве спортсменов-разрядников в системе специализированных детско-юношеских спортивных школ олимпийского резерва</a:t>
                      </a: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22,6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22,6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4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призовых мест, завоеванных спортсменами республики на официальных российских и международных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соревнованиях,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9" marR="8959" marT="89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</a:t>
                      </a: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</a:t>
                      </a:r>
                    </a:p>
                  </a:txBody>
                  <a:tcPr marL="8959" marR="8959" marT="89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0577" y="578593"/>
            <a:ext cx="6983423" cy="12500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КЧР 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2017-2020 годы» </a:t>
            </a:r>
          </a:p>
          <a:p>
            <a:pPr algn="r" defTabSz="860048">
              <a:defRPr/>
            </a:pPr>
            <a:endParaRPr lang="ru-RU" sz="1881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50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5743"/>
            <a:ext cx="1422965" cy="142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7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0978" y="572620"/>
            <a:ext cx="1355773" cy="9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4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5536" y="708595"/>
            <a:ext cx="2404332" cy="151116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8836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110" y="1770120"/>
          <a:ext cx="8973782" cy="4401783"/>
        </p:xfrm>
        <a:graphic>
          <a:graphicData uri="http://schemas.openxmlformats.org/drawingml/2006/table">
            <a:tbl>
              <a:tblPr/>
              <a:tblGrid>
                <a:gridCol w="416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2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общей безработицы (по методологии Международной организации труда) в среднем за год</a:t>
                      </a: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регистрируемой безработицы в среднем за год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численности безработных граждан, зарегистрированных в органах службы занятости населения, к общей численности безработных граждан (по методологии Международной организации труда)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трудоустроенных граждан в общей численности граждан, обратившихся за содействием в поиске подходящей работы в органы службы занятости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безработных граждан, ищущих работу 12 и более месяцев, в общей численности безработных граждан, зарегистрированных в органах службы занятости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граждан, признанных безработными, в численности безработных граждан, прошедших профессиональное обучение и получивших дополнительное профессиональное образование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7124" name="TextBox 4"/>
          <p:cNvSpPr txBox="1">
            <a:spLocks noChangeArrowheads="1"/>
          </p:cNvSpPr>
          <p:nvPr/>
        </p:nvSpPr>
        <p:spPr bwMode="auto">
          <a:xfrm>
            <a:off x="1938099" y="691514"/>
            <a:ext cx="7146176" cy="9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81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/>
            <a:r>
              <a:rPr lang="ru-RU" sz="1881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«Содействие занятости населения КЧР </a:t>
            </a:r>
          </a:p>
          <a:p>
            <a:pPr algn="ctr"/>
            <a:r>
              <a:rPr lang="ru-RU" sz="1881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2014-2020годы»       </a:t>
            </a:r>
            <a:r>
              <a:rPr lang="ru-RU" sz="1881" b="1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  <a:endParaRPr lang="ru-RU" sz="1881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871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897" y="520360"/>
            <a:ext cx="1013843" cy="101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2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614" y="450182"/>
            <a:ext cx="946652" cy="94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2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92" y="732386"/>
            <a:ext cx="943666" cy="9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2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025" y="863783"/>
            <a:ext cx="1082527" cy="108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1520" y="769046"/>
            <a:ext cx="2520000" cy="139043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2289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27" y="550223"/>
            <a:ext cx="1561826" cy="137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685" y="1920928"/>
          <a:ext cx="8973782" cy="4429507"/>
        </p:xfrm>
        <a:graphic>
          <a:graphicData uri="http://schemas.openxmlformats.org/drawingml/2006/table">
            <a:tbl>
              <a:tblPr/>
              <a:tblGrid>
                <a:gridCol w="423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3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на подверженных негативному воздействию вод территориях, защищенного в результате проведения мероприятий по повышению защищенности от негативного воздействия вод, в общем количестве населения, проживающего на таких территориях,%</a:t>
                      </a: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3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Доля построенных/реконструированных сооружений инженерной защиты и берегоукрепления от общей потребности в таких сооружениях,%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гидротехнических сооружений, в том числе бесхозяйных, уровень безопасности которых оценивается как неудовлетворительный или опасный,%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численности населения, проживающего на территориях, подверженных риску затопления в случае аварии на гидротехнических сооружениях, уровень безопасности которых оценивается как неудовлетворительный, опасный, чел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 предотвращенного ущерба в результате приведения в безопасное состояние гидротехнических сооружений, уровень безопасности которых оценивается как неудовлетворительный, опасный (по объектам, отремонтированным в текущем году), млн.руб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685,32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69453" y="778394"/>
            <a:ext cx="7174547" cy="960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водохозяйственного комплекса и охрана окружающей среды в Карачаево-Черкесской Республике до 2020 года</a:t>
            </a:r>
            <a:r>
              <a:rPr lang="ru-RU" sz="1881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881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16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338" y="672660"/>
            <a:ext cx="913803" cy="91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6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65276"/>
            <a:ext cx="780914" cy="78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0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51520" y="769048"/>
            <a:ext cx="2592288" cy="145088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131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726" y="4342803"/>
            <a:ext cx="2274054" cy="146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0219" y="1770121"/>
          <a:ext cx="8939439" cy="4458283"/>
        </p:xfrm>
        <a:graphic>
          <a:graphicData uri="http://schemas.openxmlformats.org/drawingml/2006/table">
            <a:tbl>
              <a:tblPr/>
              <a:tblGrid>
                <a:gridCol w="3864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1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3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регуляционных и противоэпизоотических мероприятий в целях пресса хищнической деятельности животных, наносящих ущерб  охотничьим ресурсам и предотвращение эпизоотий опасных для здоровья людей, домашних и диких животных			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менее 250 рейдов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352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мониторинг на территории каждого муниципального района 2 раза в месяц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муницип.районов х 2= 20 раз в мес. Х 9 мес.=180 раз</a:t>
                      </a:r>
                    </a:p>
                  </a:txBody>
                  <a:tcPr marL="8959" marR="8959" marT="895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мониторинг на территории каждого муниципального района 2 раза в месяц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мониторинг на территории каждого муниципального района 2 раза в месяц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мониторинг на территории каждого муниципального района 2 раза в месяц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и проведение учетных работ, ведение мониторинга за состоянием популяции охотничьих животных на территории Карачаево-Черкесской Республики			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территории 10 муниципальных районов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ЗМУ, АЧС , ежедневный мониторинг на территории 10 муниципальных районов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территории 10 муниципальных районов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ЗМУ, АЧС , ежедневный мониторинг на территории 10 муниципальных районов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территории 10 муниципальных районов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территории 10 муниципальных районов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территории 10 муниципальных районов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24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Осуществление контроля за использованием капканов и других устройств, используемых при осуществлении охоты. Осуществление контроля  за оборотом продукции охоты. Осуществление федерального государственного охотничьего надзора на территории субъекта РФ, за исключением особо охраняемых  природных территорий федерального значения			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 рейдов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243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 рейдов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 рейдов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 рейдов</a:t>
                      </a:r>
                    </a:p>
                  </a:txBody>
                  <a:tcPr marL="8959" marR="8959" marT="895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6381" y="729944"/>
            <a:ext cx="5926279" cy="8738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«Животный мир КЧР на 2014-2019годы» </a:t>
            </a:r>
            <a:r>
              <a:rPr lang="ru-RU" sz="1881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881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 defTabSz="860048">
              <a:defRPr/>
            </a:pPr>
            <a:endParaRPr lang="ru-RU" sz="1317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9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73" y="987714"/>
            <a:ext cx="1015336" cy="76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9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625" y="1172864"/>
            <a:ext cx="540517" cy="74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97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8541" y="550223"/>
            <a:ext cx="803310" cy="9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98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640" y="550223"/>
            <a:ext cx="609202" cy="5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99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9866" y="550223"/>
            <a:ext cx="1116870" cy="9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200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55895" y="1166891"/>
            <a:ext cx="552462" cy="63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69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08593"/>
          <a:ext cx="8856984" cy="5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51520" y="769048"/>
            <a:ext cx="2591272" cy="145088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6878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053" y="550223"/>
            <a:ext cx="1151213" cy="11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246" y="1599902"/>
          <a:ext cx="8794603" cy="4157205"/>
        </p:xfrm>
        <a:graphic>
          <a:graphicData uri="http://schemas.openxmlformats.org/drawingml/2006/table">
            <a:tbl>
              <a:tblPr/>
              <a:tblGrid>
                <a:gridCol w="380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5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госпрограммы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005" marR="86005" marT="43002" marB="430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6005" marR="86005" marT="43002" marB="43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покрытых лесной растительностью земель  на территории  КЧР, тыс.га</a:t>
                      </a:r>
                    </a:p>
                  </a:txBody>
                  <a:tcPr marL="23890" marR="238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428,3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428,3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428,3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428,3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428,3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428,3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428,3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 площади ценных лесных насаждений в составе  покрытых лесной растительностью земель лесного фонда,%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63,97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63,97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63,97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63,97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63,97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63,97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63,97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платежей  в бюджетную систему РФ от использования  лесов,  на землях лесного фонда, на территории КЧР, тыс.руб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24998,0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27677,7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27886,0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27886,0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29105,4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29105,4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29105,4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2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фактического объема заготовки древесины к установленному допустимому объему изъятия древесины в зонах интенсивного  использования лесов и ведения лесного хозяйства,%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30,8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19,4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7,4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14,9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14,9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14,9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Установленный допустимый  объем изъятия древесины в хонах интенсивного использования лесов и ведения лесного хозяйства на территории КЧР,тыс.м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451,0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451,0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451,0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451,0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451,0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451,0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451,0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крупных пожаров, возникших по вине граждан в общем количестве  пожаров,%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23890" marR="23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6488" y="739458"/>
            <a:ext cx="6501139" cy="671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«Развитие лесного хозяйства КЧР на 2014-2020 </a:t>
            </a:r>
            <a:r>
              <a:rPr lang="ru-RU" sz="1881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88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</a:t>
            </a:r>
          </a:p>
        </p:txBody>
      </p:sp>
    </p:spTree>
    <p:extLst>
      <p:ext uri="{BB962C8B-B14F-4D97-AF65-F5344CB8AC3E}">
        <p14:creationId xmlns:p14="http://schemas.microsoft.com/office/powerpoint/2010/main" val="34161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291" y="453057"/>
            <a:ext cx="1653339" cy="14943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16523" y="1726223"/>
            <a:ext cx="8510954" cy="1143000"/>
          </a:xfrm>
        </p:spPr>
        <p:txBody>
          <a:bodyPr>
            <a:noAutofit/>
          </a:bodyPr>
          <a:lstStyle/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субъектов Российской Федерации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субъектам Российской Федерации, уровень расчетной бюджетной обеспеченности которых не превышает уровня, установленного в качестве критерия выравнивания расчетной бюджетной обеспеченности субъектов Российской Федерации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направляемые из одного уровня бюджетной системы в другой. 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Получатель </a:t>
            </a: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бюджетных средств (ПБС)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Публичные </a:t>
            </a: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обязательства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 публично-правовыми </a:t>
            </a:r>
            <a:r>
              <a:rPr lang="ru-RU" sz="14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образованиями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Распорядитель </a:t>
            </a: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бюджетных средств (РБС)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казенное учреждение, </a:t>
            </a:r>
            <a:r>
              <a:rPr lang="ru-RU" sz="14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наделенный(</a:t>
            </a:r>
            <a:r>
              <a:rPr lang="ru-RU" sz="1400" dirty="0" err="1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 правом распределять полученные средства бюджета между подведомственными распорядителями и получателями бюджетных средств.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Расходное </a:t>
            </a: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обязательство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обязанность 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бюджета.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r>
              <a:rPr lang="ru-RU" sz="1400" b="1" u="sng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бюджетного процесса</a:t>
            </a:r>
            <a:r>
              <a:rPr lang="ru-RU" sz="1400" b="1" u="sng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just" defTabSz="685772">
              <a:spcBef>
                <a:spcPts val="0"/>
              </a:spcBef>
              <a:buClrTx/>
              <a:buSzTx/>
              <a:buNone/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01" y="237392"/>
            <a:ext cx="3371850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450" y="533315"/>
            <a:ext cx="8623967" cy="843198"/>
          </a:xfrm>
        </p:spPr>
        <p:txBody>
          <a:bodyPr rtlCol="0">
            <a:noAutofit/>
          </a:bodyPr>
          <a:lstStyle/>
          <a:p>
            <a:pPr algn="r" defTabSz="860048">
              <a:defRPr/>
            </a:pPr>
            <a:r>
              <a:rPr lang="ru-RU" sz="301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поддержка местных бюджетов КЧР,                    </a:t>
            </a:r>
            <a:r>
              <a:rPr lang="ru-RU" sz="2634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63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15779913"/>
              </p:ext>
            </p:extLst>
          </p:nvPr>
        </p:nvGraphicFramePr>
        <p:xfrm>
          <a:off x="271274" y="2480809"/>
          <a:ext cx="3894600" cy="308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131" y="2006713"/>
            <a:ext cx="3910429" cy="700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уровня бюджетной обеспеченности МО </a:t>
            </a:r>
          </a:p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из республиканского фонда финансовой поддержки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2650022"/>
              </p:ext>
            </p:extLst>
          </p:nvPr>
        </p:nvGraphicFramePr>
        <p:xfrm>
          <a:off x="5079960" y="2514672"/>
          <a:ext cx="3962086" cy="314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49280" y="2036965"/>
            <a:ext cx="3521854" cy="700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Распределение субсидий </a:t>
            </a:r>
          </a:p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на формирование районных фондов </a:t>
            </a:r>
          </a:p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финансовой поддержки поселений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7191" y="1193767"/>
            <a:ext cx="9439251" cy="743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0048">
              <a:defRPr/>
            </a:pPr>
            <a:endParaRPr lang="ru-RU" sz="1693" dirty="0"/>
          </a:p>
          <a:p>
            <a:pPr defTabSz="860048">
              <a:tabLst>
                <a:tab pos="340450" algn="l"/>
              </a:tabLst>
              <a:defRPr/>
            </a:pPr>
            <a:r>
              <a:rPr lang="ru-RU" sz="1270" dirty="0">
                <a:latin typeface="Times New Roman" pitchFamily="18" charset="0"/>
                <a:cs typeface="Times New Roman" pitchFamily="18" charset="0"/>
              </a:rPr>
              <a:t>	Распределение межбюджетных трансфертов между муниципальными образованиями осуществляется в соответствии с </a:t>
            </a:r>
          </a:p>
          <a:p>
            <a:pPr defTabSz="860048">
              <a:defRPr/>
            </a:pPr>
            <a:r>
              <a:rPr lang="ru-RU" sz="1270" dirty="0">
                <a:latin typeface="Times New Roman" pitchFamily="18" charset="0"/>
                <a:cs typeface="Times New Roman" pitchFamily="18" charset="0"/>
              </a:rPr>
              <a:t>Бюджетным кодексом РФ, Законом КЧР от 30.12.2015 №107-РЗ «О межбюджетных отношения в Карачаево-Черкесской Республике»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8603"/>
              </p:ext>
            </p:extLst>
          </p:nvPr>
        </p:nvGraphicFramePr>
        <p:xfrm>
          <a:off x="5249280" y="5562592"/>
          <a:ext cx="3521854" cy="7975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60927">
                  <a:extLst>
                    <a:ext uri="{9D8B030D-6E8A-4147-A177-3AD203B41FA5}">
                      <a16:colId xmlns:a16="http://schemas.microsoft.com/office/drawing/2014/main" val="2411729953"/>
                    </a:ext>
                  </a:extLst>
                </a:gridCol>
                <a:gridCol w="1760927">
                  <a:extLst>
                    <a:ext uri="{9D8B030D-6E8A-4147-A177-3AD203B41FA5}">
                      <a16:colId xmlns:a16="http://schemas.microsoft.com/office/drawing/2014/main" val="576926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городским поселениям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сельским поселениям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6105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2 821,3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18 393,2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3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632" y="564858"/>
            <a:ext cx="887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  <a:endParaRPr lang="ru-RU" sz="2400" b="1" dirty="0" smtClean="0">
              <a:ln w="11430"/>
              <a:solidFill>
                <a:srgbClr val="A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категорий граждан в КЧР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44462"/>
              </p:ext>
            </p:extLst>
          </p:nvPr>
        </p:nvGraphicFramePr>
        <p:xfrm>
          <a:off x="80352" y="1552942"/>
          <a:ext cx="8974504" cy="494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 , чел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28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ребенка в семье опекуна и приемной семье, вознаграждение приемного родителя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85 707,8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85 707,8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2 878,7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2 878,7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46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24 782,0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24 782,0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5 213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381 465,5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381 465,5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57 685,2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57 685,2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57 685,2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выплата, в случае рождения третьего ребенка или последующих детей до достижения ребенком возраста трех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15 443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204 666,0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204 666,0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209 838,3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213 752,9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212 862,9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обеспечению  мер социальной поддержки   ветеранов труда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15 733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275 108,6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275 108,6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248 744,6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254 700,0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260 893,7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обеспечению  мер социальной поддержки   ветеранов труда КЧР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53 101,0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53 101,0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50 479,0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50 479,0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50 479,0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 обеспечению мер социальной поддержки   реабилитированным лицам и лицам , признанным пострадавшими от политических репрессий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66 498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585 113,8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585 113,8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552 868,0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571 988,3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591 873,4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предоставление малоимущим гражданам  субсидий на оплату жилого помещения и коммунальных услуг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99 481,0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99 481,0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88 978,5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92 537,6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96 239,1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9" y="472075"/>
            <a:ext cx="1286189" cy="10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2"/>
          <p:cNvSpPr txBox="1">
            <a:spLocks noChangeArrowheads="1"/>
          </p:cNvSpPr>
          <p:nvPr/>
        </p:nvSpPr>
        <p:spPr bwMode="auto">
          <a:xfrm>
            <a:off x="68685" y="1147258"/>
            <a:ext cx="90753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42166">
              <a:tabLst>
                <a:tab pos="510675" algn="l"/>
              </a:tabLst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Одним из общественно-значимых объектов на территории Карачаево-Черкесской Республики  </a:t>
            </a:r>
          </a:p>
          <a:p>
            <a:pPr algn="just" defTabSz="842166">
              <a:tabLst>
                <a:tab pos="51067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является защита от негативного воздействия вод население республики. По подпрограмме «Защита от негативного воздействия вод населения и объектов экономики» государственной программы «Развитие водохозяйственного комплекса и охрана окружающей среды в Карачаево-Черкесской Республике до 2020 года» на проведение мероприятий по объекту</a:t>
            </a:r>
          </a:p>
          <a:p>
            <a:pPr algn="just" defTabSz="842166">
              <a:tabLst>
                <a:tab pos="51067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«Устройство берегозащитной дамбы 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р.Малый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Зеленчук по защите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а.Икон-Халк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Ногайского района, Карачаево-Черкесской Республики» предусматриваются объемы финансирования  из двух уровней бюджетов в сумме 191 068,6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66061"/>
              </p:ext>
            </p:extLst>
          </p:nvPr>
        </p:nvGraphicFramePr>
        <p:xfrm>
          <a:off x="135875" y="3146937"/>
          <a:ext cx="8669182" cy="2085620"/>
        </p:xfrm>
        <a:graphic>
          <a:graphicData uri="http://schemas.openxmlformats.org/drawingml/2006/table">
            <a:tbl>
              <a:tblPr/>
              <a:tblGrid>
                <a:gridCol w="270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бюджет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начало и окончания(годы)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Устройство берегозащитной дамбы  на р.Малый Зеленчук по защите а.Икон-Халк, Ногайского района, Карачаево-Черкесской Республики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191 068,6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171 961,7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19 106,9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2017-2019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90-95% защита от негативного воздействия вод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60 000,0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54 000,0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6 000,0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70 000,0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63 000,0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7 000,0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61 068,6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54 961,7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6 106,9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5279" name="TextBox 5"/>
          <p:cNvSpPr txBox="1">
            <a:spLocks noChangeArrowheads="1"/>
          </p:cNvSpPr>
          <p:nvPr/>
        </p:nvSpPr>
        <p:spPr bwMode="auto">
          <a:xfrm>
            <a:off x="135875" y="5416354"/>
            <a:ext cx="8940933" cy="7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22577" algn="just"/>
            <a:r>
              <a:rPr lang="ru-RU" sz="1129" dirty="0">
                <a:latin typeface="Times New Roman" pitchFamily="18" charset="0"/>
                <a:cs typeface="Times New Roman" pitchFamily="18" charset="0"/>
              </a:rPr>
              <a:t>При формировании проекта республиканского бюджета Карачаево-Черкесской Республики на </a:t>
            </a:r>
            <a:r>
              <a:rPr lang="ru-RU" sz="1129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129" dirty="0">
                <a:latin typeface="Times New Roman" pitchFamily="18" charset="0"/>
                <a:cs typeface="Times New Roman" pitchFamily="18" charset="0"/>
              </a:rPr>
              <a:t>год и планируемый период </a:t>
            </a:r>
            <a:r>
              <a:rPr lang="ru-RU" sz="1129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129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29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129" dirty="0">
                <a:latin typeface="Times New Roman" pitchFamily="18" charset="0"/>
                <a:cs typeface="Times New Roman" pitchFamily="18" charset="0"/>
              </a:rPr>
              <a:t>годов предусмотрены средства на данное мероприятие соответственно по годам в размере 6 000,0 </a:t>
            </a:r>
            <a:r>
              <a:rPr lang="ru-RU" sz="1129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29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22577" algn="just"/>
            <a:r>
              <a:rPr lang="ru-RU" sz="1129" dirty="0">
                <a:latin typeface="Times New Roman" pitchFamily="18" charset="0"/>
                <a:cs typeface="Times New Roman" pitchFamily="18" charset="0"/>
              </a:rPr>
              <a:t>Объемы финансирования из федерального бюджета будут определены Соглашением между Федеральным агентством водных ресурсов и Правительством Карачаево-Черкесской Республики.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4016" y="445322"/>
            <a:ext cx="636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Общественно-значимые проекты</a:t>
            </a:r>
            <a:endParaRPr lang="ru-RU" sz="2800" b="1" dirty="0">
              <a:ln w="11430"/>
              <a:solidFill>
                <a:srgbClr val="A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4" y="116846"/>
            <a:ext cx="1569007" cy="13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2218"/>
            <a:ext cx="9144000" cy="4922076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lIns="86001" tIns="43001" rIns="86001" bIns="43001">
            <a:spAutoFit/>
          </a:bodyPr>
          <a:lstStyle/>
          <a:p>
            <a:pPr algn="ctr" defTabSz="860048">
              <a:defRPr/>
            </a:pPr>
            <a:endParaRPr lang="ru-RU" sz="1693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60048">
              <a:defRPr/>
            </a:pP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5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г.Черкесск</a:t>
            </a: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Комсомольская 23, Дом Правительства</a:t>
            </a:r>
          </a:p>
          <a:p>
            <a:pPr algn="ctr" defTabSz="860048">
              <a:defRPr/>
            </a:pP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     понедельник-пятница с 9 до 18 часов, </a:t>
            </a:r>
            <a:b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выходной</a:t>
            </a:r>
            <a:r>
              <a:rPr lang="en-US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суббота-воскресенье</a:t>
            </a:r>
            <a:r>
              <a:rPr lang="ru-RU" sz="1505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860048">
              <a:defRPr/>
            </a:pPr>
            <a:r>
              <a:rPr lang="ru-RU" sz="1317" b="1" i="1" dirty="0">
                <a:latin typeface="Times New Roman" pitchFamily="18" charset="0"/>
                <a:cs typeface="Times New Roman" pitchFamily="18" charset="0"/>
              </a:rPr>
              <a:t>График приема граждан:</a:t>
            </a:r>
          </a:p>
          <a:p>
            <a:pPr algn="ctr" defTabSz="860048">
              <a:defRPr/>
            </a:pPr>
            <a:endParaRPr lang="ru-RU" sz="1317" i="1" dirty="0"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Министр финансов КЧР ( Эльканов Рустам </a:t>
            </a:r>
            <a:r>
              <a:rPr lang="ru-RU" sz="1317" dirty="0" err="1">
                <a:latin typeface="Times New Roman" pitchFamily="18" charset="0"/>
                <a:cs typeface="Times New Roman" pitchFamily="18" charset="0"/>
              </a:rPr>
              <a:t>Ханафиевич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)                             –        каждый вторник с 14-00 до 18-00</a:t>
            </a:r>
          </a:p>
          <a:p>
            <a:pPr defTabSz="860048">
              <a:defRPr/>
            </a:pPr>
            <a:endParaRPr lang="ru-RU" sz="1317" dirty="0"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Первый заместитель министра финансов КЧР (</a:t>
            </a:r>
            <a:r>
              <a:rPr lang="ru-RU" sz="1317" dirty="0" err="1">
                <a:latin typeface="Times New Roman" pitchFamily="18" charset="0"/>
                <a:cs typeface="Times New Roman" pitchFamily="18" charset="0"/>
              </a:rPr>
              <a:t>Дармилова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 Неля </a:t>
            </a:r>
            <a:r>
              <a:rPr lang="ru-RU" sz="1317" dirty="0" err="1">
                <a:latin typeface="Times New Roman" pitchFamily="18" charset="0"/>
                <a:cs typeface="Times New Roman" pitchFamily="18" charset="0"/>
              </a:rPr>
              <a:t>Давлетовна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)   –   каждый четверг с 9-00 до 13-00</a:t>
            </a:r>
          </a:p>
          <a:p>
            <a:pPr defTabSz="860048">
              <a:defRPr/>
            </a:pPr>
            <a:endParaRPr lang="ru-RU" sz="1317" dirty="0"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Заместитель министра финансов КЧР (</a:t>
            </a:r>
            <a:r>
              <a:rPr lang="ru-RU" sz="1317" dirty="0" err="1">
                <a:latin typeface="Times New Roman" pitchFamily="18" charset="0"/>
                <a:cs typeface="Times New Roman" pitchFamily="18" charset="0"/>
              </a:rPr>
              <a:t>Камышан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 Вадим Валентинович)         –       каждую среду с 14-00 до 18-00</a:t>
            </a:r>
            <a:endParaRPr lang="en-US" sz="1317" dirty="0"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  (8782) 26-64-45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приемная </a:t>
            </a: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(8782) 26-65-25  -  начальник отдела по разработке и внедрению современных                       </a:t>
            </a:r>
          </a:p>
          <a:p>
            <a:pPr defTabSz="860048">
              <a:defRPr/>
            </a:pP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инноваций  в области финансов  </a:t>
            </a:r>
            <a:r>
              <a:rPr lang="ru-RU" sz="1317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Гербекова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Лейла </a:t>
            </a:r>
            <a:r>
              <a:rPr lang="ru-RU" sz="1317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Анзоровна</a:t>
            </a: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(8782) 26-66-18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e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317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mfkchr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317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minfin09</a:t>
            </a: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36" y="4139736"/>
            <a:ext cx="1009364" cy="91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20" y="5532837"/>
            <a:ext cx="719694" cy="60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969" y="5538810"/>
            <a:ext cx="643544" cy="60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30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3431" y="5607494"/>
            <a:ext cx="710735" cy="4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D141-C07C-4322-8619-775E4B417F74}" type="slidenum">
              <a:rPr lang="ru-RU"/>
              <a:pPr>
                <a:defRPr/>
              </a:pPr>
              <a:t>63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1015" y="649148"/>
            <a:ext cx="5960061" cy="665783"/>
          </a:xfrm>
          <a:prstGeom prst="rect">
            <a:avLst/>
          </a:prstGeom>
          <a:noFill/>
        </p:spPr>
        <p:txBody>
          <a:bodyPr lIns="86001" tIns="43001" rIns="86001" bIns="43001">
            <a:spAutoFit/>
          </a:bodyPr>
          <a:lstStyle/>
          <a:p>
            <a:pPr algn="ctr" defTabSz="860048">
              <a:defRPr/>
            </a:pPr>
            <a:r>
              <a:rPr lang="ru-RU" sz="3762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762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7489" y="346808"/>
            <a:ext cx="79996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5036"/>
            <a:r>
              <a:rPr lang="ru-RU" sz="27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КЧР</a:t>
            </a:r>
            <a:endParaRPr lang="ru-RU" sz="27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5662" y="1048455"/>
            <a:ext cx="61007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5036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Карачаево-Черкесская Республика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образована 3 июля 1991 года.</a:t>
            </a:r>
          </a:p>
          <a:p>
            <a:pPr defTabSz="645036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(Карачаево-Черкесская автономная область – с 12 января 1922 года).</a:t>
            </a:r>
          </a:p>
          <a:p>
            <a:pPr defTabSz="645036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 расположена в юго-западной части Российской Федерации.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в состав Северо-Кавказского федерального округа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37300"/>
              </p:ext>
            </p:extLst>
          </p:nvPr>
        </p:nvGraphicFramePr>
        <p:xfrm>
          <a:off x="114297" y="3113470"/>
          <a:ext cx="8753474" cy="11887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16452">
                  <a:extLst>
                    <a:ext uri="{9D8B030D-6E8A-4147-A177-3AD203B41FA5}">
                      <a16:colId xmlns:a16="http://schemas.microsoft.com/office/drawing/2014/main" val="3443946149"/>
                    </a:ext>
                  </a:extLst>
                </a:gridCol>
                <a:gridCol w="3846841">
                  <a:extLst>
                    <a:ext uri="{9D8B030D-6E8A-4147-A177-3AD203B41FA5}">
                      <a16:colId xmlns:a16="http://schemas.microsoft.com/office/drawing/2014/main" val="1150839177"/>
                    </a:ext>
                  </a:extLst>
                </a:gridCol>
                <a:gridCol w="3490181">
                  <a:extLst>
                    <a:ext uri="{9D8B030D-6E8A-4147-A177-3AD203B41FA5}">
                      <a16:colId xmlns:a16="http://schemas.microsoft.com/office/drawing/2014/main" val="2319429944"/>
                    </a:ext>
                  </a:extLst>
                </a:gridCol>
              </a:tblGrid>
              <a:tr h="4837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территории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данным Управления Федеральной службы государственной регистрации, кадастра и картографии по КЧР)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Черкесск</a:t>
                      </a:r>
                    </a:p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от Черкесска до Москвы – 1674 км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978396"/>
                  </a:ext>
                </a:extLst>
              </a:tr>
              <a:tr h="251297"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(0,08% территории Российской Федерации)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57487"/>
                  </a:ext>
                </a:extLst>
              </a:tr>
              <a:tr h="125648">
                <a:tc>
                  <a:txBody>
                    <a:bodyPr/>
                    <a:lstStyle/>
                    <a:p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245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89847"/>
              </p:ext>
            </p:extLst>
          </p:nvPr>
        </p:nvGraphicFramePr>
        <p:xfrm>
          <a:off x="114297" y="4312921"/>
          <a:ext cx="8753476" cy="1097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19240">
                  <a:extLst>
                    <a:ext uri="{9D8B030D-6E8A-4147-A177-3AD203B41FA5}">
                      <a16:colId xmlns:a16="http://schemas.microsoft.com/office/drawing/2014/main" val="529220528"/>
                    </a:ext>
                  </a:extLst>
                </a:gridCol>
                <a:gridCol w="510546">
                  <a:extLst>
                    <a:ext uri="{9D8B030D-6E8A-4147-A177-3AD203B41FA5}">
                      <a16:colId xmlns:a16="http://schemas.microsoft.com/office/drawing/2014/main" val="1623795299"/>
                    </a:ext>
                  </a:extLst>
                </a:gridCol>
                <a:gridCol w="3061845">
                  <a:extLst>
                    <a:ext uri="{9D8B030D-6E8A-4147-A177-3AD203B41FA5}">
                      <a16:colId xmlns:a16="http://schemas.microsoft.com/office/drawing/2014/main" val="3370363393"/>
                    </a:ext>
                  </a:extLst>
                </a:gridCol>
                <a:gridCol w="3061845">
                  <a:extLst>
                    <a:ext uri="{9D8B030D-6E8A-4147-A177-3AD203B41FA5}">
                      <a16:colId xmlns:a16="http://schemas.microsoft.com/office/drawing/2014/main" val="1465397896"/>
                    </a:ext>
                  </a:extLst>
                </a:gridCol>
              </a:tblGrid>
              <a:tr h="2687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на 1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98702"/>
                  </a:ext>
                </a:extLst>
              </a:tr>
              <a:tr h="236514"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467,8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(0,3% населения Российской Федерации)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54123"/>
                  </a:ext>
                </a:extLst>
              </a:tr>
              <a:tr h="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199,8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75887"/>
                  </a:ext>
                </a:extLst>
              </a:tr>
              <a:tr h="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073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65921"/>
              </p:ext>
            </p:extLst>
          </p:nvPr>
        </p:nvGraphicFramePr>
        <p:xfrm>
          <a:off x="114300" y="5410201"/>
          <a:ext cx="8753474" cy="111768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99173">
                  <a:extLst>
                    <a:ext uri="{9D8B030D-6E8A-4147-A177-3AD203B41FA5}">
                      <a16:colId xmlns:a16="http://schemas.microsoft.com/office/drawing/2014/main" val="4126879688"/>
                    </a:ext>
                  </a:extLst>
                </a:gridCol>
                <a:gridCol w="1439381">
                  <a:extLst>
                    <a:ext uri="{9D8B030D-6E8A-4147-A177-3AD203B41FA5}">
                      <a16:colId xmlns:a16="http://schemas.microsoft.com/office/drawing/2014/main" val="1010950767"/>
                    </a:ext>
                  </a:extLst>
                </a:gridCol>
                <a:gridCol w="2167138">
                  <a:extLst>
                    <a:ext uri="{9D8B030D-6E8A-4147-A177-3AD203B41FA5}">
                      <a16:colId xmlns:a16="http://schemas.microsoft.com/office/drawing/2014/main" val="4125261615"/>
                    </a:ext>
                  </a:extLst>
                </a:gridCol>
                <a:gridCol w="2647782">
                  <a:extLst>
                    <a:ext uri="{9D8B030D-6E8A-4147-A177-3AD203B41FA5}">
                      <a16:colId xmlns:a16="http://schemas.microsoft.com/office/drawing/2014/main" val="1935231236"/>
                    </a:ext>
                  </a:extLst>
                </a:gridCol>
              </a:tblGrid>
              <a:tr h="2032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37626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71220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89207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г.Усть-Джегута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86334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поселения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г.Карачаевск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72755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поселения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г.Теберда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9360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" y="720033"/>
            <a:ext cx="3183731" cy="23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56" y="986282"/>
            <a:ext cx="8882966" cy="614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КЧР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64455" y="1021542"/>
            <a:ext cx="536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 (среднегодовая)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тыс.чел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449" y="1426917"/>
            <a:ext cx="83965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" indent="0">
              <a:lnSpc>
                <a:spcPct val="100000"/>
              </a:lnSpc>
              <a:buNone/>
              <a:tabLst>
                <a:tab pos="3603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Правительством республики  предпринимаются меры, направленные на : </a:t>
            </a:r>
          </a:p>
          <a:p>
            <a:pPr>
              <a:lnSpc>
                <a:spcPct val="100000"/>
              </a:lnSpc>
              <a:tabLst>
                <a:tab pos="3603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сбалансированности республиканского  и местных бюджетов с целью исполнения</a:t>
            </a:r>
          </a:p>
          <a:p>
            <a:pPr>
              <a:lnSpc>
                <a:spcPct val="100000"/>
              </a:lnSpc>
              <a:tabLst>
                <a:tab pos="3603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обязательств, содействие занятости населения, сохранение и создание рабочих мест, </a:t>
            </a:r>
          </a:p>
          <a:p>
            <a:pPr>
              <a:lnSpc>
                <a:spcPct val="100000"/>
              </a:lnSpc>
              <a:tabLst>
                <a:tab pos="3603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агропромышленного комплекса, оказание государственной поддержки предприятиям малого 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3603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бизнеса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туристического кластера.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89076935"/>
              </p:ext>
            </p:extLst>
          </p:nvPr>
        </p:nvGraphicFramePr>
        <p:xfrm>
          <a:off x="926356" y="2227384"/>
          <a:ext cx="76393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6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3" y="118226"/>
            <a:ext cx="8801100" cy="66429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Валовой региональный продукт,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05126"/>
              </p:ext>
            </p:extLst>
          </p:nvPr>
        </p:nvGraphicFramePr>
        <p:xfrm>
          <a:off x="725121" y="1216025"/>
          <a:ext cx="7131050" cy="182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7496" y="3149805"/>
            <a:ext cx="5200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  <a:r>
              <a:rPr lang="ru-RU" sz="28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%</a:t>
            </a:r>
            <a:endParaRPr lang="ru-RU" sz="28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20592419"/>
              </p:ext>
            </p:extLst>
          </p:nvPr>
        </p:nvGraphicFramePr>
        <p:xfrm>
          <a:off x="197582" y="3780692"/>
          <a:ext cx="8366126" cy="249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с синими полосами и пейзажем восхода в горах (широкоэкранный формат)" id="{ACF36D40-C154-49A9-9028-C37A68216502}" vid="{8D6FBF5B-5B83-404D-977A-DC3D7A142360}"/>
    </a:ext>
  </a:extLst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полосами и пейзажем восхода в горах (широкоэкранный формат)</Template>
  <TotalTime>3418</TotalTime>
  <Words>9629</Words>
  <Application>Microsoft Office PowerPoint</Application>
  <PresentationFormat>Экран (4:3)</PresentationFormat>
  <Paragraphs>2491</Paragraphs>
  <Slides>63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1" baseType="lpstr">
      <vt:lpstr>Arial</vt:lpstr>
      <vt:lpstr>Calibri</vt:lpstr>
      <vt:lpstr>Century Schoolbook</vt:lpstr>
      <vt:lpstr>Corbel</vt:lpstr>
      <vt:lpstr>Euphemia</vt:lpstr>
      <vt:lpstr>Times New Roman</vt:lpstr>
      <vt:lpstr>Wingdings</vt:lpstr>
      <vt:lpstr>Banded Design Blue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 социально-экономического развития КЧР </vt:lpstr>
      <vt:lpstr>Валовой региональный продукт, млн.руб</vt:lpstr>
      <vt:lpstr>Презентация PowerPoint</vt:lpstr>
      <vt:lpstr>Строительство</vt:lpstr>
      <vt:lpstr>Презентация PowerPoint</vt:lpstr>
      <vt:lpstr>Презентация PowerPoint</vt:lpstr>
      <vt:lpstr>Бюджетный процесс </vt:lpstr>
      <vt:lpstr>Презентация PowerPoint</vt:lpstr>
      <vt:lpstr>Презентация PowerPoint</vt:lpstr>
      <vt:lpstr>Налоговые и неналоговые доходы КЧР, прогнозируемые  на 2017 год и плановый период 2018 и 2019гг</vt:lpstr>
      <vt:lpstr>Презентация PowerPoint</vt:lpstr>
      <vt:lpstr>Планируемая  структура  расходов    КЧР  на 2018 и на плановый период 2019 -2020 гг,   тыс.руб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поддержка местных бюджетов КЧР,                    тыс.руб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keywords/>
  <cp:lastModifiedBy>User</cp:lastModifiedBy>
  <cp:revision>164</cp:revision>
  <cp:lastPrinted>2017-10-31T12:14:08Z</cp:lastPrinted>
  <dcterms:created xsi:type="dcterms:W3CDTF">2017-07-05T14:14:38Z</dcterms:created>
  <dcterms:modified xsi:type="dcterms:W3CDTF">2017-10-31T14:06:45Z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