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80" r:id="rId2"/>
    <p:sldId id="273" r:id="rId3"/>
    <p:sldId id="281" r:id="rId4"/>
    <p:sldId id="289" r:id="rId5"/>
    <p:sldId id="283" r:id="rId6"/>
    <p:sldId id="284" r:id="rId7"/>
    <p:sldId id="288" r:id="rId8"/>
    <p:sldId id="286" r:id="rId9"/>
    <p:sldId id="274" r:id="rId10"/>
    <p:sldId id="287" r:id="rId11"/>
    <p:sldId id="277" r:id="rId12"/>
    <p:sldId id="275" r:id="rId13"/>
  </p:sldIdLst>
  <p:sldSz cx="12192000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109"/>
    <a:srgbClr val="FFCC99"/>
    <a:srgbClr val="FF9966"/>
    <a:srgbClr val="FF9933"/>
    <a:srgbClr val="7CB1F2"/>
    <a:srgbClr val="B293DB"/>
    <a:srgbClr val="AAEEC9"/>
    <a:srgbClr val="ED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 autoAdjust="0"/>
  </p:normalViewPr>
  <p:slideViewPr>
    <p:cSldViewPr snapToGrid="0">
      <p:cViewPr>
        <p:scale>
          <a:sx n="79" d="100"/>
          <a:sy n="79" d="100"/>
        </p:scale>
        <p:origin x="-744" y="-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2800" baseline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налоговых и неналоговых  доходов </a:t>
            </a:r>
          </a:p>
          <a:p>
            <a:pPr>
              <a:defRPr sz="1862" b="0" i="0" u="none" strike="noStrike" kern="1200" spc="0" baseline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aseline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2018 г.,% , за 1 квартал 2019 г.,%</a:t>
            </a:r>
          </a:p>
          <a:p>
            <a:pPr>
              <a:defRPr sz="1862" b="0" i="0" u="none" strike="noStrike" kern="1200" spc="0" baseline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 sz="2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197700791850977"/>
          <c:y val="3.517234624560126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19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237829364505598"/>
          <c:y val="0.23824787527181707"/>
          <c:w val="0.62762170635494396"/>
          <c:h val="0.36041780668372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explosion val="1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651-46F0-A4B2-8CB9CD00D8B5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651-46F0-A4B2-8CB9CD00D8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51-46F0-A4B2-8CB9CD00D8B5}"/>
              </c:ext>
            </c:extLst>
          </c:dPt>
          <c:dPt>
            <c:idx val="3"/>
            <c:bubble3D val="0"/>
            <c:spPr>
              <a:solidFill>
                <a:srgbClr val="0000CC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651-46F0-A4B2-8CB9CD00D8B5}"/>
              </c:ext>
            </c:extLst>
          </c:dPt>
          <c:dPt>
            <c:idx val="4"/>
            <c:bubble3D val="0"/>
            <c:spPr>
              <a:solidFill>
                <a:srgbClr val="CC99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51-46F0-A4B2-8CB9CD00D8B5}"/>
              </c:ext>
            </c:extLst>
          </c:dPt>
          <c:dPt>
            <c:idx val="5"/>
            <c:bubble3D val="0"/>
            <c:spPr>
              <a:solidFill>
                <a:srgbClr val="99FFCC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51-46F0-A4B2-8CB9CD00D8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103-4E9B-882D-8436C88EE4F9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51-46F0-A4B2-8CB9CD00D8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651-46F0-A4B2-8CB9CD00D8B5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51-46F0-A4B2-8CB9CD00D8B5}"/>
              </c:ext>
            </c:extLst>
          </c:dPt>
          <c:dLbls>
            <c:dLbl>
              <c:idx val="0"/>
              <c:layout>
                <c:manualLayout>
                  <c:x val="-1.5349867092346233E-2"/>
                  <c:y val="1.35205136152637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651-46F0-A4B2-8CB9CD00D8B5}"/>
                </c:ext>
              </c:extLst>
            </c:dLbl>
            <c:dLbl>
              <c:idx val="1"/>
              <c:layout>
                <c:manualLayout>
                  <c:x val="-2.5815685564400438E-2"/>
                  <c:y val="-1.5452015560301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2097189600855113E-2"/>
                      <c:h val="4.57765960973927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51-46F0-A4B2-8CB9CD00D8B5}"/>
                </c:ext>
              </c:extLst>
            </c:dLbl>
            <c:dLbl>
              <c:idx val="2"/>
              <c:layout>
                <c:manualLayout>
                  <c:x val="4.1863273888216928E-3"/>
                  <c:y val="-3.8630038900753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651-46F0-A4B2-8CB9CD00D8B5}"/>
                </c:ext>
              </c:extLst>
            </c:dLbl>
            <c:dLbl>
              <c:idx val="3"/>
              <c:layout>
                <c:manualLayout>
                  <c:x val="1.3954424629405642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651-46F0-A4B2-8CB9CD00D8B5}"/>
                </c:ext>
              </c:extLst>
            </c:dLbl>
            <c:dLbl>
              <c:idx val="4"/>
              <c:layout>
                <c:manualLayout>
                  <c:x val="1.8140752018227232E-2"/>
                  <c:y val="3.86300389007533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51-46F0-A4B2-8CB9CD00D8B5}"/>
                </c:ext>
              </c:extLst>
            </c:dLbl>
            <c:dLbl>
              <c:idx val="5"/>
              <c:layout>
                <c:manualLayout>
                  <c:x val="2.9687499999999999E-2"/>
                  <c:y val="6.20689587761109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51-46F0-A4B2-8CB9CD00D8B5}"/>
                </c:ext>
              </c:extLst>
            </c:dLbl>
            <c:dLbl>
              <c:idx val="7"/>
              <c:layout>
                <c:manualLayout>
                  <c:x val="-2.1875000000000113E-2"/>
                  <c:y val="5.3793097605962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51-46F0-A4B2-8CB9CD00D8B5}"/>
                </c:ext>
              </c:extLst>
            </c:dLbl>
            <c:dLbl>
              <c:idx val="8"/>
              <c:layout>
                <c:manualLayout>
                  <c:x val="-2.3437500000000059E-2"/>
                  <c:y val="1.65517223402961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51-46F0-A4B2-8CB9CD00D8B5}"/>
                </c:ext>
              </c:extLst>
            </c:dLbl>
            <c:dLbl>
              <c:idx val="9"/>
              <c:layout>
                <c:manualLayout>
                  <c:x val="-2.1875000000000058E-2"/>
                  <c:y val="7.87184275081805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51-46F0-A4B2-8CB9CD00D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9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УСН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Налог на добычу полезных ископаемых</c:v>
                </c:pt>
                <c:pt idx="7">
                  <c:v>Прочие налоги и сборы</c:v>
                </c:pt>
                <c:pt idx="8">
                  <c:v>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20</c:v>
                </c:pt>
                <c:pt idx="1">
                  <c:v>39.5</c:v>
                </c:pt>
                <c:pt idx="2">
                  <c:v>20.100000000000001</c:v>
                </c:pt>
                <c:pt idx="3">
                  <c:v>6.5</c:v>
                </c:pt>
                <c:pt idx="4">
                  <c:v>5.6</c:v>
                </c:pt>
                <c:pt idx="5">
                  <c:v>2.9</c:v>
                </c:pt>
                <c:pt idx="6">
                  <c:v>0.8</c:v>
                </c:pt>
                <c:pt idx="7">
                  <c:v>0.3</c:v>
                </c:pt>
                <c:pt idx="8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51-46F0-A4B2-8CB9CD00D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9"/>
        <c:delete val="1"/>
      </c:legendEntry>
      <c:layout>
        <c:manualLayout>
          <c:xMode val="edge"/>
          <c:yMode val="edge"/>
          <c:x val="5.8078425184945569E-2"/>
          <c:y val="0.759267331123614"/>
          <c:w val="0.93708599901574807"/>
          <c:h val="0.213424684938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77732472019766"/>
          <c:y val="0.20927534609625206"/>
          <c:w val="0.74443191735533654"/>
          <c:h val="0.36041780668372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651-46F0-A4B2-8CB9CD00D8B5}"/>
              </c:ext>
            </c:extLst>
          </c:dPt>
          <c:dPt>
            <c:idx val="1"/>
            <c:bubble3D val="0"/>
            <c:explosion val="12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651-46F0-A4B2-8CB9CD00D8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51-46F0-A4B2-8CB9CD00D8B5}"/>
              </c:ext>
            </c:extLst>
          </c:dPt>
          <c:dPt>
            <c:idx val="3"/>
            <c:bubble3D val="0"/>
            <c:spPr>
              <a:solidFill>
                <a:srgbClr val="0000CC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651-46F0-A4B2-8CB9CD00D8B5}"/>
              </c:ext>
            </c:extLst>
          </c:dPt>
          <c:dPt>
            <c:idx val="4"/>
            <c:bubble3D val="0"/>
            <c:spPr>
              <a:solidFill>
                <a:srgbClr val="CC99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51-46F0-A4B2-8CB9CD00D8B5}"/>
              </c:ext>
            </c:extLst>
          </c:dPt>
          <c:dPt>
            <c:idx val="5"/>
            <c:bubble3D val="0"/>
            <c:spPr>
              <a:solidFill>
                <a:srgbClr val="99FFCC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51-46F0-A4B2-8CB9CD00D8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103-4E9B-882D-8436C88EE4F9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51-46F0-A4B2-8CB9CD00D8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651-46F0-A4B2-8CB9CD00D8B5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51-46F0-A4B2-8CB9CD00D8B5}"/>
              </c:ext>
            </c:extLst>
          </c:dPt>
          <c:dLbls>
            <c:dLbl>
              <c:idx val="0"/>
              <c:layout>
                <c:manualLayout>
                  <c:x val="-1.5349867092346233E-2"/>
                  <c:y val="1.35205136152637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651-46F0-A4B2-8CB9CD00D8B5}"/>
                </c:ext>
              </c:extLst>
            </c:dLbl>
            <c:dLbl>
              <c:idx val="1"/>
              <c:layout>
                <c:manualLayout>
                  <c:x val="-2.5815685564400438E-2"/>
                  <c:y val="-1.5452015560301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2097189600855113E-2"/>
                      <c:h val="4.57765960973927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51-46F0-A4B2-8CB9CD00D8B5}"/>
                </c:ext>
              </c:extLst>
            </c:dLbl>
            <c:dLbl>
              <c:idx val="2"/>
              <c:layout>
                <c:manualLayout>
                  <c:x val="4.1863273888216928E-3"/>
                  <c:y val="-3.8630038900753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651-46F0-A4B2-8CB9CD00D8B5}"/>
                </c:ext>
              </c:extLst>
            </c:dLbl>
            <c:dLbl>
              <c:idx val="3"/>
              <c:layout>
                <c:manualLayout>
                  <c:x val="1.3954424629405642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651-46F0-A4B2-8CB9CD00D8B5}"/>
                </c:ext>
              </c:extLst>
            </c:dLbl>
            <c:dLbl>
              <c:idx val="4"/>
              <c:layout>
                <c:manualLayout>
                  <c:x val="1.8140752018227232E-2"/>
                  <c:y val="3.86300389007533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51-46F0-A4B2-8CB9CD00D8B5}"/>
                </c:ext>
              </c:extLst>
            </c:dLbl>
            <c:dLbl>
              <c:idx val="5"/>
              <c:layout>
                <c:manualLayout>
                  <c:x val="2.9687499999999999E-2"/>
                  <c:y val="6.20689587761109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51-46F0-A4B2-8CB9CD00D8B5}"/>
                </c:ext>
              </c:extLst>
            </c:dLbl>
            <c:dLbl>
              <c:idx val="7"/>
              <c:layout>
                <c:manualLayout>
                  <c:x val="-2.1875000000000113E-2"/>
                  <c:y val="5.3793097605962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51-46F0-A4B2-8CB9CD00D8B5}"/>
                </c:ext>
              </c:extLst>
            </c:dLbl>
            <c:dLbl>
              <c:idx val="8"/>
              <c:layout>
                <c:manualLayout>
                  <c:x val="-2.3437500000000059E-2"/>
                  <c:y val="1.65517223402961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51-46F0-A4B2-8CB9CD00D8B5}"/>
                </c:ext>
              </c:extLst>
            </c:dLbl>
            <c:dLbl>
              <c:idx val="9"/>
              <c:layout>
                <c:manualLayout>
                  <c:x val="-2.1875000000000058E-2"/>
                  <c:y val="7.87184275081805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51-46F0-A4B2-8CB9CD00D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9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УСН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Налог на добычу полезных ископаемых</c:v>
                </c:pt>
                <c:pt idx="7">
                  <c:v>Прочие налоги и сборы</c:v>
                </c:pt>
                <c:pt idx="8">
                  <c:v>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27.1</c:v>
                </c:pt>
                <c:pt idx="1">
                  <c:v>38.9</c:v>
                </c:pt>
                <c:pt idx="2">
                  <c:v>15.3</c:v>
                </c:pt>
                <c:pt idx="3">
                  <c:v>5.6</c:v>
                </c:pt>
                <c:pt idx="4">
                  <c:v>5.9</c:v>
                </c:pt>
                <c:pt idx="5">
                  <c:v>2.8</c:v>
                </c:pt>
                <c:pt idx="6">
                  <c:v>0.9</c:v>
                </c:pt>
                <c:pt idx="7">
                  <c:v>0.4</c:v>
                </c:pt>
                <c:pt idx="8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51-46F0-A4B2-8CB9CD00D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r>
              <a:rPr lang="ru-RU" sz="3200" baseline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прибыль организаций , </a:t>
            </a:r>
            <a:r>
              <a:rPr lang="ru-RU" sz="2000" baseline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baseline="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2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35148548022064"/>
          <c:y val="7.50067248334183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125E-3"/>
          <c:y val="0.1237383659117639"/>
          <c:w val="0.96562499999999996"/>
          <c:h val="0.76448598889726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0"/>
              <c:layout>
                <c:manualLayout>
                  <c:x val="-4.6874999999999998E-3"/>
                  <c:y val="0.4523437221737374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372 </a:t>
                    </a:r>
                    <a:r>
                      <a:rPr lang="en-US" dirty="0" smtClean="0"/>
                      <a:t>295,0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13-445F-A085-A93C69EF8B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Налог на прибыль организаций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372295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04-402E-AEC9-6922960013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2019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0"/>
              <c:layout>
                <c:manualLayout>
                  <c:x val="-6.2500000000000003E-3"/>
                  <c:y val="0.323437480103501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281 044,4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13-445F-A085-A93C69EF8B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Налог на прибыль организаций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281044.40000000002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04-402E-AEC9-692296001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773952"/>
        <c:axId val="107775488"/>
      </c:barChart>
      <c:catAx>
        <c:axId val="107773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775488"/>
        <c:crosses val="autoZero"/>
        <c:auto val="1"/>
        <c:lblAlgn val="ctr"/>
        <c:lblOffset val="100"/>
        <c:noMultiLvlLbl val="0"/>
      </c:catAx>
      <c:valAx>
        <c:axId val="107775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0777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9.152358976148034E-2"/>
          <c:y val="0.93507685638959415"/>
          <c:w val="0.80131902066929139"/>
          <c:h val="4.6314711717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452707889929189E-2"/>
          <c:y val="0.15496874046698203"/>
          <c:w val="0.8054143668960726"/>
          <c:h val="0.669276964242312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A9D-406A-A57F-D5EF53F0DF1C}"/>
              </c:ext>
            </c:extLst>
          </c:dPt>
          <c:dPt>
            <c:idx val="1"/>
            <c:bubble3D val="0"/>
            <c:explosion val="36"/>
            <c:spPr>
              <a:solidFill>
                <a:srgbClr val="7CB1F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9D-406A-A57F-D5EF53F0DF1C}"/>
              </c:ext>
            </c:extLst>
          </c:dPt>
          <c:dPt>
            <c:idx val="2"/>
            <c:bubble3D val="0"/>
            <c:explosion val="17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9D-406A-A57F-D5EF53F0DF1C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9D-406A-A57F-D5EF53F0DF1C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9D-406A-A57F-D5EF53F0DF1C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9D-406A-A57F-D5EF53F0D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  </c:v>
                </c:pt>
                <c:pt idx="1">
                  <c:v>бюджетные кредиты </c:v>
                </c:pt>
                <c:pt idx="2">
                  <c:v>изменение остатков средств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_-* #,##0.0\ _₽_-;\-* #,##0.0\ _₽_-;_-* &quot;-&quot;??\ _₽_-;_-@_-">
                  <c:v>-365</c:v>
                </c:pt>
                <c:pt idx="1">
                  <c:v>550</c:v>
                </c:pt>
                <c:pt idx="2" formatCode="General">
                  <c:v>-215.8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9D-406A-A57F-D5EF53F0D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333340482761692E-2"/>
          <c:y val="0.86116031858019693"/>
          <c:w val="0.98766665951723831"/>
          <c:h val="0.12477718228486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5E89A-63C5-4A23-BCF9-ABC69E4B3499}" type="doc">
      <dgm:prSet loTypeId="urn:microsoft.com/office/officeart/2005/8/layout/vList3" loCatId="pictur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48447B-694F-47CC-B26F-5F792154DEA6}">
      <dgm:prSet phldrT="[Текст]" custT="1"/>
      <dgm:spPr/>
      <dgm:t>
        <a:bodyPr/>
        <a:lstStyle/>
        <a:p>
          <a:r>
            <a:rPr lang="ru-RU" sz="1200" b="1" dirty="0" smtClean="0"/>
            <a:t>Прочие безвозмездные поступления в республиканский бюджет составили </a:t>
          </a:r>
        </a:p>
        <a:p>
          <a:r>
            <a:rPr lang="ru-RU" sz="1200" b="1" dirty="0" smtClean="0"/>
            <a:t>2 577,6 </a:t>
          </a:r>
          <a:r>
            <a:rPr lang="ru-RU" sz="1200" b="1" dirty="0" err="1" smtClean="0"/>
            <a:t>тыс.руб</a:t>
          </a:r>
          <a:r>
            <a:rPr lang="ru-RU" sz="1900" b="1" dirty="0" smtClean="0"/>
            <a:t>.</a:t>
          </a:r>
          <a:endParaRPr lang="ru-RU" sz="1900" b="1" dirty="0"/>
        </a:p>
      </dgm:t>
    </dgm:pt>
    <dgm:pt modelId="{E5119977-9D0A-4F99-BB44-112E628C3A4B}" type="sibTrans" cxnId="{7B6FC4D6-628C-4271-B840-76D40EE0ADA6}">
      <dgm:prSet/>
      <dgm:spPr/>
      <dgm:t>
        <a:bodyPr/>
        <a:lstStyle/>
        <a:p>
          <a:endParaRPr lang="ru-RU"/>
        </a:p>
      </dgm:t>
    </dgm:pt>
    <dgm:pt modelId="{B3A8A7C4-02E4-4C85-90A9-D0B1D94B2417}" type="parTrans" cxnId="{7B6FC4D6-628C-4271-B840-76D40EE0ADA6}">
      <dgm:prSet/>
      <dgm:spPr/>
      <dgm:t>
        <a:bodyPr/>
        <a:lstStyle/>
        <a:p>
          <a:endParaRPr lang="ru-RU"/>
        </a:p>
      </dgm:t>
    </dgm:pt>
    <dgm:pt modelId="{D4AE9D2D-47E0-4CEA-823C-7224672FB404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Средства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иных межбюджетных трансфертов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составили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8 142,5 тыс. рублей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1,4% к годовым плановым назначениям</a:t>
          </a:r>
          <a:endParaRPr lang="ru-RU" sz="1200" b="1" dirty="0"/>
        </a:p>
      </dgm:t>
    </dgm:pt>
    <dgm:pt modelId="{26FF2B1E-F76B-4F41-9548-AD6A75AFE9F6}" type="sibTrans" cxnId="{9876D86A-475B-4156-B6BC-7A58EECE0B28}">
      <dgm:prSet/>
      <dgm:spPr/>
      <dgm:t>
        <a:bodyPr/>
        <a:lstStyle/>
        <a:p>
          <a:endParaRPr lang="ru-RU"/>
        </a:p>
      </dgm:t>
    </dgm:pt>
    <dgm:pt modelId="{EEF4CF90-1657-4773-AA67-3D9DA324ACD3}" type="parTrans" cxnId="{9876D86A-475B-4156-B6BC-7A58EECE0B28}">
      <dgm:prSet/>
      <dgm:spPr/>
      <dgm:t>
        <a:bodyPr/>
        <a:lstStyle/>
        <a:p>
          <a:endParaRPr lang="ru-RU"/>
        </a:p>
      </dgm:t>
    </dgm:pt>
    <dgm:pt modelId="{FA1FF1ED-EF95-4684-A94D-DA0045360314}">
      <dgm:prSet phldrT="[Текст]" custT="1"/>
      <dgm:spPr/>
      <dgm:t>
        <a:bodyPr/>
        <a:lstStyle/>
        <a:p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выравнивание бюджетной обеспеченности </a:t>
          </a:r>
          <a:r>
            <a:rPr lang="ru-RU" sz="1200" dirty="0" smtClean="0"/>
            <a:t>дотации на частичную компенсацию дополнительных расходов на повышение оплаты труда работников бюджетной сферы 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поступили в сумме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2 357 018,7 тыс. рублей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25,0 % от плановых назначений. </a:t>
          </a:r>
          <a:endParaRPr lang="ru-RU" sz="1200" b="1" dirty="0"/>
        </a:p>
      </dgm:t>
    </dgm:pt>
    <dgm:pt modelId="{75B3E9D8-D720-4A35-9CA3-B10FC39F1005}" type="sibTrans" cxnId="{5261BFA3-A9F6-4E95-BA19-EBCA0FDB1B47}">
      <dgm:prSet/>
      <dgm:spPr/>
      <dgm:t>
        <a:bodyPr/>
        <a:lstStyle/>
        <a:p>
          <a:endParaRPr lang="ru-RU"/>
        </a:p>
      </dgm:t>
    </dgm:pt>
    <dgm:pt modelId="{8F548152-3E58-496F-9D99-FB65A61B4C4C}" type="parTrans" cxnId="{5261BFA3-A9F6-4E95-BA19-EBCA0FDB1B47}">
      <dgm:prSet/>
      <dgm:spPr/>
      <dgm:t>
        <a:bodyPr/>
        <a:lstStyle/>
        <a:p>
          <a:endParaRPr lang="ru-RU"/>
        </a:p>
      </dgm:t>
    </dgm:pt>
    <dgm:pt modelId="{2CEF31B9-5F22-4D4F-A694-65D1D0F36913}">
      <dgm:prSet phldrT="[Текст]" custT="1"/>
      <dgm:spPr/>
      <dgm:t>
        <a:bodyPr/>
        <a:lstStyle/>
        <a:p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доход республиканского бюджета поступили средства в сумме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1 220 372,5 тыс. рублей 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16,3% к годовым плановым назначениям в виде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субсидий</a:t>
          </a:r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dirty="0"/>
        </a:p>
      </dgm:t>
    </dgm:pt>
    <dgm:pt modelId="{AE83D086-7F6B-4FDE-91F6-B9E4326BA8FC}" type="parTrans" cxnId="{172126FC-1DEF-4496-90B9-4AC2800EDBB3}">
      <dgm:prSet/>
      <dgm:spPr/>
      <dgm:t>
        <a:bodyPr/>
        <a:lstStyle/>
        <a:p>
          <a:endParaRPr lang="ru-RU"/>
        </a:p>
      </dgm:t>
    </dgm:pt>
    <dgm:pt modelId="{7D42B2D1-C7AA-4353-B301-95BA114F96EC}" type="sibTrans" cxnId="{172126FC-1DEF-4496-90B9-4AC2800EDBB3}">
      <dgm:prSet/>
      <dgm:spPr/>
      <dgm:t>
        <a:bodyPr/>
        <a:lstStyle/>
        <a:p>
          <a:endParaRPr lang="ru-RU"/>
        </a:p>
      </dgm:t>
    </dgm:pt>
    <dgm:pt modelId="{56B22008-AEE3-4562-A52B-1BD9B37D3E50}">
      <dgm:prSet phldrT="[Текст]" custT="1"/>
      <dgm:spPr/>
      <dgm:t>
        <a:bodyPr/>
        <a:lstStyle/>
        <a:p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доход республиканского бюджета поступили в сумме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333 687,7 тыс. рублей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28,8% к годовым плановым назначениям</a:t>
          </a:r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/>
        </a:p>
      </dgm:t>
    </dgm:pt>
    <dgm:pt modelId="{7483D52B-7A10-4C29-96D2-BC45F4189512}" type="parTrans" cxnId="{1EF0E9B8-7B9D-4A9D-A808-EF392B4062D7}">
      <dgm:prSet/>
      <dgm:spPr/>
      <dgm:t>
        <a:bodyPr/>
        <a:lstStyle/>
        <a:p>
          <a:endParaRPr lang="ru-RU"/>
        </a:p>
      </dgm:t>
    </dgm:pt>
    <dgm:pt modelId="{69143FE0-134C-4383-9D79-3744DCFE6728}" type="sibTrans" cxnId="{1EF0E9B8-7B9D-4A9D-A808-EF392B4062D7}">
      <dgm:prSet/>
      <dgm:spPr/>
      <dgm:t>
        <a:bodyPr/>
        <a:lstStyle/>
        <a:p>
          <a:endParaRPr lang="ru-RU"/>
        </a:p>
      </dgm:t>
    </dgm:pt>
    <dgm:pt modelId="{126F21CF-E0EB-4A70-859C-E9E1A9C8E55E}" type="pres">
      <dgm:prSet presAssocID="{73A5E89A-63C5-4A23-BCF9-ABC69E4B349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70D10-315B-4E15-9C87-9DAA0E5776DB}" type="pres">
      <dgm:prSet presAssocID="{FA1FF1ED-EF95-4684-A94D-DA0045360314}" presName="composite" presStyleCnt="0"/>
      <dgm:spPr/>
      <dgm:t>
        <a:bodyPr/>
        <a:lstStyle/>
        <a:p>
          <a:endParaRPr lang="ru-RU"/>
        </a:p>
      </dgm:t>
    </dgm:pt>
    <dgm:pt modelId="{479FFE96-AC47-4D7C-83C2-8C9D28882139}" type="pres">
      <dgm:prSet presAssocID="{FA1FF1ED-EF95-4684-A94D-DA0045360314}" presName="imgShp" presStyleLbl="fgImgPlace1" presStyleIdx="0" presStyleCnt="5"/>
      <dgm:spPr/>
      <dgm:t>
        <a:bodyPr/>
        <a:lstStyle/>
        <a:p>
          <a:endParaRPr lang="ru-RU"/>
        </a:p>
      </dgm:t>
    </dgm:pt>
    <dgm:pt modelId="{12C86A5F-2BEE-4A88-81F1-A55A18E9A2AB}" type="pres">
      <dgm:prSet presAssocID="{FA1FF1ED-EF95-4684-A94D-DA0045360314}" presName="txShp" presStyleLbl="node1" presStyleIdx="0" presStyleCnt="5" custScaleX="99874" custScaleY="116400" custLinFactNeighborX="8" custLinFactNeighborY="3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DAB85-7A5A-42FA-AA8C-F98727564D18}" type="pres">
      <dgm:prSet presAssocID="{75B3E9D8-D720-4A35-9CA3-B10FC39F1005}" presName="spacing" presStyleCnt="0"/>
      <dgm:spPr/>
      <dgm:t>
        <a:bodyPr/>
        <a:lstStyle/>
        <a:p>
          <a:endParaRPr lang="ru-RU"/>
        </a:p>
      </dgm:t>
    </dgm:pt>
    <dgm:pt modelId="{0E12B211-C600-4331-A0A5-7FD8540EF4C2}" type="pres">
      <dgm:prSet presAssocID="{2CEF31B9-5F22-4D4F-A694-65D1D0F36913}" presName="composite" presStyleCnt="0"/>
      <dgm:spPr/>
      <dgm:t>
        <a:bodyPr/>
        <a:lstStyle/>
        <a:p>
          <a:endParaRPr lang="ru-RU"/>
        </a:p>
      </dgm:t>
    </dgm:pt>
    <dgm:pt modelId="{C721644C-EB00-4CC2-9963-E432D657E69C}" type="pres">
      <dgm:prSet presAssocID="{2CEF31B9-5F22-4D4F-A694-65D1D0F36913}" presName="imgShp" presStyleLbl="fgImgPlace1" presStyleIdx="1" presStyleCnt="5"/>
      <dgm:spPr/>
      <dgm:t>
        <a:bodyPr/>
        <a:lstStyle/>
        <a:p>
          <a:endParaRPr lang="ru-RU"/>
        </a:p>
      </dgm:t>
    </dgm:pt>
    <dgm:pt modelId="{6CC334D6-9F3D-46E9-B737-1A9DA695C746}" type="pres">
      <dgm:prSet presAssocID="{2CEF31B9-5F22-4D4F-A694-65D1D0F3691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BD1DE-CF12-4FD1-A30F-4E9068B6A568}" type="pres">
      <dgm:prSet presAssocID="{7D42B2D1-C7AA-4353-B301-95BA114F96EC}" presName="spacing" presStyleCnt="0"/>
      <dgm:spPr/>
      <dgm:t>
        <a:bodyPr/>
        <a:lstStyle/>
        <a:p>
          <a:endParaRPr lang="ru-RU"/>
        </a:p>
      </dgm:t>
    </dgm:pt>
    <dgm:pt modelId="{16B365FD-AE3E-46FD-BCE9-C3CECD8C9CCE}" type="pres">
      <dgm:prSet presAssocID="{56B22008-AEE3-4562-A52B-1BD9B37D3E50}" presName="composite" presStyleCnt="0"/>
      <dgm:spPr/>
      <dgm:t>
        <a:bodyPr/>
        <a:lstStyle/>
        <a:p>
          <a:endParaRPr lang="ru-RU"/>
        </a:p>
      </dgm:t>
    </dgm:pt>
    <dgm:pt modelId="{68E8A406-8FAA-4C75-8E4A-9526C5A287DF}" type="pres">
      <dgm:prSet presAssocID="{56B22008-AEE3-4562-A52B-1BD9B37D3E50}" presName="imgShp" presStyleLbl="fgImgPlace1" presStyleIdx="2" presStyleCnt="5"/>
      <dgm:spPr/>
      <dgm:t>
        <a:bodyPr/>
        <a:lstStyle/>
        <a:p>
          <a:endParaRPr lang="ru-RU"/>
        </a:p>
      </dgm:t>
    </dgm:pt>
    <dgm:pt modelId="{A28F79E0-6191-4C97-B66B-C89C0000BA28}" type="pres">
      <dgm:prSet presAssocID="{56B22008-AEE3-4562-A52B-1BD9B37D3E50}" presName="txShp" presStyleLbl="node1" presStyleIdx="2" presStyleCnt="5" custLinFactNeighborX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E6E2-2C39-414D-AF6A-6CDDC8BCCD5B}" type="pres">
      <dgm:prSet presAssocID="{69143FE0-134C-4383-9D79-3744DCFE6728}" presName="spacing" presStyleCnt="0"/>
      <dgm:spPr/>
      <dgm:t>
        <a:bodyPr/>
        <a:lstStyle/>
        <a:p>
          <a:endParaRPr lang="ru-RU"/>
        </a:p>
      </dgm:t>
    </dgm:pt>
    <dgm:pt modelId="{AB96EDF4-F351-42BE-A8B6-08811AA9761F}" type="pres">
      <dgm:prSet presAssocID="{D4AE9D2D-47E0-4CEA-823C-7224672FB404}" presName="composite" presStyleCnt="0"/>
      <dgm:spPr/>
      <dgm:t>
        <a:bodyPr/>
        <a:lstStyle/>
        <a:p>
          <a:endParaRPr lang="ru-RU"/>
        </a:p>
      </dgm:t>
    </dgm:pt>
    <dgm:pt modelId="{1ABB07B7-29F5-4469-BD2C-70D07A12E892}" type="pres">
      <dgm:prSet presAssocID="{D4AE9D2D-47E0-4CEA-823C-7224672FB404}" presName="imgShp" presStyleLbl="fgImgPlace1" presStyleIdx="3" presStyleCnt="5"/>
      <dgm:spPr/>
      <dgm:t>
        <a:bodyPr/>
        <a:lstStyle/>
        <a:p>
          <a:endParaRPr lang="ru-RU"/>
        </a:p>
      </dgm:t>
    </dgm:pt>
    <dgm:pt modelId="{E528B2DC-F87E-4144-ACD2-A8B826532C11}" type="pres">
      <dgm:prSet presAssocID="{D4AE9D2D-47E0-4CEA-823C-7224672FB40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E30F1-F7FE-4DDA-9DCC-D37B4824AC35}" type="pres">
      <dgm:prSet presAssocID="{26FF2B1E-F76B-4F41-9548-AD6A75AFE9F6}" presName="spacing" presStyleCnt="0"/>
      <dgm:spPr/>
      <dgm:t>
        <a:bodyPr/>
        <a:lstStyle/>
        <a:p>
          <a:endParaRPr lang="ru-RU"/>
        </a:p>
      </dgm:t>
    </dgm:pt>
    <dgm:pt modelId="{213DF5F5-AA71-41BF-B5F0-910C22769BD0}" type="pres">
      <dgm:prSet presAssocID="{0848447B-694F-47CC-B26F-5F792154DEA6}" presName="composite" presStyleCnt="0"/>
      <dgm:spPr/>
      <dgm:t>
        <a:bodyPr/>
        <a:lstStyle/>
        <a:p>
          <a:endParaRPr lang="ru-RU"/>
        </a:p>
      </dgm:t>
    </dgm:pt>
    <dgm:pt modelId="{B29C2593-FC9E-4A1B-8ED6-D1DD7D1F17A5}" type="pres">
      <dgm:prSet presAssocID="{0848447B-694F-47CC-B26F-5F792154DEA6}" presName="imgShp" presStyleLbl="fgImgPlace1" presStyleIdx="4" presStyleCnt="5"/>
      <dgm:spPr/>
      <dgm:t>
        <a:bodyPr/>
        <a:lstStyle/>
        <a:p>
          <a:endParaRPr lang="ru-RU"/>
        </a:p>
      </dgm:t>
    </dgm:pt>
    <dgm:pt modelId="{E6AA5ED7-F4DB-4565-A84E-9866288DF564}" type="pres">
      <dgm:prSet presAssocID="{0848447B-694F-47CC-B26F-5F792154DEA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1BFA3-A9F6-4E95-BA19-EBCA0FDB1B47}" srcId="{73A5E89A-63C5-4A23-BCF9-ABC69E4B3499}" destId="{FA1FF1ED-EF95-4684-A94D-DA0045360314}" srcOrd="0" destOrd="0" parTransId="{8F548152-3E58-496F-9D99-FB65A61B4C4C}" sibTransId="{75B3E9D8-D720-4A35-9CA3-B10FC39F1005}"/>
    <dgm:cxn modelId="{1EF0E9B8-7B9D-4A9D-A808-EF392B4062D7}" srcId="{73A5E89A-63C5-4A23-BCF9-ABC69E4B3499}" destId="{56B22008-AEE3-4562-A52B-1BD9B37D3E50}" srcOrd="2" destOrd="0" parTransId="{7483D52B-7A10-4C29-96D2-BC45F4189512}" sibTransId="{69143FE0-134C-4383-9D79-3744DCFE6728}"/>
    <dgm:cxn modelId="{D1802026-4CEB-433F-B479-8CE795E57A33}" type="presOf" srcId="{0848447B-694F-47CC-B26F-5F792154DEA6}" destId="{E6AA5ED7-F4DB-4565-A84E-9866288DF564}" srcOrd="0" destOrd="0" presId="urn:microsoft.com/office/officeart/2005/8/layout/vList3"/>
    <dgm:cxn modelId="{172126FC-1DEF-4496-90B9-4AC2800EDBB3}" srcId="{73A5E89A-63C5-4A23-BCF9-ABC69E4B3499}" destId="{2CEF31B9-5F22-4D4F-A694-65D1D0F36913}" srcOrd="1" destOrd="0" parTransId="{AE83D086-7F6B-4FDE-91F6-B9E4326BA8FC}" sibTransId="{7D42B2D1-C7AA-4353-B301-95BA114F96EC}"/>
    <dgm:cxn modelId="{FA2E2BDD-C16E-40C0-9447-7813015B56D1}" type="presOf" srcId="{D4AE9D2D-47E0-4CEA-823C-7224672FB404}" destId="{E528B2DC-F87E-4144-ACD2-A8B826532C11}" srcOrd="0" destOrd="0" presId="urn:microsoft.com/office/officeart/2005/8/layout/vList3"/>
    <dgm:cxn modelId="{7B6FC4D6-628C-4271-B840-76D40EE0ADA6}" srcId="{73A5E89A-63C5-4A23-BCF9-ABC69E4B3499}" destId="{0848447B-694F-47CC-B26F-5F792154DEA6}" srcOrd="4" destOrd="0" parTransId="{B3A8A7C4-02E4-4C85-90A9-D0B1D94B2417}" sibTransId="{E5119977-9D0A-4F99-BB44-112E628C3A4B}"/>
    <dgm:cxn modelId="{C61273A6-E29A-4E38-B476-EFDA40490474}" type="presOf" srcId="{73A5E89A-63C5-4A23-BCF9-ABC69E4B3499}" destId="{126F21CF-E0EB-4A70-859C-E9E1A9C8E55E}" srcOrd="0" destOrd="0" presId="urn:microsoft.com/office/officeart/2005/8/layout/vList3"/>
    <dgm:cxn modelId="{8B3FDB1F-7DD6-44DB-9259-9DEC6EA21846}" type="presOf" srcId="{56B22008-AEE3-4562-A52B-1BD9B37D3E50}" destId="{A28F79E0-6191-4C97-B66B-C89C0000BA28}" srcOrd="0" destOrd="0" presId="urn:microsoft.com/office/officeart/2005/8/layout/vList3"/>
    <dgm:cxn modelId="{11326727-B804-4A74-A4C2-55BB741812C3}" type="presOf" srcId="{FA1FF1ED-EF95-4684-A94D-DA0045360314}" destId="{12C86A5F-2BEE-4A88-81F1-A55A18E9A2AB}" srcOrd="0" destOrd="0" presId="urn:microsoft.com/office/officeart/2005/8/layout/vList3"/>
    <dgm:cxn modelId="{51D5C4FD-4297-420F-BDAE-A6C76C41D788}" type="presOf" srcId="{2CEF31B9-5F22-4D4F-A694-65D1D0F36913}" destId="{6CC334D6-9F3D-46E9-B737-1A9DA695C746}" srcOrd="0" destOrd="0" presId="urn:microsoft.com/office/officeart/2005/8/layout/vList3"/>
    <dgm:cxn modelId="{9876D86A-475B-4156-B6BC-7A58EECE0B28}" srcId="{73A5E89A-63C5-4A23-BCF9-ABC69E4B3499}" destId="{D4AE9D2D-47E0-4CEA-823C-7224672FB404}" srcOrd="3" destOrd="0" parTransId="{EEF4CF90-1657-4773-AA67-3D9DA324ACD3}" sibTransId="{26FF2B1E-F76B-4F41-9548-AD6A75AFE9F6}"/>
    <dgm:cxn modelId="{4A69AB2B-4BEF-40E4-8A5F-CAB977E7C445}" type="presParOf" srcId="{126F21CF-E0EB-4A70-859C-E9E1A9C8E55E}" destId="{65870D10-315B-4E15-9C87-9DAA0E5776DB}" srcOrd="0" destOrd="0" presId="urn:microsoft.com/office/officeart/2005/8/layout/vList3"/>
    <dgm:cxn modelId="{270CF180-16DB-47D6-9FCF-223703D8C346}" type="presParOf" srcId="{65870D10-315B-4E15-9C87-9DAA0E5776DB}" destId="{479FFE96-AC47-4D7C-83C2-8C9D28882139}" srcOrd="0" destOrd="0" presId="urn:microsoft.com/office/officeart/2005/8/layout/vList3"/>
    <dgm:cxn modelId="{BBC058EE-ABBD-4505-9B0B-74254D6DCFD4}" type="presParOf" srcId="{65870D10-315B-4E15-9C87-9DAA0E5776DB}" destId="{12C86A5F-2BEE-4A88-81F1-A55A18E9A2AB}" srcOrd="1" destOrd="0" presId="urn:microsoft.com/office/officeart/2005/8/layout/vList3"/>
    <dgm:cxn modelId="{735FAD0A-35AA-4F66-B59E-9759F7E3AE79}" type="presParOf" srcId="{126F21CF-E0EB-4A70-859C-E9E1A9C8E55E}" destId="{34CDAB85-7A5A-42FA-AA8C-F98727564D18}" srcOrd="1" destOrd="0" presId="urn:microsoft.com/office/officeart/2005/8/layout/vList3"/>
    <dgm:cxn modelId="{1E563350-72E2-4247-B9A8-9431C98B8451}" type="presParOf" srcId="{126F21CF-E0EB-4A70-859C-E9E1A9C8E55E}" destId="{0E12B211-C600-4331-A0A5-7FD8540EF4C2}" srcOrd="2" destOrd="0" presId="urn:microsoft.com/office/officeart/2005/8/layout/vList3"/>
    <dgm:cxn modelId="{B897CFA2-EDCC-424C-8DF3-FE1A325A39CB}" type="presParOf" srcId="{0E12B211-C600-4331-A0A5-7FD8540EF4C2}" destId="{C721644C-EB00-4CC2-9963-E432D657E69C}" srcOrd="0" destOrd="0" presId="urn:microsoft.com/office/officeart/2005/8/layout/vList3"/>
    <dgm:cxn modelId="{45C6DE72-9D88-45E5-A501-38C8EF1E15C7}" type="presParOf" srcId="{0E12B211-C600-4331-A0A5-7FD8540EF4C2}" destId="{6CC334D6-9F3D-46E9-B737-1A9DA695C746}" srcOrd="1" destOrd="0" presId="urn:microsoft.com/office/officeart/2005/8/layout/vList3"/>
    <dgm:cxn modelId="{15EF358C-25C5-4261-A5DA-FDF549A63F21}" type="presParOf" srcId="{126F21CF-E0EB-4A70-859C-E9E1A9C8E55E}" destId="{E2BBD1DE-CF12-4FD1-A30F-4E9068B6A568}" srcOrd="3" destOrd="0" presId="urn:microsoft.com/office/officeart/2005/8/layout/vList3"/>
    <dgm:cxn modelId="{6C9E79C5-7327-4EE2-A236-F45A47F5B260}" type="presParOf" srcId="{126F21CF-E0EB-4A70-859C-E9E1A9C8E55E}" destId="{16B365FD-AE3E-46FD-BCE9-C3CECD8C9CCE}" srcOrd="4" destOrd="0" presId="urn:microsoft.com/office/officeart/2005/8/layout/vList3"/>
    <dgm:cxn modelId="{656AB9C9-EAE7-457F-89FF-EE6C4F6EED6B}" type="presParOf" srcId="{16B365FD-AE3E-46FD-BCE9-C3CECD8C9CCE}" destId="{68E8A406-8FAA-4C75-8E4A-9526C5A287DF}" srcOrd="0" destOrd="0" presId="urn:microsoft.com/office/officeart/2005/8/layout/vList3"/>
    <dgm:cxn modelId="{FA9276B1-1C43-48F2-B889-481B6AC10926}" type="presParOf" srcId="{16B365FD-AE3E-46FD-BCE9-C3CECD8C9CCE}" destId="{A28F79E0-6191-4C97-B66B-C89C0000BA28}" srcOrd="1" destOrd="0" presId="urn:microsoft.com/office/officeart/2005/8/layout/vList3"/>
    <dgm:cxn modelId="{DC292A2A-0EFC-42DA-BDC6-484718F34083}" type="presParOf" srcId="{126F21CF-E0EB-4A70-859C-E9E1A9C8E55E}" destId="{A7C6E6E2-2C39-414D-AF6A-6CDDC8BCCD5B}" srcOrd="5" destOrd="0" presId="urn:microsoft.com/office/officeart/2005/8/layout/vList3"/>
    <dgm:cxn modelId="{7F1870BA-1EAF-4E13-AE03-CB3EEB65E2E8}" type="presParOf" srcId="{126F21CF-E0EB-4A70-859C-E9E1A9C8E55E}" destId="{AB96EDF4-F351-42BE-A8B6-08811AA9761F}" srcOrd="6" destOrd="0" presId="urn:microsoft.com/office/officeart/2005/8/layout/vList3"/>
    <dgm:cxn modelId="{01D0E14E-3DD4-448C-8B8B-3F6D4AD96061}" type="presParOf" srcId="{AB96EDF4-F351-42BE-A8B6-08811AA9761F}" destId="{1ABB07B7-29F5-4469-BD2C-70D07A12E892}" srcOrd="0" destOrd="0" presId="urn:microsoft.com/office/officeart/2005/8/layout/vList3"/>
    <dgm:cxn modelId="{27844481-4192-4492-877A-09C78BB71C1B}" type="presParOf" srcId="{AB96EDF4-F351-42BE-A8B6-08811AA9761F}" destId="{E528B2DC-F87E-4144-ACD2-A8B826532C11}" srcOrd="1" destOrd="0" presId="urn:microsoft.com/office/officeart/2005/8/layout/vList3"/>
    <dgm:cxn modelId="{01F03DB2-B613-4561-99E4-D847F70C3D2D}" type="presParOf" srcId="{126F21CF-E0EB-4A70-859C-E9E1A9C8E55E}" destId="{30FE30F1-F7FE-4DDA-9DCC-D37B4824AC35}" srcOrd="7" destOrd="0" presId="urn:microsoft.com/office/officeart/2005/8/layout/vList3"/>
    <dgm:cxn modelId="{CAC35AB3-931B-48B5-A368-EAE471CE58B4}" type="presParOf" srcId="{126F21CF-E0EB-4A70-859C-E9E1A9C8E55E}" destId="{213DF5F5-AA71-41BF-B5F0-910C22769BD0}" srcOrd="8" destOrd="0" presId="urn:microsoft.com/office/officeart/2005/8/layout/vList3"/>
    <dgm:cxn modelId="{8AF5FA59-066C-4830-81BD-67B2EBF9D205}" type="presParOf" srcId="{213DF5F5-AA71-41BF-B5F0-910C22769BD0}" destId="{B29C2593-FC9E-4A1B-8ED6-D1DD7D1F17A5}" srcOrd="0" destOrd="0" presId="urn:microsoft.com/office/officeart/2005/8/layout/vList3"/>
    <dgm:cxn modelId="{CBBDD3E5-FCB2-4C7F-BECE-20E5A35C924A}" type="presParOf" srcId="{213DF5F5-AA71-41BF-B5F0-910C22769BD0}" destId="{E6AA5ED7-F4DB-4565-A84E-9866288DF56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51718-1611-4B2E-AEA7-2EF790AFA3AE}" type="doc">
      <dgm:prSet loTypeId="urn:microsoft.com/office/officeart/2005/8/layout/cycle8" loCatId="cycle" qsTypeId="urn:microsoft.com/office/officeart/2005/8/quickstyle/3d3" qsCatId="3D" csTypeId="urn:microsoft.com/office/officeart/2005/8/colors/accent1_2" csCatId="accent1" phldr="1"/>
      <dgm:spPr/>
    </dgm:pt>
    <dgm:pt modelId="{AA9FB0D0-95F9-42DE-B759-C67F056C09A9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3 684,2 </a:t>
          </a:r>
        </a:p>
        <a:p>
          <a:r>
            <a:rPr lang="ru-RU" sz="1000" dirty="0" smtClean="0"/>
            <a:t> </a:t>
          </a:r>
          <a:r>
            <a:rPr lang="ru-RU" sz="1400" dirty="0" smtClean="0">
              <a:solidFill>
                <a:schemeClr val="bg2">
                  <a:lumMod val="10000"/>
                </a:schemeClr>
              </a:solidFill>
            </a:rPr>
            <a:t>задолженность по бюджетным кредитам</a:t>
          </a:r>
          <a:endParaRPr lang="ru-RU" sz="1400" dirty="0">
            <a:solidFill>
              <a:schemeClr val="bg2">
                <a:lumMod val="10000"/>
              </a:schemeClr>
            </a:solidFill>
          </a:endParaRPr>
        </a:p>
      </dgm:t>
    </dgm:pt>
    <dgm:pt modelId="{8AB7B5A3-8D50-4265-9BA0-9ED36D756530}" type="parTrans" cxnId="{9C520E65-2283-45DD-BEAF-927B1ADEAB6C}">
      <dgm:prSet/>
      <dgm:spPr/>
      <dgm:t>
        <a:bodyPr/>
        <a:lstStyle/>
        <a:p>
          <a:endParaRPr lang="ru-RU"/>
        </a:p>
      </dgm:t>
    </dgm:pt>
    <dgm:pt modelId="{2708B946-E51E-4C2F-872A-78612B86C7FE}" type="sibTrans" cxnId="{9C520E65-2283-45DD-BEAF-927B1ADEAB6C}">
      <dgm:prSet/>
      <dgm:spPr/>
      <dgm:t>
        <a:bodyPr/>
        <a:lstStyle/>
        <a:p>
          <a:endParaRPr lang="ru-RU"/>
        </a:p>
      </dgm:t>
    </dgm:pt>
    <dgm:pt modelId="{4D86A9B2-F74B-490E-B3D2-C2D3FD1978F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1 748,3  </a:t>
          </a:r>
          <a:r>
            <a:rPr lang="ru-RU" sz="1400" dirty="0" smtClean="0">
              <a:solidFill>
                <a:schemeClr val="bg2">
                  <a:lumMod val="10000"/>
                </a:schemeClr>
              </a:solidFill>
            </a:rPr>
            <a:t>обязательства по ценным бумагам;</a:t>
          </a:r>
          <a:endParaRPr lang="ru-RU" sz="1400" dirty="0">
            <a:solidFill>
              <a:schemeClr val="bg2">
                <a:lumMod val="10000"/>
              </a:schemeClr>
            </a:solidFill>
          </a:endParaRPr>
        </a:p>
      </dgm:t>
    </dgm:pt>
    <dgm:pt modelId="{141A5D7C-3C76-465E-B8D2-4E7BD7A4547B}" type="parTrans" cxnId="{D691FDC8-9A55-4579-9163-E607D77AB45F}">
      <dgm:prSet/>
      <dgm:spPr/>
      <dgm:t>
        <a:bodyPr/>
        <a:lstStyle/>
        <a:p>
          <a:endParaRPr lang="ru-RU"/>
        </a:p>
      </dgm:t>
    </dgm:pt>
    <dgm:pt modelId="{853CD274-C295-4066-BB15-9C9FA13A9FC8}" type="sibTrans" cxnId="{D691FDC8-9A55-4579-9163-E607D77AB45F}">
      <dgm:prSet/>
      <dgm:spPr/>
      <dgm:t>
        <a:bodyPr/>
        <a:lstStyle/>
        <a:p>
          <a:endParaRPr lang="ru-RU"/>
        </a:p>
      </dgm:t>
    </dgm:pt>
    <dgm:pt modelId="{296EF595-E11C-44E5-87AF-433504BA3569}">
      <dgm:prSet phldrT="[Текст]" custT="1"/>
      <dgm:spPr>
        <a:solidFill>
          <a:srgbClr val="F79109"/>
        </a:solidFill>
      </dgm:spPr>
      <dgm:t>
        <a:bodyPr/>
        <a:lstStyle/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76,6</a:t>
          </a:r>
        </a:p>
        <a:p>
          <a:r>
            <a:rPr lang="ru-RU" sz="1000" b="0" dirty="0" smtClean="0"/>
            <a:t> </a:t>
          </a:r>
          <a:r>
            <a:rPr lang="ru-RU" sz="1200" b="0" dirty="0" smtClean="0">
              <a:solidFill>
                <a:schemeClr val="bg2">
                  <a:lumMod val="10000"/>
                </a:schemeClr>
              </a:solidFill>
            </a:rPr>
            <a:t>задолженность перед </a:t>
          </a:r>
          <a:r>
            <a:rPr lang="ru-RU" sz="1200" b="0" dirty="0" err="1" smtClean="0">
              <a:solidFill>
                <a:schemeClr val="bg2">
                  <a:lumMod val="10000"/>
                </a:schemeClr>
              </a:solidFill>
            </a:rPr>
            <a:t>Росрезервом</a:t>
          </a:r>
          <a:r>
            <a:rPr lang="ru-RU" sz="1200" b="0" dirty="0" smtClean="0">
              <a:solidFill>
                <a:schemeClr val="bg2">
                  <a:lumMod val="10000"/>
                </a:schemeClr>
              </a:solidFill>
            </a:rPr>
            <a:t>  ДТ (товарный кредит</a:t>
          </a:r>
          <a:r>
            <a:rPr lang="ru-RU" sz="1000" b="0" dirty="0" smtClean="0">
              <a:solidFill>
                <a:schemeClr val="bg2">
                  <a:lumMod val="10000"/>
                </a:schemeClr>
              </a:solidFill>
            </a:rPr>
            <a:t>);</a:t>
          </a:r>
          <a:endParaRPr lang="ru-RU" sz="1000" dirty="0">
            <a:solidFill>
              <a:schemeClr val="bg2">
                <a:lumMod val="10000"/>
              </a:schemeClr>
            </a:solidFill>
          </a:endParaRPr>
        </a:p>
      </dgm:t>
    </dgm:pt>
    <dgm:pt modelId="{8C2C2768-8A38-4B01-B8C3-81D74E6AC9D8}" type="parTrans" cxnId="{E4747B79-99F7-428E-AACC-73D325A571AE}">
      <dgm:prSet/>
      <dgm:spPr/>
      <dgm:t>
        <a:bodyPr/>
        <a:lstStyle/>
        <a:p>
          <a:endParaRPr lang="ru-RU"/>
        </a:p>
      </dgm:t>
    </dgm:pt>
    <dgm:pt modelId="{BE4926CE-A884-49FE-AE8B-D46D34EA0886}" type="sibTrans" cxnId="{E4747B79-99F7-428E-AACC-73D325A571AE}">
      <dgm:prSet/>
      <dgm:spPr/>
      <dgm:t>
        <a:bodyPr/>
        <a:lstStyle/>
        <a:p>
          <a:endParaRPr lang="ru-RU"/>
        </a:p>
      </dgm:t>
    </dgm:pt>
    <dgm:pt modelId="{D4BCAA55-CA04-4AD6-B525-A1F65994A604}">
      <dgm:prSet custT="1"/>
      <dgm:spPr>
        <a:solidFill>
          <a:srgbClr val="FFCC99"/>
        </a:solidFill>
      </dgm:spPr>
      <dgm:t>
        <a:bodyPr/>
        <a:lstStyle/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</a:rPr>
            <a:t>7,4 </a:t>
          </a:r>
        </a:p>
        <a:p>
          <a:r>
            <a:rPr lang="ru-RU" sz="1200" b="0" dirty="0" smtClean="0"/>
            <a:t> </a:t>
          </a:r>
          <a:r>
            <a:rPr lang="ru-RU" sz="1200" b="0" dirty="0" smtClean="0">
              <a:solidFill>
                <a:schemeClr val="bg2">
                  <a:lumMod val="10000"/>
                </a:schemeClr>
              </a:solidFill>
            </a:rPr>
            <a:t>задолженность по коммерческим кредитам;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66DB290A-DDDA-4C99-BE27-4ACD387B7C34}" type="parTrans" cxnId="{A294FFCB-2B6D-483E-A699-6A34118F5816}">
      <dgm:prSet/>
      <dgm:spPr/>
      <dgm:t>
        <a:bodyPr/>
        <a:lstStyle/>
        <a:p>
          <a:endParaRPr lang="ru-RU"/>
        </a:p>
      </dgm:t>
    </dgm:pt>
    <dgm:pt modelId="{422A84EE-AA05-44E3-AC61-42846F4DDB02}" type="sibTrans" cxnId="{A294FFCB-2B6D-483E-A699-6A34118F5816}">
      <dgm:prSet/>
      <dgm:spPr/>
      <dgm:t>
        <a:bodyPr/>
        <a:lstStyle/>
        <a:p>
          <a:endParaRPr lang="ru-RU"/>
        </a:p>
      </dgm:t>
    </dgm:pt>
    <dgm:pt modelId="{AD835119-9068-4770-A7DE-2735A9938928}" type="pres">
      <dgm:prSet presAssocID="{F3E51718-1611-4B2E-AEA7-2EF790AFA3AE}" presName="compositeShape" presStyleCnt="0">
        <dgm:presLayoutVars>
          <dgm:chMax val="7"/>
          <dgm:dir/>
          <dgm:resizeHandles val="exact"/>
        </dgm:presLayoutVars>
      </dgm:prSet>
      <dgm:spPr/>
    </dgm:pt>
    <dgm:pt modelId="{E798DA03-42D7-4516-8275-CE425F54FD35}" type="pres">
      <dgm:prSet presAssocID="{F3E51718-1611-4B2E-AEA7-2EF790AFA3AE}" presName="wedge1" presStyleLbl="node1" presStyleIdx="0" presStyleCnt="4"/>
      <dgm:spPr/>
      <dgm:t>
        <a:bodyPr/>
        <a:lstStyle/>
        <a:p>
          <a:endParaRPr lang="ru-RU"/>
        </a:p>
      </dgm:t>
    </dgm:pt>
    <dgm:pt modelId="{151AFCE9-B7BC-45B9-98BA-1F3EB09A36F0}" type="pres">
      <dgm:prSet presAssocID="{F3E51718-1611-4B2E-AEA7-2EF790AFA3AE}" presName="dummy1a" presStyleCnt="0"/>
      <dgm:spPr/>
    </dgm:pt>
    <dgm:pt modelId="{1BCBE03C-F346-4D1B-9AF6-FF9F98829311}" type="pres">
      <dgm:prSet presAssocID="{F3E51718-1611-4B2E-AEA7-2EF790AFA3AE}" presName="dummy1b" presStyleCnt="0"/>
      <dgm:spPr/>
    </dgm:pt>
    <dgm:pt modelId="{0C2394F2-5C09-441B-89AA-B5CD6A5C040E}" type="pres">
      <dgm:prSet presAssocID="{F3E51718-1611-4B2E-AEA7-2EF790AFA3A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A41D4-A5A4-4A99-8584-8A7F7F0FAAA2}" type="pres">
      <dgm:prSet presAssocID="{F3E51718-1611-4B2E-AEA7-2EF790AFA3AE}" presName="wedge2" presStyleLbl="node1" presStyleIdx="1" presStyleCnt="4"/>
      <dgm:spPr/>
      <dgm:t>
        <a:bodyPr/>
        <a:lstStyle/>
        <a:p>
          <a:endParaRPr lang="ru-RU"/>
        </a:p>
      </dgm:t>
    </dgm:pt>
    <dgm:pt modelId="{3619BFCF-299F-4C70-B25F-7B4B27B2B26F}" type="pres">
      <dgm:prSet presAssocID="{F3E51718-1611-4B2E-AEA7-2EF790AFA3AE}" presName="dummy2a" presStyleCnt="0"/>
      <dgm:spPr/>
    </dgm:pt>
    <dgm:pt modelId="{B2DA8DC5-EB9B-4631-B057-97431C425B2D}" type="pres">
      <dgm:prSet presAssocID="{F3E51718-1611-4B2E-AEA7-2EF790AFA3AE}" presName="dummy2b" presStyleCnt="0"/>
      <dgm:spPr/>
    </dgm:pt>
    <dgm:pt modelId="{883469B9-0720-42E2-8ACD-1FE740F646C3}" type="pres">
      <dgm:prSet presAssocID="{F3E51718-1611-4B2E-AEA7-2EF790AFA3A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CDB4A-3A2A-417B-AD5D-31E13D801E45}" type="pres">
      <dgm:prSet presAssocID="{F3E51718-1611-4B2E-AEA7-2EF790AFA3AE}" presName="wedge3" presStyleLbl="node1" presStyleIdx="2" presStyleCnt="4"/>
      <dgm:spPr/>
      <dgm:t>
        <a:bodyPr/>
        <a:lstStyle/>
        <a:p>
          <a:endParaRPr lang="ru-RU"/>
        </a:p>
      </dgm:t>
    </dgm:pt>
    <dgm:pt modelId="{1A7D3F37-1E1D-45BB-A2AA-B760A0D31FF4}" type="pres">
      <dgm:prSet presAssocID="{F3E51718-1611-4B2E-AEA7-2EF790AFA3AE}" presName="dummy3a" presStyleCnt="0"/>
      <dgm:spPr/>
    </dgm:pt>
    <dgm:pt modelId="{FA3DAE11-764C-4AC4-9F75-1A54A3471826}" type="pres">
      <dgm:prSet presAssocID="{F3E51718-1611-4B2E-AEA7-2EF790AFA3AE}" presName="dummy3b" presStyleCnt="0"/>
      <dgm:spPr/>
    </dgm:pt>
    <dgm:pt modelId="{B913F7D0-6D2D-4E95-A6B3-D9322C597747}" type="pres">
      <dgm:prSet presAssocID="{F3E51718-1611-4B2E-AEA7-2EF790AFA3A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92939-5CDB-4EEB-8923-A105DC2016D3}" type="pres">
      <dgm:prSet presAssocID="{F3E51718-1611-4B2E-AEA7-2EF790AFA3AE}" presName="wedge4" presStyleLbl="node1" presStyleIdx="3" presStyleCnt="4"/>
      <dgm:spPr/>
      <dgm:t>
        <a:bodyPr/>
        <a:lstStyle/>
        <a:p>
          <a:endParaRPr lang="ru-RU"/>
        </a:p>
      </dgm:t>
    </dgm:pt>
    <dgm:pt modelId="{12254DCB-BFAA-46B4-8B93-076C94358B92}" type="pres">
      <dgm:prSet presAssocID="{F3E51718-1611-4B2E-AEA7-2EF790AFA3AE}" presName="dummy4a" presStyleCnt="0"/>
      <dgm:spPr/>
    </dgm:pt>
    <dgm:pt modelId="{D2FDAFB6-EA0A-4D7F-8109-1417E8FB79F9}" type="pres">
      <dgm:prSet presAssocID="{F3E51718-1611-4B2E-AEA7-2EF790AFA3AE}" presName="dummy4b" presStyleCnt="0"/>
      <dgm:spPr/>
    </dgm:pt>
    <dgm:pt modelId="{B7BEE7BD-E4E1-4AA2-8DCB-E15EE5D7B12E}" type="pres">
      <dgm:prSet presAssocID="{F3E51718-1611-4B2E-AEA7-2EF790AFA3A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40221-FDD9-4939-8CAA-0806AAF5A6B8}" type="pres">
      <dgm:prSet presAssocID="{2708B946-E51E-4C2F-872A-78612B86C7FE}" presName="arrowWedge1" presStyleLbl="fgSibTrans2D1" presStyleIdx="0" presStyleCnt="4"/>
      <dgm:spPr/>
    </dgm:pt>
    <dgm:pt modelId="{04EF85C6-001A-4C72-935F-7D3D061CD517}" type="pres">
      <dgm:prSet presAssocID="{422A84EE-AA05-44E3-AC61-42846F4DDB02}" presName="arrowWedge2" presStyleLbl="fgSibTrans2D1" presStyleIdx="1" presStyleCnt="4"/>
      <dgm:spPr/>
    </dgm:pt>
    <dgm:pt modelId="{6F6FB332-FEA1-4D1E-8604-C6C97FCB3608}" type="pres">
      <dgm:prSet presAssocID="{853CD274-C295-4066-BB15-9C9FA13A9FC8}" presName="arrowWedge3" presStyleLbl="fgSibTrans2D1" presStyleIdx="2" presStyleCnt="4"/>
      <dgm:spPr/>
    </dgm:pt>
    <dgm:pt modelId="{5770F3A6-9343-4744-99DA-D1990AE7E894}" type="pres">
      <dgm:prSet presAssocID="{BE4926CE-A884-49FE-AE8B-D46D34EA0886}" presName="arrowWedge4" presStyleLbl="fgSibTrans2D1" presStyleIdx="3" presStyleCnt="4"/>
      <dgm:spPr/>
    </dgm:pt>
  </dgm:ptLst>
  <dgm:cxnLst>
    <dgm:cxn modelId="{9C520E65-2283-45DD-BEAF-927B1ADEAB6C}" srcId="{F3E51718-1611-4B2E-AEA7-2EF790AFA3AE}" destId="{AA9FB0D0-95F9-42DE-B759-C67F056C09A9}" srcOrd="0" destOrd="0" parTransId="{8AB7B5A3-8D50-4265-9BA0-9ED36D756530}" sibTransId="{2708B946-E51E-4C2F-872A-78612B86C7FE}"/>
    <dgm:cxn modelId="{042D8C07-55AD-4CCC-9CF2-286F9BA2273A}" type="presOf" srcId="{296EF595-E11C-44E5-87AF-433504BA3569}" destId="{B7BEE7BD-E4E1-4AA2-8DCB-E15EE5D7B12E}" srcOrd="1" destOrd="0" presId="urn:microsoft.com/office/officeart/2005/8/layout/cycle8"/>
    <dgm:cxn modelId="{E5276C5F-BA67-4E8E-A3A2-284573F8DD8F}" type="presOf" srcId="{D4BCAA55-CA04-4AD6-B525-A1F65994A604}" destId="{883469B9-0720-42E2-8ACD-1FE740F646C3}" srcOrd="1" destOrd="0" presId="urn:microsoft.com/office/officeart/2005/8/layout/cycle8"/>
    <dgm:cxn modelId="{2F510B2D-3F1B-4CAD-B621-45864C8B75F1}" type="presOf" srcId="{D4BCAA55-CA04-4AD6-B525-A1F65994A604}" destId="{F19A41D4-A5A4-4A99-8584-8A7F7F0FAAA2}" srcOrd="0" destOrd="0" presId="urn:microsoft.com/office/officeart/2005/8/layout/cycle8"/>
    <dgm:cxn modelId="{89CADD57-FB9B-4304-941E-54274D5EC7EC}" type="presOf" srcId="{AA9FB0D0-95F9-42DE-B759-C67F056C09A9}" destId="{0C2394F2-5C09-441B-89AA-B5CD6A5C040E}" srcOrd="1" destOrd="0" presId="urn:microsoft.com/office/officeart/2005/8/layout/cycle8"/>
    <dgm:cxn modelId="{16C2C925-4439-4D96-9FA1-5B60B1741B95}" type="presOf" srcId="{4D86A9B2-F74B-490E-B3D2-C2D3FD1978F6}" destId="{188CDB4A-3A2A-417B-AD5D-31E13D801E45}" srcOrd="0" destOrd="0" presId="urn:microsoft.com/office/officeart/2005/8/layout/cycle8"/>
    <dgm:cxn modelId="{A294FFCB-2B6D-483E-A699-6A34118F5816}" srcId="{F3E51718-1611-4B2E-AEA7-2EF790AFA3AE}" destId="{D4BCAA55-CA04-4AD6-B525-A1F65994A604}" srcOrd="1" destOrd="0" parTransId="{66DB290A-DDDA-4C99-BE27-4ACD387B7C34}" sibTransId="{422A84EE-AA05-44E3-AC61-42846F4DDB02}"/>
    <dgm:cxn modelId="{4160387B-A029-46E1-B4E7-9DCB886706FC}" type="presOf" srcId="{296EF595-E11C-44E5-87AF-433504BA3569}" destId="{A1A92939-5CDB-4EEB-8923-A105DC2016D3}" srcOrd="0" destOrd="0" presId="urn:microsoft.com/office/officeart/2005/8/layout/cycle8"/>
    <dgm:cxn modelId="{401E0985-FEC4-49FD-A8CD-34BBC41B751A}" type="presOf" srcId="{AA9FB0D0-95F9-42DE-B759-C67F056C09A9}" destId="{E798DA03-42D7-4516-8275-CE425F54FD35}" srcOrd="0" destOrd="0" presId="urn:microsoft.com/office/officeart/2005/8/layout/cycle8"/>
    <dgm:cxn modelId="{E4747B79-99F7-428E-AACC-73D325A571AE}" srcId="{F3E51718-1611-4B2E-AEA7-2EF790AFA3AE}" destId="{296EF595-E11C-44E5-87AF-433504BA3569}" srcOrd="3" destOrd="0" parTransId="{8C2C2768-8A38-4B01-B8C3-81D74E6AC9D8}" sibTransId="{BE4926CE-A884-49FE-AE8B-D46D34EA0886}"/>
    <dgm:cxn modelId="{3A27829A-6D6B-40A1-8B9D-7493CB1C4605}" type="presOf" srcId="{F3E51718-1611-4B2E-AEA7-2EF790AFA3AE}" destId="{AD835119-9068-4770-A7DE-2735A9938928}" srcOrd="0" destOrd="0" presId="urn:microsoft.com/office/officeart/2005/8/layout/cycle8"/>
    <dgm:cxn modelId="{661598F0-9ED3-4006-B294-A0DD3663EFFA}" type="presOf" srcId="{4D86A9B2-F74B-490E-B3D2-C2D3FD1978F6}" destId="{B913F7D0-6D2D-4E95-A6B3-D9322C597747}" srcOrd="1" destOrd="0" presId="urn:microsoft.com/office/officeart/2005/8/layout/cycle8"/>
    <dgm:cxn modelId="{D691FDC8-9A55-4579-9163-E607D77AB45F}" srcId="{F3E51718-1611-4B2E-AEA7-2EF790AFA3AE}" destId="{4D86A9B2-F74B-490E-B3D2-C2D3FD1978F6}" srcOrd="2" destOrd="0" parTransId="{141A5D7C-3C76-465E-B8D2-4E7BD7A4547B}" sibTransId="{853CD274-C295-4066-BB15-9C9FA13A9FC8}"/>
    <dgm:cxn modelId="{EB3CA30B-5A2C-45E6-98E5-565EC7B36D84}" type="presParOf" srcId="{AD835119-9068-4770-A7DE-2735A9938928}" destId="{E798DA03-42D7-4516-8275-CE425F54FD35}" srcOrd="0" destOrd="0" presId="urn:microsoft.com/office/officeart/2005/8/layout/cycle8"/>
    <dgm:cxn modelId="{8EDF2D24-F5D5-44C4-B324-3D9373F8C880}" type="presParOf" srcId="{AD835119-9068-4770-A7DE-2735A9938928}" destId="{151AFCE9-B7BC-45B9-98BA-1F3EB09A36F0}" srcOrd="1" destOrd="0" presId="urn:microsoft.com/office/officeart/2005/8/layout/cycle8"/>
    <dgm:cxn modelId="{CC518F2D-7697-45DF-8980-D9E5AE67A2B1}" type="presParOf" srcId="{AD835119-9068-4770-A7DE-2735A9938928}" destId="{1BCBE03C-F346-4D1B-9AF6-FF9F98829311}" srcOrd="2" destOrd="0" presId="urn:microsoft.com/office/officeart/2005/8/layout/cycle8"/>
    <dgm:cxn modelId="{99CBF5A2-E43D-41DE-AD3F-697C62F17250}" type="presParOf" srcId="{AD835119-9068-4770-A7DE-2735A9938928}" destId="{0C2394F2-5C09-441B-89AA-B5CD6A5C040E}" srcOrd="3" destOrd="0" presId="urn:microsoft.com/office/officeart/2005/8/layout/cycle8"/>
    <dgm:cxn modelId="{AC59872D-EC75-4B6D-A212-293CDB305618}" type="presParOf" srcId="{AD835119-9068-4770-A7DE-2735A9938928}" destId="{F19A41D4-A5A4-4A99-8584-8A7F7F0FAAA2}" srcOrd="4" destOrd="0" presId="urn:microsoft.com/office/officeart/2005/8/layout/cycle8"/>
    <dgm:cxn modelId="{753AB858-D843-4D76-A41E-48217C8D3E92}" type="presParOf" srcId="{AD835119-9068-4770-A7DE-2735A9938928}" destId="{3619BFCF-299F-4C70-B25F-7B4B27B2B26F}" srcOrd="5" destOrd="0" presId="urn:microsoft.com/office/officeart/2005/8/layout/cycle8"/>
    <dgm:cxn modelId="{7864CAD5-7AFE-49A9-B923-3320A684D80C}" type="presParOf" srcId="{AD835119-9068-4770-A7DE-2735A9938928}" destId="{B2DA8DC5-EB9B-4631-B057-97431C425B2D}" srcOrd="6" destOrd="0" presId="urn:microsoft.com/office/officeart/2005/8/layout/cycle8"/>
    <dgm:cxn modelId="{CA7819D0-7F15-4396-9DCE-93481451FC0E}" type="presParOf" srcId="{AD835119-9068-4770-A7DE-2735A9938928}" destId="{883469B9-0720-42E2-8ACD-1FE740F646C3}" srcOrd="7" destOrd="0" presId="urn:microsoft.com/office/officeart/2005/8/layout/cycle8"/>
    <dgm:cxn modelId="{73BF2A0D-2BF4-4E86-B1FE-25BFAC9007A0}" type="presParOf" srcId="{AD835119-9068-4770-A7DE-2735A9938928}" destId="{188CDB4A-3A2A-417B-AD5D-31E13D801E45}" srcOrd="8" destOrd="0" presId="urn:microsoft.com/office/officeart/2005/8/layout/cycle8"/>
    <dgm:cxn modelId="{E4E3FA3D-B7F2-4EA1-9F7D-B3FC81A15EA3}" type="presParOf" srcId="{AD835119-9068-4770-A7DE-2735A9938928}" destId="{1A7D3F37-1E1D-45BB-A2AA-B760A0D31FF4}" srcOrd="9" destOrd="0" presId="urn:microsoft.com/office/officeart/2005/8/layout/cycle8"/>
    <dgm:cxn modelId="{A374B0D1-5EED-4EFC-91A2-23243B3DC640}" type="presParOf" srcId="{AD835119-9068-4770-A7DE-2735A9938928}" destId="{FA3DAE11-764C-4AC4-9F75-1A54A3471826}" srcOrd="10" destOrd="0" presId="urn:microsoft.com/office/officeart/2005/8/layout/cycle8"/>
    <dgm:cxn modelId="{A9302567-ABCC-4F54-96F0-AB2D2D5F214C}" type="presParOf" srcId="{AD835119-9068-4770-A7DE-2735A9938928}" destId="{B913F7D0-6D2D-4E95-A6B3-D9322C597747}" srcOrd="11" destOrd="0" presId="urn:microsoft.com/office/officeart/2005/8/layout/cycle8"/>
    <dgm:cxn modelId="{8E69DFD2-6931-409E-9352-56F262173E62}" type="presParOf" srcId="{AD835119-9068-4770-A7DE-2735A9938928}" destId="{A1A92939-5CDB-4EEB-8923-A105DC2016D3}" srcOrd="12" destOrd="0" presId="urn:microsoft.com/office/officeart/2005/8/layout/cycle8"/>
    <dgm:cxn modelId="{6150FAEC-422F-4A8F-B822-84AE8B5972FA}" type="presParOf" srcId="{AD835119-9068-4770-A7DE-2735A9938928}" destId="{12254DCB-BFAA-46B4-8B93-076C94358B92}" srcOrd="13" destOrd="0" presId="urn:microsoft.com/office/officeart/2005/8/layout/cycle8"/>
    <dgm:cxn modelId="{D2A5C49B-701B-4410-86D2-C7DE4BED5075}" type="presParOf" srcId="{AD835119-9068-4770-A7DE-2735A9938928}" destId="{D2FDAFB6-EA0A-4D7F-8109-1417E8FB79F9}" srcOrd="14" destOrd="0" presId="urn:microsoft.com/office/officeart/2005/8/layout/cycle8"/>
    <dgm:cxn modelId="{A6215027-05F6-48FB-A88C-C6186C18DAD0}" type="presParOf" srcId="{AD835119-9068-4770-A7DE-2735A9938928}" destId="{B7BEE7BD-E4E1-4AA2-8DCB-E15EE5D7B12E}" srcOrd="15" destOrd="0" presId="urn:microsoft.com/office/officeart/2005/8/layout/cycle8"/>
    <dgm:cxn modelId="{F0E56CDF-B373-4249-B389-69BD4DDE0893}" type="presParOf" srcId="{AD835119-9068-4770-A7DE-2735A9938928}" destId="{63140221-FDD9-4939-8CAA-0806AAF5A6B8}" srcOrd="16" destOrd="0" presId="urn:microsoft.com/office/officeart/2005/8/layout/cycle8"/>
    <dgm:cxn modelId="{56AF0AFE-7ADC-4590-879C-752633D3F1C4}" type="presParOf" srcId="{AD835119-9068-4770-A7DE-2735A9938928}" destId="{04EF85C6-001A-4C72-935F-7D3D061CD517}" srcOrd="17" destOrd="0" presId="urn:microsoft.com/office/officeart/2005/8/layout/cycle8"/>
    <dgm:cxn modelId="{0B4106D2-EFF5-4B86-AA1F-01FF05FC4DC1}" type="presParOf" srcId="{AD835119-9068-4770-A7DE-2735A9938928}" destId="{6F6FB332-FEA1-4D1E-8604-C6C97FCB3608}" srcOrd="18" destOrd="0" presId="urn:microsoft.com/office/officeart/2005/8/layout/cycle8"/>
    <dgm:cxn modelId="{E5E7D7F8-5E12-4EB8-8299-9CA09729F974}" type="presParOf" srcId="{AD835119-9068-4770-A7DE-2735A9938928}" destId="{5770F3A6-9343-4744-99DA-D1990AE7E89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86A5F-2BEE-4A88-81F1-A55A18E9A2AB}">
      <dsp:nvSpPr>
        <dsp:cNvPr id="0" name=""/>
        <dsp:cNvSpPr/>
      </dsp:nvSpPr>
      <dsp:spPr>
        <a:xfrm rot="10800000">
          <a:off x="1979099" y="30839"/>
          <a:ext cx="7087505" cy="85844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21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выравнивание бюджетной обеспеченности </a:t>
          </a:r>
          <a:r>
            <a:rPr lang="ru-RU" sz="1200" kern="1200" dirty="0" smtClean="0"/>
            <a:t>дотации на частичную компенсацию дополнительных расходов на повышение оплаты труда работников бюджетной сферы 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поступили в сумме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2 357 018,7 тыс. рублей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25,0 % от плановых назначений. </a:t>
          </a:r>
          <a:endParaRPr lang="ru-RU" sz="1200" b="1" kern="1200" dirty="0"/>
        </a:p>
      </dsp:txBody>
      <dsp:txXfrm rot="10800000">
        <a:off x="2193711" y="30839"/>
        <a:ext cx="6872893" cy="858447"/>
      </dsp:txXfrm>
    </dsp:sp>
    <dsp:sp modelId="{479FFE96-AC47-4D7C-83C2-8C9D28882139}">
      <dsp:nvSpPr>
        <dsp:cNvPr id="0" name=""/>
        <dsp:cNvSpPr/>
      </dsp:nvSpPr>
      <dsp:spPr>
        <a:xfrm>
          <a:off x="1605311" y="61895"/>
          <a:ext cx="737498" cy="737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C334D6-9F3D-46E9-B737-1A9DA695C746}">
      <dsp:nvSpPr>
        <dsp:cNvPr id="0" name=""/>
        <dsp:cNvSpPr/>
      </dsp:nvSpPr>
      <dsp:spPr>
        <a:xfrm rot="10800000">
          <a:off x="1971825" y="1080017"/>
          <a:ext cx="7096447" cy="737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21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доход республиканского бюджета поступили средства в сумме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1 220 372,5 тыс. рублей 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16,3% к годовым плановым назначениям в виде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субсидий</a:t>
          </a: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kern="1200" dirty="0"/>
        </a:p>
      </dsp:txBody>
      <dsp:txXfrm rot="10800000">
        <a:off x="2156199" y="1080017"/>
        <a:ext cx="6912073" cy="737498"/>
      </dsp:txXfrm>
    </dsp:sp>
    <dsp:sp modelId="{C721644C-EB00-4CC2-9963-E432D657E69C}">
      <dsp:nvSpPr>
        <dsp:cNvPr id="0" name=""/>
        <dsp:cNvSpPr/>
      </dsp:nvSpPr>
      <dsp:spPr>
        <a:xfrm>
          <a:off x="1603076" y="1080017"/>
          <a:ext cx="737498" cy="737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F79E0-6191-4C97-B66B-C89C0000BA28}">
      <dsp:nvSpPr>
        <dsp:cNvPr id="0" name=""/>
        <dsp:cNvSpPr/>
      </dsp:nvSpPr>
      <dsp:spPr>
        <a:xfrm rot="10800000">
          <a:off x="1972393" y="2037664"/>
          <a:ext cx="7096447" cy="737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21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доход республиканского бюджета поступили в сумме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333 687,7 тыс. рублей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28,8% к годовым плановым назначениям</a:t>
          </a: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/>
        </a:p>
      </dsp:txBody>
      <dsp:txXfrm rot="10800000">
        <a:off x="2156767" y="2037664"/>
        <a:ext cx="6912073" cy="737498"/>
      </dsp:txXfrm>
    </dsp:sp>
    <dsp:sp modelId="{68E8A406-8FAA-4C75-8E4A-9526C5A287DF}">
      <dsp:nvSpPr>
        <dsp:cNvPr id="0" name=""/>
        <dsp:cNvSpPr/>
      </dsp:nvSpPr>
      <dsp:spPr>
        <a:xfrm>
          <a:off x="1603076" y="2037664"/>
          <a:ext cx="737498" cy="737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8B2DC-F87E-4144-ACD2-A8B826532C11}">
      <dsp:nvSpPr>
        <dsp:cNvPr id="0" name=""/>
        <dsp:cNvSpPr/>
      </dsp:nvSpPr>
      <dsp:spPr>
        <a:xfrm rot="10800000">
          <a:off x="1971825" y="2995311"/>
          <a:ext cx="7096447" cy="737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21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Средства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иных межбюджетных трансфертов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составили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8 142,5 тыс. рублей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1,4% к годовым плановым назначениям</a:t>
          </a:r>
          <a:endParaRPr lang="ru-RU" sz="1200" b="1" kern="1200" dirty="0"/>
        </a:p>
      </dsp:txBody>
      <dsp:txXfrm rot="10800000">
        <a:off x="2156199" y="2995311"/>
        <a:ext cx="6912073" cy="737498"/>
      </dsp:txXfrm>
    </dsp:sp>
    <dsp:sp modelId="{1ABB07B7-29F5-4469-BD2C-70D07A12E892}">
      <dsp:nvSpPr>
        <dsp:cNvPr id="0" name=""/>
        <dsp:cNvSpPr/>
      </dsp:nvSpPr>
      <dsp:spPr>
        <a:xfrm>
          <a:off x="1603076" y="2995311"/>
          <a:ext cx="737498" cy="737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A5ED7-F4DB-4565-A84E-9866288DF564}">
      <dsp:nvSpPr>
        <dsp:cNvPr id="0" name=""/>
        <dsp:cNvSpPr/>
      </dsp:nvSpPr>
      <dsp:spPr>
        <a:xfrm rot="10800000">
          <a:off x="1971825" y="3952957"/>
          <a:ext cx="7096447" cy="737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21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Прочие безвозмездные поступления в республиканский бюджет составили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2 577,6 </a:t>
          </a:r>
          <a:r>
            <a:rPr lang="ru-RU" sz="1200" b="1" kern="1200" dirty="0" err="1" smtClean="0"/>
            <a:t>тыс.руб</a:t>
          </a:r>
          <a:r>
            <a:rPr lang="ru-RU" sz="1900" b="1" kern="1200" dirty="0" smtClean="0"/>
            <a:t>.</a:t>
          </a:r>
          <a:endParaRPr lang="ru-RU" sz="1900" b="1" kern="1200" dirty="0"/>
        </a:p>
      </dsp:txBody>
      <dsp:txXfrm rot="10800000">
        <a:off x="2156199" y="3952957"/>
        <a:ext cx="6912073" cy="737498"/>
      </dsp:txXfrm>
    </dsp:sp>
    <dsp:sp modelId="{B29C2593-FC9E-4A1B-8ED6-D1DD7D1F17A5}">
      <dsp:nvSpPr>
        <dsp:cNvPr id="0" name=""/>
        <dsp:cNvSpPr/>
      </dsp:nvSpPr>
      <dsp:spPr>
        <a:xfrm>
          <a:off x="1603076" y="3952957"/>
          <a:ext cx="737498" cy="737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8DA03-42D7-4516-8275-CE425F54FD35}">
      <dsp:nvSpPr>
        <dsp:cNvPr id="0" name=""/>
        <dsp:cNvSpPr/>
      </dsp:nvSpPr>
      <dsp:spPr>
        <a:xfrm>
          <a:off x="2566029" y="324928"/>
          <a:ext cx="4371165" cy="4371165"/>
        </a:xfrm>
        <a:prstGeom prst="pie">
          <a:avLst>
            <a:gd name="adj1" fmla="val 16200000"/>
            <a:gd name="adj2" fmla="val 0"/>
          </a:avLst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3 684,2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</a:t>
          </a:r>
          <a:r>
            <a:rPr lang="ru-RU" sz="1400" kern="1200" dirty="0" smtClean="0">
              <a:solidFill>
                <a:schemeClr val="bg2">
                  <a:lumMod val="10000"/>
                </a:schemeClr>
              </a:solidFill>
            </a:rPr>
            <a:t>задолженность по бюджетным кредитам</a:t>
          </a:r>
          <a:endParaRPr lang="ru-RU" sz="1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886389" y="1230904"/>
        <a:ext cx="1613168" cy="1196866"/>
      </dsp:txXfrm>
    </dsp:sp>
    <dsp:sp modelId="{F19A41D4-A5A4-4A99-8584-8A7F7F0FAAA2}">
      <dsp:nvSpPr>
        <dsp:cNvPr id="0" name=""/>
        <dsp:cNvSpPr/>
      </dsp:nvSpPr>
      <dsp:spPr>
        <a:xfrm>
          <a:off x="2566029" y="471674"/>
          <a:ext cx="4371165" cy="4371165"/>
        </a:xfrm>
        <a:prstGeom prst="pie">
          <a:avLst>
            <a:gd name="adj1" fmla="val 0"/>
            <a:gd name="adj2" fmla="val 5400000"/>
          </a:avLst>
        </a:prstGeom>
        <a:solidFill>
          <a:srgbClr val="FF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7,4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 </a:t>
          </a:r>
          <a:r>
            <a:rPr lang="ru-RU" sz="1200" b="0" kern="1200" dirty="0" smtClean="0">
              <a:solidFill>
                <a:schemeClr val="bg2">
                  <a:lumMod val="10000"/>
                </a:schemeClr>
              </a:solidFill>
            </a:rPr>
            <a:t>задолженность по коммерческим кредитам;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886389" y="2739997"/>
        <a:ext cx="1613168" cy="1196866"/>
      </dsp:txXfrm>
    </dsp:sp>
    <dsp:sp modelId="{188CDB4A-3A2A-417B-AD5D-31E13D801E45}">
      <dsp:nvSpPr>
        <dsp:cNvPr id="0" name=""/>
        <dsp:cNvSpPr/>
      </dsp:nvSpPr>
      <dsp:spPr>
        <a:xfrm>
          <a:off x="2419283" y="471674"/>
          <a:ext cx="4371165" cy="4371165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</a:rPr>
            <a:t>1 748,3  </a:t>
          </a:r>
          <a:r>
            <a:rPr lang="ru-RU" sz="1400" kern="1200" dirty="0" smtClean="0">
              <a:solidFill>
                <a:schemeClr val="bg2">
                  <a:lumMod val="10000"/>
                </a:schemeClr>
              </a:solidFill>
            </a:rPr>
            <a:t>обязательства по ценным бумагам;</a:t>
          </a:r>
          <a:endParaRPr lang="ru-RU" sz="1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56920" y="2739997"/>
        <a:ext cx="1613168" cy="1196866"/>
      </dsp:txXfrm>
    </dsp:sp>
    <dsp:sp modelId="{A1A92939-5CDB-4EEB-8923-A105DC2016D3}">
      <dsp:nvSpPr>
        <dsp:cNvPr id="0" name=""/>
        <dsp:cNvSpPr/>
      </dsp:nvSpPr>
      <dsp:spPr>
        <a:xfrm>
          <a:off x="2419283" y="324928"/>
          <a:ext cx="4371165" cy="4371165"/>
        </a:xfrm>
        <a:prstGeom prst="pie">
          <a:avLst>
            <a:gd name="adj1" fmla="val 10800000"/>
            <a:gd name="adj2" fmla="val 16200000"/>
          </a:avLst>
        </a:prstGeom>
        <a:solidFill>
          <a:srgbClr val="F7910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76,6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/>
            <a:t> </a:t>
          </a:r>
          <a:r>
            <a:rPr lang="ru-RU" sz="1200" b="0" kern="1200" dirty="0" smtClean="0">
              <a:solidFill>
                <a:schemeClr val="bg2">
                  <a:lumMod val="10000"/>
                </a:schemeClr>
              </a:solidFill>
            </a:rPr>
            <a:t>задолженность перед </a:t>
          </a:r>
          <a:r>
            <a:rPr lang="ru-RU" sz="1200" b="0" kern="1200" dirty="0" err="1" smtClean="0">
              <a:solidFill>
                <a:schemeClr val="bg2">
                  <a:lumMod val="10000"/>
                </a:schemeClr>
              </a:solidFill>
            </a:rPr>
            <a:t>Росрезервом</a:t>
          </a:r>
          <a:r>
            <a:rPr lang="ru-RU" sz="1200" b="0" kern="1200" dirty="0" smtClean="0">
              <a:solidFill>
                <a:schemeClr val="bg2">
                  <a:lumMod val="10000"/>
                </a:schemeClr>
              </a:solidFill>
            </a:rPr>
            <a:t>  ДТ (товарный кредит</a:t>
          </a:r>
          <a:r>
            <a:rPr lang="ru-RU" sz="1000" b="0" kern="1200" dirty="0" smtClean="0">
              <a:solidFill>
                <a:schemeClr val="bg2">
                  <a:lumMod val="10000"/>
                </a:schemeClr>
              </a:solidFill>
            </a:rPr>
            <a:t>);</a:t>
          </a:r>
          <a:endParaRPr lang="ru-RU" sz="1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56920" y="1230904"/>
        <a:ext cx="1613168" cy="1196866"/>
      </dsp:txXfrm>
    </dsp:sp>
    <dsp:sp modelId="{63140221-FDD9-4939-8CAA-0806AAF5A6B8}">
      <dsp:nvSpPr>
        <dsp:cNvPr id="0" name=""/>
        <dsp:cNvSpPr/>
      </dsp:nvSpPr>
      <dsp:spPr>
        <a:xfrm>
          <a:off x="2295433" y="54332"/>
          <a:ext cx="4912356" cy="491235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F85C6-001A-4C72-935F-7D3D061CD517}">
      <dsp:nvSpPr>
        <dsp:cNvPr id="0" name=""/>
        <dsp:cNvSpPr/>
      </dsp:nvSpPr>
      <dsp:spPr>
        <a:xfrm>
          <a:off x="2295433" y="201078"/>
          <a:ext cx="4912356" cy="491235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FB332-FEA1-4D1E-8604-C6C97FCB3608}">
      <dsp:nvSpPr>
        <dsp:cNvPr id="0" name=""/>
        <dsp:cNvSpPr/>
      </dsp:nvSpPr>
      <dsp:spPr>
        <a:xfrm>
          <a:off x="2148687" y="201078"/>
          <a:ext cx="4912356" cy="491235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0F3A6-9343-4744-99DA-D1990AE7E894}">
      <dsp:nvSpPr>
        <dsp:cNvPr id="0" name=""/>
        <dsp:cNvSpPr/>
      </dsp:nvSpPr>
      <dsp:spPr>
        <a:xfrm>
          <a:off x="2148687" y="54332"/>
          <a:ext cx="4912356" cy="491235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0.49135</cdr:x>
      <cdr:y>0.22197</cdr:y>
    </cdr:from>
    <cdr:to>
      <cdr:x>0.76316</cdr:x>
      <cdr:y>0.33393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993662" y="1202766"/>
          <a:ext cx="2209287" cy="60667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0.56845</cdr:x>
      <cdr:y>0.21872</cdr:y>
    </cdr:from>
    <cdr:to>
      <cdr:x>0.67229</cdr:x>
      <cdr:y>0.26253</cdr:y>
    </cdr:to>
    <cdr:sp macro="" textlink="">
      <cdr:nvSpPr>
        <cdr:cNvPr id="4" name="TextBox 3"/>
        <cdr:cNvSpPr txBox="1"/>
      </cdr:nvSpPr>
      <cdr:spPr>
        <a:xfrm xmlns:a="http://schemas.openxmlformats.org/drawingml/2006/main" rot="792444">
          <a:off x="4620333" y="1185182"/>
          <a:ext cx="844062" cy="237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-91 250,6</a:t>
          </a:r>
        </a:p>
        <a:p xmlns:a="http://schemas.openxmlformats.org/drawingml/2006/main"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20.06.2019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62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8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6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2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 smtClean="0"/>
              <a:t>Образец текста</a:t>
            </a:r>
          </a:p>
          <a:p>
            <a:pPr lvl="1" rtl="0" eaLnBrk="1" latinLnBrk="0" hangingPunct="1"/>
            <a:r>
              <a:rPr lang="ru-RU" noProof="0" dirty="0" smtClean="0"/>
              <a:t>Второй уровень</a:t>
            </a:r>
          </a:p>
          <a:p>
            <a:pPr lvl="2" rtl="0" eaLnBrk="1" latinLnBrk="0" hangingPunct="1"/>
            <a:r>
              <a:rPr lang="ru-RU" noProof="0" dirty="0" smtClean="0"/>
              <a:t>Третий уровень</a:t>
            </a:r>
          </a:p>
          <a:p>
            <a:pPr lvl="3" rtl="0" eaLnBrk="1" latinLnBrk="0" hangingPunct="1"/>
            <a:r>
              <a:rPr lang="ru-RU" noProof="0" dirty="0" smtClean="0"/>
              <a:t>Четвертый уровень</a:t>
            </a:r>
          </a:p>
          <a:p>
            <a:pPr lvl="4" rtl="0" eaLnBrk="1" latinLnBrk="0" hangingPunct="1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20.06.2019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2176" y="918634"/>
            <a:ext cx="9873761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совета при 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 финансов КЧР </a:t>
            </a:r>
            <a:endParaRPr lang="ru-RU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767" y="2564936"/>
            <a:ext cx="5195910" cy="34504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5020" y="6198578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3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683200"/>
              </p:ext>
            </p:extLst>
          </p:nvPr>
        </p:nvGraphicFramePr>
        <p:xfrm>
          <a:off x="1225900" y="1075173"/>
          <a:ext cx="9837336" cy="50532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4858">
                  <a:extLst>
                    <a:ext uri="{9D8B030D-6E8A-4147-A177-3AD203B41FA5}">
                      <a16:colId xmlns:a16="http://schemas.microsoft.com/office/drawing/2014/main" xmlns="" val="873916593"/>
                    </a:ext>
                  </a:extLst>
                </a:gridCol>
                <a:gridCol w="5179507">
                  <a:extLst>
                    <a:ext uri="{9D8B030D-6E8A-4147-A177-3AD203B41FA5}">
                      <a16:colId xmlns:a16="http://schemas.microsoft.com/office/drawing/2014/main" xmlns="" val="68932748"/>
                    </a:ext>
                  </a:extLst>
                </a:gridCol>
                <a:gridCol w="1319098">
                  <a:extLst>
                    <a:ext uri="{9D8B030D-6E8A-4147-A177-3AD203B41FA5}">
                      <a16:colId xmlns:a16="http://schemas.microsoft.com/office/drawing/2014/main" xmlns="" val="732877767"/>
                    </a:ext>
                  </a:extLst>
                </a:gridCol>
                <a:gridCol w="1602292">
                  <a:extLst>
                    <a:ext uri="{9D8B030D-6E8A-4147-A177-3AD203B41FA5}">
                      <a16:colId xmlns:a16="http://schemas.microsoft.com/office/drawing/2014/main" xmlns="" val="4091356911"/>
                    </a:ext>
                  </a:extLst>
                </a:gridCol>
                <a:gridCol w="1321581">
                  <a:extLst>
                    <a:ext uri="{9D8B030D-6E8A-4147-A177-3AD203B41FA5}">
                      <a16:colId xmlns:a16="http://schemas.microsoft.com/office/drawing/2014/main" xmlns="" val="3426171059"/>
                    </a:ext>
                  </a:extLst>
                </a:gridCol>
              </a:tblGrid>
              <a:tr h="546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государственных программ и непрограммных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Уточненная роспись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1 квартал 2019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Исполнение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уточненному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плану,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928861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водохозяйственного комплекса и охрана окружающей среды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737 682,8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65 797,0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046495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лесного хозяйства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106 231,2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15 546,7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17595210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«Животный мир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16 922,7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2 224,3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224930"/>
                  </a:ext>
                </a:extLst>
              </a:tr>
              <a:tr h="50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«Обеспечение мероприятий гражданской обороны, защиты населения  и территорий от чрезвычайных ситуаций, пожарной безопасности и безопасности людей на водных объектах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132 134,1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15 054,4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01306190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«Развитие сельского хозяйства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1 244 793,3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32 795,7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899140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«Стимулирование экономического развития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662 740,1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106 504,2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39087839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«Развитие промышленности, торговли, энергетики, транспорта, связи и информационного общества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161 098,2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21 291,3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207081"/>
                  </a:ext>
                </a:extLst>
              </a:tr>
              <a:tr h="410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«Развитие туризма, курортов и молодежной политики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950 874,3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545 241,0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160552504"/>
                  </a:ext>
                </a:extLst>
              </a:tr>
              <a:tr h="50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«Управление государственными финансами, государственным имуществом и государственным долгом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1 557 578,9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355 119,0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3264394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«Противодействие коррупции и профилактика правонарушений 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810,0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238775381"/>
                  </a:ext>
                </a:extLst>
              </a:tr>
              <a:tr h="34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 программа «Развитие муниципальной службы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3392103"/>
                  </a:ext>
                </a:extLst>
              </a:tr>
              <a:tr h="41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непрограммные расходы республиканского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КЧР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1 280 079,8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293 045,6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2761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3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41742221"/>
              </p:ext>
            </p:extLst>
          </p:nvPr>
        </p:nvGraphicFramePr>
        <p:xfrm>
          <a:off x="1338891" y="1260429"/>
          <a:ext cx="9554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76870" y="614098"/>
            <a:ext cx="4036746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Дефицит/профицит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5899" y="1457012"/>
            <a:ext cx="9917723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Профицит </a:t>
            </a:r>
            <a:r>
              <a:rPr lang="ru-RU" dirty="0"/>
              <a:t>республиканского бюджета за </a:t>
            </a:r>
            <a:r>
              <a:rPr lang="ru-RU" dirty="0" smtClean="0"/>
              <a:t>1 квартал 2019 </a:t>
            </a:r>
            <a:r>
              <a:rPr lang="ru-RU" dirty="0"/>
              <a:t>года составил </a:t>
            </a:r>
            <a:r>
              <a:rPr lang="ru-RU" dirty="0" smtClean="0"/>
              <a:t>30,8 </a:t>
            </a:r>
            <a:r>
              <a:rPr lang="ru-RU" dirty="0"/>
              <a:t>млн. рублей, в том числе: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905" y="745434"/>
            <a:ext cx="768672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Государственный внутренний долг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53086653"/>
              </p:ext>
            </p:extLst>
          </p:nvPr>
        </p:nvGraphicFramePr>
        <p:xfrm>
          <a:off x="1401418" y="1580609"/>
          <a:ext cx="9392478" cy="52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268" y="1507758"/>
            <a:ext cx="3326005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По состоянию на </a:t>
            </a:r>
            <a:r>
              <a:rPr lang="ru-RU" sz="1400" dirty="0" smtClean="0"/>
              <a:t>01.04.2019 </a:t>
            </a:r>
            <a:r>
              <a:rPr lang="ru-RU" sz="1400" dirty="0"/>
              <a:t>объем </a:t>
            </a:r>
            <a:endParaRPr lang="ru-RU" sz="1400" dirty="0" smtClean="0"/>
          </a:p>
          <a:p>
            <a:r>
              <a:rPr lang="ru-RU" sz="1400" dirty="0" smtClean="0"/>
              <a:t>государственного </a:t>
            </a:r>
            <a:r>
              <a:rPr lang="ru-RU" sz="1400" dirty="0"/>
              <a:t>внутреннего </a:t>
            </a:r>
            <a:r>
              <a:rPr lang="ru-RU" sz="1400" dirty="0" smtClean="0"/>
              <a:t>долга</a:t>
            </a:r>
          </a:p>
          <a:p>
            <a:r>
              <a:rPr lang="ru-RU" sz="1400" dirty="0" smtClean="0"/>
              <a:t>республики </a:t>
            </a:r>
            <a:r>
              <a:rPr lang="ru-RU" sz="1400" dirty="0"/>
              <a:t>составил </a:t>
            </a:r>
            <a:r>
              <a:rPr lang="ru-RU" sz="1400" dirty="0" smtClean="0"/>
              <a:t>5 516,6 млн</a:t>
            </a:r>
            <a:r>
              <a:rPr lang="ru-RU" sz="1400" dirty="0"/>
              <a:t>. </a:t>
            </a:r>
            <a:r>
              <a:rPr lang="ru-RU" sz="1400" dirty="0" err="1" smtClean="0"/>
              <a:t>руб</a:t>
            </a:r>
            <a:r>
              <a:rPr lang="ru-RU" sz="1400" dirty="0"/>
              <a:t>,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smtClean="0"/>
              <a:t>т. </a:t>
            </a:r>
            <a:r>
              <a:rPr lang="ru-RU" sz="1400" dirty="0"/>
              <a:t>ч</a:t>
            </a:r>
            <a:r>
              <a:rPr lang="ru-RU" sz="1400" dirty="0" smtClean="0"/>
              <a:t>: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6967" y="756459"/>
            <a:ext cx="10972800" cy="841248"/>
          </a:xfrm>
        </p:spPr>
        <p:txBody>
          <a:bodyPr rtlCol="0"/>
          <a:lstStyle/>
          <a:p>
            <a:pPr algn="ctr" rt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Проект </a:t>
            </a:r>
            <a:r>
              <a:rPr lang="ru-RU" b="1" dirty="0"/>
              <a:t>постановления Правительства Карачаево-Черкесской Республики «Об исполнении республиканского бюджета Карачаево-Черкесской </a:t>
            </a:r>
            <a:r>
              <a:rPr lang="ru-RU" b="1" dirty="0" smtClean="0"/>
              <a:t>Республики за </a:t>
            </a:r>
            <a:r>
              <a:rPr lang="ru-RU" b="1" dirty="0"/>
              <a:t>1 квартал 2019 года»</a:t>
            </a:r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endParaRPr lang="ru-RU" dirty="0" smtClean="0"/>
          </a:p>
          <a:p>
            <a:pPr marL="0" indent="0" rtl="0">
              <a:buNone/>
            </a:pPr>
            <a:r>
              <a:rPr lang="ru-RU" dirty="0" smtClean="0"/>
              <a:t>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31" y="955553"/>
            <a:ext cx="2257491" cy="1693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1503" y="1246489"/>
            <a:ext cx="7350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2019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 республиканский бюджет поступило доходов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5 329 683,9 тыс. рублей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к годовым плановым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налоговые и неналоговые доходы поступили в объеме 1 407 885 тыс.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1122" y="822890"/>
            <a:ext cx="8401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неналоговых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за 1 квартал 2018-2019 гг.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73707"/>
              </p:ext>
            </p:extLst>
          </p:nvPr>
        </p:nvGraphicFramePr>
        <p:xfrm>
          <a:off x="1389671" y="2418350"/>
          <a:ext cx="9998853" cy="386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0715">
                  <a:extLst>
                    <a:ext uri="{9D8B030D-6E8A-4147-A177-3AD203B41FA5}">
                      <a16:colId xmlns:a16="http://schemas.microsoft.com/office/drawing/2014/main" xmlns="" val="3987657514"/>
                    </a:ext>
                  </a:extLst>
                </a:gridCol>
                <a:gridCol w="1891298">
                  <a:extLst>
                    <a:ext uri="{9D8B030D-6E8A-4147-A177-3AD203B41FA5}">
                      <a16:colId xmlns:a16="http://schemas.microsoft.com/office/drawing/2014/main" xmlns="" val="227603351"/>
                    </a:ext>
                  </a:extLst>
                </a:gridCol>
                <a:gridCol w="1557279">
                  <a:extLst>
                    <a:ext uri="{9D8B030D-6E8A-4147-A177-3AD203B41FA5}">
                      <a16:colId xmlns:a16="http://schemas.microsoft.com/office/drawing/2014/main" xmlns="" val="1861998040"/>
                    </a:ext>
                  </a:extLst>
                </a:gridCol>
                <a:gridCol w="1749437">
                  <a:extLst>
                    <a:ext uri="{9D8B030D-6E8A-4147-A177-3AD203B41FA5}">
                      <a16:colId xmlns:a16="http://schemas.microsoft.com/office/drawing/2014/main" xmlns="" val="1042071296"/>
                    </a:ext>
                  </a:extLst>
                </a:gridCol>
                <a:gridCol w="1330124">
                  <a:extLst>
                    <a:ext uri="{9D8B030D-6E8A-4147-A177-3AD203B41FA5}">
                      <a16:colId xmlns:a16="http://schemas.microsoft.com/office/drawing/2014/main" xmlns="" val="939412801"/>
                    </a:ext>
                  </a:extLst>
                </a:gridCol>
              </a:tblGrid>
              <a:tr h="4104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квартал 2018 года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квартал 2019 года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477578101"/>
                  </a:ext>
                </a:extLst>
              </a:tr>
              <a:tr h="41040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уд. вес (%)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уд. вес (%)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8373882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1 328 760,7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1 347 571,7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126248065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372 295,0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281 044,4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25681974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533 505,8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556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169,3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260071699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209 346,5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283 017,1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71597022"/>
                  </a:ext>
                </a:extLst>
              </a:tr>
              <a:tr h="454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76 697,8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91 593,5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78332827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81 206,1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78 468,1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310410160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38 524,6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40 576,4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013243801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добычу полезных ископаемых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11 668,9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10 824,9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</a:t>
                      </a: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383786920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налоги и сборы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5 233,5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5 787,0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40845492"/>
                  </a:ext>
                </a:extLst>
              </a:tr>
              <a:tr h="32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42 677,4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60 313,3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25200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77803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66054551"/>
              </p:ext>
            </p:extLst>
          </p:nvPr>
        </p:nvGraphicFramePr>
        <p:xfrm>
          <a:off x="0" y="282806"/>
          <a:ext cx="12047974" cy="657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18171340"/>
              </p:ext>
            </p:extLst>
          </p:nvPr>
        </p:nvGraphicFramePr>
        <p:xfrm>
          <a:off x="-1386672" y="564160"/>
          <a:ext cx="9807191" cy="657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683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9282035"/>
              </p:ext>
            </p:extLst>
          </p:nvPr>
        </p:nvGraphicFramePr>
        <p:xfrm>
          <a:off x="1125415" y="430824"/>
          <a:ext cx="9029235" cy="558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08" y="861646"/>
            <a:ext cx="1917091" cy="142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2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35294"/>
              </p:ext>
            </p:extLst>
          </p:nvPr>
        </p:nvGraphicFramePr>
        <p:xfrm>
          <a:off x="1738366" y="1517300"/>
          <a:ext cx="9150213" cy="464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616">
                  <a:extLst>
                    <a:ext uri="{9D8B030D-6E8A-4147-A177-3AD203B41FA5}">
                      <a16:colId xmlns:a16="http://schemas.microsoft.com/office/drawing/2014/main" xmlns="" val="260783192"/>
                    </a:ext>
                  </a:extLst>
                </a:gridCol>
                <a:gridCol w="1639398">
                  <a:extLst>
                    <a:ext uri="{9D8B030D-6E8A-4147-A177-3AD203B41FA5}">
                      <a16:colId xmlns:a16="http://schemas.microsoft.com/office/drawing/2014/main" xmlns="" val="3663597126"/>
                    </a:ext>
                  </a:extLst>
                </a:gridCol>
                <a:gridCol w="1526116">
                  <a:extLst>
                    <a:ext uri="{9D8B030D-6E8A-4147-A177-3AD203B41FA5}">
                      <a16:colId xmlns:a16="http://schemas.microsoft.com/office/drawing/2014/main" xmlns="" val="1628705326"/>
                    </a:ext>
                  </a:extLst>
                </a:gridCol>
                <a:gridCol w="1446106">
                  <a:extLst>
                    <a:ext uri="{9D8B030D-6E8A-4147-A177-3AD203B41FA5}">
                      <a16:colId xmlns:a16="http://schemas.microsoft.com/office/drawing/2014/main" xmlns="" val="4101473520"/>
                    </a:ext>
                  </a:extLst>
                </a:gridCol>
                <a:gridCol w="1301977">
                  <a:extLst>
                    <a:ext uri="{9D8B030D-6E8A-4147-A177-3AD203B41FA5}">
                      <a16:colId xmlns:a16="http://schemas.microsoft.com/office/drawing/2014/main" xmlns="" val="1906641487"/>
                    </a:ext>
                  </a:extLst>
                </a:gridCol>
              </a:tblGrid>
              <a:tr h="4357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ru-RU" sz="13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квартал 2019 года</a:t>
                      </a:r>
                      <a:endParaRPr lang="ru-RU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398381969"/>
                  </a:ext>
                </a:extLst>
              </a:tr>
              <a:tr h="48221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план</a:t>
                      </a:r>
                      <a:endParaRPr lang="ru-RU" sz="1300" b="1" dirty="0"/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факт</a:t>
                      </a:r>
                      <a:endParaRPr lang="ru-RU" sz="1300" b="1" dirty="0"/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отклонение</a:t>
                      </a:r>
                      <a:endParaRPr lang="ru-RU" sz="1300" b="1" dirty="0"/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исполнение,%</a:t>
                      </a:r>
                      <a:endParaRPr lang="ru-RU" sz="1300" b="1" dirty="0"/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104056"/>
                  </a:ext>
                </a:extLst>
              </a:tr>
              <a:tr h="374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1 436 135,1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1 407 885,0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1B1810"/>
                          </a:solidFill>
                          <a:effectLst/>
                          <a:latin typeface="Times New Roman"/>
                        </a:rPr>
                        <a:t>-28 250,1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1B181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540060"/>
                  </a:ext>
                </a:extLst>
              </a:tr>
              <a:tr h="374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1 376 675,7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1 347 571,7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-29 104,0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02785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335 569,0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281 044,4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-54 524,6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71002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547 605,9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556 169,3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8 563,4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101,6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1783934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263 351,0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283 017,1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19 666,1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107,5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9301622"/>
                  </a:ext>
                </a:extLst>
              </a:tr>
              <a:tr h="292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Упрощенная система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налогообложения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77 444,3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91 593,6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14 149,3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118,3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7540418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88 925,4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78 468,1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-10 457,3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877264"/>
                  </a:ext>
                </a:extLst>
              </a:tr>
              <a:tr h="285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006,9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40 576,4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-5 430,5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755789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игорный бизнес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630,0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473,0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-157,0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75,1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добычу полезных ископаемых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11 444,1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10 824,9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-619,2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940717"/>
                  </a:ext>
                </a:extLst>
              </a:tr>
              <a:tr h="29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налоги и сборы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5 699,1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5 405,0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-294,1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8225284"/>
                  </a:ext>
                </a:extLst>
              </a:tr>
              <a:tr h="36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59 459,4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60 313,3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853,9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9525" marR="85725" marT="9525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4621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8011" y="891907"/>
            <a:ext cx="9360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неналоговых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за 1 квартал 2019 года, тыс. рублей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9872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562" y="502442"/>
            <a:ext cx="57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6866" y="1148773"/>
            <a:ext cx="975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за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2019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3 919 221,4 тыс.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73,6%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объеме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республиканского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за отчетный период. Годовые плановые назначения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безвозмездным поступлениям исполнены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21,0%.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соответствующим периодом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объем безвозмездных поступлений в республиканский бюджет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снизился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3,1%.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83083813"/>
              </p:ext>
            </p:extLst>
          </p:nvPr>
        </p:nvGraphicFramePr>
        <p:xfrm>
          <a:off x="512466" y="2100105"/>
          <a:ext cx="10671349" cy="4691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329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6709" y="1083300"/>
            <a:ext cx="88031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республиканского бюджета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2019 г сложилось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5 298,9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21,0%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годовым плановым назначениям.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соответствующим периодом прошлого года объем расходов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снизился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5,2%.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41" y="800960"/>
            <a:ext cx="2071068" cy="176501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40452"/>
              </p:ext>
            </p:extLst>
          </p:nvPr>
        </p:nvGraphicFramePr>
        <p:xfrm>
          <a:off x="1426865" y="2700105"/>
          <a:ext cx="9797143" cy="37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xmlns="" val="2171516710"/>
                    </a:ext>
                  </a:extLst>
                </a:gridCol>
                <a:gridCol w="4772616">
                  <a:extLst>
                    <a:ext uri="{9D8B030D-6E8A-4147-A177-3AD203B41FA5}">
                      <a16:colId xmlns:a16="http://schemas.microsoft.com/office/drawing/2014/main" xmlns="" val="3049914823"/>
                    </a:ext>
                  </a:extLst>
                </a:gridCol>
                <a:gridCol w="1139203">
                  <a:extLst>
                    <a:ext uri="{9D8B030D-6E8A-4147-A177-3AD203B41FA5}">
                      <a16:colId xmlns:a16="http://schemas.microsoft.com/office/drawing/2014/main" xmlns="" val="590608102"/>
                    </a:ext>
                  </a:extLst>
                </a:gridCol>
                <a:gridCol w="1543435">
                  <a:extLst>
                    <a:ext uri="{9D8B030D-6E8A-4147-A177-3AD203B41FA5}">
                      <a16:colId xmlns:a16="http://schemas.microsoft.com/office/drawing/2014/main" xmlns="" val="3286160190"/>
                    </a:ext>
                  </a:extLst>
                </a:gridCol>
                <a:gridCol w="1484639">
                  <a:extLst>
                    <a:ext uri="{9D8B030D-6E8A-4147-A177-3AD203B41FA5}">
                      <a16:colId xmlns:a16="http://schemas.microsoft.com/office/drawing/2014/main" xmlns="" val="1856704913"/>
                    </a:ext>
                  </a:extLst>
                </a:gridCol>
              </a:tblGrid>
              <a:tr h="523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разделов и подразделов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Уточненная роспись/план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квартал 2019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Исполнение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уточненному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плану,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7292637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994,9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145,6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14,6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135634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13,9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3,5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26982605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151,0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19,7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652135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5 042,8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865,6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17,2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234160562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0500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1 115,5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272,1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24,4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1148844"/>
                  </a:ext>
                </a:extLst>
              </a:tr>
              <a:tr h="239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404,3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4,9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522460371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7 222,9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1 458,7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113192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510,3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64,0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12,5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836537940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Здравоохранение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1 988,2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346,8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17,4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020297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5 695,7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1 673,1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29,4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55925348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515,4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67,6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118487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137,9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31,5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22,8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677642623"/>
                  </a:ext>
                </a:extLst>
              </a:tr>
              <a:tr h="204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200,4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48,5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24,2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1712915"/>
                  </a:ext>
                </a:extLst>
              </a:tr>
              <a:tr h="352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1 286,6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297,2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23,1</a:t>
                      </a:r>
                      <a:endParaRPr kumimoji="0" lang="ru-RU" sz="1200" b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820651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09140" y="1952084"/>
            <a:ext cx="915635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/>
              <a:t>м</a:t>
            </a:r>
            <a:r>
              <a:rPr lang="ru-RU" sz="1400" dirty="0" smtClean="0"/>
              <a:t>лн. </a:t>
            </a:r>
            <a:r>
              <a:rPr lang="ru-RU" sz="1400" dirty="0" err="1" smtClean="0"/>
              <a:t>руб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3194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96625"/>
              </p:ext>
            </p:extLst>
          </p:nvPr>
        </p:nvGraphicFramePr>
        <p:xfrm>
          <a:off x="1125414" y="1949379"/>
          <a:ext cx="10038304" cy="47061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23333">
                  <a:extLst>
                    <a:ext uri="{9D8B030D-6E8A-4147-A177-3AD203B41FA5}">
                      <a16:colId xmlns:a16="http://schemas.microsoft.com/office/drawing/2014/main" xmlns="" val="1335141555"/>
                    </a:ext>
                  </a:extLst>
                </a:gridCol>
                <a:gridCol w="5285318">
                  <a:extLst>
                    <a:ext uri="{9D8B030D-6E8A-4147-A177-3AD203B41FA5}">
                      <a16:colId xmlns:a16="http://schemas.microsoft.com/office/drawing/2014/main" xmlns="" val="1403111994"/>
                    </a:ext>
                  </a:extLst>
                </a:gridCol>
                <a:gridCol w="1346046">
                  <a:extLst>
                    <a:ext uri="{9D8B030D-6E8A-4147-A177-3AD203B41FA5}">
                      <a16:colId xmlns:a16="http://schemas.microsoft.com/office/drawing/2014/main" xmlns="" val="2816012658"/>
                    </a:ext>
                  </a:extLst>
                </a:gridCol>
                <a:gridCol w="1635026">
                  <a:extLst>
                    <a:ext uri="{9D8B030D-6E8A-4147-A177-3AD203B41FA5}">
                      <a16:colId xmlns:a16="http://schemas.microsoft.com/office/drawing/2014/main" xmlns="" val="3841477406"/>
                    </a:ext>
                  </a:extLst>
                </a:gridCol>
                <a:gridCol w="1348581">
                  <a:extLst>
                    <a:ext uri="{9D8B030D-6E8A-4147-A177-3AD203B41FA5}">
                      <a16:colId xmlns:a16="http://schemas.microsoft.com/office/drawing/2014/main" xmlns="" val="3404326242"/>
                    </a:ext>
                  </a:extLst>
                </a:gridCol>
              </a:tblGrid>
              <a:tr h="543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государственных программ и непрограммных </a:t>
                      </a:r>
                      <a:r>
                        <a:rPr lang="ru-RU" sz="1200" dirty="0" smtClean="0">
                          <a:effectLst/>
                        </a:rPr>
                        <a:t>расходов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Уточненная роспись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Исполнено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 1 квартал 2019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Исполнение </a:t>
                      </a:r>
                      <a:r>
                        <a:rPr lang="ru-RU" sz="1200" dirty="0">
                          <a:effectLst/>
                        </a:rPr>
                        <a:t>к уточненному </a:t>
                      </a:r>
                      <a:r>
                        <a:rPr lang="ru-RU" sz="1200" dirty="0" smtClean="0">
                          <a:effectLst/>
                        </a:rPr>
                        <a:t>плану,</a:t>
                      </a:r>
                      <a:r>
                        <a:rPr lang="ru-RU" sz="1200" baseline="0" dirty="0" smtClean="0">
                          <a:effectLst/>
                        </a:rPr>
                        <a:t>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549664"/>
                  </a:ext>
                </a:extLst>
              </a:tr>
              <a:tr h="3035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 по государственным программам </a:t>
                      </a:r>
                      <a:r>
                        <a:rPr lang="ru-RU" sz="1400" dirty="0" smtClean="0">
                          <a:effectLst/>
                        </a:rPr>
                        <a:t>КЧР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23 999 635,6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5 005 805,3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5720"/>
                  </a:ext>
                </a:extLst>
              </a:tr>
              <a:tr h="340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здравоохранения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3 203 684,5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641 975,1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42992475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образования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6 242 610,3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1 354 647,2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9309181"/>
                  </a:ext>
                </a:extLst>
              </a:tr>
              <a:tr h="340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 населения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2 731 222,9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863 612,3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054534131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«Содействие занятости населения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269 204,8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48 901,0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584856"/>
                  </a:ext>
                </a:extLst>
              </a:tr>
              <a:tr h="50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строительства, архитектуры, градостроительства, жилищно-коммунального хозяйства и дорожного хозяйства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4 750 860,6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766 749,1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668831158"/>
                  </a:ext>
                </a:extLst>
              </a:tr>
              <a:tr h="482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культуры Карачаево-Черкесской Республики»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484 023,0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83 567,4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154486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«Развитие физической культуры и спорта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511 991,8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67 642,6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419605231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«Формирование современной городской среды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140 927,4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808378"/>
                  </a:ext>
                </a:extLst>
              </a:tr>
              <a:tr h="303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«Доступная среда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14 825,5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149,8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137989970"/>
                  </a:ext>
                </a:extLst>
              </a:tr>
              <a:tr h="482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«Реализация государственной национальной, конфессиональной, информационной политики в Карачаево-Черкесской Республике»</a:t>
                      </a:r>
                    </a:p>
                  </a:txBody>
                  <a:tcPr marL="8021" marR="8021" marT="8021" marB="0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79 319,3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18 974,1</a:t>
                      </a:r>
                    </a:p>
                  </a:txBody>
                  <a:tcPr marL="8021" marR="8021" marT="8021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3460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6121" y="916608"/>
            <a:ext cx="6887818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Исполнение республиканского бюджета осуществлялось в рамках реализации  государственных </a:t>
            </a:r>
            <a:r>
              <a:rPr lang="ru-RU" sz="1600" dirty="0" smtClean="0"/>
              <a:t>программ КЧР и </a:t>
            </a:r>
            <a:r>
              <a:rPr lang="ru-RU" sz="1600" dirty="0"/>
              <a:t>реализации непрограммных </a:t>
            </a:r>
            <a:r>
              <a:rPr lang="ru-RU" sz="1600" dirty="0" smtClean="0"/>
              <a:t>расходов.</a:t>
            </a:r>
          </a:p>
        </p:txBody>
      </p:sp>
      <p:pic>
        <p:nvPicPr>
          <p:cNvPr id="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4376" y="629060"/>
            <a:ext cx="1204102" cy="120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седание-3-кв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Заседание 3 кв" id="{3F846E03-C76A-48B8-8324-6C669FF9FAE3}" vid="{7FEE0706-3407-4F57-8106-4D854626F9A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Заседание-3-кв</Template>
  <TotalTime>722</TotalTime>
  <Words>1260</Words>
  <Application>Microsoft Office PowerPoint</Application>
  <PresentationFormat>Произвольный</PresentationFormat>
  <Paragraphs>392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Заседание-3-кв</vt:lpstr>
      <vt:lpstr>Заседание  Общественного совета при  Министерстве финансов КЧР </vt:lpstr>
      <vt:lpstr>Повестка дня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 Общественного совета при  Министерстве финансов КЧР </dc:title>
  <dc:creator>h_hubieva</dc:creator>
  <cp:lastModifiedBy>mhubieva</cp:lastModifiedBy>
  <cp:revision>58</cp:revision>
  <cp:lastPrinted>2019-06-10T08:46:08Z</cp:lastPrinted>
  <dcterms:created xsi:type="dcterms:W3CDTF">2019-06-03T12:43:33Z</dcterms:created>
  <dcterms:modified xsi:type="dcterms:W3CDTF">2019-06-20T08:44:02Z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