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7" r:id="rId2"/>
    <p:sldId id="342" r:id="rId3"/>
    <p:sldId id="343" r:id="rId4"/>
    <p:sldId id="350" r:id="rId5"/>
    <p:sldId id="345" r:id="rId6"/>
    <p:sldId id="346" r:id="rId7"/>
    <p:sldId id="347" r:id="rId8"/>
    <p:sldId id="348" r:id="rId9"/>
    <p:sldId id="349" r:id="rId10"/>
    <p:sldId id="331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5" r:id="rId19"/>
    <p:sldId id="326" r:id="rId20"/>
    <p:sldId id="332" r:id="rId21"/>
    <p:sldId id="336" r:id="rId22"/>
    <p:sldId id="353" r:id="rId23"/>
    <p:sldId id="333" r:id="rId24"/>
    <p:sldId id="334" r:id="rId25"/>
    <p:sldId id="335" r:id="rId26"/>
    <p:sldId id="341" r:id="rId27"/>
    <p:sldId id="351" r:id="rId28"/>
    <p:sldId id="355" r:id="rId29"/>
    <p:sldId id="339" r:id="rId30"/>
    <p:sldId id="352" r:id="rId31"/>
    <p:sldId id="356" r:id="rId32"/>
    <p:sldId id="357" r:id="rId33"/>
    <p:sldId id="321" r:id="rId34"/>
  </p:sldIdLst>
  <p:sldSz cx="12192000" cy="6858000"/>
  <p:notesSz cx="6797675" cy="99314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00"/>
    <a:srgbClr val="FFDC6D"/>
    <a:srgbClr val="FEFFC1"/>
    <a:srgbClr val="FFCC99"/>
    <a:srgbClr val="91D3BD"/>
    <a:srgbClr val="339933"/>
    <a:srgbClr val="FFFF99"/>
    <a:srgbClr val="CC66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45" autoAdjust="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orient="horz" pos="4128"/>
        <p:guide pos="3840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8023014543959E-2"/>
          <c:y val="4.0314956630669564E-2"/>
          <c:w val="0.88523661962723266"/>
          <c:h val="0.79367947982595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#,##0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6793</c:v>
                </c:pt>
                <c:pt idx="1">
                  <c:v>6617.7</c:v>
                </c:pt>
                <c:pt idx="2">
                  <c:v>7018.7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FE-4708-9C8E-48314305F2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6.2853245678124465E-3"/>
                  <c:y val="-1.7201767330089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EC-4C72-8E7B-1922806A31BC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EC-4C72-8E7B-1922806A31BC}"/>
                </c:ext>
              </c:extLst>
            </c:dLbl>
            <c:dLbl>
              <c:idx val="2"/>
              <c:layout>
                <c:manualLayout>
                  <c:x val="5.1207665922703089E-3"/>
                  <c:y val="9.1580727425116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EC-4C72-8E7B-1922806A31B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EC-4C72-8E7B-1922806A31B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EC-4C72-8E7B-1922806A3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#,##0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6463.3</c:v>
                </c:pt>
                <c:pt idx="1">
                  <c:v>6058.8</c:v>
                </c:pt>
                <c:pt idx="2">
                  <c:v>6292.4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EC-4C72-8E7B-1922806A3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35968"/>
        <c:axId val="218554368"/>
      </c:barChart>
      <c:catAx>
        <c:axId val="20963596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554368"/>
        <c:crosses val="autoZero"/>
        <c:auto val="1"/>
        <c:lblAlgn val="ctr"/>
        <c:lblOffset val="100"/>
        <c:noMultiLvlLbl val="0"/>
      </c:catAx>
      <c:valAx>
        <c:axId val="218554368"/>
        <c:scaling>
          <c:orientation val="minMax"/>
          <c:max val="8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one"/>
        <c:crossAx val="209635968"/>
        <c:crosses val="autoZero"/>
        <c:crossBetween val="between"/>
        <c:majorUnit val="2000"/>
      </c:valAx>
      <c:spPr>
        <a:solidFill>
          <a:srgbClr val="F0FCA6"/>
        </a:solidFill>
      </c:spPr>
    </c:plotArea>
    <c:legend>
      <c:legendPos val="b"/>
      <c:layout>
        <c:manualLayout>
          <c:xMode val="edge"/>
          <c:yMode val="edge"/>
          <c:x val="0.35792416528096899"/>
          <c:y val="0.91369308218281931"/>
          <c:w val="0.27355924375935614"/>
          <c:h val="6.9989543603899806E-2"/>
        </c:manualLayout>
      </c:layout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12349263089492438"/>
          <c:y val="1.8896709889377371E-2"/>
        </c:manualLayout>
      </c:layout>
      <c:overlay val="0"/>
      <c:txPr>
        <a:bodyPr/>
        <a:lstStyle/>
        <a:p>
          <a:pPr>
            <a:defRPr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hPercent val="100"/>
      <c:rotY val="6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27403751648715E-2"/>
          <c:y val="0.2288601531046815"/>
          <c:w val="0.74329300795400655"/>
          <c:h val="0.743844599277328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средств на обеспечение жильем отдельных категорий граждан, млн.рублей.</c:v>
                </c:pt>
              </c:strCache>
            </c:strRef>
          </c:tx>
          <c:explosion val="26"/>
          <c:dPt>
            <c:idx val="0"/>
            <c:bubble3D val="0"/>
            <c:explosion val="39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6600"/>
              </a:solidFill>
            </c:spPr>
          </c:dPt>
          <c:dPt>
            <c:idx val="5"/>
            <c:bubble3D val="0"/>
            <c:spPr>
              <a:solidFill>
                <a:srgbClr val="CC6600"/>
              </a:solidFill>
            </c:spPr>
          </c:dPt>
          <c:dLbls>
            <c:dLbl>
              <c:idx val="0"/>
              <c:layout>
                <c:manualLayout>
                  <c:x val="-0.58714886199085226"/>
                  <c:y val="-0.27115918998418165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1678514063412E-2"/>
                  <c:y val="-1.146731051047238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234797828489865E-2"/>
                  <c:y val="-2.46235867972341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305248569367997E-2"/>
                  <c:y val="-2.38992955809142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обеспечение жильем молодых семей</c:v>
                </c:pt>
                <c:pt idx="1">
                  <c:v>предоставление жилых помещений детям-сиротам и детям, оставшимся без попечения родителей</c:v>
                </c:pt>
                <c:pt idx="2">
                  <c:v>обеспечение жильем граждан, проживающих в сельской местности</c:v>
                </c:pt>
                <c:pt idx="3">
                  <c:v>обеспечение жильем ветеранов ВОВ 1941 - 1945 гг, членов семей погибших (умерших) инвалидов и участников ВОВ
</c:v>
                </c:pt>
                <c:pt idx="4">
                  <c:v>обеспечение жильем инвалидов</c:v>
                </c:pt>
                <c:pt idx="5">
                  <c:v>обеспечение жильем ветеранов боевых действий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516.5</c:v>
                </c:pt>
                <c:pt idx="1">
                  <c:v>30.6</c:v>
                </c:pt>
                <c:pt idx="2">
                  <c:v>22.5</c:v>
                </c:pt>
                <c:pt idx="3">
                  <c:v>6.9</c:v>
                </c:pt>
                <c:pt idx="4">
                  <c:v>4.9000000000000004</c:v>
                </c:pt>
                <c:pt idx="5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6565602880282606E-2"/>
          <c:y val="0.76392619735373324"/>
          <c:w val="0.97446646700272488"/>
          <c:h val="0.23607380264626682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  <c:spPr>
        <a:solidFill>
          <a:srgbClr val="F0FCA6"/>
        </a:solidFill>
      </c:spPr>
    </c:floor>
    <c:sideWall>
      <c:thickness val="0"/>
      <c:spPr>
        <a:solidFill>
          <a:srgbClr val="F0FCA6"/>
        </a:solidFill>
      </c:spPr>
    </c:sideWall>
    <c:backWall>
      <c:thickness val="0"/>
      <c:spPr>
        <a:solidFill>
          <a:srgbClr val="F0FCA6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 средства </c:v>
                </c:pt>
              </c:strCache>
            </c:strRef>
          </c:tx>
          <c:spPr>
            <a:solidFill>
              <a:srgbClr val="1B633C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8.0096690040616869E-2"/>
                  <c:y val="9.4725500597487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6E-47E5-A747-DB8D81E4E384}"/>
                </c:ext>
              </c:extLst>
            </c:dLbl>
            <c:dLbl>
              <c:idx val="1"/>
              <c:layout>
                <c:manualLayout>
                  <c:x val="6.8488474092701299E-2"/>
                  <c:y val="6.889127316180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6E-47E5-A747-DB8D81E4E384}"/>
                </c:ext>
              </c:extLst>
            </c:dLbl>
            <c:dLbl>
              <c:idx val="2"/>
              <c:layout>
                <c:manualLayout>
                  <c:x val="6.6166830903118284E-2"/>
                  <c:y val="4.018657601105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6E-47E5-A747-DB8D81E4E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946.9</c:v>
                </c:pt>
                <c:pt idx="1">
                  <c:v>808.3</c:v>
                </c:pt>
                <c:pt idx="2" formatCode="General">
                  <c:v>763.3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11-4171-8B9C-955DB180ED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республиканские средства</c:v>
                </c:pt>
              </c:strCache>
            </c:strRef>
          </c:tx>
          <c:spPr>
            <a:solidFill>
              <a:srgbClr val="E56C11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6.9649295687492507E-3"/>
                  <c:y val="-2.2963757720602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6E-47E5-A747-DB8D81E4E384}"/>
                </c:ext>
              </c:extLst>
            </c:dLbl>
            <c:dLbl>
              <c:idx val="1"/>
              <c:layout>
                <c:manualLayout>
                  <c:x val="4.5701637590218462E-8"/>
                  <c:y val="-2.583411442505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387692018857955E-2"/>
                      <c:h val="5.47830275228320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86E-47E5-A747-DB8D81E4E384}"/>
                </c:ext>
              </c:extLst>
            </c:dLbl>
            <c:dLbl>
              <c:idx val="2"/>
              <c:layout>
                <c:manualLayout>
                  <c:x val="-4.6432863791661958E-3"/>
                  <c:y val="-3.157516686582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6E-47E5-A747-DB8D81E4E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85.7</c:v>
                </c:pt>
                <c:pt idx="1">
                  <c:v>67.599999999999994</c:v>
                </c:pt>
                <c:pt idx="2">
                  <c:v>49.1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11-4171-8B9C-955DB180E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825152"/>
        <c:axId val="165019648"/>
        <c:axId val="0"/>
      </c:bar3DChart>
      <c:catAx>
        <c:axId val="14382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019648"/>
        <c:crosses val="autoZero"/>
        <c:auto val="1"/>
        <c:lblAlgn val="ctr"/>
        <c:lblOffset val="100"/>
        <c:noMultiLvlLbl val="0"/>
      </c:catAx>
      <c:valAx>
        <c:axId val="1650196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3825152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0FCA6"/>
        </a:solidFill>
      </c:spPr>
    </c:floor>
    <c:sideWall>
      <c:thickness val="0"/>
      <c:spPr>
        <a:solidFill>
          <a:srgbClr val="F0FCA6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sideWall>
    <c:backWall>
      <c:thickness val="0"/>
      <c:spPr>
        <a:solidFill>
          <a:srgbClr val="F0FCA6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3.1291326053377595E-2"/>
          <c:y val="2.9847111004760171E-2"/>
          <c:w val="0.93741734789324438"/>
          <c:h val="0.79519946501670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E56C11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2757328038820065E-2"/>
                  <c:y val="-1.3161887485138465E-2"/>
                </c:manualLayout>
              </c:layout>
              <c:spPr/>
              <c:txPr>
                <a:bodyPr/>
                <a:lstStyle/>
                <a:p>
                  <a:pPr>
                    <a:defRPr sz="1223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68-48FA-A517-EABD821C79DD}"/>
                </c:ext>
              </c:extLst>
            </c:dLbl>
            <c:dLbl>
              <c:idx val="1"/>
              <c:layout>
                <c:manualLayout>
                  <c:x val="3.6980658063082594E-2"/>
                  <c:y val="-1.2797500111927863E-2"/>
                </c:manualLayout>
              </c:layout>
              <c:spPr/>
              <c:txPr>
                <a:bodyPr/>
                <a:lstStyle/>
                <a:p>
                  <a:pPr>
                    <a:defRPr sz="1223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68-48FA-A517-EABD821C79DD}"/>
                </c:ext>
              </c:extLst>
            </c:dLbl>
            <c:dLbl>
              <c:idx val="2"/>
              <c:layout>
                <c:manualLayout>
                  <c:x val="-2.2142262116263264E-3"/>
                  <c:y val="-2.109962699763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68-48FA-A517-EABD821C7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23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2445.6999999999998</c:v>
                </c:pt>
                <c:pt idx="1">
                  <c:v>3734.7</c:v>
                </c:pt>
                <c:pt idx="2">
                  <c:v>4199.3999999999996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68-48FA-A517-EABD821C79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5.4048654092197661E-2"/>
                  <c:y val="-1.4660477194076281E-2"/>
                </c:manualLayout>
              </c:layout>
              <c:spPr/>
              <c:txPr>
                <a:bodyPr/>
                <a:lstStyle/>
                <a:p>
                  <a:pPr>
                    <a:defRPr sz="1427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68-48FA-A517-EABD821C79DD}"/>
                </c:ext>
              </c:extLst>
            </c:dLbl>
            <c:dLbl>
              <c:idx val="1"/>
              <c:layout>
                <c:manualLayout>
                  <c:x val="3.9825324067935111E-2"/>
                  <c:y val="-2.5230405576826466E-2"/>
                </c:manualLayout>
              </c:layout>
              <c:spPr/>
              <c:txPr>
                <a:bodyPr/>
                <a:lstStyle/>
                <a:p>
                  <a:pPr>
                    <a:defRPr sz="1427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68-48FA-A517-EABD821C79DD}"/>
                </c:ext>
              </c:extLst>
            </c:dLbl>
            <c:dLbl>
              <c:idx val="2"/>
              <c:layout>
                <c:manualLayout>
                  <c:x val="3.3213393174394736E-2"/>
                  <c:y val="-2.373708037234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A68-48FA-A517-EABD821C7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27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1533.8</c:v>
                </c:pt>
                <c:pt idx="1">
                  <c:v>794.5</c:v>
                </c:pt>
                <c:pt idx="2">
                  <c:v>1044.4000000000001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A68-48FA-A517-EABD821C7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147584"/>
        <c:axId val="188149120"/>
        <c:axId val="0"/>
      </c:bar3DChart>
      <c:catAx>
        <c:axId val="18814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8149120"/>
        <c:crosses val="autoZero"/>
        <c:auto val="1"/>
        <c:lblAlgn val="ctr"/>
        <c:lblOffset val="100"/>
        <c:noMultiLvlLbl val="0"/>
      </c:catAx>
      <c:valAx>
        <c:axId val="1881491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8147584"/>
        <c:crosses val="autoZero"/>
        <c:crossBetween val="between"/>
      </c:valAx>
      <c:spPr>
        <a:noFill/>
        <a:ln w="25896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27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35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50"/>
      <c:rAngAx val="1"/>
    </c:view3D>
    <c:floor>
      <c:thickness val="0"/>
      <c:spPr>
        <a:solidFill>
          <a:srgbClr val="F0FCA6"/>
        </a:solidFill>
      </c:spPr>
    </c:floor>
    <c:sideWall>
      <c:thickness val="0"/>
      <c:spPr>
        <a:solidFill>
          <a:srgbClr val="F0FCA6"/>
        </a:solidFill>
      </c:spPr>
    </c:sideWall>
    <c:backWall>
      <c:thickness val="0"/>
      <c:spPr>
        <a:solidFill>
          <a:srgbClr val="F0FCA6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1647953530292096E-2"/>
                  <c:y val="-3.6865571299059804E-2"/>
                </c:manualLayout>
              </c:layout>
              <c:spPr/>
              <c:txPr>
                <a:bodyPr/>
                <a:lstStyle/>
                <a:p>
                  <a:pPr>
                    <a:defRPr sz="1276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676712336397134E-2"/>
                      <c:h val="3.53686934023285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729-4484-9FA0-E8943AEC4EA3}"/>
                </c:ext>
              </c:extLst>
            </c:dLbl>
            <c:dLbl>
              <c:idx val="1"/>
              <c:layout>
                <c:manualLayout>
                  <c:x val="2.5983253387806913E-2"/>
                  <c:y val="-2.4035815057399844E-2"/>
                </c:manualLayout>
              </c:layout>
              <c:spPr/>
              <c:txPr>
                <a:bodyPr/>
                <a:lstStyle/>
                <a:p>
                  <a:pPr>
                    <a:defRPr sz="1276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29-4484-9FA0-E8943AEC4EA3}"/>
                </c:ext>
              </c:extLst>
            </c:dLbl>
            <c:dLbl>
              <c:idx val="2"/>
              <c:layout>
                <c:manualLayout>
                  <c:x val="2.431611153871711E-2"/>
                  <c:y val="-2.846054333764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29-4484-9FA0-E8943AEC4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76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4178.8999999999996</c:v>
                </c:pt>
                <c:pt idx="1">
                  <c:v>4896.3</c:v>
                </c:pt>
                <c:pt idx="2" formatCode="General">
                  <c:v>5309.8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29-4484-9FA0-E8943AEC4E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7.6296622779618323E-2"/>
                  <c:y val="-1.8861171382702092E-2"/>
                </c:manualLayout>
              </c:layout>
              <c:spPr/>
              <c:txPr>
                <a:bodyPr/>
                <a:lstStyle/>
                <a:p>
                  <a:pPr>
                    <a:defRPr sz="1276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729-4484-9FA0-E8943AEC4EA3}"/>
                </c:ext>
              </c:extLst>
            </c:dLbl>
            <c:dLbl>
              <c:idx val="1"/>
              <c:layout>
                <c:manualLayout>
                  <c:x val="6.325966091121539E-2"/>
                  <c:y val="-2.4357294924162939E-2"/>
                </c:manualLayout>
              </c:layout>
              <c:spPr/>
              <c:txPr>
                <a:bodyPr/>
                <a:lstStyle/>
                <a:p>
                  <a:pPr>
                    <a:defRPr sz="1276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29-4484-9FA0-E8943AEC4EA3}"/>
                </c:ext>
              </c:extLst>
            </c:dLbl>
            <c:dLbl>
              <c:idx val="2"/>
              <c:layout>
                <c:manualLayout>
                  <c:x val="6.8527223427294129E-2"/>
                  <c:y val="-2.0698576972833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29-4484-9FA0-E8943AEC4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76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 formatCode="General">
                  <c:v>3979.5</c:v>
                </c:pt>
                <c:pt idx="1">
                  <c:v>4529.2</c:v>
                </c:pt>
                <c:pt idx="2" formatCode="General">
                  <c:v>5243.9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29-4484-9FA0-E8943AEC4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258176"/>
        <c:axId val="188259712"/>
        <c:axId val="0"/>
      </c:bar3DChart>
      <c:catAx>
        <c:axId val="18825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8259712"/>
        <c:crosses val="autoZero"/>
        <c:auto val="1"/>
        <c:lblAlgn val="ctr"/>
        <c:lblOffset val="100"/>
        <c:noMultiLvlLbl val="0"/>
      </c:catAx>
      <c:valAx>
        <c:axId val="1882597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8258176"/>
        <c:crosses val="autoZero"/>
        <c:crossBetween val="between"/>
      </c:valAx>
      <c:spPr>
        <a:noFill/>
        <a:ln w="27004">
          <a:noFill/>
        </a:ln>
      </c:spPr>
    </c:plotArea>
    <c:legend>
      <c:legendPos val="b"/>
      <c:layout>
        <c:manualLayout>
          <c:xMode val="edge"/>
          <c:yMode val="edge"/>
          <c:x val="4.9273064813683209E-2"/>
          <c:y val="0.91449002895256648"/>
          <c:w val="0.89516932334677679"/>
          <c:h val="6.9343290851530126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14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3.2067144054701006E-2"/>
          <c:y val="7.3264271341632298E-2"/>
          <c:w val="0.96793285594529899"/>
          <c:h val="0.661047944446837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 от других бюджетов бюджетной системы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.10700951280470157"/>
                  <c:y val="1.2404859728773006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D5-4BE8-A9E0-1AB63D536A35}"/>
                </c:ext>
              </c:extLst>
            </c:dLbl>
            <c:dLbl>
              <c:idx val="1"/>
              <c:layout>
                <c:manualLayout>
                  <c:x val="9.8106729881721949E-2"/>
                  <c:y val="-2.4422196291466057E-3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D5-4BE8-A9E0-1AB63D536A35}"/>
                </c:ext>
              </c:extLst>
            </c:dLbl>
            <c:dLbl>
              <c:idx val="2"/>
              <c:layout>
                <c:manualLayout>
                  <c:x val="9.7568406056600776E-2"/>
                  <c:y val="4.2777968445102517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D5-4BE8-A9E0-1AB63D536A35}"/>
                </c:ext>
              </c:extLst>
            </c:dLbl>
            <c:dLbl>
              <c:idx val="3"/>
              <c:layout>
                <c:manualLayout>
                  <c:x val="9.6697062912824081E-2"/>
                  <c:y val="1.245330012453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BE0-478B-9162-7E1927015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2562.9</c:v>
                </c:pt>
                <c:pt idx="1">
                  <c:v>3654.8</c:v>
                </c:pt>
                <c:pt idx="2">
                  <c:v>3279.4</c:v>
                </c:pt>
                <c:pt idx="3" formatCode="General">
                  <c:v>3134.2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D5-4BE8-A9E0-1AB63D536A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Lbls>
            <c:dLbl>
              <c:idx val="0"/>
              <c:layout>
                <c:manualLayout>
                  <c:x val="9.404034102120909E-2"/>
                  <c:y val="4.7387258410880456E-3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D5-4BE8-A9E0-1AB63D536A35}"/>
                </c:ext>
              </c:extLst>
            </c:dLbl>
            <c:dLbl>
              <c:idx val="1"/>
              <c:layout>
                <c:manualLayout>
                  <c:x val="9.8106729881721949E-2"/>
                  <c:y val="-2.1930751806709094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D5-4BE8-A9E0-1AB63D536A35}"/>
                </c:ext>
              </c:extLst>
            </c:dLbl>
            <c:dLbl>
              <c:idx val="2"/>
              <c:layout>
                <c:manualLayout>
                  <c:x val="9.2963693370966841E-2"/>
                  <c:y val="-2.0119434012217916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ED5-4BE8-A9E0-1AB63D536A35}"/>
                </c:ext>
              </c:extLst>
            </c:dLbl>
            <c:dLbl>
              <c:idx val="3"/>
              <c:layout>
                <c:manualLayout>
                  <c:x val="9.3243596380223226E-2"/>
                  <c:y val="-3.4869240348692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67-4BC3-A3B1-4CBBC90371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2521.6</c:v>
                </c:pt>
                <c:pt idx="1">
                  <c:v>1779.8</c:v>
                </c:pt>
                <c:pt idx="2">
                  <c:v>346.6</c:v>
                </c:pt>
                <c:pt idx="3" formatCode="General">
                  <c:v>372.5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ED5-4BE8-A9E0-1AB63D536A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заимствования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8.2147726245792682E-2"/>
                  <c:y val="-3.1553720791127761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ED5-4BE8-A9E0-1AB63D536A35}"/>
                </c:ext>
              </c:extLst>
            </c:dLbl>
            <c:dLbl>
              <c:idx val="1"/>
              <c:layout>
                <c:manualLayout>
                  <c:x val="8.3224283253868853E-2"/>
                  <c:y val="-4.3861503613418187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ED5-4BE8-A9E0-1AB63D536A35}"/>
                </c:ext>
              </c:extLst>
            </c:dLbl>
            <c:dLbl>
              <c:idx val="2"/>
              <c:layout>
                <c:manualLayout>
                  <c:x val="8.8135366461292663E-2"/>
                  <c:y val="-4.3958580519900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ED5-4BE8-A9E0-1AB63D536A35}"/>
                </c:ext>
              </c:extLst>
            </c:dLbl>
            <c:dLbl>
              <c:idx val="3"/>
              <c:layout>
                <c:manualLayout>
                  <c:x val="9.7848218423691027E-2"/>
                  <c:y val="-6.724782067247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67-4BC3-A3B1-4CBBC90371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76.632300000000001</c:v>
                </c:pt>
                <c:pt idx="1">
                  <c:v>76.599999999999994</c:v>
                </c:pt>
                <c:pt idx="2">
                  <c:v>76.599999999999994</c:v>
                </c:pt>
                <c:pt idx="3" formatCode="General">
                  <c:v>76.599999999999994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ED5-4BE8-A9E0-1AB63D536A3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Обязательства по предоставленным государственным гарантиям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2245037862592458E-2"/>
                  <c:y val="-8.30813582922309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ED5-4BE8-A9E0-1AB63D536A35}"/>
                </c:ext>
              </c:extLst>
            </c:dLbl>
            <c:dLbl>
              <c:idx val="1"/>
              <c:layout>
                <c:manualLayout>
                  <c:x val="3.2067144054700951E-2"/>
                  <c:y val="-8.0590698475795544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ED5-4BE8-A9E0-1AB63D536A35}"/>
                </c:ext>
              </c:extLst>
            </c:dLbl>
            <c:dLbl>
              <c:idx val="2"/>
              <c:layout>
                <c:manualLayout>
                  <c:x val="8.9856751839786711E-2"/>
                  <c:y val="-7.5657818613271102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ED5-4BE8-A9E0-1AB63D536A35}"/>
                </c:ext>
              </c:extLst>
            </c:dLbl>
            <c:dLbl>
              <c:idx val="3"/>
              <c:layout>
                <c:manualLayout>
                  <c:x val="7.8278574738952653E-2"/>
                  <c:y val="-7.471980074719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67-4BC3-A3B1-4CBBC90371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102.6</c:v>
                </c:pt>
                <c:pt idx="1">
                  <c:v>77</c:v>
                </c:pt>
                <c:pt idx="2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ED5-4BE8-A9E0-1AB63D536A3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Ценные бумаги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49AD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49AD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B6-4168-B7B6-E1636F01EAD5}"/>
              </c:ext>
            </c:extLst>
          </c:dPt>
          <c:dLbls>
            <c:dLbl>
              <c:idx val="2"/>
              <c:layout>
                <c:manualLayout>
                  <c:x val="2.1871954706472112E-2"/>
                  <c:y val="-0.1344956413449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325421239072974E-2"/>
                  <c:y val="-0.14694894146948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B6-4168-B7B6-E1636F01E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>
                  <c:v>1748.3</c:v>
                </c:pt>
                <c:pt idx="3">
                  <c:v>1748.3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67-4BC3-A3B1-4CBBC9037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383360"/>
        <c:axId val="204384896"/>
        <c:axId val="0"/>
      </c:bar3DChart>
      <c:catAx>
        <c:axId val="20438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9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4384896"/>
        <c:crosses val="autoZero"/>
        <c:auto val="1"/>
        <c:lblAlgn val="ctr"/>
        <c:lblOffset val="100"/>
        <c:noMultiLvlLbl val="0"/>
      </c:catAx>
      <c:valAx>
        <c:axId val="2043848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04383360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"/>
          <c:y val="0.83350472049202806"/>
          <c:w val="0.98411305688620776"/>
          <c:h val="0.16649532756101626"/>
        </c:manualLayout>
      </c:layout>
      <c:overlay val="0"/>
      <c:txPr>
        <a:bodyPr/>
        <a:lstStyle/>
        <a:p>
          <a:pPr>
            <a:defRPr sz="13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13469225805788E-2"/>
          <c:y val="9.4236113418870851E-2"/>
          <c:w val="0.92593480050486221"/>
          <c:h val="0.65431243885029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93-4ECE-8C42-A5C7F6ACD3E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3-4ECE-8C42-A5C7F6ACD3E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93-4ECE-8C42-A5C7F6ACD3ED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93-4ECE-8C42-A5C7F6ACD3ED}"/>
              </c:ext>
            </c:extLst>
          </c:dPt>
          <c:dPt>
            <c:idx val="4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93-4ECE-8C42-A5C7F6ACD3ED}"/>
              </c:ext>
            </c:extLst>
          </c:dPt>
          <c:dPt>
            <c:idx val="5"/>
            <c:bubble3D val="0"/>
            <c:spPr>
              <a:solidFill>
                <a:srgbClr val="F65858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93-4ECE-8C42-A5C7F6ACD3E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93-4ECE-8C42-A5C7F6ACD3ED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93-4ECE-8C42-A5C7F6ACD3ED}"/>
              </c:ext>
            </c:extLst>
          </c:dPt>
          <c:dPt>
            <c:idx val="8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93-4ECE-8C42-A5C7F6ACD3ED}"/>
              </c:ext>
            </c:extLst>
          </c:dPt>
          <c:dLbls>
            <c:dLbl>
              <c:idx val="0"/>
              <c:layout>
                <c:manualLayout>
                  <c:x val="5.0808773915704628E-3"/>
                  <c:y val="-3.125846732269820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93-4ECE-8C42-A5C7F6ACD3ED}"/>
                </c:ext>
              </c:extLst>
            </c:dLbl>
            <c:dLbl>
              <c:idx val="1"/>
              <c:layout>
                <c:manualLayout>
                  <c:x val="2.0757997428266214E-2"/>
                  <c:y val="1.61290356720504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93-4ECE-8C42-A5C7F6ACD3ED}"/>
                </c:ext>
              </c:extLst>
            </c:dLbl>
            <c:dLbl>
              <c:idx val="2"/>
              <c:layout>
                <c:manualLayout>
                  <c:x val="0"/>
                  <c:y val="-6.6958358089568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93-4ECE-8C42-A5C7F6ACD3ED}"/>
                </c:ext>
              </c:extLst>
            </c:dLbl>
            <c:dLbl>
              <c:idx val="3"/>
              <c:layout>
                <c:manualLayout>
                  <c:x val="-1.4629444115569643E-2"/>
                  <c:y val="-2.243502295212576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93-4ECE-8C42-A5C7F6ACD3ED}"/>
                </c:ext>
              </c:extLst>
            </c:dLbl>
            <c:dLbl>
              <c:idx val="4"/>
              <c:layout>
                <c:manualLayout>
                  <c:x val="-2.1684749053383873E-2"/>
                  <c:y val="-1.709499664638088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93-4ECE-8C42-A5C7F6ACD3ED}"/>
                </c:ext>
              </c:extLst>
            </c:dLbl>
            <c:dLbl>
              <c:idx val="5"/>
              <c:layout>
                <c:manualLayout>
                  <c:x val="-2.8505336827179272E-2"/>
                  <c:y val="-2.491343343354360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93-4ECE-8C42-A5C7F6ACD3ED}"/>
                </c:ext>
              </c:extLst>
            </c:dLbl>
            <c:dLbl>
              <c:idx val="6"/>
              <c:layout>
                <c:manualLayout>
                  <c:x val="-6.9211672305281358E-4"/>
                  <c:y val="-2.025696813499452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D93-4ECE-8C42-A5C7F6ACD3ED}"/>
                </c:ext>
              </c:extLst>
            </c:dLbl>
            <c:dLbl>
              <c:idx val="7"/>
              <c:layout>
                <c:manualLayout>
                  <c:x val="5.1925977246440783E-2"/>
                  <c:y val="-1.781496440076293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D93-4ECE-8C42-A5C7F6ACD3ED}"/>
                </c:ext>
              </c:extLst>
            </c:dLbl>
            <c:dLbl>
              <c:idx val="8"/>
              <c:layout>
                <c:manualLayout>
                  <c:x val="7.1874847966920438E-2"/>
                  <c:y val="-1.196469646192034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D93-4ECE-8C42-A5C7F6ACD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УСН</c:v>
                </c:pt>
                <c:pt idx="4">
                  <c:v>Налог на имущество организаций</c:v>
                </c:pt>
                <c:pt idx="5">
                  <c:v>Транспортный налог</c:v>
                </c:pt>
                <c:pt idx="6">
                  <c:v>Налог на добычу полезных ископаемых</c:v>
                </c:pt>
                <c:pt idx="7">
                  <c:v>Прочие налоги и сборы</c:v>
                </c:pt>
                <c:pt idx="8">
                  <c:v>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22.6</c:v>
                </c:pt>
                <c:pt idx="1">
                  <c:v>41.1</c:v>
                </c:pt>
                <c:pt idx="2">
                  <c:v>15.3</c:v>
                </c:pt>
                <c:pt idx="3">
                  <c:v>5.9</c:v>
                </c:pt>
                <c:pt idx="4">
                  <c:v>7.2</c:v>
                </c:pt>
                <c:pt idx="5">
                  <c:v>2.9</c:v>
                </c:pt>
                <c:pt idx="6">
                  <c:v>0.7</c:v>
                </c:pt>
                <c:pt idx="7">
                  <c:v>0.4</c:v>
                </c:pt>
                <c:pt idx="8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93-4ECE-8C42-A5C7F6ACD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610">
          <a:noFill/>
        </a:ln>
      </c:spPr>
    </c:plotArea>
    <c:legend>
      <c:legendPos val="b"/>
      <c:layout>
        <c:manualLayout>
          <c:xMode val="edge"/>
          <c:yMode val="edge"/>
          <c:x val="0"/>
          <c:y val="0.7796676360315884"/>
          <c:w val="1"/>
          <c:h val="0.21963280408788505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2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340435386753126E-2"/>
          <c:y val="8.6233419800670036E-2"/>
          <c:w val="0.92593480050486221"/>
          <c:h val="0.65431243885029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93-4ECE-8C42-A5C7F6ACD3E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3-4ECE-8C42-A5C7F6ACD3E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93-4ECE-8C42-A5C7F6ACD3ED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93-4ECE-8C42-A5C7F6ACD3ED}"/>
              </c:ext>
            </c:extLst>
          </c:dPt>
          <c:dPt>
            <c:idx val="4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93-4ECE-8C42-A5C7F6ACD3ED}"/>
              </c:ext>
            </c:extLst>
          </c:dPt>
          <c:dPt>
            <c:idx val="5"/>
            <c:bubble3D val="0"/>
            <c:spPr>
              <a:solidFill>
                <a:srgbClr val="F65858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93-4ECE-8C42-A5C7F6ACD3E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93-4ECE-8C42-A5C7F6ACD3ED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93-4ECE-8C42-A5C7F6ACD3ED}"/>
              </c:ext>
            </c:extLst>
          </c:dPt>
          <c:dPt>
            <c:idx val="8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93-4ECE-8C42-A5C7F6ACD3ED}"/>
              </c:ext>
            </c:extLst>
          </c:dPt>
          <c:dLbls>
            <c:dLbl>
              <c:idx val="0"/>
              <c:layout>
                <c:manualLayout>
                  <c:x val="5.0808773915704628E-3"/>
                  <c:y val="-3.125846732269820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62317340090359E-2"/>
                  <c:y val="2.400781356662010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512271710477951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040023976241724E-2"/>
                  <c:y val="-3.881179176424873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684749053383873E-2"/>
                  <c:y val="-1.709499664638088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434124367672032E-2"/>
                  <c:y val="-8.8669278190277156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5068886285408093E-3"/>
                  <c:y val="-1.50665308394333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516134012660185E-2"/>
                  <c:y val="-2.596204539010071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0190084370941527E-2"/>
                  <c:y val="1.3522511263508333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УСН</c:v>
                </c:pt>
                <c:pt idx="4">
                  <c:v>Налог на имущество организаций</c:v>
                </c:pt>
                <c:pt idx="5">
                  <c:v>Транспортный налог</c:v>
                </c:pt>
                <c:pt idx="6">
                  <c:v>Налог на добычу полезных ископаемых</c:v>
                </c:pt>
                <c:pt idx="7">
                  <c:v>Прочие налоги и сборы</c:v>
                </c:pt>
                <c:pt idx="8">
                  <c:v>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26.9</c:v>
                </c:pt>
                <c:pt idx="1">
                  <c:v>39.9</c:v>
                </c:pt>
                <c:pt idx="2">
                  <c:v>14.4</c:v>
                </c:pt>
                <c:pt idx="3">
                  <c:v>4.5999999999999996</c:v>
                </c:pt>
                <c:pt idx="4">
                  <c:v>6.7</c:v>
                </c:pt>
                <c:pt idx="5">
                  <c:v>3</c:v>
                </c:pt>
                <c:pt idx="6">
                  <c:v>0.7</c:v>
                </c:pt>
                <c:pt idx="7">
                  <c:v>0.4</c:v>
                </c:pt>
                <c:pt idx="8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93-4ECE-8C42-A5C7F6ACD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610">
          <a:noFill/>
        </a:ln>
      </c:spPr>
    </c:plotArea>
    <c:plotVisOnly val="1"/>
    <c:dispBlanksAs val="zero"/>
    <c:showDLblsOverMax val="0"/>
  </c:chart>
  <c:txPr>
    <a:bodyPr/>
    <a:lstStyle/>
    <a:p>
      <a:pPr>
        <a:defRPr sz="160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724286417322845E-2"/>
          <c:y val="0.1172696163096939"/>
          <c:w val="0.91740071358267716"/>
          <c:h val="0.727046855808916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BB-4929-8FE1-E3C5D632912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FBB-4929-8FE1-E3C5D6329124}"/>
              </c:ext>
            </c:extLst>
          </c:dPt>
          <c:dLbls>
            <c:dLbl>
              <c:idx val="0"/>
              <c:layout>
                <c:manualLayout>
                  <c:x val="2.9687499999999999E-2"/>
                  <c:y val="-4.92187469722719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424,8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BB-4929-8FE1-E3C5D6329124}"/>
                </c:ext>
              </c:extLst>
            </c:dLbl>
            <c:dLbl>
              <c:idx val="1"/>
              <c:layout>
                <c:manualLayout>
                  <c:x val="3.5937499999999997E-2"/>
                  <c:y val="-4.45312472606270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420,1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BB-4929-8FE1-E3C5D6329124}"/>
                </c:ext>
              </c:extLst>
            </c:dLbl>
            <c:dLbl>
              <c:idx val="2"/>
              <c:layout>
                <c:manualLayout>
                  <c:x val="3.2812499999999883E-2"/>
                  <c:y val="-2.5781248414047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FBB-4929-8FE1-E3C5D6329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2424.8000000000002</c:v>
                </c:pt>
                <c:pt idx="1">
                  <c:v>2420.1</c:v>
                </c:pt>
                <c:pt idx="2" formatCode="#,##0.00">
                  <c:v>2585.5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BB-4929-8FE1-E3C5D63291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896128"/>
        <c:axId val="36904320"/>
        <c:axId val="0"/>
      </c:bar3DChart>
      <c:catAx>
        <c:axId val="36896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904320"/>
        <c:crosses val="autoZero"/>
        <c:auto val="1"/>
        <c:lblAlgn val="ctr"/>
        <c:lblOffset val="100"/>
        <c:noMultiLvlLbl val="0"/>
      </c:catAx>
      <c:valAx>
        <c:axId val="36904320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89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Структурные подразделения, головные организации которых находится  в других субъектах РФ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2.5685837132781012E-3"/>
                  <c:y val="-2.6210550799246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05-4937-A84B-29DA84A8F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708.8</c:v>
                </c:pt>
                <c:pt idx="1">
                  <c:v>838.7</c:v>
                </c:pt>
                <c:pt idx="2">
                  <c:v>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5-4937-A84B-29DA84A8F8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Организации, зарегистрированные в Карачаево-Черкесской Республике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3.0462998338106114E-3"/>
                  <c:y val="-1.353124844568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05-4937-A84B-29DA84A8F89E}"/>
                </c:ext>
              </c:extLst>
            </c:dLbl>
            <c:dLbl>
              <c:idx val="1"/>
              <c:layout>
                <c:manualLayout>
                  <c:x val="2.3540968606850757E-3"/>
                  <c:y val="-4.75360327999245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05-4937-A84B-29DA84A8F89E}"/>
                </c:ext>
              </c:extLst>
            </c:dLbl>
            <c:dLbl>
              <c:idx val="2"/>
              <c:layout>
                <c:manualLayout>
                  <c:x val="2.9204999070658096E-3"/>
                  <c:y val="-2.98593896821650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05-4937-A84B-29DA84A8F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683.3</c:v>
                </c:pt>
                <c:pt idx="1">
                  <c:v>793.8</c:v>
                </c:pt>
                <c:pt idx="2">
                  <c:v>633.79999999999995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05-4937-A84B-29DA84A8F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111296"/>
        <c:axId val="37112832"/>
        <c:axId val="0"/>
      </c:bar3DChart>
      <c:catAx>
        <c:axId val="3711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7112832"/>
        <c:crosses val="autoZero"/>
        <c:auto val="1"/>
        <c:lblAlgn val="ctr"/>
        <c:lblOffset val="100"/>
        <c:noMultiLvlLbl val="0"/>
      </c:catAx>
      <c:valAx>
        <c:axId val="37112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11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</c:rich>
      </c:tx>
      <c:layout>
        <c:manualLayout>
          <c:xMode val="edge"/>
          <c:yMode val="edge"/>
          <c:x val="0.35355063857803393"/>
          <c:y val="4.036440693388224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8599416085288E-2"/>
          <c:y val="0.14090298596028433"/>
          <c:w val="0.9333228011678294"/>
          <c:h val="0.7349510380474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>
              <a:gsLst>
                <a:gs pos="35400">
                  <a:schemeClr val="accent2">
                    <a:lumMod val="60000"/>
                    <a:lumOff val="40000"/>
                  </a:schemeClr>
                </a:gs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CB-4098-B6FE-FDF366EB56C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354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CB-4098-B6FE-FDF366EB56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CB-4098-B6FE-FDF366EB56CD}"/>
              </c:ext>
            </c:extLst>
          </c:dPt>
          <c:dLbls>
            <c:dLbl>
              <c:idx val="0"/>
              <c:layout>
                <c:manualLayout>
                  <c:x val="-1.0027143361318266E-2"/>
                  <c:y val="2.0399503665619476E-2"/>
                </c:manualLayout>
              </c:layout>
              <c:tx>
                <c:rich>
                  <a:bodyPr/>
                  <a:lstStyle/>
                  <a:p>
                    <a:endParaRPr lang="ru-RU" sz="20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1123,1</a:t>
                    </a:r>
                  </a:p>
                  <a:p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CB-4098-B6FE-FDF366EB56CD}"/>
                </c:ext>
              </c:extLst>
            </c:dLbl>
            <c:dLbl>
              <c:idx val="1"/>
              <c:layout>
                <c:manualLayout>
                  <c:x val="-5.2160732406497645E-17"/>
                  <c:y val="-5.48695871207385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CB-4098-B6FE-FDF366EB56CD}"/>
                </c:ext>
              </c:extLst>
            </c:dLbl>
            <c:dLbl>
              <c:idx val="2"/>
              <c:layout>
                <c:manualLayout>
                  <c:x val="-2.8451637257308018E-3"/>
                  <c:y val="-3.0357581292787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CB-4098-B6FE-FDF366EB56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1123.0999999999999</c:v>
                </c:pt>
                <c:pt idx="1">
                  <c:v>871.7</c:v>
                </c:pt>
                <c:pt idx="2">
                  <c:v>960.2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CB-4098-B6FE-FDF366EB56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7152256"/>
        <c:axId val="37153792"/>
      </c:barChart>
      <c:catAx>
        <c:axId val="371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153792"/>
        <c:crosses val="autoZero"/>
        <c:auto val="1"/>
        <c:lblAlgn val="ctr"/>
        <c:lblOffset val="100"/>
        <c:noMultiLvlLbl val="0"/>
      </c:catAx>
      <c:valAx>
        <c:axId val="37153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15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1588632343367756E-2"/>
          <c:w val="1"/>
          <c:h val="0.659643227087444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73A-4FDE-9474-A86F14DFBA2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3A-4FDE-9474-A86F14DFBA21}"/>
              </c:ext>
            </c:extLst>
          </c:dPt>
          <c:dPt>
            <c:idx val="3"/>
            <c:bubble3D val="0"/>
            <c:spPr>
              <a:solidFill>
                <a:srgbClr val="5E9B5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3A-4FDE-9474-A86F14DFBA2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3A-4FDE-9474-A86F14DFBA21}"/>
              </c:ext>
            </c:extLst>
          </c:dPt>
          <c:dLbls>
            <c:dLbl>
              <c:idx val="0"/>
              <c:layout>
                <c:manualLayout>
                  <c:x val="-9.9206368580171348E-3"/>
                  <c:y val="-5.72401432708440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3A-4FDE-9474-A86F14DFBA21}"/>
                </c:ext>
              </c:extLst>
            </c:dLbl>
            <c:dLbl>
              <c:idx val="1"/>
              <c:layout>
                <c:manualLayout>
                  <c:x val="4.6707061364800505E-3"/>
                  <c:y val="1.64656043763528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3A-4FDE-9474-A86F14DFBA21}"/>
                </c:ext>
              </c:extLst>
            </c:dLbl>
            <c:dLbl>
              <c:idx val="3"/>
              <c:layout>
                <c:manualLayout>
                  <c:x val="-8.1040081130499583E-2"/>
                  <c:y val="-1.4932211288046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73A-4FDE-9474-A86F14DFBA21}"/>
                </c:ext>
              </c:extLst>
            </c:dLbl>
            <c:dLbl>
              <c:idx val="4"/>
              <c:layout>
                <c:manualLayout>
                  <c:x val="4.2162706646572817E-2"/>
                  <c:y val="-7.714975832157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3A-4FDE-9474-A86F14DFB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Физическая культура и спорт</c:v>
                </c:pt>
                <c:pt idx="3">
                  <c:v>Здравоохранение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24.82</c:v>
                </c:pt>
                <c:pt idx="1">
                  <c:v>2.1</c:v>
                </c:pt>
                <c:pt idx="2">
                  <c:v>1.25</c:v>
                </c:pt>
                <c:pt idx="3">
                  <c:v>8.1199999999999992</c:v>
                </c:pt>
                <c:pt idx="4">
                  <c:v>24.66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3A-4FDE-9474-A86F14DFB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legend>
      <c:legendPos val="b"/>
      <c:layout>
        <c:manualLayout>
          <c:xMode val="edge"/>
          <c:yMode val="edge"/>
          <c:x val="0"/>
          <c:y val="0.80566211450131231"/>
          <c:w val="0.98146140310339303"/>
          <c:h val="0.17505310859580048"/>
        </c:manualLayout>
      </c:layout>
      <c:overlay val="0"/>
      <c:txPr>
        <a:bodyPr/>
        <a:lstStyle/>
        <a:p>
          <a:pPr>
            <a:defRPr sz="13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1082530905647499E-2"/>
          <c:w val="1"/>
          <c:h val="0.648142190230429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B14-453E-A0A6-E3F857B6713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14-453E-A0A6-E3F857B67135}"/>
              </c:ext>
            </c:extLst>
          </c:dPt>
          <c:dPt>
            <c:idx val="3"/>
            <c:bubble3D val="0"/>
            <c:spPr>
              <a:solidFill>
                <a:srgbClr val="5E9B5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14-453E-A0A6-E3F857B6713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14-453E-A0A6-E3F857B67135}"/>
              </c:ext>
            </c:extLst>
          </c:dPt>
          <c:dLbls>
            <c:dLbl>
              <c:idx val="0"/>
              <c:layout>
                <c:manualLayout>
                  <c:x val="-1.8383763228710048E-2"/>
                  <c:y val="-6.42880037775023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14-453E-A0A6-E3F857B67135}"/>
                </c:ext>
              </c:extLst>
            </c:dLbl>
            <c:dLbl>
              <c:idx val="1"/>
              <c:layout>
                <c:manualLayout>
                  <c:x val="-2.4125673539725125E-7"/>
                  <c:y val="-2.683654628240191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14-453E-A0A6-E3F857B67135}"/>
                </c:ext>
              </c:extLst>
            </c:dLbl>
            <c:dLbl>
              <c:idx val="2"/>
              <c:layout>
                <c:manualLayout>
                  <c:x val="-7.6599013452958067E-2"/>
                  <c:y val="-9.4287982984178116E-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14-453E-A0A6-E3F857B67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Физич культура и спорт</c:v>
                </c:pt>
                <c:pt idx="3">
                  <c:v>Здравоохранение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24.14</c:v>
                </c:pt>
                <c:pt idx="1">
                  <c:v>1.97</c:v>
                </c:pt>
                <c:pt idx="2">
                  <c:v>4.18</c:v>
                </c:pt>
                <c:pt idx="3">
                  <c:v>8.48</c:v>
                </c:pt>
                <c:pt idx="4">
                  <c:v>26.16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14-453E-A0A6-E3F857B67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4">
          <a:noFill/>
        </a:ln>
      </c:spPr>
    </c:plotArea>
    <c:legend>
      <c:legendPos val="b"/>
      <c:layout>
        <c:manualLayout>
          <c:xMode val="edge"/>
          <c:yMode val="edge"/>
          <c:x val="0"/>
          <c:y val="0.79866308618937076"/>
          <c:w val="1"/>
          <c:h val="0.16161748567556222"/>
        </c:manualLayout>
      </c:layout>
      <c:overlay val="0"/>
      <c:txPr>
        <a:bodyPr/>
        <a:lstStyle/>
        <a:p>
          <a:pPr>
            <a:defRPr sz="13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EFFC1"/>
        </a:solidFill>
        <a:ln>
          <a:noFill/>
        </a:ln>
        <a:effectLst/>
        <a:sp3d/>
      </c:spPr>
    </c:floor>
    <c:sideWall>
      <c:thickness val="0"/>
      <c:spPr>
        <a:solidFill>
          <a:srgbClr val="FEFFC1"/>
        </a:solidFill>
        <a:ln>
          <a:noFill/>
        </a:ln>
        <a:effectLst/>
        <a:sp3d/>
      </c:spPr>
    </c:sideWall>
    <c:backWall>
      <c:thickness val="0"/>
      <c:spPr>
        <a:solidFill>
          <a:srgbClr val="FEFFC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453175123942843E-2"/>
          <c:y val="2.1453860117705552E-2"/>
          <c:w val="0.93881534339457573"/>
          <c:h val="0.72714465757859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E56C1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36-4A09-AB8E-FABB9C636EFA}"/>
              </c:ext>
            </c:extLst>
          </c:dPt>
          <c:dPt>
            <c:idx val="1"/>
            <c:invertIfNegative val="0"/>
            <c:bubble3D val="0"/>
            <c:spPr>
              <a:solidFill>
                <a:srgbClr val="5E9B5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836-4A09-AB8E-FABB9C636EF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36-4A09-AB8E-FABB9C636EFA}"/>
              </c:ext>
            </c:extLst>
          </c:dPt>
          <c:dLbls>
            <c:dLbl>
              <c:idx val="0"/>
              <c:layout>
                <c:manualLayout>
                  <c:x val="2.3148148148148147E-2"/>
                  <c:y val="-5.873715124816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1712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36-4A09-AB8E-FABB9C636EFA}"/>
                </c:ext>
              </c:extLst>
            </c:dLbl>
            <c:dLbl>
              <c:idx val="1"/>
              <c:layout>
                <c:manualLayout>
                  <c:x val="3.125E-2"/>
                  <c:y val="-6.1674008810572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836-4A09-AB8E-FABB9C636EFA}"/>
                </c:ext>
              </c:extLst>
            </c:dLbl>
            <c:dLbl>
              <c:idx val="2"/>
              <c:layout>
                <c:manualLayout>
                  <c:x val="4.1666666666666581E-2"/>
                  <c:y val="-6.167400881057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36-4A09-AB8E-FABB9C636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1252.5</c:v>
                </c:pt>
                <c:pt idx="1">
                  <c:v>1118.3</c:v>
                </c:pt>
                <c:pt idx="2">
                  <c:v>1218.4000000000001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36-4A09-AB8E-FABB9C636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520896"/>
        <c:axId val="98715904"/>
        <c:axId val="0"/>
      </c:bar3DChart>
      <c:catAx>
        <c:axId val="8352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715904"/>
        <c:crossesAt val="0"/>
        <c:auto val="1"/>
        <c:lblAlgn val="ctr"/>
        <c:lblOffset val="100"/>
        <c:noMultiLvlLbl val="0"/>
      </c:catAx>
      <c:valAx>
        <c:axId val="98715904"/>
        <c:scaling>
          <c:orientation val="minMax"/>
          <c:max val="1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20896"/>
        <c:crosses val="autoZero"/>
        <c:crossBetween val="between"/>
        <c:majorUnit val="100"/>
        <c:min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Relationship Id="rId4" Type="http://schemas.openxmlformats.org/officeDocument/2006/relationships/image" Target="../media/image5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image" Target="../media/image56.jpeg"/><Relationship Id="rId4" Type="http://schemas.openxmlformats.org/officeDocument/2006/relationships/image" Target="../media/image5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Relationship Id="rId4" Type="http://schemas.openxmlformats.org/officeDocument/2006/relationships/image" Target="../media/image5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image" Target="../media/image56.jpeg"/><Relationship Id="rId4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62C48-8D96-4ECA-97EF-6B1A61A771CD}" type="doc">
      <dgm:prSet loTypeId="urn:microsoft.com/office/officeart/2005/8/layout/venn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47940A-CC93-4FA8-B477-B1DF0FB8EC8C}">
      <dgm:prSet phldrT="[Текст]"/>
      <dgm:spPr>
        <a:solidFill>
          <a:srgbClr val="FFCCFF"/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организаций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450,9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aseline="0" dirty="0">
            <a:solidFill>
              <a:schemeClr val="tx1"/>
            </a:solidFill>
            <a:latin typeface="Times New Roman" panose="02020603050405020304" pitchFamily="18" charset="0"/>
          </a:endParaRPr>
        </a:p>
      </dgm:t>
    </dgm:pt>
    <dgm:pt modelId="{58D01A9A-B3AD-44DA-AD9E-4325DC5105F6}" type="parTrans" cxnId="{F638EB7D-AC67-469F-99FC-E7AEBA6F6151}">
      <dgm:prSet/>
      <dgm:spPr/>
      <dgm:t>
        <a:bodyPr/>
        <a:lstStyle/>
        <a:p>
          <a:endParaRPr lang="ru-RU"/>
        </a:p>
      </dgm:t>
    </dgm:pt>
    <dgm:pt modelId="{38FC88EF-270D-4578-BD80-73572E364BEA}" type="sibTrans" cxnId="{F638EB7D-AC67-469F-99FC-E7AEBA6F6151}">
      <dgm:prSet/>
      <dgm:spPr/>
      <dgm:t>
        <a:bodyPr/>
        <a:lstStyle/>
        <a:p>
          <a:endParaRPr lang="ru-RU"/>
        </a:p>
      </dgm:t>
    </dgm:pt>
    <dgm:pt modelId="{BCD30E00-7B56-48A3-99E6-8FD2643CA590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aseline="0" dirty="0" smtClean="0">
              <a:latin typeface="Times New Roman" panose="02020603050405020304" pitchFamily="18" charset="0"/>
            </a:rPr>
            <a:t>Упрощенная система налогообложения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368,8</a:t>
          </a:r>
          <a:endParaRPr lang="ru-RU" b="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6E93F-8D6A-442C-8FEE-C3233BC0FCBE}" type="parTrans" cxnId="{1069DA80-7AD9-40FD-8467-C75D2D1821A4}">
      <dgm:prSet/>
      <dgm:spPr/>
      <dgm:t>
        <a:bodyPr/>
        <a:lstStyle/>
        <a:p>
          <a:endParaRPr lang="ru-RU"/>
        </a:p>
      </dgm:t>
    </dgm:pt>
    <dgm:pt modelId="{05E61927-101A-4B66-B49E-EC24D98AB0F5}" type="sibTrans" cxnId="{1069DA80-7AD9-40FD-8467-C75D2D1821A4}">
      <dgm:prSet/>
      <dgm:spPr/>
      <dgm:t>
        <a:bodyPr/>
        <a:lstStyle/>
        <a:p>
          <a:endParaRPr lang="ru-RU"/>
        </a:p>
      </dgm:t>
    </dgm:pt>
    <dgm:pt modelId="{FDE5A830-F5D5-4B94-97FC-5A691899C69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aseline="0" dirty="0" smtClean="0">
              <a:latin typeface="Times New Roman" panose="02020603050405020304" pitchFamily="18" charset="0"/>
            </a:rPr>
            <a:t>Транспортный налог </a:t>
          </a:r>
        </a:p>
        <a:p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185,6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</a:endParaRPr>
        </a:p>
      </dgm:t>
    </dgm:pt>
    <dgm:pt modelId="{814EA3A2-CCDC-439C-A264-BFD8E431CAD9}" type="parTrans" cxnId="{2150DB01-AC1F-4ABB-ADF4-434942BAC085}">
      <dgm:prSet/>
      <dgm:spPr/>
      <dgm:t>
        <a:bodyPr/>
        <a:lstStyle/>
        <a:p>
          <a:endParaRPr lang="ru-RU"/>
        </a:p>
      </dgm:t>
    </dgm:pt>
    <dgm:pt modelId="{46A1A5A8-A45D-45BB-839F-C3AD6463CAE3}" type="sibTrans" cxnId="{2150DB01-AC1F-4ABB-ADF4-434942BAC085}">
      <dgm:prSet/>
      <dgm:spPr/>
      <dgm:t>
        <a:bodyPr/>
        <a:lstStyle/>
        <a:p>
          <a:endParaRPr lang="ru-RU"/>
        </a:p>
      </dgm:t>
    </dgm:pt>
    <dgm:pt modelId="{F06569DD-E671-4189-A792-6CD734945F5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aseline="0" dirty="0" smtClean="0">
              <a:latin typeface="Times New Roman" panose="02020603050405020304" pitchFamily="18" charset="0"/>
            </a:rPr>
            <a:t>Неналоговые доходы </a:t>
          </a:r>
        </a:p>
        <a:p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244,6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</a:endParaRPr>
        </a:p>
      </dgm:t>
    </dgm:pt>
    <dgm:pt modelId="{875FE57B-266D-4ECD-B9B2-B5E08F4A05D5}" type="parTrans" cxnId="{9E133C19-D860-4D91-AFF3-BFCC5A869311}">
      <dgm:prSet/>
      <dgm:spPr/>
      <dgm:t>
        <a:bodyPr/>
        <a:lstStyle/>
        <a:p>
          <a:endParaRPr lang="ru-RU"/>
        </a:p>
      </dgm:t>
    </dgm:pt>
    <dgm:pt modelId="{7F71BAD3-765A-4D20-AEA3-B431820E83D8}" type="sibTrans" cxnId="{9E133C19-D860-4D91-AFF3-BFCC5A869311}">
      <dgm:prSet/>
      <dgm:spPr/>
      <dgm:t>
        <a:bodyPr/>
        <a:lstStyle/>
        <a:p>
          <a:endParaRPr lang="ru-RU"/>
        </a:p>
      </dgm:t>
    </dgm:pt>
    <dgm:pt modelId="{1D4957AA-4968-492D-A224-9660A275B9E7}">
      <dgm:prSet/>
      <dgm:spPr>
        <a:solidFill>
          <a:srgbClr val="FFCC99"/>
        </a:solidFill>
      </dgm:spPr>
      <dgm:t>
        <a:bodyPr/>
        <a:lstStyle/>
        <a:p>
          <a:r>
            <a:rPr lang="ru-RU" baseline="0" dirty="0" smtClean="0">
              <a:latin typeface="Times New Roman" panose="02020603050405020304" pitchFamily="18" charset="0"/>
            </a:rPr>
            <a:t>Прочие налоги </a:t>
          </a:r>
        </a:p>
        <a:p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72,9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</a:endParaRPr>
        </a:p>
      </dgm:t>
    </dgm:pt>
    <dgm:pt modelId="{98C9FD9F-BE8C-4187-BEA1-A4AC34C44AD0}" type="parTrans" cxnId="{5AE7FAF3-3019-4A96-A2BF-B7823FA248F1}">
      <dgm:prSet/>
      <dgm:spPr/>
      <dgm:t>
        <a:bodyPr/>
        <a:lstStyle/>
        <a:p>
          <a:endParaRPr lang="ru-RU"/>
        </a:p>
      </dgm:t>
    </dgm:pt>
    <dgm:pt modelId="{E5C0B4FB-DDCD-4B7A-ACFD-1032E85920BF}" type="sibTrans" cxnId="{5AE7FAF3-3019-4A96-A2BF-B7823FA248F1}">
      <dgm:prSet/>
      <dgm:spPr/>
      <dgm:t>
        <a:bodyPr/>
        <a:lstStyle/>
        <a:p>
          <a:endParaRPr lang="ru-RU"/>
        </a:p>
      </dgm:t>
    </dgm:pt>
    <dgm:pt modelId="{4B29768C-3C4A-41A8-8C12-8E56962A0E65}" type="pres">
      <dgm:prSet presAssocID="{7F262C48-8D96-4ECA-97EF-6B1A61A771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1842B-9D65-4202-B851-2A6A2A0DB33C}" type="pres">
      <dgm:prSet presAssocID="{F447940A-CC93-4FA8-B477-B1DF0FB8EC8C}" presName="Name5" presStyleLbl="vennNode1" presStyleIdx="0" presStyleCnt="5" custLinFactNeighborY="-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7CD2-74FE-4832-A240-2E4844E24001}" type="pres">
      <dgm:prSet presAssocID="{38FC88EF-270D-4578-BD80-73572E364BEA}" presName="space" presStyleCnt="0"/>
      <dgm:spPr/>
      <dgm:t>
        <a:bodyPr/>
        <a:lstStyle/>
        <a:p>
          <a:endParaRPr lang="ru-RU"/>
        </a:p>
      </dgm:t>
    </dgm:pt>
    <dgm:pt modelId="{2F2B8E5E-8077-41E3-B8A0-535078603AAB}" type="pres">
      <dgm:prSet presAssocID="{BCD30E00-7B56-48A3-99E6-8FD2643CA590}" presName="Name5" presStyleLbl="vennNode1" presStyleIdx="1" presStyleCnt="5" custLinFactNeighborX="5273" custLinFactNeighborY="-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781E9-E567-4B6F-966C-4D895597B93F}" type="pres">
      <dgm:prSet presAssocID="{05E61927-101A-4B66-B49E-EC24D98AB0F5}" presName="space" presStyleCnt="0"/>
      <dgm:spPr/>
      <dgm:t>
        <a:bodyPr/>
        <a:lstStyle/>
        <a:p>
          <a:endParaRPr lang="ru-RU"/>
        </a:p>
      </dgm:t>
    </dgm:pt>
    <dgm:pt modelId="{7033874D-E91F-47FE-BBB9-B065419269F4}" type="pres">
      <dgm:prSet presAssocID="{FDE5A830-F5D5-4B94-97FC-5A691899C694}" presName="Name5" presStyleLbl="vennNode1" presStyleIdx="2" presStyleCnt="5" custLinFactNeighborX="8789" custLinFactNeighborY="-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EDA87-C2F4-42CD-AD10-7C8408F1BF66}" type="pres">
      <dgm:prSet presAssocID="{46A1A5A8-A45D-45BB-839F-C3AD6463CAE3}" presName="space" presStyleCnt="0"/>
      <dgm:spPr/>
      <dgm:t>
        <a:bodyPr/>
        <a:lstStyle/>
        <a:p>
          <a:endParaRPr lang="ru-RU"/>
        </a:p>
      </dgm:t>
    </dgm:pt>
    <dgm:pt modelId="{E7FEA8EE-1965-4EA5-BC7F-6B2DBF6282E9}" type="pres">
      <dgm:prSet presAssocID="{1D4957AA-4968-492D-A224-9660A275B9E7}" presName="Name5" presStyleLbl="vennNode1" presStyleIdx="3" presStyleCnt="5" custLinFactNeighborX="6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79743-175C-4CE7-89AD-F0814742DB54}" type="pres">
      <dgm:prSet presAssocID="{E5C0B4FB-DDCD-4B7A-ACFD-1032E85920BF}" presName="space" presStyleCnt="0"/>
      <dgm:spPr/>
      <dgm:t>
        <a:bodyPr/>
        <a:lstStyle/>
        <a:p>
          <a:endParaRPr lang="ru-RU"/>
        </a:p>
      </dgm:t>
    </dgm:pt>
    <dgm:pt modelId="{DC03B885-3F42-4122-8925-70D4B96FFB68}" type="pres">
      <dgm:prSet presAssocID="{F06569DD-E671-4189-A792-6CD734945F5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E1B84-86C3-4C70-BE7B-D8FFB2007918}" type="presOf" srcId="{FDE5A830-F5D5-4B94-97FC-5A691899C694}" destId="{7033874D-E91F-47FE-BBB9-B065419269F4}" srcOrd="0" destOrd="0" presId="urn:microsoft.com/office/officeart/2005/8/layout/venn3"/>
    <dgm:cxn modelId="{CA763BCF-E532-418F-9721-F873C0FFF97D}" type="presOf" srcId="{BCD30E00-7B56-48A3-99E6-8FD2643CA590}" destId="{2F2B8E5E-8077-41E3-B8A0-535078603AAB}" srcOrd="0" destOrd="0" presId="urn:microsoft.com/office/officeart/2005/8/layout/venn3"/>
    <dgm:cxn modelId="{2150DB01-AC1F-4ABB-ADF4-434942BAC085}" srcId="{7F262C48-8D96-4ECA-97EF-6B1A61A771CD}" destId="{FDE5A830-F5D5-4B94-97FC-5A691899C694}" srcOrd="2" destOrd="0" parTransId="{814EA3A2-CCDC-439C-A264-BFD8E431CAD9}" sibTransId="{46A1A5A8-A45D-45BB-839F-C3AD6463CAE3}"/>
    <dgm:cxn modelId="{7EE933ED-9EE3-47F7-90DF-50DF53628B2A}" type="presOf" srcId="{7F262C48-8D96-4ECA-97EF-6B1A61A771CD}" destId="{4B29768C-3C4A-41A8-8C12-8E56962A0E65}" srcOrd="0" destOrd="0" presId="urn:microsoft.com/office/officeart/2005/8/layout/venn3"/>
    <dgm:cxn modelId="{1069DA80-7AD9-40FD-8467-C75D2D1821A4}" srcId="{7F262C48-8D96-4ECA-97EF-6B1A61A771CD}" destId="{BCD30E00-7B56-48A3-99E6-8FD2643CA590}" srcOrd="1" destOrd="0" parTransId="{9F86E93F-8D6A-442C-8FEE-C3233BC0FCBE}" sibTransId="{05E61927-101A-4B66-B49E-EC24D98AB0F5}"/>
    <dgm:cxn modelId="{5AE7FAF3-3019-4A96-A2BF-B7823FA248F1}" srcId="{7F262C48-8D96-4ECA-97EF-6B1A61A771CD}" destId="{1D4957AA-4968-492D-A224-9660A275B9E7}" srcOrd="3" destOrd="0" parTransId="{98C9FD9F-BE8C-4187-BEA1-A4AC34C44AD0}" sibTransId="{E5C0B4FB-DDCD-4B7A-ACFD-1032E85920BF}"/>
    <dgm:cxn modelId="{A96D98D6-8D82-4AA0-B017-9E864117CD70}" type="presOf" srcId="{F447940A-CC93-4FA8-B477-B1DF0FB8EC8C}" destId="{5A21842B-9D65-4202-B851-2A6A2A0DB33C}" srcOrd="0" destOrd="0" presId="urn:microsoft.com/office/officeart/2005/8/layout/venn3"/>
    <dgm:cxn modelId="{F638EB7D-AC67-469F-99FC-E7AEBA6F6151}" srcId="{7F262C48-8D96-4ECA-97EF-6B1A61A771CD}" destId="{F447940A-CC93-4FA8-B477-B1DF0FB8EC8C}" srcOrd="0" destOrd="0" parTransId="{58D01A9A-B3AD-44DA-AD9E-4325DC5105F6}" sibTransId="{38FC88EF-270D-4578-BD80-73572E364BEA}"/>
    <dgm:cxn modelId="{439DCBEE-BA8E-4F3E-9418-3550C8298E5F}" type="presOf" srcId="{F06569DD-E671-4189-A792-6CD734945F53}" destId="{DC03B885-3F42-4122-8925-70D4B96FFB68}" srcOrd="0" destOrd="0" presId="urn:microsoft.com/office/officeart/2005/8/layout/venn3"/>
    <dgm:cxn modelId="{3C62F24E-CF76-456E-9CF3-2BA71B217CE2}" type="presOf" srcId="{1D4957AA-4968-492D-A224-9660A275B9E7}" destId="{E7FEA8EE-1965-4EA5-BC7F-6B2DBF6282E9}" srcOrd="0" destOrd="0" presId="urn:microsoft.com/office/officeart/2005/8/layout/venn3"/>
    <dgm:cxn modelId="{9E133C19-D860-4D91-AFF3-BFCC5A869311}" srcId="{7F262C48-8D96-4ECA-97EF-6B1A61A771CD}" destId="{F06569DD-E671-4189-A792-6CD734945F53}" srcOrd="4" destOrd="0" parTransId="{875FE57B-266D-4ECD-B9B2-B5E08F4A05D5}" sibTransId="{7F71BAD3-765A-4D20-AEA3-B431820E83D8}"/>
    <dgm:cxn modelId="{63959594-084B-4CEA-BB82-5E7C0BA64432}" type="presParOf" srcId="{4B29768C-3C4A-41A8-8C12-8E56962A0E65}" destId="{5A21842B-9D65-4202-B851-2A6A2A0DB33C}" srcOrd="0" destOrd="0" presId="urn:microsoft.com/office/officeart/2005/8/layout/venn3"/>
    <dgm:cxn modelId="{B18EF8C4-7787-4240-A9DE-EA50C0EDEC98}" type="presParOf" srcId="{4B29768C-3C4A-41A8-8C12-8E56962A0E65}" destId="{C38B7CD2-74FE-4832-A240-2E4844E24001}" srcOrd="1" destOrd="0" presId="urn:microsoft.com/office/officeart/2005/8/layout/venn3"/>
    <dgm:cxn modelId="{DCE8E8C6-F0D9-482A-A87E-AF8A8A462B83}" type="presParOf" srcId="{4B29768C-3C4A-41A8-8C12-8E56962A0E65}" destId="{2F2B8E5E-8077-41E3-B8A0-535078603AAB}" srcOrd="2" destOrd="0" presId="urn:microsoft.com/office/officeart/2005/8/layout/venn3"/>
    <dgm:cxn modelId="{24D2653E-39B2-4714-A3D8-524F53643EFD}" type="presParOf" srcId="{4B29768C-3C4A-41A8-8C12-8E56962A0E65}" destId="{E13781E9-E567-4B6F-966C-4D895597B93F}" srcOrd="3" destOrd="0" presId="urn:microsoft.com/office/officeart/2005/8/layout/venn3"/>
    <dgm:cxn modelId="{B96C4854-EA06-4104-A125-2E5086975DDA}" type="presParOf" srcId="{4B29768C-3C4A-41A8-8C12-8E56962A0E65}" destId="{7033874D-E91F-47FE-BBB9-B065419269F4}" srcOrd="4" destOrd="0" presId="urn:microsoft.com/office/officeart/2005/8/layout/venn3"/>
    <dgm:cxn modelId="{48CC4C2C-67E3-457E-A103-52A9A1880BBA}" type="presParOf" srcId="{4B29768C-3C4A-41A8-8C12-8E56962A0E65}" destId="{828EDA87-C2F4-42CD-AD10-7C8408F1BF66}" srcOrd="5" destOrd="0" presId="urn:microsoft.com/office/officeart/2005/8/layout/venn3"/>
    <dgm:cxn modelId="{547E993F-B637-4043-8A80-6350DB97A66C}" type="presParOf" srcId="{4B29768C-3C4A-41A8-8C12-8E56962A0E65}" destId="{E7FEA8EE-1965-4EA5-BC7F-6B2DBF6282E9}" srcOrd="6" destOrd="0" presId="urn:microsoft.com/office/officeart/2005/8/layout/venn3"/>
    <dgm:cxn modelId="{B7855EB3-9E8E-4EE2-BD29-3CE770E1DC4F}" type="presParOf" srcId="{4B29768C-3C4A-41A8-8C12-8E56962A0E65}" destId="{40F79743-175C-4CE7-89AD-F0814742DB54}" srcOrd="7" destOrd="0" presId="urn:microsoft.com/office/officeart/2005/8/layout/venn3"/>
    <dgm:cxn modelId="{C3C428FC-25D5-4D38-A499-C69454BB02F2}" type="presParOf" srcId="{4B29768C-3C4A-41A8-8C12-8E56962A0E65}" destId="{DC03B885-3F42-4122-8925-70D4B96FFB6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9421E-3330-4AD2-9949-B7A676AA29D5}" type="doc">
      <dgm:prSet loTypeId="urn:microsoft.com/office/officeart/2005/8/layout/process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C867C7D-3B90-4F5B-A5C0-A92976E342A3}" type="pres">
      <dgm:prSet presAssocID="{5309421E-3330-4AD2-9949-B7A676AA2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9ED78-0F9D-43D2-9F98-226E408095EC}" type="presOf" srcId="{5309421E-3330-4AD2-9949-B7A676AA29D5}" destId="{DC867C7D-3B90-4F5B-A5C0-A92976E342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3D7C6-2F7B-47D8-BCE4-55431664A05C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</dgm:pt>
    <dgm:pt modelId="{87D4AAB9-EF2A-4DB6-BA98-68BAD3FB63F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населению на оплату жилых помещений и коммунальных услуг</a:t>
          </a: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77,7 </a:t>
          </a:r>
          <a:r>
            <a:rPr lang="ru-RU" sz="1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6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38EFB-184D-4EF1-8283-E900777A70E8}" type="parTrans" cxnId="{3217AFA8-01EC-42BB-8271-9AAC243C55A1}">
      <dgm:prSet/>
      <dgm:spPr/>
      <dgm:t>
        <a:bodyPr/>
        <a:lstStyle/>
        <a:p>
          <a:endParaRPr lang="ru-RU"/>
        </a:p>
      </dgm:t>
    </dgm:pt>
    <dgm:pt modelId="{C5DEDF38-DB3A-40DF-9C37-4EAF7E93A013}" type="sibTrans" cxnId="{3217AFA8-01EC-42BB-8271-9AAC243C55A1}">
      <dgm:prSet/>
      <dgm:spPr/>
      <dgm:t>
        <a:bodyPr/>
        <a:lstStyle/>
        <a:p>
          <a:endParaRPr lang="ru-RU"/>
        </a:p>
      </dgm:t>
    </dgm:pt>
    <dgm:pt modelId="{F5FDEA72-C64E-4A03-9741-399767CABD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денежные выплаты (ЕДВ) населению</a:t>
          </a: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269,1 </a:t>
          </a:r>
          <a:r>
            <a:rPr lang="ru-RU" sz="1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endParaRPr lang="ru-RU" sz="16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BB140-75C2-4749-AFCF-BAC34C5CD3FE}" type="parTrans" cxnId="{7EA5B10E-1E6B-48CF-BB13-2C11B05FA635}">
      <dgm:prSet/>
      <dgm:spPr/>
      <dgm:t>
        <a:bodyPr/>
        <a:lstStyle/>
        <a:p>
          <a:endParaRPr lang="ru-RU"/>
        </a:p>
      </dgm:t>
    </dgm:pt>
    <dgm:pt modelId="{E8845754-9D52-4D9E-8C1A-CFBF544AA4CB}" type="sibTrans" cxnId="{7EA5B10E-1E6B-48CF-BB13-2C11B05FA635}">
      <dgm:prSet/>
      <dgm:spPr/>
      <dgm:t>
        <a:bodyPr/>
        <a:lstStyle/>
        <a:p>
          <a:endParaRPr lang="ru-RU"/>
        </a:p>
      </dgm:t>
    </dgm:pt>
    <dgm:pt modelId="{E09D3841-C3B8-4599-A46C-1E8670A53E3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денежные компенсации (ЕДК) на оплату ЖКУ населению</a:t>
          </a: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630</a:t>
          </a:r>
          <a:r>
            <a:rPr lang="ru-RU" sz="15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,5 </a:t>
          </a:r>
          <a:r>
            <a:rPr lang="ru-RU" sz="15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284FA-9577-43FB-8017-AD6B1A0222F6}" type="parTrans" cxnId="{76E2FD10-7186-4B55-BE83-1AD540721740}">
      <dgm:prSet/>
      <dgm:spPr/>
      <dgm:t>
        <a:bodyPr/>
        <a:lstStyle/>
        <a:p>
          <a:endParaRPr lang="ru-RU"/>
        </a:p>
      </dgm:t>
    </dgm:pt>
    <dgm:pt modelId="{15169241-28F9-4E9E-8985-5F05DD0FE21F}" type="sibTrans" cxnId="{76E2FD10-7186-4B55-BE83-1AD540721740}">
      <dgm:prSet/>
      <dgm:spPr/>
      <dgm:t>
        <a:bodyPr/>
        <a:lstStyle/>
        <a:p>
          <a:endParaRPr lang="ru-RU"/>
        </a:p>
      </dgm:t>
    </dgm:pt>
    <dgm:pt modelId="{DF22996E-3D14-4435-A4DF-A38B8D9D9920}" type="pres">
      <dgm:prSet presAssocID="{4303D7C6-2F7B-47D8-BCE4-55431664A05C}" presName="Name0" presStyleCnt="0">
        <dgm:presLayoutVars>
          <dgm:dir/>
          <dgm:resizeHandles val="exact"/>
        </dgm:presLayoutVars>
      </dgm:prSet>
      <dgm:spPr/>
    </dgm:pt>
    <dgm:pt modelId="{213A5206-8EE7-41C2-BC9C-67FF32974287}" type="pres">
      <dgm:prSet presAssocID="{4303D7C6-2F7B-47D8-BCE4-55431664A05C}" presName="bkgdShp" presStyleLbl="alignAccFollowNode1" presStyleIdx="0" presStyleCnt="1"/>
      <dgm:spPr>
        <a:solidFill>
          <a:srgbClr val="FEFFC1">
            <a:alpha val="90000"/>
          </a:srgbClr>
        </a:solidFill>
      </dgm:spPr>
      <dgm:t>
        <a:bodyPr/>
        <a:lstStyle/>
        <a:p>
          <a:endParaRPr lang="ru-RU"/>
        </a:p>
      </dgm:t>
    </dgm:pt>
    <dgm:pt modelId="{95269B95-5517-4DE9-9D3F-64BE1E161774}" type="pres">
      <dgm:prSet presAssocID="{4303D7C6-2F7B-47D8-BCE4-55431664A05C}" presName="linComp" presStyleCnt="0"/>
      <dgm:spPr/>
    </dgm:pt>
    <dgm:pt modelId="{A46383DA-DA1F-480A-B233-6ACFF4865599}" type="pres">
      <dgm:prSet presAssocID="{87D4AAB9-EF2A-4DB6-BA98-68BAD3FB63F1}" presName="compNode" presStyleCnt="0"/>
      <dgm:spPr/>
    </dgm:pt>
    <dgm:pt modelId="{1FB80234-2545-4D84-9779-8F9891FBF80F}" type="pres">
      <dgm:prSet presAssocID="{87D4AAB9-EF2A-4DB6-BA98-68BAD3FB63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BE956-52B4-469C-AB9C-D8EF011FB89C}" type="pres">
      <dgm:prSet presAssocID="{87D4AAB9-EF2A-4DB6-BA98-68BAD3FB63F1}" presName="invisiNode" presStyleLbl="node1" presStyleIdx="0" presStyleCnt="3"/>
      <dgm:spPr/>
    </dgm:pt>
    <dgm:pt modelId="{6CAE9BC4-7505-403D-9AC3-61C296A2BEE7}" type="pres">
      <dgm:prSet presAssocID="{87D4AAB9-EF2A-4DB6-BA98-68BAD3FB63F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B1923CE-2B33-456E-9B74-2C43CB17F4C3}" type="pres">
      <dgm:prSet presAssocID="{C5DEDF38-DB3A-40DF-9C37-4EAF7E93A0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B08928-CE02-4A12-B496-AE96E4E3241D}" type="pres">
      <dgm:prSet presAssocID="{F5FDEA72-C64E-4A03-9741-399767CABD2C}" presName="compNode" presStyleCnt="0"/>
      <dgm:spPr/>
    </dgm:pt>
    <dgm:pt modelId="{50ABF223-ACDA-4BD8-9605-397034625F8E}" type="pres">
      <dgm:prSet presAssocID="{F5FDEA72-C64E-4A03-9741-399767CABD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AE76A-A4C8-4A1A-9010-4776021D3507}" type="pres">
      <dgm:prSet presAssocID="{F5FDEA72-C64E-4A03-9741-399767CABD2C}" presName="invisiNode" presStyleLbl="node1" presStyleIdx="1" presStyleCnt="3"/>
      <dgm:spPr/>
    </dgm:pt>
    <dgm:pt modelId="{22ACEECB-C4B7-4AEA-9C82-9A51E051FEF2}" type="pres">
      <dgm:prSet presAssocID="{F5FDEA72-C64E-4A03-9741-399767CABD2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649F0B3-E6BE-425C-9C8C-8AE7A1C208D8}" type="pres">
      <dgm:prSet presAssocID="{E8845754-9D52-4D9E-8C1A-CFBF544AA4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2B12FB-4F9F-4A77-B75F-AC3EFBAB7C62}" type="pres">
      <dgm:prSet presAssocID="{E09D3841-C3B8-4599-A46C-1E8670A53E36}" presName="compNode" presStyleCnt="0"/>
      <dgm:spPr/>
    </dgm:pt>
    <dgm:pt modelId="{EA6F42A1-CDE0-4DF0-9E47-64A5721CA3AE}" type="pres">
      <dgm:prSet presAssocID="{E09D3841-C3B8-4599-A46C-1E8670A53E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916F1-A153-4B6C-8908-645D035F4C35}" type="pres">
      <dgm:prSet presAssocID="{E09D3841-C3B8-4599-A46C-1E8670A53E36}" presName="invisiNode" presStyleLbl="node1" presStyleIdx="2" presStyleCnt="3"/>
      <dgm:spPr/>
    </dgm:pt>
    <dgm:pt modelId="{FB289D40-DE5E-45A1-842C-BFCCB87730C2}" type="pres">
      <dgm:prSet presAssocID="{E09D3841-C3B8-4599-A46C-1E8670A53E3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EA5B10E-1E6B-48CF-BB13-2C11B05FA635}" srcId="{4303D7C6-2F7B-47D8-BCE4-55431664A05C}" destId="{F5FDEA72-C64E-4A03-9741-399767CABD2C}" srcOrd="1" destOrd="0" parTransId="{51CBB140-75C2-4749-AFCF-BAC34C5CD3FE}" sibTransId="{E8845754-9D52-4D9E-8C1A-CFBF544AA4CB}"/>
    <dgm:cxn modelId="{7EC1E055-9AED-4E98-AFBE-B543D849ED7B}" type="presOf" srcId="{87D4AAB9-EF2A-4DB6-BA98-68BAD3FB63F1}" destId="{1FB80234-2545-4D84-9779-8F9891FBF80F}" srcOrd="0" destOrd="0" presId="urn:microsoft.com/office/officeart/2005/8/layout/pList2"/>
    <dgm:cxn modelId="{B0A35A80-2864-4249-AF94-4A7E89E7E15B}" type="presOf" srcId="{E09D3841-C3B8-4599-A46C-1E8670A53E36}" destId="{EA6F42A1-CDE0-4DF0-9E47-64A5721CA3AE}" srcOrd="0" destOrd="0" presId="urn:microsoft.com/office/officeart/2005/8/layout/pList2"/>
    <dgm:cxn modelId="{8D35C574-580A-4D55-BEC3-14FC933A8AAC}" type="presOf" srcId="{C5DEDF38-DB3A-40DF-9C37-4EAF7E93A013}" destId="{7B1923CE-2B33-456E-9B74-2C43CB17F4C3}" srcOrd="0" destOrd="0" presId="urn:microsoft.com/office/officeart/2005/8/layout/pList2"/>
    <dgm:cxn modelId="{8830DF9C-6001-48DF-B5A4-C44EF8FCFBD9}" type="presOf" srcId="{F5FDEA72-C64E-4A03-9741-399767CABD2C}" destId="{50ABF223-ACDA-4BD8-9605-397034625F8E}" srcOrd="0" destOrd="0" presId="urn:microsoft.com/office/officeart/2005/8/layout/pList2"/>
    <dgm:cxn modelId="{1230F8A6-3060-4923-B090-AD7B0070AB0E}" type="presOf" srcId="{E8845754-9D52-4D9E-8C1A-CFBF544AA4CB}" destId="{8649F0B3-E6BE-425C-9C8C-8AE7A1C208D8}" srcOrd="0" destOrd="0" presId="urn:microsoft.com/office/officeart/2005/8/layout/pList2"/>
    <dgm:cxn modelId="{3217AFA8-01EC-42BB-8271-9AAC243C55A1}" srcId="{4303D7C6-2F7B-47D8-BCE4-55431664A05C}" destId="{87D4AAB9-EF2A-4DB6-BA98-68BAD3FB63F1}" srcOrd="0" destOrd="0" parTransId="{34938EFB-184D-4EF1-8283-E900777A70E8}" sibTransId="{C5DEDF38-DB3A-40DF-9C37-4EAF7E93A013}"/>
    <dgm:cxn modelId="{9ECD5B8A-854B-4B71-AC52-70A48E609184}" type="presOf" srcId="{4303D7C6-2F7B-47D8-BCE4-55431664A05C}" destId="{DF22996E-3D14-4435-A4DF-A38B8D9D9920}" srcOrd="0" destOrd="0" presId="urn:microsoft.com/office/officeart/2005/8/layout/pList2"/>
    <dgm:cxn modelId="{76E2FD10-7186-4B55-BE83-1AD540721740}" srcId="{4303D7C6-2F7B-47D8-BCE4-55431664A05C}" destId="{E09D3841-C3B8-4599-A46C-1E8670A53E36}" srcOrd="2" destOrd="0" parTransId="{8DB284FA-9577-43FB-8017-AD6B1A0222F6}" sibTransId="{15169241-28F9-4E9E-8985-5F05DD0FE21F}"/>
    <dgm:cxn modelId="{2E47D5A6-5180-482A-9362-7C551434AB32}" type="presParOf" srcId="{DF22996E-3D14-4435-A4DF-A38B8D9D9920}" destId="{213A5206-8EE7-41C2-BC9C-67FF32974287}" srcOrd="0" destOrd="0" presId="urn:microsoft.com/office/officeart/2005/8/layout/pList2"/>
    <dgm:cxn modelId="{4293EC14-32A8-4117-BA93-A43A60267735}" type="presParOf" srcId="{DF22996E-3D14-4435-A4DF-A38B8D9D9920}" destId="{95269B95-5517-4DE9-9D3F-64BE1E161774}" srcOrd="1" destOrd="0" presId="urn:microsoft.com/office/officeart/2005/8/layout/pList2"/>
    <dgm:cxn modelId="{03D18DC1-9B8C-4259-A9E7-94BBE8DB8ABB}" type="presParOf" srcId="{95269B95-5517-4DE9-9D3F-64BE1E161774}" destId="{A46383DA-DA1F-480A-B233-6ACFF4865599}" srcOrd="0" destOrd="0" presId="urn:microsoft.com/office/officeart/2005/8/layout/pList2"/>
    <dgm:cxn modelId="{0E1E5AB1-381F-4544-B33A-59823A35C699}" type="presParOf" srcId="{A46383DA-DA1F-480A-B233-6ACFF4865599}" destId="{1FB80234-2545-4D84-9779-8F9891FBF80F}" srcOrd="0" destOrd="0" presId="urn:microsoft.com/office/officeart/2005/8/layout/pList2"/>
    <dgm:cxn modelId="{4C41D458-8772-46A7-84BA-1B401EC51334}" type="presParOf" srcId="{A46383DA-DA1F-480A-B233-6ACFF4865599}" destId="{991BE956-52B4-469C-AB9C-D8EF011FB89C}" srcOrd="1" destOrd="0" presId="urn:microsoft.com/office/officeart/2005/8/layout/pList2"/>
    <dgm:cxn modelId="{F165A1CF-38F8-44F1-A2F5-67A71AE2D393}" type="presParOf" srcId="{A46383DA-DA1F-480A-B233-6ACFF4865599}" destId="{6CAE9BC4-7505-403D-9AC3-61C296A2BEE7}" srcOrd="2" destOrd="0" presId="urn:microsoft.com/office/officeart/2005/8/layout/pList2"/>
    <dgm:cxn modelId="{1B067C17-A98A-4E0D-A9A6-B50998441707}" type="presParOf" srcId="{95269B95-5517-4DE9-9D3F-64BE1E161774}" destId="{7B1923CE-2B33-456E-9B74-2C43CB17F4C3}" srcOrd="1" destOrd="0" presId="urn:microsoft.com/office/officeart/2005/8/layout/pList2"/>
    <dgm:cxn modelId="{A2C020D4-4FCC-4A54-8595-F2B26CCEB35D}" type="presParOf" srcId="{95269B95-5517-4DE9-9D3F-64BE1E161774}" destId="{97B08928-CE02-4A12-B496-AE96E4E3241D}" srcOrd="2" destOrd="0" presId="urn:microsoft.com/office/officeart/2005/8/layout/pList2"/>
    <dgm:cxn modelId="{87DB7A56-C415-4B67-BF4B-2BC8FACDEA7D}" type="presParOf" srcId="{97B08928-CE02-4A12-B496-AE96E4E3241D}" destId="{50ABF223-ACDA-4BD8-9605-397034625F8E}" srcOrd="0" destOrd="0" presId="urn:microsoft.com/office/officeart/2005/8/layout/pList2"/>
    <dgm:cxn modelId="{CD5D960A-9A6F-4581-A17D-6DBC786ACF5A}" type="presParOf" srcId="{97B08928-CE02-4A12-B496-AE96E4E3241D}" destId="{897AE76A-A4C8-4A1A-9010-4776021D3507}" srcOrd="1" destOrd="0" presId="urn:microsoft.com/office/officeart/2005/8/layout/pList2"/>
    <dgm:cxn modelId="{0118409D-6CBC-4022-9A9C-A3DCAA3D6CA6}" type="presParOf" srcId="{97B08928-CE02-4A12-B496-AE96E4E3241D}" destId="{22ACEECB-C4B7-4AEA-9C82-9A51E051FEF2}" srcOrd="2" destOrd="0" presId="urn:microsoft.com/office/officeart/2005/8/layout/pList2"/>
    <dgm:cxn modelId="{0F0409E2-0CB6-4B4D-99BD-4C73C18ED748}" type="presParOf" srcId="{95269B95-5517-4DE9-9D3F-64BE1E161774}" destId="{8649F0B3-E6BE-425C-9C8C-8AE7A1C208D8}" srcOrd="3" destOrd="0" presId="urn:microsoft.com/office/officeart/2005/8/layout/pList2"/>
    <dgm:cxn modelId="{BDE3C708-1AAA-4832-9D47-A6C76B946B8A}" type="presParOf" srcId="{95269B95-5517-4DE9-9D3F-64BE1E161774}" destId="{9A2B12FB-4F9F-4A77-B75F-AC3EFBAB7C62}" srcOrd="4" destOrd="0" presId="urn:microsoft.com/office/officeart/2005/8/layout/pList2"/>
    <dgm:cxn modelId="{5E818112-1E87-4C7D-AA8D-10567D450037}" type="presParOf" srcId="{9A2B12FB-4F9F-4A77-B75F-AC3EFBAB7C62}" destId="{EA6F42A1-CDE0-4DF0-9E47-64A5721CA3AE}" srcOrd="0" destOrd="0" presId="urn:microsoft.com/office/officeart/2005/8/layout/pList2"/>
    <dgm:cxn modelId="{8257C23D-4995-4933-BB39-99B58B3BCDEF}" type="presParOf" srcId="{9A2B12FB-4F9F-4A77-B75F-AC3EFBAB7C62}" destId="{4B2916F1-A153-4B6C-8908-645D035F4C35}" srcOrd="1" destOrd="0" presId="urn:microsoft.com/office/officeart/2005/8/layout/pList2"/>
    <dgm:cxn modelId="{455C580B-3514-43A0-AA91-D9DEE99EAEBC}" type="presParOf" srcId="{9A2B12FB-4F9F-4A77-B75F-AC3EFBAB7C62}" destId="{FB289D40-DE5E-45A1-842C-BFCCB87730C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74C9AA-0DDC-4D72-83A5-32FA2B2D9F46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6171B4-65DD-4064-86C2-2A6B302D1A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200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ежем.денежную </a:t>
          </a:r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выплату, </a:t>
          </a:r>
          <a:r>
            <a:rPr lang="ru-RU" sz="12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</a:t>
          </a:r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 случае </a:t>
          </a:r>
          <a:r>
            <a:rPr lang="ru-RU" sz="12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рожд</a:t>
          </a:r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3  ребенка или послед. детей до достижения ребенком возраста трех лет</a:t>
          </a:r>
        </a:p>
        <a:p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584</a:t>
          </a:r>
          <a:r>
            <a:rPr lang="ru-RU" sz="15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,1 </a:t>
          </a:r>
          <a:r>
            <a: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руб.;</a:t>
          </a:r>
          <a:endParaRPr lang="ru-RU" sz="16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2372E-23CD-4FC5-8C3E-188E324EF183}" type="parTrans" cxnId="{F8E7CDE9-CFF3-43F3-8556-DC4E4CC5102B}">
      <dgm:prSet/>
      <dgm:spPr/>
      <dgm:t>
        <a:bodyPr/>
        <a:lstStyle/>
        <a:p>
          <a:endParaRPr lang="ru-RU"/>
        </a:p>
      </dgm:t>
    </dgm:pt>
    <dgm:pt modelId="{D73E8500-E77A-4A47-A148-062A0E174A77}" type="sibTrans" cxnId="{F8E7CDE9-CFF3-43F3-8556-DC4E4CC5102B}">
      <dgm:prSet/>
      <dgm:spPr/>
      <dgm:t>
        <a:bodyPr/>
        <a:lstStyle/>
        <a:p>
          <a:endParaRPr lang="ru-RU"/>
        </a:p>
      </dgm:t>
    </dgm:pt>
    <dgm:pt modelId="{B8985E63-F4C0-4D58-88F0-18DF061795E5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ежемесячное социальное пособие гражданам, имеющим детей</a:t>
          </a:r>
        </a:p>
        <a:p>
          <a:endParaRPr lang="ru-RU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134,3млн.руб.</a:t>
          </a:r>
        </a:p>
        <a:p>
          <a:endParaRPr lang="ru-RU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CD447-8D94-4CF7-B7AD-B2AAEB25C81C}" type="parTrans" cxnId="{F5598397-0F90-4A79-AEC4-9C56286FCE4E}">
      <dgm:prSet/>
      <dgm:spPr/>
      <dgm:t>
        <a:bodyPr/>
        <a:lstStyle/>
        <a:p>
          <a:endParaRPr lang="ru-RU"/>
        </a:p>
      </dgm:t>
    </dgm:pt>
    <dgm:pt modelId="{C97AE3C6-B828-4FCA-A0A3-FB0DBC287700}" type="sibTrans" cxnId="{F5598397-0F90-4A79-AEC4-9C56286FCE4E}">
      <dgm:prSet/>
      <dgm:spPr/>
      <dgm:t>
        <a:bodyPr/>
        <a:lstStyle/>
        <a:p>
          <a:endParaRPr lang="ru-RU"/>
        </a:p>
      </dgm:t>
    </dgm:pt>
    <dgm:pt modelId="{DEF450A0-6128-443F-BAD4-BAE79BCA61DA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мероприятий по организации и оздоровлению детей в части приобретения путевок </a:t>
          </a:r>
        </a:p>
        <a:p>
          <a:endParaRPr lang="ru-RU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млн. руб.</a:t>
          </a:r>
          <a:endParaRPr lang="ru-RU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5A8DF-1302-4152-9B10-9AA08D4DC7FA}" type="parTrans" cxnId="{76F23F83-0EB4-45EF-BEE2-A7089B3A63EF}">
      <dgm:prSet/>
      <dgm:spPr/>
      <dgm:t>
        <a:bodyPr/>
        <a:lstStyle/>
        <a:p>
          <a:endParaRPr lang="ru-RU"/>
        </a:p>
      </dgm:t>
    </dgm:pt>
    <dgm:pt modelId="{0A610446-81CB-4226-8829-9D8F0F3429E7}" type="sibTrans" cxnId="{76F23F83-0EB4-45EF-BEE2-A7089B3A63EF}">
      <dgm:prSet/>
      <dgm:spPr/>
      <dgm:t>
        <a:bodyPr/>
        <a:lstStyle/>
        <a:p>
          <a:endParaRPr lang="ru-RU"/>
        </a:p>
      </dgm:t>
    </dgm:pt>
    <dgm:pt modelId="{36D4E001-4772-415D-AD2C-4C5323871F46}">
      <dgm:prSet custT="1"/>
      <dgm:spPr/>
      <dgm:t>
        <a:bodyPr/>
        <a:lstStyle/>
        <a:p>
          <a:r>
            <a:rPr lang="ru-RU" sz="12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маткапитал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12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рожд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</a:p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4-го ребенка </a:t>
          </a:r>
        </a:p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86,6 </a:t>
          </a:r>
          <a:r>
            <a:rPr lang="ru-RU" sz="12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620C6-6520-4147-BD00-B320A41C7935}" type="parTrans" cxnId="{840F10C5-E392-46D0-A551-8D9469DCB5A3}">
      <dgm:prSet/>
      <dgm:spPr/>
      <dgm:t>
        <a:bodyPr/>
        <a:lstStyle/>
        <a:p>
          <a:endParaRPr lang="ru-RU"/>
        </a:p>
      </dgm:t>
    </dgm:pt>
    <dgm:pt modelId="{0181EB89-B50F-4B5E-AA38-9D9768711A51}" type="sibTrans" cxnId="{840F10C5-E392-46D0-A551-8D9469DCB5A3}">
      <dgm:prSet/>
      <dgm:spPr/>
      <dgm:t>
        <a:bodyPr/>
        <a:lstStyle/>
        <a:p>
          <a:endParaRPr lang="ru-RU"/>
        </a:p>
      </dgm:t>
    </dgm:pt>
    <dgm:pt modelId="{591A235D-8C6B-4FED-9128-DCFC20A200A3}" type="pres">
      <dgm:prSet presAssocID="{2974C9AA-0DDC-4D72-83A5-32FA2B2D9F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FE562-0B8E-48BA-AD01-19C3311AA90D}" type="pres">
      <dgm:prSet presAssocID="{2974C9AA-0DDC-4D72-83A5-32FA2B2D9F46}" presName="bkgdShp" presStyleLbl="alignAccFollowNode1" presStyleIdx="0" presStyleCnt="1" custLinFactNeighborX="639"/>
      <dgm:spPr>
        <a:solidFill>
          <a:srgbClr val="FFCC99">
            <a:alpha val="90000"/>
          </a:srgbClr>
        </a:solidFill>
      </dgm:spPr>
    </dgm:pt>
    <dgm:pt modelId="{3968FBFF-5482-4626-B61F-B68F10B03F05}" type="pres">
      <dgm:prSet presAssocID="{2974C9AA-0DDC-4D72-83A5-32FA2B2D9F46}" presName="linComp" presStyleCnt="0"/>
      <dgm:spPr/>
    </dgm:pt>
    <dgm:pt modelId="{FD122862-D0E7-4138-ABDD-3C224AF5FA62}" type="pres">
      <dgm:prSet presAssocID="{A36171B4-65DD-4064-86C2-2A6B302D1A37}" presName="compNode" presStyleCnt="0"/>
      <dgm:spPr/>
    </dgm:pt>
    <dgm:pt modelId="{16C01B2C-E24A-48DF-B867-F0499081BA2B}" type="pres">
      <dgm:prSet presAssocID="{A36171B4-65DD-4064-86C2-2A6B302D1A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82DFB-BCE8-41B0-903D-8D63D4796E8E}" type="pres">
      <dgm:prSet presAssocID="{A36171B4-65DD-4064-86C2-2A6B302D1A37}" presName="invisiNode" presStyleLbl="node1" presStyleIdx="0" presStyleCnt="4"/>
      <dgm:spPr/>
    </dgm:pt>
    <dgm:pt modelId="{B2A93598-48D3-496F-AFF5-B6320EA00B3B}" type="pres">
      <dgm:prSet presAssocID="{A36171B4-65DD-4064-86C2-2A6B302D1A37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C9CDED60-9644-4C41-A401-5991DE5A71D2}" type="pres">
      <dgm:prSet presAssocID="{D73E8500-E77A-4A47-A148-062A0E174A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BFA755-BF8E-41A3-BEF0-9772EA64D846}" type="pres">
      <dgm:prSet presAssocID="{B8985E63-F4C0-4D58-88F0-18DF061795E5}" presName="compNode" presStyleCnt="0"/>
      <dgm:spPr/>
    </dgm:pt>
    <dgm:pt modelId="{A36B185C-E770-4598-BBA8-2B568292CEB9}" type="pres">
      <dgm:prSet presAssocID="{B8985E63-F4C0-4D58-88F0-18DF061795E5}" presName="node" presStyleLbl="node1" presStyleIdx="1" presStyleCnt="4" custLinFactNeighborX="189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B7252-0357-4460-8CE2-AEE9644CEAB1}" type="pres">
      <dgm:prSet presAssocID="{B8985E63-F4C0-4D58-88F0-18DF061795E5}" presName="invisiNode" presStyleLbl="node1" presStyleIdx="1" presStyleCnt="4"/>
      <dgm:spPr/>
    </dgm:pt>
    <dgm:pt modelId="{5DFCCE17-DDBB-4423-85C6-5FEC685B8736}" type="pres">
      <dgm:prSet presAssocID="{B8985E63-F4C0-4D58-88F0-18DF061795E5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C029C4D-6F5D-49C3-BDF1-0B790CEDCFD2}" type="pres">
      <dgm:prSet presAssocID="{C97AE3C6-B828-4FCA-A0A3-FB0DBC2877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590BB6-498B-4BE3-A492-DED8C21F9BE4}" type="pres">
      <dgm:prSet presAssocID="{DEF450A0-6128-443F-BAD4-BAE79BCA61DA}" presName="compNode" presStyleCnt="0"/>
      <dgm:spPr/>
    </dgm:pt>
    <dgm:pt modelId="{6E6B98C2-F511-469C-8659-C35AD47C0D6E}" type="pres">
      <dgm:prSet presAssocID="{DEF450A0-6128-443F-BAD4-BAE79BCA61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B4974-5CE0-4E1E-9C28-5AF95ACAABA4}" type="pres">
      <dgm:prSet presAssocID="{DEF450A0-6128-443F-BAD4-BAE79BCA61DA}" presName="invisiNode" presStyleLbl="node1" presStyleIdx="2" presStyleCnt="4"/>
      <dgm:spPr/>
    </dgm:pt>
    <dgm:pt modelId="{926F433B-64D0-4998-91F4-39CFD84BC4EB}" type="pres">
      <dgm:prSet presAssocID="{DEF450A0-6128-443F-BAD4-BAE79BCA61D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72BD568-8559-40DF-8AA5-891FDC5EAFD5}" type="pres">
      <dgm:prSet presAssocID="{0A610446-81CB-4226-8829-9D8F0F3429E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B68C56-2D26-4BF4-BDBD-C36483606BE9}" type="pres">
      <dgm:prSet presAssocID="{36D4E001-4772-415D-AD2C-4C5323871F46}" presName="compNode" presStyleCnt="0"/>
      <dgm:spPr/>
    </dgm:pt>
    <dgm:pt modelId="{752B5E39-699C-49D1-987A-9E15098E853D}" type="pres">
      <dgm:prSet presAssocID="{36D4E001-4772-415D-AD2C-4C5323871F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11597-2D6F-4AE1-832B-4897D94EC61C}" type="pres">
      <dgm:prSet presAssocID="{36D4E001-4772-415D-AD2C-4C5323871F46}" presName="invisiNode" presStyleLbl="node1" presStyleIdx="3" presStyleCnt="4"/>
      <dgm:spPr/>
    </dgm:pt>
    <dgm:pt modelId="{E2C7156E-7A3D-46A9-9EA6-D7FE5A3AD23A}" type="pres">
      <dgm:prSet presAssocID="{36D4E001-4772-415D-AD2C-4C5323871F46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0DFC4792-BDD3-4AE4-8C2B-4059FEA47487}" type="presOf" srcId="{0A610446-81CB-4226-8829-9D8F0F3429E7}" destId="{C72BD568-8559-40DF-8AA5-891FDC5EAFD5}" srcOrd="0" destOrd="0" presId="urn:microsoft.com/office/officeart/2005/8/layout/pList2"/>
    <dgm:cxn modelId="{14D9F5A4-62A7-48AE-9E0B-C8519AF42444}" type="presOf" srcId="{D73E8500-E77A-4A47-A148-062A0E174A77}" destId="{C9CDED60-9644-4C41-A401-5991DE5A71D2}" srcOrd="0" destOrd="0" presId="urn:microsoft.com/office/officeart/2005/8/layout/pList2"/>
    <dgm:cxn modelId="{B5A581BD-3E58-43A4-83CE-8003CE1A52CB}" type="presOf" srcId="{36D4E001-4772-415D-AD2C-4C5323871F46}" destId="{752B5E39-699C-49D1-987A-9E15098E853D}" srcOrd="0" destOrd="0" presId="urn:microsoft.com/office/officeart/2005/8/layout/pList2"/>
    <dgm:cxn modelId="{840F10C5-E392-46D0-A551-8D9469DCB5A3}" srcId="{2974C9AA-0DDC-4D72-83A5-32FA2B2D9F46}" destId="{36D4E001-4772-415D-AD2C-4C5323871F46}" srcOrd="3" destOrd="0" parTransId="{371620C6-6520-4147-BD00-B320A41C7935}" sibTransId="{0181EB89-B50F-4B5E-AA38-9D9768711A51}"/>
    <dgm:cxn modelId="{F8E7CDE9-CFF3-43F3-8556-DC4E4CC5102B}" srcId="{2974C9AA-0DDC-4D72-83A5-32FA2B2D9F46}" destId="{A36171B4-65DD-4064-86C2-2A6B302D1A37}" srcOrd="0" destOrd="0" parTransId="{CCC2372E-23CD-4FC5-8C3E-188E324EF183}" sibTransId="{D73E8500-E77A-4A47-A148-062A0E174A77}"/>
    <dgm:cxn modelId="{B7D97C6D-07E1-4445-AE7B-4F7D680CD14A}" type="presOf" srcId="{DEF450A0-6128-443F-BAD4-BAE79BCA61DA}" destId="{6E6B98C2-F511-469C-8659-C35AD47C0D6E}" srcOrd="0" destOrd="0" presId="urn:microsoft.com/office/officeart/2005/8/layout/pList2"/>
    <dgm:cxn modelId="{76F23F83-0EB4-45EF-BEE2-A7089B3A63EF}" srcId="{2974C9AA-0DDC-4D72-83A5-32FA2B2D9F46}" destId="{DEF450A0-6128-443F-BAD4-BAE79BCA61DA}" srcOrd="2" destOrd="0" parTransId="{BB85A8DF-1302-4152-9B10-9AA08D4DC7FA}" sibTransId="{0A610446-81CB-4226-8829-9D8F0F3429E7}"/>
    <dgm:cxn modelId="{E11024A4-F0B6-4EA5-A0EC-A78B3284CFC3}" type="presOf" srcId="{2974C9AA-0DDC-4D72-83A5-32FA2B2D9F46}" destId="{591A235D-8C6B-4FED-9128-DCFC20A200A3}" srcOrd="0" destOrd="0" presId="urn:microsoft.com/office/officeart/2005/8/layout/pList2"/>
    <dgm:cxn modelId="{D45B5C76-120A-4D04-BF09-A8E2B5940574}" type="presOf" srcId="{A36171B4-65DD-4064-86C2-2A6B302D1A37}" destId="{16C01B2C-E24A-48DF-B867-F0499081BA2B}" srcOrd="0" destOrd="0" presId="urn:microsoft.com/office/officeart/2005/8/layout/pList2"/>
    <dgm:cxn modelId="{F5598397-0F90-4A79-AEC4-9C56286FCE4E}" srcId="{2974C9AA-0DDC-4D72-83A5-32FA2B2D9F46}" destId="{B8985E63-F4C0-4D58-88F0-18DF061795E5}" srcOrd="1" destOrd="0" parTransId="{225CD447-8D94-4CF7-B7AD-B2AAEB25C81C}" sibTransId="{C97AE3C6-B828-4FCA-A0A3-FB0DBC287700}"/>
    <dgm:cxn modelId="{5D00EE84-7D71-4CE1-A942-16F6ECC62B6C}" type="presOf" srcId="{B8985E63-F4C0-4D58-88F0-18DF061795E5}" destId="{A36B185C-E770-4598-BBA8-2B568292CEB9}" srcOrd="0" destOrd="0" presId="urn:microsoft.com/office/officeart/2005/8/layout/pList2"/>
    <dgm:cxn modelId="{742CEA68-FADF-4DF3-A585-4E86B5714192}" type="presOf" srcId="{C97AE3C6-B828-4FCA-A0A3-FB0DBC287700}" destId="{0C029C4D-6F5D-49C3-BDF1-0B790CEDCFD2}" srcOrd="0" destOrd="0" presId="urn:microsoft.com/office/officeart/2005/8/layout/pList2"/>
    <dgm:cxn modelId="{C3EF6892-DE09-4BDB-85DC-5FEB86F1A1B6}" type="presParOf" srcId="{591A235D-8C6B-4FED-9128-DCFC20A200A3}" destId="{F45FE562-0B8E-48BA-AD01-19C3311AA90D}" srcOrd="0" destOrd="0" presId="urn:microsoft.com/office/officeart/2005/8/layout/pList2"/>
    <dgm:cxn modelId="{41CBE32F-122B-4408-AEB4-538E92CD5018}" type="presParOf" srcId="{591A235D-8C6B-4FED-9128-DCFC20A200A3}" destId="{3968FBFF-5482-4626-B61F-B68F10B03F05}" srcOrd="1" destOrd="0" presId="urn:microsoft.com/office/officeart/2005/8/layout/pList2"/>
    <dgm:cxn modelId="{E4FBED53-DA39-4BCE-A086-6201FA0FCB00}" type="presParOf" srcId="{3968FBFF-5482-4626-B61F-B68F10B03F05}" destId="{FD122862-D0E7-4138-ABDD-3C224AF5FA62}" srcOrd="0" destOrd="0" presId="urn:microsoft.com/office/officeart/2005/8/layout/pList2"/>
    <dgm:cxn modelId="{A566665C-B158-4EA6-A791-2E430030B745}" type="presParOf" srcId="{FD122862-D0E7-4138-ABDD-3C224AF5FA62}" destId="{16C01B2C-E24A-48DF-B867-F0499081BA2B}" srcOrd="0" destOrd="0" presId="urn:microsoft.com/office/officeart/2005/8/layout/pList2"/>
    <dgm:cxn modelId="{B7B005A2-6EAA-4FB8-8543-663DC67D483F}" type="presParOf" srcId="{FD122862-D0E7-4138-ABDD-3C224AF5FA62}" destId="{E7282DFB-BCE8-41B0-903D-8D63D4796E8E}" srcOrd="1" destOrd="0" presId="urn:microsoft.com/office/officeart/2005/8/layout/pList2"/>
    <dgm:cxn modelId="{C8D59150-2003-42C9-9252-016F9518C93D}" type="presParOf" srcId="{FD122862-D0E7-4138-ABDD-3C224AF5FA62}" destId="{B2A93598-48D3-496F-AFF5-B6320EA00B3B}" srcOrd="2" destOrd="0" presId="urn:microsoft.com/office/officeart/2005/8/layout/pList2"/>
    <dgm:cxn modelId="{85481827-818E-4238-881F-A7345CE50F88}" type="presParOf" srcId="{3968FBFF-5482-4626-B61F-B68F10B03F05}" destId="{C9CDED60-9644-4C41-A401-5991DE5A71D2}" srcOrd="1" destOrd="0" presId="urn:microsoft.com/office/officeart/2005/8/layout/pList2"/>
    <dgm:cxn modelId="{6C4433FD-FE60-4C3F-8F57-A53D2EE49C6F}" type="presParOf" srcId="{3968FBFF-5482-4626-B61F-B68F10B03F05}" destId="{46BFA755-BF8E-41A3-BEF0-9772EA64D846}" srcOrd="2" destOrd="0" presId="urn:microsoft.com/office/officeart/2005/8/layout/pList2"/>
    <dgm:cxn modelId="{46BFAF90-E081-4836-8B62-13FAFE4AEB92}" type="presParOf" srcId="{46BFA755-BF8E-41A3-BEF0-9772EA64D846}" destId="{A36B185C-E770-4598-BBA8-2B568292CEB9}" srcOrd="0" destOrd="0" presId="urn:microsoft.com/office/officeart/2005/8/layout/pList2"/>
    <dgm:cxn modelId="{410361D7-BE2F-4335-BE9E-938EDFE21C06}" type="presParOf" srcId="{46BFA755-BF8E-41A3-BEF0-9772EA64D846}" destId="{F46B7252-0357-4460-8CE2-AEE9644CEAB1}" srcOrd="1" destOrd="0" presId="urn:microsoft.com/office/officeart/2005/8/layout/pList2"/>
    <dgm:cxn modelId="{86B9CDFE-18C5-4E3F-9707-55043B4F8EC9}" type="presParOf" srcId="{46BFA755-BF8E-41A3-BEF0-9772EA64D846}" destId="{5DFCCE17-DDBB-4423-85C6-5FEC685B8736}" srcOrd="2" destOrd="0" presId="urn:microsoft.com/office/officeart/2005/8/layout/pList2"/>
    <dgm:cxn modelId="{3099069D-974F-4827-910A-2CDBEE8C3DBC}" type="presParOf" srcId="{3968FBFF-5482-4626-B61F-B68F10B03F05}" destId="{0C029C4D-6F5D-49C3-BDF1-0B790CEDCFD2}" srcOrd="3" destOrd="0" presId="urn:microsoft.com/office/officeart/2005/8/layout/pList2"/>
    <dgm:cxn modelId="{B5B55053-30AD-465C-9951-FFEA9717B232}" type="presParOf" srcId="{3968FBFF-5482-4626-B61F-B68F10B03F05}" destId="{85590BB6-498B-4BE3-A492-DED8C21F9BE4}" srcOrd="4" destOrd="0" presId="urn:microsoft.com/office/officeart/2005/8/layout/pList2"/>
    <dgm:cxn modelId="{C0795F04-F0CB-4AA1-81C2-CA58A4B4696D}" type="presParOf" srcId="{85590BB6-498B-4BE3-A492-DED8C21F9BE4}" destId="{6E6B98C2-F511-469C-8659-C35AD47C0D6E}" srcOrd="0" destOrd="0" presId="urn:microsoft.com/office/officeart/2005/8/layout/pList2"/>
    <dgm:cxn modelId="{CA97C055-0833-4C41-BD81-0845C870CB63}" type="presParOf" srcId="{85590BB6-498B-4BE3-A492-DED8C21F9BE4}" destId="{328B4974-5CE0-4E1E-9C28-5AF95ACAABA4}" srcOrd="1" destOrd="0" presId="urn:microsoft.com/office/officeart/2005/8/layout/pList2"/>
    <dgm:cxn modelId="{431CD862-4327-4E0A-AF2E-E765B67E3D8C}" type="presParOf" srcId="{85590BB6-498B-4BE3-A492-DED8C21F9BE4}" destId="{926F433B-64D0-4998-91F4-39CFD84BC4EB}" srcOrd="2" destOrd="0" presId="urn:microsoft.com/office/officeart/2005/8/layout/pList2"/>
    <dgm:cxn modelId="{2E37D5AB-3340-4FA5-A939-5CEA83646BB2}" type="presParOf" srcId="{3968FBFF-5482-4626-B61F-B68F10B03F05}" destId="{C72BD568-8559-40DF-8AA5-891FDC5EAFD5}" srcOrd="5" destOrd="0" presId="urn:microsoft.com/office/officeart/2005/8/layout/pList2"/>
    <dgm:cxn modelId="{2D5E3EAC-A79C-4B7B-B146-549EFB4F2125}" type="presParOf" srcId="{3968FBFF-5482-4626-B61F-B68F10B03F05}" destId="{3CB68C56-2D26-4BF4-BDBD-C36483606BE9}" srcOrd="6" destOrd="0" presId="urn:microsoft.com/office/officeart/2005/8/layout/pList2"/>
    <dgm:cxn modelId="{D2972991-EFD0-49C9-A6E6-03A457434593}" type="presParOf" srcId="{3CB68C56-2D26-4BF4-BDBD-C36483606BE9}" destId="{752B5E39-699C-49D1-987A-9E15098E853D}" srcOrd="0" destOrd="0" presId="urn:microsoft.com/office/officeart/2005/8/layout/pList2"/>
    <dgm:cxn modelId="{247AB4A6-8184-4307-9C85-15BBBD4B3689}" type="presParOf" srcId="{3CB68C56-2D26-4BF4-BDBD-C36483606BE9}" destId="{53811597-2D6F-4AE1-832B-4897D94EC61C}" srcOrd="1" destOrd="0" presId="urn:microsoft.com/office/officeart/2005/8/layout/pList2"/>
    <dgm:cxn modelId="{EDC7CBFC-770E-419F-B4C5-AF78AF491CF1}" type="presParOf" srcId="{3CB68C56-2D26-4BF4-BDBD-C36483606BE9}" destId="{E2C7156E-7A3D-46A9-9EA6-D7FE5A3AD23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1F01C2-C676-41D8-B881-2491DC465731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</dgm:pt>
    <dgm:pt modelId="{A660F8AA-D3B7-4F04-9113-6AAAC7E5B3C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основных образ программ в дошкольных и общеобразов организациях в сумме 3 956,6 млн.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1E2CEA-7CB3-492F-AB2F-BACC2F21E5F3}" type="parTrans" cxnId="{BFE56881-7ECA-447E-89F2-62B7014E1B20}">
      <dgm:prSet/>
      <dgm:spPr/>
      <dgm:t>
        <a:bodyPr/>
        <a:lstStyle/>
        <a:p>
          <a:endParaRPr lang="ru-RU"/>
        </a:p>
      </dgm:t>
    </dgm:pt>
    <dgm:pt modelId="{250C6E04-718D-4E9F-BE89-965D1E555374}" type="sibTrans" cxnId="{BFE56881-7ECA-447E-89F2-62B7014E1B20}">
      <dgm:prSet/>
      <dgm:spPr/>
      <dgm:t>
        <a:bodyPr/>
        <a:lstStyle/>
        <a:p>
          <a:endParaRPr lang="ru-RU"/>
        </a:p>
      </dgm:t>
    </dgm:pt>
    <dgm:pt modelId="{D746FAD4-D97E-495E-B62B-00D689E0899D}">
      <dgm:prSet custT="1"/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доукомплектование учебниками из республиканского бюджета выделены средства в сумме 53,0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2A52C-3D91-4EC4-A9ED-9CBE3C8BB8FC}" type="parTrans" cxnId="{40D45C2A-C028-4EE6-823F-2E9DE3C20193}">
      <dgm:prSet/>
      <dgm:spPr/>
      <dgm:t>
        <a:bodyPr/>
        <a:lstStyle/>
        <a:p>
          <a:endParaRPr lang="ru-RU"/>
        </a:p>
      </dgm:t>
    </dgm:pt>
    <dgm:pt modelId="{7FD030A8-9EA5-42CC-BF78-C1C8E94EC6A4}" type="sibTrans" cxnId="{40D45C2A-C028-4EE6-823F-2E9DE3C20193}">
      <dgm:prSet/>
      <dgm:spPr/>
      <dgm:t>
        <a:bodyPr/>
        <a:lstStyle/>
        <a:p>
          <a:endParaRPr lang="ru-RU"/>
        </a:p>
      </dgm:t>
    </dgm:pt>
    <dgm:pt modelId="{5BE6661C-AE91-4653-8781-350DCA48E33E}">
      <dgm:prSet custT="1"/>
      <dgm:spPr>
        <a:solidFill>
          <a:srgbClr val="FFCC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 общеобразовательных организациях, расположенных в сельской местности, условий для занятий физической культурой и спортом в сумме 1,1 млн. рублей;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99B87-334F-471D-A981-9E88368C9439}" type="parTrans" cxnId="{85439160-D939-4E60-B97D-60C2D549D1CA}">
      <dgm:prSet/>
      <dgm:spPr/>
      <dgm:t>
        <a:bodyPr/>
        <a:lstStyle/>
        <a:p>
          <a:endParaRPr lang="ru-RU"/>
        </a:p>
      </dgm:t>
    </dgm:pt>
    <dgm:pt modelId="{6031577B-E2F5-4E35-B7F2-388880AEA90C}" type="sibTrans" cxnId="{85439160-D939-4E60-B97D-60C2D549D1CA}">
      <dgm:prSet/>
      <dgm:spPr/>
      <dgm:t>
        <a:bodyPr/>
        <a:lstStyle/>
        <a:p>
          <a:endParaRPr lang="ru-RU"/>
        </a:p>
      </dgm:t>
    </dgm:pt>
    <dgm:pt modelId="{8DB01A47-6F92-451C-819B-2B40817128D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поддержка детей-сирот и детей, оставшихся без попечения родителей, на содержание ребенка в семье опекуна и приемной семье, а также на оплату труда приемному родителю в сумме 86,0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F46D0-CDF5-4EAB-96BB-AEEEE190908D}" type="parTrans" cxnId="{507B74DA-11E5-4B77-B214-8CAA51CEA37B}">
      <dgm:prSet/>
      <dgm:spPr/>
      <dgm:t>
        <a:bodyPr/>
        <a:lstStyle/>
        <a:p>
          <a:endParaRPr lang="ru-RU"/>
        </a:p>
      </dgm:t>
    </dgm:pt>
    <dgm:pt modelId="{217F037B-329B-440C-896B-A6D9C2D8479B}" type="sibTrans" cxnId="{507B74DA-11E5-4B77-B214-8CAA51CEA37B}">
      <dgm:prSet/>
      <dgm:spPr/>
      <dgm:t>
        <a:bodyPr/>
        <a:lstStyle/>
        <a:p>
          <a:endParaRPr lang="ru-RU"/>
        </a:p>
      </dgm:t>
    </dgm:pt>
    <dgm:pt modelId="{E15AD153-97B1-41D1-BA11-D3AAD60909F2}">
      <dgm:prSet custT="1"/>
      <dgm:spPr>
        <a:solidFill>
          <a:srgbClr val="CCFF66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части родительской платы за содержание ребенка в дошкольных муниципальных образовательных учреждениях в сумме 22,4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9D22D-3E64-4FD9-A911-50412B755A92}" type="parTrans" cxnId="{67126B86-23D0-4471-A3A8-1C9916BFEFA8}">
      <dgm:prSet/>
      <dgm:spPr/>
      <dgm:t>
        <a:bodyPr/>
        <a:lstStyle/>
        <a:p>
          <a:endParaRPr lang="ru-RU"/>
        </a:p>
      </dgm:t>
    </dgm:pt>
    <dgm:pt modelId="{551CCB45-014D-43B2-8C89-FB8E3EE59A5E}" type="sibTrans" cxnId="{67126B86-23D0-4471-A3A8-1C9916BFEFA8}">
      <dgm:prSet/>
      <dgm:spPr/>
      <dgm:t>
        <a:bodyPr/>
        <a:lstStyle/>
        <a:p>
          <a:endParaRPr lang="ru-RU"/>
        </a:p>
      </dgm:t>
    </dgm:pt>
    <dgm:pt modelId="{194A7A49-D015-412D-B275-2CEF5CB37B7D}">
      <dgm:prSet custT="1"/>
      <dgm:spPr>
        <a:solidFill>
          <a:srgbClr val="FFCC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«Горячее питание школьников на 2014-2016 годы» - 40,1 млн. рублей;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F45F0-2C5F-4B41-9F83-ED751268C6ED}" type="parTrans" cxnId="{555803A6-9EB1-420E-A5EE-B7A2F3EA6595}">
      <dgm:prSet/>
      <dgm:spPr/>
      <dgm:t>
        <a:bodyPr/>
        <a:lstStyle/>
        <a:p>
          <a:endParaRPr lang="ru-RU"/>
        </a:p>
      </dgm:t>
    </dgm:pt>
    <dgm:pt modelId="{3E88B631-84C1-44AE-B6DA-CF2CBCC88235}" type="sibTrans" cxnId="{555803A6-9EB1-420E-A5EE-B7A2F3EA6595}">
      <dgm:prSet/>
      <dgm:spPr/>
      <dgm:t>
        <a:bodyPr/>
        <a:lstStyle/>
        <a:p>
          <a:endParaRPr lang="ru-RU"/>
        </a:p>
      </dgm:t>
    </dgm:pt>
    <dgm:pt modelId="{341C875F-8825-48AD-8B2C-7BC2FDD70EF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переподготовку и повышение квалификации педагогических работников – 24,9 млн. рублей;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E0CEE-0179-4DBF-A70D-23AA96EE7F3A}" type="parTrans" cxnId="{E5038C07-2AAA-4390-AECA-055E4F5ABF5A}">
      <dgm:prSet/>
      <dgm:spPr/>
      <dgm:t>
        <a:bodyPr/>
        <a:lstStyle/>
        <a:p>
          <a:endParaRPr lang="ru-RU"/>
        </a:p>
      </dgm:t>
    </dgm:pt>
    <dgm:pt modelId="{48ED9F26-494C-4DB6-8AD5-71758D081C0B}" type="sibTrans" cxnId="{E5038C07-2AAA-4390-AECA-055E4F5ABF5A}">
      <dgm:prSet/>
      <dgm:spPr/>
      <dgm:t>
        <a:bodyPr/>
        <a:lstStyle/>
        <a:p>
          <a:endParaRPr lang="ru-RU"/>
        </a:p>
      </dgm:t>
    </dgm:pt>
    <dgm:pt modelId="{19C6A314-AB2E-4F14-8B1F-CE6D94E5C0E7}">
      <dgm:prSet custT="1"/>
      <dgm:spPr>
        <a:solidFill>
          <a:srgbClr val="FEFFC1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выплаты на возмещение расходов по оплате жилых помещений педагогическим работникам в сумме 98,6 млн. рублей;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2C315-0FF1-4236-B367-9E452B17BF98}" type="parTrans" cxnId="{A9434441-3BF1-4FA6-9C38-438836CA1BE1}">
      <dgm:prSet/>
      <dgm:spPr/>
      <dgm:t>
        <a:bodyPr/>
        <a:lstStyle/>
        <a:p>
          <a:endParaRPr lang="ru-RU"/>
        </a:p>
      </dgm:t>
    </dgm:pt>
    <dgm:pt modelId="{F188C1EE-C21F-41A2-BB9C-07640B8A5454}" type="sibTrans" cxnId="{A9434441-3BF1-4FA6-9C38-438836CA1BE1}">
      <dgm:prSet/>
      <dgm:spPr/>
      <dgm:t>
        <a:bodyPr/>
        <a:lstStyle/>
        <a:p>
          <a:endParaRPr lang="ru-RU"/>
        </a:p>
      </dgm:t>
    </dgm:pt>
    <dgm:pt modelId="{0FB1F528-FABC-4093-A0A5-19E8C87D3953}">
      <dgm:prSet custT="1"/>
      <dgm:spPr>
        <a:solidFill>
          <a:srgbClr val="BFD7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спортивно-массовых и физкультурно-оздоровительных мероприятий – 40,5 млн. рублей;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7DC6F-B94B-45AA-8AA7-97208B530182}" type="parTrans" cxnId="{BE369321-E5A9-4FE9-B73D-723ABDD1D6D7}">
      <dgm:prSet/>
      <dgm:spPr/>
      <dgm:t>
        <a:bodyPr/>
        <a:lstStyle/>
        <a:p>
          <a:endParaRPr lang="ru-RU"/>
        </a:p>
      </dgm:t>
    </dgm:pt>
    <dgm:pt modelId="{DE2C223B-D2CE-43D2-8762-F05690BD234E}" type="sibTrans" cxnId="{BE369321-E5A9-4FE9-B73D-723ABDD1D6D7}">
      <dgm:prSet/>
      <dgm:spPr/>
      <dgm:t>
        <a:bodyPr/>
        <a:lstStyle/>
        <a:p>
          <a:endParaRPr lang="ru-RU"/>
        </a:p>
      </dgm:t>
    </dgm:pt>
    <dgm:pt modelId="{BF6E6F9B-734F-4C83-9F3B-948EC7428C0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жилых помещений детям-сиротам – 12,9 млн. рублей, что позволило приобрести 28 квартир для детей-сирот.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AF8F1-E785-4CA3-BFB2-9AEDA6132D51}" type="parTrans" cxnId="{17CF26C4-838F-431B-8466-983BAD213916}">
      <dgm:prSet/>
      <dgm:spPr/>
      <dgm:t>
        <a:bodyPr/>
        <a:lstStyle/>
        <a:p>
          <a:endParaRPr lang="ru-RU"/>
        </a:p>
      </dgm:t>
    </dgm:pt>
    <dgm:pt modelId="{3774EE52-D24B-4E83-A73F-19DFD244C6BF}" type="sibTrans" cxnId="{17CF26C4-838F-431B-8466-983BAD213916}">
      <dgm:prSet/>
      <dgm:spPr/>
      <dgm:t>
        <a:bodyPr/>
        <a:lstStyle/>
        <a:p>
          <a:endParaRPr lang="ru-RU"/>
        </a:p>
      </dgm:t>
    </dgm:pt>
    <dgm:pt modelId="{2DD953E9-89DA-4938-A205-98A8D8C4DBDD}" type="pres">
      <dgm:prSet presAssocID="{F61F01C2-C676-41D8-B881-2491DC465731}" presName="linear" presStyleCnt="0">
        <dgm:presLayoutVars>
          <dgm:dir/>
          <dgm:resizeHandles val="exact"/>
        </dgm:presLayoutVars>
      </dgm:prSet>
      <dgm:spPr/>
    </dgm:pt>
    <dgm:pt modelId="{9BA08E09-0C56-48BE-8A94-0AF2569E315D}" type="pres">
      <dgm:prSet presAssocID="{A660F8AA-D3B7-4F04-9113-6AAAC7E5B3C2}" presName="comp" presStyleCnt="0"/>
      <dgm:spPr/>
    </dgm:pt>
    <dgm:pt modelId="{B8023D80-E861-4A78-A48F-43E509CA0897}" type="pres">
      <dgm:prSet presAssocID="{A660F8AA-D3B7-4F04-9113-6AAAC7E5B3C2}" presName="box" presStyleLbl="node1" presStyleIdx="0" presStyleCnt="10" custScaleX="100000" custScaleY="92823" custLinFactNeighborX="6948" custLinFactNeighborY="7636"/>
      <dgm:spPr/>
      <dgm:t>
        <a:bodyPr/>
        <a:lstStyle/>
        <a:p>
          <a:endParaRPr lang="ru-RU"/>
        </a:p>
      </dgm:t>
    </dgm:pt>
    <dgm:pt modelId="{77BCF61A-2F7F-4910-A068-2E9D8C418BFD}" type="pres">
      <dgm:prSet presAssocID="{A660F8AA-D3B7-4F04-9113-6AAAC7E5B3C2}" presName="img" presStyleLbl="fgImgPlace1" presStyleIdx="0" presStyleCnt="10" custFlipHor="1" custScaleX="31296" custScaleY="120496" custLinFactNeighborX="-33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0651383-1900-4C14-8AEE-59B357317554}" type="pres">
      <dgm:prSet presAssocID="{A660F8AA-D3B7-4F04-9113-6AAAC7E5B3C2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4CF46-7196-4284-9291-589573A4AB46}" type="pres">
      <dgm:prSet presAssocID="{250C6E04-718D-4E9F-BE89-965D1E555374}" presName="spacer" presStyleCnt="0"/>
      <dgm:spPr/>
    </dgm:pt>
    <dgm:pt modelId="{6AE7DC18-2271-47BF-9BA7-CE5ECFA5BD30}" type="pres">
      <dgm:prSet presAssocID="{D746FAD4-D97E-495E-B62B-00D689E0899D}" presName="comp" presStyleCnt="0"/>
      <dgm:spPr/>
    </dgm:pt>
    <dgm:pt modelId="{B29E24F7-934F-4AF3-AE98-03E84CC9E2C2}" type="pres">
      <dgm:prSet presAssocID="{D746FAD4-D97E-495E-B62B-00D689E0899D}" presName="box" presStyleLbl="node1" presStyleIdx="1" presStyleCnt="10" custLinFactNeighborX="-81" custLinFactNeighborY="4978"/>
      <dgm:spPr/>
      <dgm:t>
        <a:bodyPr/>
        <a:lstStyle/>
        <a:p>
          <a:endParaRPr lang="ru-RU"/>
        </a:p>
      </dgm:t>
    </dgm:pt>
    <dgm:pt modelId="{0E164674-4AAC-4BF9-9C0C-EE7B5721D4C3}" type="pres">
      <dgm:prSet presAssocID="{D746FAD4-D97E-495E-B62B-00D689E0899D}" presName="img" presStyleLbl="fgImgPlace1" presStyleIdx="1" presStyleCnt="10" custScaleX="31293" custScaleY="124725" custLinFactNeighborX="-3234" custLinFactNeighborY="103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ACBD2E22-557A-4B64-918D-4C8927E4958B}" type="pres">
      <dgm:prSet presAssocID="{D746FAD4-D97E-495E-B62B-00D689E0899D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37DA-26F0-4F47-9C25-B4E5D6076887}" type="pres">
      <dgm:prSet presAssocID="{7FD030A8-9EA5-42CC-BF78-C1C8E94EC6A4}" presName="spacer" presStyleCnt="0"/>
      <dgm:spPr/>
    </dgm:pt>
    <dgm:pt modelId="{068E9A68-4E83-4BD9-A745-BEAA308C4010}" type="pres">
      <dgm:prSet presAssocID="{5BE6661C-AE91-4653-8781-350DCA48E33E}" presName="comp" presStyleCnt="0"/>
      <dgm:spPr/>
    </dgm:pt>
    <dgm:pt modelId="{0C1994B1-4970-435D-83AB-B390775853EC}" type="pres">
      <dgm:prSet presAssocID="{5BE6661C-AE91-4653-8781-350DCA48E33E}" presName="box" presStyleLbl="node1" presStyleIdx="2" presStyleCnt="10"/>
      <dgm:spPr/>
      <dgm:t>
        <a:bodyPr/>
        <a:lstStyle/>
        <a:p>
          <a:endParaRPr lang="ru-RU"/>
        </a:p>
      </dgm:t>
    </dgm:pt>
    <dgm:pt modelId="{59666208-B9A4-4FAC-9410-30E95E9FBD48}" type="pres">
      <dgm:prSet presAssocID="{5BE6661C-AE91-4653-8781-350DCA48E33E}" presName="img" presStyleLbl="fgImgPlace1" presStyleIdx="2" presStyleCnt="10" custScaleX="32102" custScaleY="129927" custLinFactNeighborX="1617" custLinFactNeighborY="623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3C9A96E1-4A7F-4214-986D-E7B1D2E04F56}" type="pres">
      <dgm:prSet presAssocID="{5BE6661C-AE91-4653-8781-350DCA48E33E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11B9A-B886-47C8-AEA2-5877B85C2C59}" type="pres">
      <dgm:prSet presAssocID="{6031577B-E2F5-4E35-B7F2-388880AEA90C}" presName="spacer" presStyleCnt="0"/>
      <dgm:spPr/>
    </dgm:pt>
    <dgm:pt modelId="{502A8610-8132-4917-B111-45EB899156AC}" type="pres">
      <dgm:prSet presAssocID="{BF6E6F9B-734F-4C83-9F3B-948EC7428C02}" presName="comp" presStyleCnt="0"/>
      <dgm:spPr/>
    </dgm:pt>
    <dgm:pt modelId="{4EF52C86-F67B-4C48-8A40-64FF6C4AC874}" type="pres">
      <dgm:prSet presAssocID="{BF6E6F9B-734F-4C83-9F3B-948EC7428C02}" presName="box" presStyleLbl="node1" presStyleIdx="3" presStyleCnt="10"/>
      <dgm:spPr/>
      <dgm:t>
        <a:bodyPr/>
        <a:lstStyle/>
        <a:p>
          <a:endParaRPr lang="ru-RU"/>
        </a:p>
      </dgm:t>
    </dgm:pt>
    <dgm:pt modelId="{E92C356F-3A33-4792-9C19-0D02A86A3996}" type="pres">
      <dgm:prSet presAssocID="{BF6E6F9B-734F-4C83-9F3B-948EC7428C02}" presName="img" presStyleLbl="fgImgPlace1" presStyleIdx="3" presStyleCnt="10" custScaleX="32590" custScaleY="11407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6FEBDA8D-A590-4A84-8984-59E07758E732}" type="pres">
      <dgm:prSet presAssocID="{BF6E6F9B-734F-4C83-9F3B-948EC7428C02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CABC0-4DDB-4BA5-BA81-198CE379B971}" type="pres">
      <dgm:prSet presAssocID="{3774EE52-D24B-4E83-A73F-19DFD244C6BF}" presName="spacer" presStyleCnt="0"/>
      <dgm:spPr/>
    </dgm:pt>
    <dgm:pt modelId="{CEEE3CC1-7187-42FE-9707-006258224D57}" type="pres">
      <dgm:prSet presAssocID="{8DB01A47-6F92-451C-819B-2B40817128D1}" presName="comp" presStyleCnt="0"/>
      <dgm:spPr/>
    </dgm:pt>
    <dgm:pt modelId="{4B0B1978-712E-4E2D-BDC7-E415E45D5820}" type="pres">
      <dgm:prSet presAssocID="{8DB01A47-6F92-451C-819B-2B40817128D1}" presName="box" presStyleLbl="node1" presStyleIdx="4" presStyleCnt="10"/>
      <dgm:spPr/>
      <dgm:t>
        <a:bodyPr/>
        <a:lstStyle/>
        <a:p>
          <a:endParaRPr lang="ru-RU"/>
        </a:p>
      </dgm:t>
    </dgm:pt>
    <dgm:pt modelId="{04A2294C-2BF0-4DC8-A0C3-071E879D3B35}" type="pres">
      <dgm:prSet presAssocID="{8DB01A47-6F92-451C-819B-2B40817128D1}" presName="img" presStyleLbl="fgImgPlace1" presStyleIdx="4" presStyleCnt="10" custScaleX="35015" custScaleY="11498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F666FC94-771E-4A58-A9D8-D46CA9DA6503}" type="pres">
      <dgm:prSet presAssocID="{8DB01A47-6F92-451C-819B-2B40817128D1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AA8C8-7F04-41C4-999E-15BCE20FA26D}" type="pres">
      <dgm:prSet presAssocID="{217F037B-329B-440C-896B-A6D9C2D8479B}" presName="spacer" presStyleCnt="0"/>
      <dgm:spPr/>
    </dgm:pt>
    <dgm:pt modelId="{731B3865-DF63-4F25-BB18-B54F28F9CC4D}" type="pres">
      <dgm:prSet presAssocID="{E15AD153-97B1-41D1-BA11-D3AAD60909F2}" presName="comp" presStyleCnt="0"/>
      <dgm:spPr/>
    </dgm:pt>
    <dgm:pt modelId="{9B885A45-D88C-4E0D-AA29-B7306713457B}" type="pres">
      <dgm:prSet presAssocID="{E15AD153-97B1-41D1-BA11-D3AAD60909F2}" presName="box" presStyleLbl="node1" presStyleIdx="5" presStyleCnt="10"/>
      <dgm:spPr/>
      <dgm:t>
        <a:bodyPr/>
        <a:lstStyle/>
        <a:p>
          <a:endParaRPr lang="ru-RU"/>
        </a:p>
      </dgm:t>
    </dgm:pt>
    <dgm:pt modelId="{068E84D7-FB22-4E51-B27D-4007150817ED}" type="pres">
      <dgm:prSet presAssocID="{E15AD153-97B1-41D1-BA11-D3AAD60909F2}" presName="img" presStyleLbl="fgImgPlace1" presStyleIdx="5" presStyleCnt="10" custScaleX="30165" custScaleY="11018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47435A-E94F-4140-A44A-B59E35B2768A}" type="pres">
      <dgm:prSet presAssocID="{E15AD153-97B1-41D1-BA11-D3AAD60909F2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10393-E50F-4228-89C5-548CAFD8CA31}" type="pres">
      <dgm:prSet presAssocID="{551CCB45-014D-43B2-8C89-FB8E3EE59A5E}" presName="spacer" presStyleCnt="0"/>
      <dgm:spPr/>
    </dgm:pt>
    <dgm:pt modelId="{F06C5BF7-0B2D-4DFC-9670-184070C0E4FC}" type="pres">
      <dgm:prSet presAssocID="{194A7A49-D015-412D-B275-2CEF5CB37B7D}" presName="comp" presStyleCnt="0"/>
      <dgm:spPr/>
    </dgm:pt>
    <dgm:pt modelId="{B45AF822-F021-4894-8B38-5B3C0577B021}" type="pres">
      <dgm:prSet presAssocID="{194A7A49-D015-412D-B275-2CEF5CB37B7D}" presName="box" presStyleLbl="node1" presStyleIdx="6" presStyleCnt="10"/>
      <dgm:spPr/>
      <dgm:t>
        <a:bodyPr/>
        <a:lstStyle/>
        <a:p>
          <a:endParaRPr lang="ru-RU"/>
        </a:p>
      </dgm:t>
    </dgm:pt>
    <dgm:pt modelId="{0AEDB710-7D6A-4112-A032-C434FA42FE31}" type="pres">
      <dgm:prSet presAssocID="{194A7A49-D015-412D-B275-2CEF5CB37B7D}" presName="img" presStyleLbl="fgImgPlace1" presStyleIdx="6" presStyleCnt="10" custScaleX="28548" custScaleY="11177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E66B39CD-FF57-4CFC-BD32-53D8A632D6D1}" type="pres">
      <dgm:prSet presAssocID="{194A7A49-D015-412D-B275-2CEF5CB37B7D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ED8CF-2782-46C0-BCE7-A2538CAC33F8}" type="pres">
      <dgm:prSet presAssocID="{3E88B631-84C1-44AE-B6DA-CF2CBCC88235}" presName="spacer" presStyleCnt="0"/>
      <dgm:spPr/>
    </dgm:pt>
    <dgm:pt modelId="{2841DFA6-7085-45E0-8D3C-67C4D37BB674}" type="pres">
      <dgm:prSet presAssocID="{341C875F-8825-48AD-8B2C-7BC2FDD70EF8}" presName="comp" presStyleCnt="0"/>
      <dgm:spPr/>
    </dgm:pt>
    <dgm:pt modelId="{B30AF6F0-EEBF-4ECE-8A66-19A6BBAEF0E2}" type="pres">
      <dgm:prSet presAssocID="{341C875F-8825-48AD-8B2C-7BC2FDD70EF8}" presName="box" presStyleLbl="node1" presStyleIdx="7" presStyleCnt="10"/>
      <dgm:spPr/>
      <dgm:t>
        <a:bodyPr/>
        <a:lstStyle/>
        <a:p>
          <a:endParaRPr lang="ru-RU"/>
        </a:p>
      </dgm:t>
    </dgm:pt>
    <dgm:pt modelId="{280B2282-841E-4540-99E1-69BFBB4A2E2A}" type="pres">
      <dgm:prSet presAssocID="{341C875F-8825-48AD-8B2C-7BC2FDD70EF8}" presName="img" presStyleLbl="fgImgPlace1" presStyleIdx="7" presStyleCnt="10" custScaleX="31781" custScaleY="12146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F44689A-5C98-450D-9F5F-49DBDD183A67}" type="pres">
      <dgm:prSet presAssocID="{341C875F-8825-48AD-8B2C-7BC2FDD70EF8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52BC4-61DA-40F6-972A-BE616FE26A30}" type="pres">
      <dgm:prSet presAssocID="{48ED9F26-494C-4DB6-8AD5-71758D081C0B}" presName="spacer" presStyleCnt="0"/>
      <dgm:spPr/>
    </dgm:pt>
    <dgm:pt modelId="{1C42E72D-0EE9-4E47-BF8F-CBDF5C8C26D3}" type="pres">
      <dgm:prSet presAssocID="{19C6A314-AB2E-4F14-8B1F-CE6D94E5C0E7}" presName="comp" presStyleCnt="0"/>
      <dgm:spPr/>
    </dgm:pt>
    <dgm:pt modelId="{1CD51829-F122-4034-919A-D6847084D2D2}" type="pres">
      <dgm:prSet presAssocID="{19C6A314-AB2E-4F14-8B1F-CE6D94E5C0E7}" presName="box" presStyleLbl="node1" presStyleIdx="8" presStyleCnt="10"/>
      <dgm:spPr/>
      <dgm:t>
        <a:bodyPr/>
        <a:lstStyle/>
        <a:p>
          <a:endParaRPr lang="ru-RU"/>
        </a:p>
      </dgm:t>
    </dgm:pt>
    <dgm:pt modelId="{25EF54B6-9C3E-4758-97EA-C722262ECFC4}" type="pres">
      <dgm:prSet presAssocID="{19C6A314-AB2E-4F14-8B1F-CE6D94E5C0E7}" presName="img" presStyleLbl="fgImgPlace1" presStyleIdx="8" presStyleCnt="10" custScaleX="34207" custScaleY="125010" custLinFactNeighborY="6264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12CF360-3039-4756-8DB0-E0C1A3328997}" type="pres">
      <dgm:prSet presAssocID="{19C6A314-AB2E-4F14-8B1F-CE6D94E5C0E7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8747D-5430-4AC2-8C17-3573AD7D9EFB}" type="pres">
      <dgm:prSet presAssocID="{F188C1EE-C21F-41A2-BB9C-07640B8A5454}" presName="spacer" presStyleCnt="0"/>
      <dgm:spPr/>
    </dgm:pt>
    <dgm:pt modelId="{19840DA5-64D2-417F-84BF-6E40625FEF35}" type="pres">
      <dgm:prSet presAssocID="{0FB1F528-FABC-4093-A0A5-19E8C87D3953}" presName="comp" presStyleCnt="0"/>
      <dgm:spPr/>
    </dgm:pt>
    <dgm:pt modelId="{4A5FCB2D-AF10-4B76-BF9E-945BA0F7ACB3}" type="pres">
      <dgm:prSet presAssocID="{0FB1F528-FABC-4093-A0A5-19E8C87D3953}" presName="box" presStyleLbl="node1" presStyleIdx="9" presStyleCnt="10"/>
      <dgm:spPr/>
      <dgm:t>
        <a:bodyPr/>
        <a:lstStyle/>
        <a:p>
          <a:endParaRPr lang="ru-RU"/>
        </a:p>
      </dgm:t>
    </dgm:pt>
    <dgm:pt modelId="{C3078CB9-5028-440F-B52A-4D4E869AC433}" type="pres">
      <dgm:prSet presAssocID="{0FB1F528-FABC-4093-A0A5-19E8C87D3953}" presName="img" presStyleLbl="fgImgPlace1" presStyleIdx="9" presStyleCnt="10" custScaleX="35823" custScaleY="128924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F2D7E5D1-D3E1-465D-9404-4677AC2A304B}" type="pres">
      <dgm:prSet presAssocID="{0FB1F528-FABC-4093-A0A5-19E8C87D3953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439160-D939-4E60-B97D-60C2D549D1CA}" srcId="{F61F01C2-C676-41D8-B881-2491DC465731}" destId="{5BE6661C-AE91-4653-8781-350DCA48E33E}" srcOrd="2" destOrd="0" parTransId="{BB699B87-334F-471D-A981-9E88368C9439}" sibTransId="{6031577B-E2F5-4E35-B7F2-388880AEA90C}"/>
    <dgm:cxn modelId="{393E86DA-6F94-4918-BEE2-016FD601AB44}" type="presOf" srcId="{8DB01A47-6F92-451C-819B-2B40817128D1}" destId="{F666FC94-771E-4A58-A9D8-D46CA9DA6503}" srcOrd="1" destOrd="0" presId="urn:microsoft.com/office/officeart/2005/8/layout/vList4"/>
    <dgm:cxn modelId="{CDD595CD-B049-4FF2-8564-12EB525C68F9}" type="presOf" srcId="{194A7A49-D015-412D-B275-2CEF5CB37B7D}" destId="{E66B39CD-FF57-4CFC-BD32-53D8A632D6D1}" srcOrd="1" destOrd="0" presId="urn:microsoft.com/office/officeart/2005/8/layout/vList4"/>
    <dgm:cxn modelId="{C7323F28-B6D5-41B6-B670-444258E3BD25}" type="presOf" srcId="{341C875F-8825-48AD-8B2C-7BC2FDD70EF8}" destId="{B30AF6F0-EEBF-4ECE-8A66-19A6BBAEF0E2}" srcOrd="0" destOrd="0" presId="urn:microsoft.com/office/officeart/2005/8/layout/vList4"/>
    <dgm:cxn modelId="{507B74DA-11E5-4B77-B214-8CAA51CEA37B}" srcId="{F61F01C2-C676-41D8-B881-2491DC465731}" destId="{8DB01A47-6F92-451C-819B-2B40817128D1}" srcOrd="4" destOrd="0" parTransId="{398F46D0-CDF5-4EAB-96BB-AEEEE190908D}" sibTransId="{217F037B-329B-440C-896B-A6D9C2D8479B}"/>
    <dgm:cxn modelId="{7849F447-BF2E-446F-9EAB-89074D96D880}" type="presOf" srcId="{A660F8AA-D3B7-4F04-9113-6AAAC7E5B3C2}" destId="{B8023D80-E861-4A78-A48F-43E509CA0897}" srcOrd="0" destOrd="0" presId="urn:microsoft.com/office/officeart/2005/8/layout/vList4"/>
    <dgm:cxn modelId="{18E6B4D4-4340-492E-8123-EB1BDA2A121F}" type="presOf" srcId="{0FB1F528-FABC-4093-A0A5-19E8C87D3953}" destId="{F2D7E5D1-D3E1-465D-9404-4677AC2A304B}" srcOrd="1" destOrd="0" presId="urn:microsoft.com/office/officeart/2005/8/layout/vList4"/>
    <dgm:cxn modelId="{98CEC4C0-3AC5-4800-AA1E-5D94D92962EB}" type="presOf" srcId="{BF6E6F9B-734F-4C83-9F3B-948EC7428C02}" destId="{4EF52C86-F67B-4C48-8A40-64FF6C4AC874}" srcOrd="0" destOrd="0" presId="urn:microsoft.com/office/officeart/2005/8/layout/vList4"/>
    <dgm:cxn modelId="{A9434441-3BF1-4FA6-9C38-438836CA1BE1}" srcId="{F61F01C2-C676-41D8-B881-2491DC465731}" destId="{19C6A314-AB2E-4F14-8B1F-CE6D94E5C0E7}" srcOrd="8" destOrd="0" parTransId="{2C72C315-0FF1-4236-B367-9E452B17BF98}" sibTransId="{F188C1EE-C21F-41A2-BB9C-07640B8A5454}"/>
    <dgm:cxn modelId="{67126B86-23D0-4471-A3A8-1C9916BFEFA8}" srcId="{F61F01C2-C676-41D8-B881-2491DC465731}" destId="{E15AD153-97B1-41D1-BA11-D3AAD60909F2}" srcOrd="5" destOrd="0" parTransId="{F779D22D-3E64-4FD9-A911-50412B755A92}" sibTransId="{551CCB45-014D-43B2-8C89-FB8E3EE59A5E}"/>
    <dgm:cxn modelId="{BE369321-E5A9-4FE9-B73D-723ABDD1D6D7}" srcId="{F61F01C2-C676-41D8-B881-2491DC465731}" destId="{0FB1F528-FABC-4093-A0A5-19E8C87D3953}" srcOrd="9" destOrd="0" parTransId="{F037DC6F-B94B-45AA-8AA7-97208B530182}" sibTransId="{DE2C223B-D2CE-43D2-8762-F05690BD234E}"/>
    <dgm:cxn modelId="{639BC507-BF4A-4E11-9181-5D3F17E99548}" type="presOf" srcId="{5BE6661C-AE91-4653-8781-350DCA48E33E}" destId="{0C1994B1-4970-435D-83AB-B390775853EC}" srcOrd="0" destOrd="0" presId="urn:microsoft.com/office/officeart/2005/8/layout/vList4"/>
    <dgm:cxn modelId="{2BC40B7E-7A24-4463-B1A2-08D08DB6D8F9}" type="presOf" srcId="{F61F01C2-C676-41D8-B881-2491DC465731}" destId="{2DD953E9-89DA-4938-A205-98A8D8C4DBDD}" srcOrd="0" destOrd="0" presId="urn:microsoft.com/office/officeart/2005/8/layout/vList4"/>
    <dgm:cxn modelId="{555803A6-9EB1-420E-A5EE-B7A2F3EA6595}" srcId="{F61F01C2-C676-41D8-B881-2491DC465731}" destId="{194A7A49-D015-412D-B275-2CEF5CB37B7D}" srcOrd="6" destOrd="0" parTransId="{8C5F45F0-2C5F-4B41-9F83-ED751268C6ED}" sibTransId="{3E88B631-84C1-44AE-B6DA-CF2CBCC88235}"/>
    <dgm:cxn modelId="{6A31A08A-DD77-4F18-AC34-4DDFC213EC2B}" type="presOf" srcId="{D746FAD4-D97E-495E-B62B-00D689E0899D}" destId="{ACBD2E22-557A-4B64-918D-4C8927E4958B}" srcOrd="1" destOrd="0" presId="urn:microsoft.com/office/officeart/2005/8/layout/vList4"/>
    <dgm:cxn modelId="{AA0EBC6E-8623-464E-B6EA-E6856CCF9D99}" type="presOf" srcId="{341C875F-8825-48AD-8B2C-7BC2FDD70EF8}" destId="{4F44689A-5C98-450D-9F5F-49DBDD183A67}" srcOrd="1" destOrd="0" presId="urn:microsoft.com/office/officeart/2005/8/layout/vList4"/>
    <dgm:cxn modelId="{6178164B-57D8-496F-9934-2F819F28DCC9}" type="presOf" srcId="{E15AD153-97B1-41D1-BA11-D3AAD60909F2}" destId="{9B885A45-D88C-4E0D-AA29-B7306713457B}" srcOrd="0" destOrd="0" presId="urn:microsoft.com/office/officeart/2005/8/layout/vList4"/>
    <dgm:cxn modelId="{2DF89FE2-51A9-4437-B67B-511197C2F7C9}" type="presOf" srcId="{5BE6661C-AE91-4653-8781-350DCA48E33E}" destId="{3C9A96E1-4A7F-4214-986D-E7B1D2E04F56}" srcOrd="1" destOrd="0" presId="urn:microsoft.com/office/officeart/2005/8/layout/vList4"/>
    <dgm:cxn modelId="{DA3CA8C4-555F-4F25-AAF8-2F878149482F}" type="presOf" srcId="{19C6A314-AB2E-4F14-8B1F-CE6D94E5C0E7}" destId="{112CF360-3039-4756-8DB0-E0C1A3328997}" srcOrd="1" destOrd="0" presId="urn:microsoft.com/office/officeart/2005/8/layout/vList4"/>
    <dgm:cxn modelId="{CD394678-A8EE-4D4D-9BA3-1D8900E406CB}" type="presOf" srcId="{0FB1F528-FABC-4093-A0A5-19E8C87D3953}" destId="{4A5FCB2D-AF10-4B76-BF9E-945BA0F7ACB3}" srcOrd="0" destOrd="0" presId="urn:microsoft.com/office/officeart/2005/8/layout/vList4"/>
    <dgm:cxn modelId="{8F432EEA-E2B9-4D28-9395-8211DEE4BD05}" type="presOf" srcId="{A660F8AA-D3B7-4F04-9113-6AAAC7E5B3C2}" destId="{A0651383-1900-4C14-8AEE-59B357317554}" srcOrd="1" destOrd="0" presId="urn:microsoft.com/office/officeart/2005/8/layout/vList4"/>
    <dgm:cxn modelId="{E5038C07-2AAA-4390-AECA-055E4F5ABF5A}" srcId="{F61F01C2-C676-41D8-B881-2491DC465731}" destId="{341C875F-8825-48AD-8B2C-7BC2FDD70EF8}" srcOrd="7" destOrd="0" parTransId="{F04E0CEE-0179-4DBF-A70D-23AA96EE7F3A}" sibTransId="{48ED9F26-494C-4DB6-8AD5-71758D081C0B}"/>
    <dgm:cxn modelId="{A805576B-403D-40A5-B259-4B51A2D10A4C}" type="presOf" srcId="{8DB01A47-6F92-451C-819B-2B40817128D1}" destId="{4B0B1978-712E-4E2D-BDC7-E415E45D5820}" srcOrd="0" destOrd="0" presId="urn:microsoft.com/office/officeart/2005/8/layout/vList4"/>
    <dgm:cxn modelId="{6F64BD22-DA5F-4070-AF1D-2FC477E51801}" type="presOf" srcId="{194A7A49-D015-412D-B275-2CEF5CB37B7D}" destId="{B45AF822-F021-4894-8B38-5B3C0577B021}" srcOrd="0" destOrd="0" presId="urn:microsoft.com/office/officeart/2005/8/layout/vList4"/>
    <dgm:cxn modelId="{9D1DB2EF-3C3C-4E4F-BBE1-D6EA17021F41}" type="presOf" srcId="{BF6E6F9B-734F-4C83-9F3B-948EC7428C02}" destId="{6FEBDA8D-A590-4A84-8984-59E07758E732}" srcOrd="1" destOrd="0" presId="urn:microsoft.com/office/officeart/2005/8/layout/vList4"/>
    <dgm:cxn modelId="{17CF26C4-838F-431B-8466-983BAD213916}" srcId="{F61F01C2-C676-41D8-B881-2491DC465731}" destId="{BF6E6F9B-734F-4C83-9F3B-948EC7428C02}" srcOrd="3" destOrd="0" parTransId="{128AF8F1-E785-4CA3-BFB2-9AEDA6132D51}" sibTransId="{3774EE52-D24B-4E83-A73F-19DFD244C6BF}"/>
    <dgm:cxn modelId="{4F4DAF17-2336-4EB7-9C44-0C7C2BBC88F6}" type="presOf" srcId="{D746FAD4-D97E-495E-B62B-00D689E0899D}" destId="{B29E24F7-934F-4AF3-AE98-03E84CC9E2C2}" srcOrd="0" destOrd="0" presId="urn:microsoft.com/office/officeart/2005/8/layout/vList4"/>
    <dgm:cxn modelId="{40D45C2A-C028-4EE6-823F-2E9DE3C20193}" srcId="{F61F01C2-C676-41D8-B881-2491DC465731}" destId="{D746FAD4-D97E-495E-B62B-00D689E0899D}" srcOrd="1" destOrd="0" parTransId="{9E52A52C-3D91-4EC4-A9ED-9CBE3C8BB8FC}" sibTransId="{7FD030A8-9EA5-42CC-BF78-C1C8E94EC6A4}"/>
    <dgm:cxn modelId="{41FAF81F-7265-4810-9A11-F56979034783}" type="presOf" srcId="{19C6A314-AB2E-4F14-8B1F-CE6D94E5C0E7}" destId="{1CD51829-F122-4034-919A-D6847084D2D2}" srcOrd="0" destOrd="0" presId="urn:microsoft.com/office/officeart/2005/8/layout/vList4"/>
    <dgm:cxn modelId="{BFE56881-7ECA-447E-89F2-62B7014E1B20}" srcId="{F61F01C2-C676-41D8-B881-2491DC465731}" destId="{A660F8AA-D3B7-4F04-9113-6AAAC7E5B3C2}" srcOrd="0" destOrd="0" parTransId="{DB1E2CEA-7CB3-492F-AB2F-BACC2F21E5F3}" sibTransId="{250C6E04-718D-4E9F-BE89-965D1E555374}"/>
    <dgm:cxn modelId="{906EECAF-6B3C-40DF-9C95-90D3FEE0FA14}" type="presOf" srcId="{E15AD153-97B1-41D1-BA11-D3AAD60909F2}" destId="{3C47435A-E94F-4140-A44A-B59E35B2768A}" srcOrd="1" destOrd="0" presId="urn:microsoft.com/office/officeart/2005/8/layout/vList4"/>
    <dgm:cxn modelId="{D9A39492-BA98-4BDD-A466-7386DCDF5420}" type="presParOf" srcId="{2DD953E9-89DA-4938-A205-98A8D8C4DBDD}" destId="{9BA08E09-0C56-48BE-8A94-0AF2569E315D}" srcOrd="0" destOrd="0" presId="urn:microsoft.com/office/officeart/2005/8/layout/vList4"/>
    <dgm:cxn modelId="{347E95C5-30F8-4476-8272-3541A126D6C3}" type="presParOf" srcId="{9BA08E09-0C56-48BE-8A94-0AF2569E315D}" destId="{B8023D80-E861-4A78-A48F-43E509CA0897}" srcOrd="0" destOrd="0" presId="urn:microsoft.com/office/officeart/2005/8/layout/vList4"/>
    <dgm:cxn modelId="{8F4FA20B-757E-4E80-8AB2-C3E59C1A5474}" type="presParOf" srcId="{9BA08E09-0C56-48BE-8A94-0AF2569E315D}" destId="{77BCF61A-2F7F-4910-A068-2E9D8C418BFD}" srcOrd="1" destOrd="0" presId="urn:microsoft.com/office/officeart/2005/8/layout/vList4"/>
    <dgm:cxn modelId="{9AEA15BB-2BFC-4DA2-A149-2DC3769BB549}" type="presParOf" srcId="{9BA08E09-0C56-48BE-8A94-0AF2569E315D}" destId="{A0651383-1900-4C14-8AEE-59B357317554}" srcOrd="2" destOrd="0" presId="urn:microsoft.com/office/officeart/2005/8/layout/vList4"/>
    <dgm:cxn modelId="{FCCE3BC2-0394-4C98-A652-991BB172C8DE}" type="presParOf" srcId="{2DD953E9-89DA-4938-A205-98A8D8C4DBDD}" destId="{EF64CF46-7196-4284-9291-589573A4AB46}" srcOrd="1" destOrd="0" presId="urn:microsoft.com/office/officeart/2005/8/layout/vList4"/>
    <dgm:cxn modelId="{41A7D262-FE23-4362-B53C-2AD1E3065092}" type="presParOf" srcId="{2DD953E9-89DA-4938-A205-98A8D8C4DBDD}" destId="{6AE7DC18-2271-47BF-9BA7-CE5ECFA5BD30}" srcOrd="2" destOrd="0" presId="urn:microsoft.com/office/officeart/2005/8/layout/vList4"/>
    <dgm:cxn modelId="{E17FBB92-1A8F-4C93-898E-44443E88B4FD}" type="presParOf" srcId="{6AE7DC18-2271-47BF-9BA7-CE5ECFA5BD30}" destId="{B29E24F7-934F-4AF3-AE98-03E84CC9E2C2}" srcOrd="0" destOrd="0" presId="urn:microsoft.com/office/officeart/2005/8/layout/vList4"/>
    <dgm:cxn modelId="{C250E91A-CFD0-4F41-84BF-CB4FF79C9661}" type="presParOf" srcId="{6AE7DC18-2271-47BF-9BA7-CE5ECFA5BD30}" destId="{0E164674-4AAC-4BF9-9C0C-EE7B5721D4C3}" srcOrd="1" destOrd="0" presId="urn:microsoft.com/office/officeart/2005/8/layout/vList4"/>
    <dgm:cxn modelId="{6E2C3D04-6C01-4EC9-AB38-98733C998814}" type="presParOf" srcId="{6AE7DC18-2271-47BF-9BA7-CE5ECFA5BD30}" destId="{ACBD2E22-557A-4B64-918D-4C8927E4958B}" srcOrd="2" destOrd="0" presId="urn:microsoft.com/office/officeart/2005/8/layout/vList4"/>
    <dgm:cxn modelId="{BF4652FD-A09A-49CF-90BB-206A8EBFC782}" type="presParOf" srcId="{2DD953E9-89DA-4938-A205-98A8D8C4DBDD}" destId="{D0E637DA-26F0-4F47-9C25-B4E5D6076887}" srcOrd="3" destOrd="0" presId="urn:microsoft.com/office/officeart/2005/8/layout/vList4"/>
    <dgm:cxn modelId="{F7C1D49F-2507-4644-B20F-386A453A5D7E}" type="presParOf" srcId="{2DD953E9-89DA-4938-A205-98A8D8C4DBDD}" destId="{068E9A68-4E83-4BD9-A745-BEAA308C4010}" srcOrd="4" destOrd="0" presId="urn:microsoft.com/office/officeart/2005/8/layout/vList4"/>
    <dgm:cxn modelId="{7D991614-DADB-4370-93FE-59DCA64BF777}" type="presParOf" srcId="{068E9A68-4E83-4BD9-A745-BEAA308C4010}" destId="{0C1994B1-4970-435D-83AB-B390775853EC}" srcOrd="0" destOrd="0" presId="urn:microsoft.com/office/officeart/2005/8/layout/vList4"/>
    <dgm:cxn modelId="{75D01E0B-228B-4821-8EE3-A243B6A4C3EB}" type="presParOf" srcId="{068E9A68-4E83-4BD9-A745-BEAA308C4010}" destId="{59666208-B9A4-4FAC-9410-30E95E9FBD48}" srcOrd="1" destOrd="0" presId="urn:microsoft.com/office/officeart/2005/8/layout/vList4"/>
    <dgm:cxn modelId="{21079588-38A6-42E0-910F-36D8BC39BCBC}" type="presParOf" srcId="{068E9A68-4E83-4BD9-A745-BEAA308C4010}" destId="{3C9A96E1-4A7F-4214-986D-E7B1D2E04F56}" srcOrd="2" destOrd="0" presId="urn:microsoft.com/office/officeart/2005/8/layout/vList4"/>
    <dgm:cxn modelId="{A50CAC1C-B4BB-4510-85DA-38DC7803C43F}" type="presParOf" srcId="{2DD953E9-89DA-4938-A205-98A8D8C4DBDD}" destId="{A4E11B9A-B886-47C8-AEA2-5877B85C2C59}" srcOrd="5" destOrd="0" presId="urn:microsoft.com/office/officeart/2005/8/layout/vList4"/>
    <dgm:cxn modelId="{5BBACA0B-64EC-4866-9304-0B76514BDB84}" type="presParOf" srcId="{2DD953E9-89DA-4938-A205-98A8D8C4DBDD}" destId="{502A8610-8132-4917-B111-45EB899156AC}" srcOrd="6" destOrd="0" presId="urn:microsoft.com/office/officeart/2005/8/layout/vList4"/>
    <dgm:cxn modelId="{BE2B4BF7-6CDB-4D7A-9B4D-4D94434C9F3F}" type="presParOf" srcId="{502A8610-8132-4917-B111-45EB899156AC}" destId="{4EF52C86-F67B-4C48-8A40-64FF6C4AC874}" srcOrd="0" destOrd="0" presId="urn:microsoft.com/office/officeart/2005/8/layout/vList4"/>
    <dgm:cxn modelId="{36B2998F-C926-43FB-A6CC-F90B6B46E09E}" type="presParOf" srcId="{502A8610-8132-4917-B111-45EB899156AC}" destId="{E92C356F-3A33-4792-9C19-0D02A86A3996}" srcOrd="1" destOrd="0" presId="urn:microsoft.com/office/officeart/2005/8/layout/vList4"/>
    <dgm:cxn modelId="{13000AF4-32CF-42C3-AAAB-91AF292157ED}" type="presParOf" srcId="{502A8610-8132-4917-B111-45EB899156AC}" destId="{6FEBDA8D-A590-4A84-8984-59E07758E732}" srcOrd="2" destOrd="0" presId="urn:microsoft.com/office/officeart/2005/8/layout/vList4"/>
    <dgm:cxn modelId="{C6689DCA-939D-4B15-B77B-E06038C42CA3}" type="presParOf" srcId="{2DD953E9-89DA-4938-A205-98A8D8C4DBDD}" destId="{443CABC0-4DDB-4BA5-BA81-198CE379B971}" srcOrd="7" destOrd="0" presId="urn:microsoft.com/office/officeart/2005/8/layout/vList4"/>
    <dgm:cxn modelId="{DABCFDC3-F355-4812-8F40-01A5831B635B}" type="presParOf" srcId="{2DD953E9-89DA-4938-A205-98A8D8C4DBDD}" destId="{CEEE3CC1-7187-42FE-9707-006258224D57}" srcOrd="8" destOrd="0" presId="urn:microsoft.com/office/officeart/2005/8/layout/vList4"/>
    <dgm:cxn modelId="{19DE62B3-73E5-485E-B4E3-23F78C2150D7}" type="presParOf" srcId="{CEEE3CC1-7187-42FE-9707-006258224D57}" destId="{4B0B1978-712E-4E2D-BDC7-E415E45D5820}" srcOrd="0" destOrd="0" presId="urn:microsoft.com/office/officeart/2005/8/layout/vList4"/>
    <dgm:cxn modelId="{40859A5A-3866-4495-8506-426990E8699B}" type="presParOf" srcId="{CEEE3CC1-7187-42FE-9707-006258224D57}" destId="{04A2294C-2BF0-4DC8-A0C3-071E879D3B35}" srcOrd="1" destOrd="0" presId="urn:microsoft.com/office/officeart/2005/8/layout/vList4"/>
    <dgm:cxn modelId="{4DE2B166-B39B-4424-98BE-FA0877F49128}" type="presParOf" srcId="{CEEE3CC1-7187-42FE-9707-006258224D57}" destId="{F666FC94-771E-4A58-A9D8-D46CA9DA6503}" srcOrd="2" destOrd="0" presId="urn:microsoft.com/office/officeart/2005/8/layout/vList4"/>
    <dgm:cxn modelId="{A501F1D9-F9D7-4A16-9567-027DC185737E}" type="presParOf" srcId="{2DD953E9-89DA-4938-A205-98A8D8C4DBDD}" destId="{4AAAA8C8-7F04-41C4-999E-15BCE20FA26D}" srcOrd="9" destOrd="0" presId="urn:microsoft.com/office/officeart/2005/8/layout/vList4"/>
    <dgm:cxn modelId="{F89E37EF-40CA-484B-A5E5-E8C1B1177529}" type="presParOf" srcId="{2DD953E9-89DA-4938-A205-98A8D8C4DBDD}" destId="{731B3865-DF63-4F25-BB18-B54F28F9CC4D}" srcOrd="10" destOrd="0" presId="urn:microsoft.com/office/officeart/2005/8/layout/vList4"/>
    <dgm:cxn modelId="{4740C945-81B4-4DBE-BAFC-CABD46CC947F}" type="presParOf" srcId="{731B3865-DF63-4F25-BB18-B54F28F9CC4D}" destId="{9B885A45-D88C-4E0D-AA29-B7306713457B}" srcOrd="0" destOrd="0" presId="urn:microsoft.com/office/officeart/2005/8/layout/vList4"/>
    <dgm:cxn modelId="{F122D54C-1BA9-41EC-B3D9-CBFF70AF49C5}" type="presParOf" srcId="{731B3865-DF63-4F25-BB18-B54F28F9CC4D}" destId="{068E84D7-FB22-4E51-B27D-4007150817ED}" srcOrd="1" destOrd="0" presId="urn:microsoft.com/office/officeart/2005/8/layout/vList4"/>
    <dgm:cxn modelId="{94B9E2B7-983F-412A-B43C-CD6A284B2ED5}" type="presParOf" srcId="{731B3865-DF63-4F25-BB18-B54F28F9CC4D}" destId="{3C47435A-E94F-4140-A44A-B59E35B2768A}" srcOrd="2" destOrd="0" presId="urn:microsoft.com/office/officeart/2005/8/layout/vList4"/>
    <dgm:cxn modelId="{62A1B93C-F9AA-4F6F-80EB-EAFF8C36CDEE}" type="presParOf" srcId="{2DD953E9-89DA-4938-A205-98A8D8C4DBDD}" destId="{1B210393-E50F-4228-89C5-548CAFD8CA31}" srcOrd="11" destOrd="0" presId="urn:microsoft.com/office/officeart/2005/8/layout/vList4"/>
    <dgm:cxn modelId="{C07D513D-A9E3-4B59-9FF3-78B97C2F4526}" type="presParOf" srcId="{2DD953E9-89DA-4938-A205-98A8D8C4DBDD}" destId="{F06C5BF7-0B2D-4DFC-9670-184070C0E4FC}" srcOrd="12" destOrd="0" presId="urn:microsoft.com/office/officeart/2005/8/layout/vList4"/>
    <dgm:cxn modelId="{297ACF9D-C235-4E86-B366-3D660A7408E3}" type="presParOf" srcId="{F06C5BF7-0B2D-4DFC-9670-184070C0E4FC}" destId="{B45AF822-F021-4894-8B38-5B3C0577B021}" srcOrd="0" destOrd="0" presId="urn:microsoft.com/office/officeart/2005/8/layout/vList4"/>
    <dgm:cxn modelId="{1F4597A7-F993-4939-BBB9-2B81966816BF}" type="presParOf" srcId="{F06C5BF7-0B2D-4DFC-9670-184070C0E4FC}" destId="{0AEDB710-7D6A-4112-A032-C434FA42FE31}" srcOrd="1" destOrd="0" presId="urn:microsoft.com/office/officeart/2005/8/layout/vList4"/>
    <dgm:cxn modelId="{07216F7A-8CC4-4AB0-AA6C-38E98FC952CF}" type="presParOf" srcId="{F06C5BF7-0B2D-4DFC-9670-184070C0E4FC}" destId="{E66B39CD-FF57-4CFC-BD32-53D8A632D6D1}" srcOrd="2" destOrd="0" presId="urn:microsoft.com/office/officeart/2005/8/layout/vList4"/>
    <dgm:cxn modelId="{78D5C85C-2F45-4804-B12E-99CAFD83860D}" type="presParOf" srcId="{2DD953E9-89DA-4938-A205-98A8D8C4DBDD}" destId="{88AED8CF-2782-46C0-BCE7-A2538CAC33F8}" srcOrd="13" destOrd="0" presId="urn:microsoft.com/office/officeart/2005/8/layout/vList4"/>
    <dgm:cxn modelId="{36777472-4AB7-4CB3-96A7-95CCBB8F7DD5}" type="presParOf" srcId="{2DD953E9-89DA-4938-A205-98A8D8C4DBDD}" destId="{2841DFA6-7085-45E0-8D3C-67C4D37BB674}" srcOrd="14" destOrd="0" presId="urn:microsoft.com/office/officeart/2005/8/layout/vList4"/>
    <dgm:cxn modelId="{7983B8CA-B26C-49BF-84C5-BB53711853E0}" type="presParOf" srcId="{2841DFA6-7085-45E0-8D3C-67C4D37BB674}" destId="{B30AF6F0-EEBF-4ECE-8A66-19A6BBAEF0E2}" srcOrd="0" destOrd="0" presId="urn:microsoft.com/office/officeart/2005/8/layout/vList4"/>
    <dgm:cxn modelId="{83EFAE14-AD61-414D-9629-291BE1BF725B}" type="presParOf" srcId="{2841DFA6-7085-45E0-8D3C-67C4D37BB674}" destId="{280B2282-841E-4540-99E1-69BFBB4A2E2A}" srcOrd="1" destOrd="0" presId="urn:microsoft.com/office/officeart/2005/8/layout/vList4"/>
    <dgm:cxn modelId="{7D5FA964-62B6-468C-8D7E-9524F0565F74}" type="presParOf" srcId="{2841DFA6-7085-45E0-8D3C-67C4D37BB674}" destId="{4F44689A-5C98-450D-9F5F-49DBDD183A67}" srcOrd="2" destOrd="0" presId="urn:microsoft.com/office/officeart/2005/8/layout/vList4"/>
    <dgm:cxn modelId="{FCD06972-BC57-42E9-8354-FE41C4E4B64B}" type="presParOf" srcId="{2DD953E9-89DA-4938-A205-98A8D8C4DBDD}" destId="{3D552BC4-61DA-40F6-972A-BE616FE26A30}" srcOrd="15" destOrd="0" presId="urn:microsoft.com/office/officeart/2005/8/layout/vList4"/>
    <dgm:cxn modelId="{C05582A5-20D9-4C03-B50E-863575D81146}" type="presParOf" srcId="{2DD953E9-89DA-4938-A205-98A8D8C4DBDD}" destId="{1C42E72D-0EE9-4E47-BF8F-CBDF5C8C26D3}" srcOrd="16" destOrd="0" presId="urn:microsoft.com/office/officeart/2005/8/layout/vList4"/>
    <dgm:cxn modelId="{A22AF2B4-37CE-45A0-BCA6-F1804497850B}" type="presParOf" srcId="{1C42E72D-0EE9-4E47-BF8F-CBDF5C8C26D3}" destId="{1CD51829-F122-4034-919A-D6847084D2D2}" srcOrd="0" destOrd="0" presId="urn:microsoft.com/office/officeart/2005/8/layout/vList4"/>
    <dgm:cxn modelId="{AF655C7B-D255-411A-B6F8-021466C3A4DC}" type="presParOf" srcId="{1C42E72D-0EE9-4E47-BF8F-CBDF5C8C26D3}" destId="{25EF54B6-9C3E-4758-97EA-C722262ECFC4}" srcOrd="1" destOrd="0" presId="urn:microsoft.com/office/officeart/2005/8/layout/vList4"/>
    <dgm:cxn modelId="{1ECD4F1A-6EAD-4247-99D1-5AEA087A805D}" type="presParOf" srcId="{1C42E72D-0EE9-4E47-BF8F-CBDF5C8C26D3}" destId="{112CF360-3039-4756-8DB0-E0C1A3328997}" srcOrd="2" destOrd="0" presId="urn:microsoft.com/office/officeart/2005/8/layout/vList4"/>
    <dgm:cxn modelId="{FBA20129-AD67-4021-BD31-E8F949B3063B}" type="presParOf" srcId="{2DD953E9-89DA-4938-A205-98A8D8C4DBDD}" destId="{F4C8747D-5430-4AC2-8C17-3573AD7D9EFB}" srcOrd="17" destOrd="0" presId="urn:microsoft.com/office/officeart/2005/8/layout/vList4"/>
    <dgm:cxn modelId="{2E8CF095-F76B-4D67-AA20-2D8704B0963B}" type="presParOf" srcId="{2DD953E9-89DA-4938-A205-98A8D8C4DBDD}" destId="{19840DA5-64D2-417F-84BF-6E40625FEF35}" srcOrd="18" destOrd="0" presId="urn:microsoft.com/office/officeart/2005/8/layout/vList4"/>
    <dgm:cxn modelId="{2C5D1CB9-38C2-4DBF-9570-A424E3A548D5}" type="presParOf" srcId="{19840DA5-64D2-417F-84BF-6E40625FEF35}" destId="{4A5FCB2D-AF10-4B76-BF9E-945BA0F7ACB3}" srcOrd="0" destOrd="0" presId="urn:microsoft.com/office/officeart/2005/8/layout/vList4"/>
    <dgm:cxn modelId="{96E1118D-A2F9-45F2-959E-7A8256EEFEBF}" type="presParOf" srcId="{19840DA5-64D2-417F-84BF-6E40625FEF35}" destId="{C3078CB9-5028-440F-B52A-4D4E869AC433}" srcOrd="1" destOrd="0" presId="urn:microsoft.com/office/officeart/2005/8/layout/vList4"/>
    <dgm:cxn modelId="{FDAD222E-BB23-40F3-AE47-952665683567}" type="presParOf" srcId="{19840DA5-64D2-417F-84BF-6E40625FEF35}" destId="{F2D7E5D1-D3E1-465D-9404-4677AC2A304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698503-3A1A-4FBD-B98D-456371DE025C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2416FB2D-D35A-4CD4-9E9F-BEB9C2C7B00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DED8CA1-F717-4F9C-84E9-977F98DED9F1}" type="parTrans" cxnId="{187A66B5-5A2F-40A2-8F50-49F8E6EBB068}">
      <dgm:prSet/>
      <dgm:spPr/>
      <dgm:t>
        <a:bodyPr/>
        <a:lstStyle/>
        <a:p>
          <a:endParaRPr lang="ru-RU"/>
        </a:p>
      </dgm:t>
    </dgm:pt>
    <dgm:pt modelId="{B238DFB6-31A0-457D-8186-BF8BF85EB0A8}" type="sibTrans" cxnId="{187A66B5-5A2F-40A2-8F50-49F8E6EBB068}">
      <dgm:prSet/>
      <dgm:spPr/>
      <dgm:t>
        <a:bodyPr/>
        <a:lstStyle/>
        <a:p>
          <a:endParaRPr lang="ru-RU"/>
        </a:p>
      </dgm:t>
    </dgm:pt>
    <dgm:pt modelId="{B4058EC0-4E8B-4057-8729-701C5AEA7B64}" type="pres">
      <dgm:prSet presAssocID="{D7698503-3A1A-4FBD-B98D-456371DE025C}" presName="arrowDiagram" presStyleCnt="0">
        <dgm:presLayoutVars>
          <dgm:chMax val="5"/>
          <dgm:dir/>
          <dgm:resizeHandles val="exact"/>
        </dgm:presLayoutVars>
      </dgm:prSet>
      <dgm:spPr/>
    </dgm:pt>
    <dgm:pt modelId="{698A8BFD-8C56-42F1-B67E-F89D45C1DC8E}" type="pres">
      <dgm:prSet presAssocID="{D7698503-3A1A-4FBD-B98D-456371DE025C}" presName="arrow" presStyleLbl="bgShp" presStyleIdx="0" presStyleCnt="1" custLinFactNeighborX="170" custLinFactNeighborY="271"/>
      <dgm:spPr>
        <a:solidFill>
          <a:srgbClr val="BFD799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01600" prst="riblet"/>
        </a:sp3d>
      </dgm:spPr>
    </dgm:pt>
    <dgm:pt modelId="{104284C2-FC62-40C9-90AB-07ABD28A8D15}" type="pres">
      <dgm:prSet presAssocID="{D7698503-3A1A-4FBD-B98D-456371DE025C}" presName="arrowDiagram1" presStyleCnt="0">
        <dgm:presLayoutVars>
          <dgm:bulletEnabled val="1"/>
        </dgm:presLayoutVars>
      </dgm:prSet>
      <dgm:spPr/>
    </dgm:pt>
    <dgm:pt modelId="{79D957AE-819E-4EF1-829F-0B2810A97438}" type="pres">
      <dgm:prSet presAssocID="{2416FB2D-D35A-4CD4-9E9F-BEB9C2C7B00C}" presName="bullet1" presStyleLbl="node1" presStyleIdx="0" presStyleCnt="1" custScaleX="319282" custScaleY="313322" custLinFactX="-178824" custLinFactY="20034" custLinFactNeighborX="-200000" custLinFactNeighborY="100000"/>
      <dgm:spPr/>
    </dgm:pt>
    <dgm:pt modelId="{9BDB162D-95EE-470C-8795-38F5E301A6C4}" type="pres">
      <dgm:prSet presAssocID="{2416FB2D-D35A-4CD4-9E9F-BEB9C2C7B00C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7E704-E92A-423F-ADED-2757D212A3D2}" type="presOf" srcId="{D7698503-3A1A-4FBD-B98D-456371DE025C}" destId="{B4058EC0-4E8B-4057-8729-701C5AEA7B64}" srcOrd="0" destOrd="0" presId="urn:microsoft.com/office/officeart/2005/8/layout/arrow2"/>
    <dgm:cxn modelId="{A4798929-EFC1-4C74-A43D-879238688502}" type="presOf" srcId="{2416FB2D-D35A-4CD4-9E9F-BEB9C2C7B00C}" destId="{9BDB162D-95EE-470C-8795-38F5E301A6C4}" srcOrd="0" destOrd="0" presId="urn:microsoft.com/office/officeart/2005/8/layout/arrow2"/>
    <dgm:cxn modelId="{187A66B5-5A2F-40A2-8F50-49F8E6EBB068}" srcId="{D7698503-3A1A-4FBD-B98D-456371DE025C}" destId="{2416FB2D-D35A-4CD4-9E9F-BEB9C2C7B00C}" srcOrd="0" destOrd="0" parTransId="{2DED8CA1-F717-4F9C-84E9-977F98DED9F1}" sibTransId="{B238DFB6-31A0-457D-8186-BF8BF85EB0A8}"/>
    <dgm:cxn modelId="{0ACBBA8A-76B6-476C-84C2-5477B2A10B58}" type="presParOf" srcId="{B4058EC0-4E8B-4057-8729-701C5AEA7B64}" destId="{698A8BFD-8C56-42F1-B67E-F89D45C1DC8E}" srcOrd="0" destOrd="0" presId="urn:microsoft.com/office/officeart/2005/8/layout/arrow2"/>
    <dgm:cxn modelId="{D1DAE3F1-A6DB-49BC-AEE2-5342D5D7CE26}" type="presParOf" srcId="{B4058EC0-4E8B-4057-8729-701C5AEA7B64}" destId="{104284C2-FC62-40C9-90AB-07ABD28A8D15}" srcOrd="1" destOrd="0" presId="urn:microsoft.com/office/officeart/2005/8/layout/arrow2"/>
    <dgm:cxn modelId="{D9C1E971-4C00-4FFC-A965-B4078CF023FC}" type="presParOf" srcId="{104284C2-FC62-40C9-90AB-07ABD28A8D15}" destId="{79D957AE-819E-4EF1-829F-0B2810A97438}" srcOrd="0" destOrd="0" presId="urn:microsoft.com/office/officeart/2005/8/layout/arrow2"/>
    <dgm:cxn modelId="{AA194996-5C06-4229-8C39-5E6F6ED7351E}" type="presParOf" srcId="{104284C2-FC62-40C9-90AB-07ABD28A8D15}" destId="{9BDB162D-95EE-470C-8795-38F5E301A6C4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2E7212-3000-4C99-9095-19D8B7653B31}" type="doc">
      <dgm:prSet loTypeId="urn:microsoft.com/office/officeart/2008/layout/PictureStrips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3FC585-90D2-4ED6-95AA-03F46F1AAB4F}">
      <dgm:prSet phldrT="[Текст]" custT="1"/>
      <dgm:spPr>
        <a:solidFill>
          <a:schemeClr val="accent3">
            <a:lumMod val="20000"/>
            <a:lumOff val="80000"/>
            <a:alpha val="40000"/>
          </a:schemeClr>
        </a:solidFill>
      </dgm:spPr>
      <dgm:t>
        <a:bodyPr/>
        <a:lstStyle/>
        <a:p>
          <a:r>
            <a:rPr lang="ru-RU" sz="1200" dirty="0" smtClean="0"/>
            <a:t>              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 периодическую  печать  и  издательства               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предусмотрено в республиканском бюджете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на 2018 год -   44 739,4 тыс.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исполнение составило -  40 508,1 тыс.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71F17BE-E77A-45DE-87DF-E781ACC667B0}" type="parTrans" cxnId="{F8476035-A069-4B05-8464-1FAC5BE9498F}">
      <dgm:prSet/>
      <dgm:spPr/>
      <dgm:t>
        <a:bodyPr/>
        <a:lstStyle/>
        <a:p>
          <a:endParaRPr lang="ru-RU"/>
        </a:p>
      </dgm:t>
    </dgm:pt>
    <dgm:pt modelId="{B502515F-0F83-465F-B32C-CB5C5DDDDEEB}" type="sibTrans" cxnId="{F8476035-A069-4B05-8464-1FAC5BE9498F}">
      <dgm:prSet/>
      <dgm:spPr/>
      <dgm:t>
        <a:bodyPr/>
        <a:lstStyle/>
        <a:p>
          <a:endParaRPr lang="ru-RU"/>
        </a:p>
      </dgm:t>
    </dgm:pt>
    <dgm:pt modelId="{CD688B38-C7D9-4D58-9460-08E922CB38BD}">
      <dgm:prSet phldrT="[Текст]" custT="1"/>
      <dgm:spPr>
        <a:solidFill>
          <a:srgbClr val="FFDC6D">
            <a:alpha val="40000"/>
          </a:srgbClr>
        </a:solidFill>
      </dgm:spPr>
      <dgm:t>
        <a:bodyPr/>
        <a:lstStyle/>
        <a:p>
          <a:r>
            <a:rPr lang="ru-RU" sz="1200" dirty="0" smtClean="0"/>
            <a:t>                   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 обеспечение выпуска детских журналов          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    на нац. языках объемы бюджетных                         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    ассигнований    составили 616,8 тыс. руб.,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    финансирование не производилось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3C72470-E5B9-47B0-9192-0B330065C5AF}" type="parTrans" cxnId="{3F95E3E0-69E6-4C7C-91CA-8207044E2136}">
      <dgm:prSet/>
      <dgm:spPr/>
      <dgm:t>
        <a:bodyPr/>
        <a:lstStyle/>
        <a:p>
          <a:endParaRPr lang="ru-RU"/>
        </a:p>
      </dgm:t>
    </dgm:pt>
    <dgm:pt modelId="{42D961B9-8AA4-43B5-A0B9-B3B3C838F1D5}" type="sibTrans" cxnId="{3F95E3E0-69E6-4C7C-91CA-8207044E2136}">
      <dgm:prSet/>
      <dgm:spPr/>
      <dgm:t>
        <a:bodyPr/>
        <a:lstStyle/>
        <a:p>
          <a:endParaRPr lang="ru-RU"/>
        </a:p>
      </dgm:t>
    </dgm:pt>
    <dgm:pt modelId="{B260150E-C4D1-494B-8BE8-16D379304803}">
      <dgm:prSet phldrT="[Текст]" custT="1"/>
      <dgm:spPr>
        <a:solidFill>
          <a:srgbClr val="FEFFC1">
            <a:alpha val="40000"/>
          </a:srgbClr>
        </a:solidFill>
      </dgm:spPr>
      <dgm:t>
        <a:bodyPr/>
        <a:lstStyle/>
        <a:p>
          <a:r>
            <a:rPr lang="ru-RU" sz="1200" dirty="0" smtClean="0"/>
            <a:t>                   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 гос. поддержку республиканского                    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    книжного  издательства по изд.                       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   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художеств.литературы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    на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субъектообразующих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языках народов КЧР,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    объемы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бюдж.ассигнований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     составили 4 034,9 тыс. рублей,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исполнение 3 587,2 тыс. рублей   (7 выпусков  1,05  экз.)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941E553-3F33-4A7A-A76A-1E7EA77BDB42}" type="parTrans" cxnId="{75F2167E-9EA9-4DAC-B1D0-E9CFB8DE36E4}">
      <dgm:prSet/>
      <dgm:spPr/>
      <dgm:t>
        <a:bodyPr/>
        <a:lstStyle/>
        <a:p>
          <a:endParaRPr lang="ru-RU"/>
        </a:p>
      </dgm:t>
    </dgm:pt>
    <dgm:pt modelId="{C4C51F93-E422-4974-B48E-D7C4CDF150A6}" type="sibTrans" cxnId="{75F2167E-9EA9-4DAC-B1D0-E9CFB8DE36E4}">
      <dgm:prSet/>
      <dgm:spPr/>
      <dgm:t>
        <a:bodyPr/>
        <a:lstStyle/>
        <a:p>
          <a:endParaRPr lang="ru-RU"/>
        </a:p>
      </dgm:t>
    </dgm:pt>
    <dgm:pt modelId="{8FF6048D-490F-414B-9920-D30E0AC35331}">
      <dgm:prSet custT="1"/>
      <dgm:spPr>
        <a:solidFill>
          <a:srgbClr val="91D3BD">
            <a:alpha val="40000"/>
          </a:srgbClr>
        </a:solidFill>
      </dgm:spPr>
      <dgm:t>
        <a:bodyPr/>
        <a:lstStyle/>
        <a:p>
          <a:r>
            <a:rPr lang="ru-RU" sz="1200" dirty="0" smtClean="0"/>
            <a:t>             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 мероприятия по освещению реализации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социально-значимых госпрограмм,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социально-экономического, культурного и                     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духовного развития КЧР через федеральные             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СМИ  объемы бюджетных ассигнований                                   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  составили 75,0 тыс. руб.,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исполнение составило 75,0 тыс. рублей, в том числе   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852287B-9B98-45D2-BBC6-09DAF1AA8B3B}" type="sibTrans" cxnId="{5156237A-2687-45A7-B552-9E02927FAEED}">
      <dgm:prSet/>
      <dgm:spPr/>
      <dgm:t>
        <a:bodyPr/>
        <a:lstStyle/>
        <a:p>
          <a:endParaRPr lang="ru-RU"/>
        </a:p>
      </dgm:t>
    </dgm:pt>
    <dgm:pt modelId="{C7199018-2E7C-4230-8F1E-2C675ABE0F4E}" type="parTrans" cxnId="{5156237A-2687-45A7-B552-9E02927FAEED}">
      <dgm:prSet/>
      <dgm:spPr/>
      <dgm:t>
        <a:bodyPr/>
        <a:lstStyle/>
        <a:p>
          <a:endParaRPr lang="ru-RU"/>
        </a:p>
      </dgm:t>
    </dgm:pt>
    <dgm:pt modelId="{0083569F-BB51-4EBF-8B20-9C7EF90F97F3}" type="pres">
      <dgm:prSet presAssocID="{C32E7212-3000-4C99-9095-19D8B7653B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C7E4E-8040-4755-B0CA-A2B2ED07D535}" type="pres">
      <dgm:prSet presAssocID="{723FC585-90D2-4ED6-95AA-03F46F1AAB4F}" presName="composite" presStyleCnt="0"/>
      <dgm:spPr/>
    </dgm:pt>
    <dgm:pt modelId="{1B3810F7-DDBB-45BF-B7A0-B51567C6D4A3}" type="pres">
      <dgm:prSet presAssocID="{723FC585-90D2-4ED6-95AA-03F46F1AAB4F}" presName="rect1" presStyleLbl="trAlignAcc1" presStyleIdx="0" presStyleCnt="4" custLinFactNeighborX="-165" custLinFactNeighborY="-19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6815C-C780-4CCD-8B04-6C0BE0F755E1}" type="pres">
      <dgm:prSet presAssocID="{723FC585-90D2-4ED6-95AA-03F46F1AAB4F}" presName="rect2" presStyleLbl="fgImgPlace1" presStyleIdx="0" presStyleCnt="4" custScaleX="159423" custScaleY="93976" custLinFactNeighborX="30702" custLinFactNeighborY="-220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F649ED38-722F-4350-AA96-B3BD29ABFF92}" type="pres">
      <dgm:prSet presAssocID="{B502515F-0F83-465F-B32C-CB5C5DDDDEEB}" presName="sibTrans" presStyleCnt="0"/>
      <dgm:spPr/>
    </dgm:pt>
    <dgm:pt modelId="{03C392E7-4EFD-426F-A589-AEA0B4C0ECE6}" type="pres">
      <dgm:prSet presAssocID="{CD688B38-C7D9-4D58-9460-08E922CB38BD}" presName="composite" presStyleCnt="0"/>
      <dgm:spPr/>
    </dgm:pt>
    <dgm:pt modelId="{96000FA6-840E-4B41-B8CC-936B348EF7BE}" type="pres">
      <dgm:prSet presAssocID="{CD688B38-C7D9-4D58-9460-08E922CB38BD}" presName="rect1" presStyleLbl="trAlignAcc1" presStyleIdx="1" presStyleCnt="4" custLinFactNeighborX="-2883" custLinFactNeighborY="-14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4AE2F-662E-480D-94F1-27530373E38F}" type="pres">
      <dgm:prSet presAssocID="{CD688B38-C7D9-4D58-9460-08E922CB38BD}" presName="rect2" presStyleLbl="fgImgPlace1" presStyleIdx="1" presStyleCnt="4" custScaleX="159013" custLinFactNeighborX="16283" custLinFactNeighborY="-1912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6851F8C-CE2E-44FC-8A1E-FC0C57BF4211}" type="pres">
      <dgm:prSet presAssocID="{42D961B9-8AA4-43B5-A0B9-B3B3C838F1D5}" presName="sibTrans" presStyleCnt="0"/>
      <dgm:spPr/>
    </dgm:pt>
    <dgm:pt modelId="{9FB8D878-2884-442E-99EE-91EFCFDA973D}" type="pres">
      <dgm:prSet presAssocID="{B260150E-C4D1-494B-8BE8-16D379304803}" presName="composite" presStyleCnt="0"/>
      <dgm:spPr/>
    </dgm:pt>
    <dgm:pt modelId="{4DB18E59-EBA1-42A4-98CA-B04AD706BBF0}" type="pres">
      <dgm:prSet presAssocID="{B260150E-C4D1-494B-8BE8-16D379304803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28863-2B24-4EF8-AB54-F31A10324E88}" type="pres">
      <dgm:prSet presAssocID="{B260150E-C4D1-494B-8BE8-16D379304803}" presName="rect2" presStyleLbl="fgImgPlace1" presStyleIdx="2" presStyleCnt="4" custScaleX="162745" custScaleY="91740" custLinFactNeighborX="36152" custLinFactNeighborY="-1509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1A07341-FFBC-4EEA-88CB-FBF3359B07C5}" type="pres">
      <dgm:prSet presAssocID="{C4C51F93-E422-4974-B48E-D7C4CDF150A6}" presName="sibTrans" presStyleCnt="0"/>
      <dgm:spPr/>
    </dgm:pt>
    <dgm:pt modelId="{272066B3-117E-437D-808C-96C8E68715AE}" type="pres">
      <dgm:prSet presAssocID="{8FF6048D-490F-414B-9920-D30E0AC35331}" presName="composite" presStyleCnt="0"/>
      <dgm:spPr/>
    </dgm:pt>
    <dgm:pt modelId="{794CB888-4D2C-4B60-8A74-7DBC71667C4F}" type="pres">
      <dgm:prSet presAssocID="{8FF6048D-490F-414B-9920-D30E0AC35331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6B314-9C98-468A-86E2-C2D2C64CFD98}" type="pres">
      <dgm:prSet presAssocID="{8FF6048D-490F-414B-9920-D30E0AC35331}" presName="rect2" presStyleLbl="fgImgPlace1" presStyleIdx="3" presStyleCnt="4" custScaleX="154939" custLinFactNeighborX="24137" custLinFactNeighborY="-986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5156237A-2687-45A7-B552-9E02927FAEED}" srcId="{C32E7212-3000-4C99-9095-19D8B7653B31}" destId="{8FF6048D-490F-414B-9920-D30E0AC35331}" srcOrd="3" destOrd="0" parTransId="{C7199018-2E7C-4230-8F1E-2C675ABE0F4E}" sibTransId="{E852287B-9B98-45D2-BBC6-09DAF1AA8B3B}"/>
    <dgm:cxn modelId="{F52C3751-1FD1-40C6-94C8-B5754F1891DC}" type="presOf" srcId="{723FC585-90D2-4ED6-95AA-03F46F1AAB4F}" destId="{1B3810F7-DDBB-45BF-B7A0-B51567C6D4A3}" srcOrd="0" destOrd="0" presId="urn:microsoft.com/office/officeart/2008/layout/PictureStrips"/>
    <dgm:cxn modelId="{3F95E3E0-69E6-4C7C-91CA-8207044E2136}" srcId="{C32E7212-3000-4C99-9095-19D8B7653B31}" destId="{CD688B38-C7D9-4D58-9460-08E922CB38BD}" srcOrd="1" destOrd="0" parTransId="{73C72470-E5B9-47B0-9192-0B330065C5AF}" sibTransId="{42D961B9-8AA4-43B5-A0B9-B3B3C838F1D5}"/>
    <dgm:cxn modelId="{F8476035-A069-4B05-8464-1FAC5BE9498F}" srcId="{C32E7212-3000-4C99-9095-19D8B7653B31}" destId="{723FC585-90D2-4ED6-95AA-03F46F1AAB4F}" srcOrd="0" destOrd="0" parTransId="{D71F17BE-E77A-45DE-87DF-E781ACC667B0}" sibTransId="{B502515F-0F83-465F-B32C-CB5C5DDDDEEB}"/>
    <dgm:cxn modelId="{DA388413-B1FA-4761-B140-00D6511A74D7}" type="presOf" srcId="{8FF6048D-490F-414B-9920-D30E0AC35331}" destId="{794CB888-4D2C-4B60-8A74-7DBC71667C4F}" srcOrd="0" destOrd="0" presId="urn:microsoft.com/office/officeart/2008/layout/PictureStrips"/>
    <dgm:cxn modelId="{B79EAFDB-B058-49FE-95D5-BAF35717DEF1}" type="presOf" srcId="{C32E7212-3000-4C99-9095-19D8B7653B31}" destId="{0083569F-BB51-4EBF-8B20-9C7EF90F97F3}" srcOrd="0" destOrd="0" presId="urn:microsoft.com/office/officeart/2008/layout/PictureStrips"/>
    <dgm:cxn modelId="{75F2167E-9EA9-4DAC-B1D0-E9CFB8DE36E4}" srcId="{C32E7212-3000-4C99-9095-19D8B7653B31}" destId="{B260150E-C4D1-494B-8BE8-16D379304803}" srcOrd="2" destOrd="0" parTransId="{7941E553-3F33-4A7A-A76A-1E7EA77BDB42}" sibTransId="{C4C51F93-E422-4974-B48E-D7C4CDF150A6}"/>
    <dgm:cxn modelId="{F678133B-2614-4E95-B7FA-C3E30888C9A5}" type="presOf" srcId="{CD688B38-C7D9-4D58-9460-08E922CB38BD}" destId="{96000FA6-840E-4B41-B8CC-936B348EF7BE}" srcOrd="0" destOrd="0" presId="urn:microsoft.com/office/officeart/2008/layout/PictureStrips"/>
    <dgm:cxn modelId="{F28AEBF7-A6AE-45C4-BA60-5964ED8D1394}" type="presOf" srcId="{B260150E-C4D1-494B-8BE8-16D379304803}" destId="{4DB18E59-EBA1-42A4-98CA-B04AD706BBF0}" srcOrd="0" destOrd="0" presId="urn:microsoft.com/office/officeart/2008/layout/PictureStrips"/>
    <dgm:cxn modelId="{839CC036-0DE0-4FC5-A8B3-8653512709A6}" type="presParOf" srcId="{0083569F-BB51-4EBF-8B20-9C7EF90F97F3}" destId="{7B5C7E4E-8040-4755-B0CA-A2B2ED07D535}" srcOrd="0" destOrd="0" presId="urn:microsoft.com/office/officeart/2008/layout/PictureStrips"/>
    <dgm:cxn modelId="{4C11DA5B-3FA0-4E52-A67D-7B9738821308}" type="presParOf" srcId="{7B5C7E4E-8040-4755-B0CA-A2B2ED07D535}" destId="{1B3810F7-DDBB-45BF-B7A0-B51567C6D4A3}" srcOrd="0" destOrd="0" presId="urn:microsoft.com/office/officeart/2008/layout/PictureStrips"/>
    <dgm:cxn modelId="{16AA8471-9655-46A3-83D6-6D70B3CCAE7C}" type="presParOf" srcId="{7B5C7E4E-8040-4755-B0CA-A2B2ED07D535}" destId="{DFF6815C-C780-4CCD-8B04-6C0BE0F755E1}" srcOrd="1" destOrd="0" presId="urn:microsoft.com/office/officeart/2008/layout/PictureStrips"/>
    <dgm:cxn modelId="{0621D1CD-769D-4908-82FD-0FB6078E7925}" type="presParOf" srcId="{0083569F-BB51-4EBF-8B20-9C7EF90F97F3}" destId="{F649ED38-722F-4350-AA96-B3BD29ABFF92}" srcOrd="1" destOrd="0" presId="urn:microsoft.com/office/officeart/2008/layout/PictureStrips"/>
    <dgm:cxn modelId="{A79367A5-0120-437B-9588-FF6245E2D4EC}" type="presParOf" srcId="{0083569F-BB51-4EBF-8B20-9C7EF90F97F3}" destId="{03C392E7-4EFD-426F-A589-AEA0B4C0ECE6}" srcOrd="2" destOrd="0" presId="urn:microsoft.com/office/officeart/2008/layout/PictureStrips"/>
    <dgm:cxn modelId="{30737F34-DCBE-4D5C-9CE6-9D8BF7CD5DC8}" type="presParOf" srcId="{03C392E7-4EFD-426F-A589-AEA0B4C0ECE6}" destId="{96000FA6-840E-4B41-B8CC-936B348EF7BE}" srcOrd="0" destOrd="0" presId="urn:microsoft.com/office/officeart/2008/layout/PictureStrips"/>
    <dgm:cxn modelId="{34F0DC52-C8CE-4DDE-8787-A7F64268EAB6}" type="presParOf" srcId="{03C392E7-4EFD-426F-A589-AEA0B4C0ECE6}" destId="{1784AE2F-662E-480D-94F1-27530373E38F}" srcOrd="1" destOrd="0" presId="urn:microsoft.com/office/officeart/2008/layout/PictureStrips"/>
    <dgm:cxn modelId="{B1B52BC0-016E-4596-B364-732F66288C69}" type="presParOf" srcId="{0083569F-BB51-4EBF-8B20-9C7EF90F97F3}" destId="{76851F8C-CE2E-44FC-8A1E-FC0C57BF4211}" srcOrd="3" destOrd="0" presId="urn:microsoft.com/office/officeart/2008/layout/PictureStrips"/>
    <dgm:cxn modelId="{5DD67825-B756-4974-9885-4B7CE59940CC}" type="presParOf" srcId="{0083569F-BB51-4EBF-8B20-9C7EF90F97F3}" destId="{9FB8D878-2884-442E-99EE-91EFCFDA973D}" srcOrd="4" destOrd="0" presId="urn:microsoft.com/office/officeart/2008/layout/PictureStrips"/>
    <dgm:cxn modelId="{B2FBB118-0405-455E-9F74-B477F035A965}" type="presParOf" srcId="{9FB8D878-2884-442E-99EE-91EFCFDA973D}" destId="{4DB18E59-EBA1-42A4-98CA-B04AD706BBF0}" srcOrd="0" destOrd="0" presId="urn:microsoft.com/office/officeart/2008/layout/PictureStrips"/>
    <dgm:cxn modelId="{24BD3125-D7F3-4781-874A-F03C62D90231}" type="presParOf" srcId="{9FB8D878-2884-442E-99EE-91EFCFDA973D}" destId="{8E628863-2B24-4EF8-AB54-F31A10324E88}" srcOrd="1" destOrd="0" presId="urn:microsoft.com/office/officeart/2008/layout/PictureStrips"/>
    <dgm:cxn modelId="{98C778D7-66A9-429F-B1A8-6BAA8C65E883}" type="presParOf" srcId="{0083569F-BB51-4EBF-8B20-9C7EF90F97F3}" destId="{31A07341-FFBC-4EEA-88CB-FBF3359B07C5}" srcOrd="5" destOrd="0" presId="urn:microsoft.com/office/officeart/2008/layout/PictureStrips"/>
    <dgm:cxn modelId="{B110C6D5-7CB2-4D2A-8CCC-8EA6081F897D}" type="presParOf" srcId="{0083569F-BB51-4EBF-8B20-9C7EF90F97F3}" destId="{272066B3-117E-437D-808C-96C8E68715AE}" srcOrd="6" destOrd="0" presId="urn:microsoft.com/office/officeart/2008/layout/PictureStrips"/>
    <dgm:cxn modelId="{F1E3C381-DA00-45EF-B208-E6E3F76926FD}" type="presParOf" srcId="{272066B3-117E-437D-808C-96C8E68715AE}" destId="{794CB888-4D2C-4B60-8A74-7DBC71667C4F}" srcOrd="0" destOrd="0" presId="urn:microsoft.com/office/officeart/2008/layout/PictureStrips"/>
    <dgm:cxn modelId="{1247EFCA-8711-4DBD-AC61-5CD6CAF52447}" type="presParOf" srcId="{272066B3-117E-437D-808C-96C8E68715AE}" destId="{A556B314-9C98-468A-86E2-C2D2C64CFD9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63C05-8027-4393-B9C9-DF98EA524556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61709B-1120-4BDB-832A-450CF78C061F}">
      <dgm:prSet phldrT="[Текст]" custT="1"/>
      <dgm:spPr>
        <a:solidFill>
          <a:srgbClr val="FFCC99"/>
        </a:solidFill>
      </dgm:spPr>
      <dgm:t>
        <a:bodyPr/>
        <a:lstStyle/>
        <a:p>
          <a:pPr>
            <a:lnSpc>
              <a:spcPct val="90000"/>
            </a:lnSpc>
          </a:pPr>
          <a:endParaRPr lang="ru-RU" sz="1600" b="1" i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50000"/>
            </a:lnSpc>
          </a:pPr>
          <a:r>
            <a:rPr lang="ru-RU" sz="1600" b="1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Физическая культура</a:t>
          </a:r>
        </a:p>
        <a:p>
          <a:pPr>
            <a:lnSpc>
              <a:spcPct val="150000"/>
            </a:lnSpc>
          </a:pPr>
          <a:r>
            <a:rPr lang="ru-RU" sz="1600" b="1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94 214,0 тыс. рублей</a:t>
          </a:r>
          <a:endParaRPr lang="ru-RU" sz="1600" b="0" i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76722FB-9879-4B9A-B476-178325825EB0}" type="parTrans" cxnId="{483D6C5A-7647-412F-8EB9-A371CB34D3A3}">
      <dgm:prSet/>
      <dgm:spPr/>
      <dgm:t>
        <a:bodyPr/>
        <a:lstStyle/>
        <a:p>
          <a:endParaRPr lang="ru-RU"/>
        </a:p>
      </dgm:t>
    </dgm:pt>
    <dgm:pt modelId="{91457514-C0FD-44FC-954F-2F2F959B7309}" type="sibTrans" cxnId="{483D6C5A-7647-412F-8EB9-A371CB34D3A3}">
      <dgm:prSet/>
      <dgm:spPr/>
      <dgm:t>
        <a:bodyPr/>
        <a:lstStyle/>
        <a:p>
          <a:endParaRPr lang="ru-RU"/>
        </a:p>
      </dgm:t>
    </dgm:pt>
    <dgm:pt modelId="{4C8404A1-3227-4E0E-AD9C-567B41D0068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1200" b="1" i="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90000"/>
            </a:lnSpc>
          </a:pPr>
          <a:endParaRPr lang="ru-RU" sz="1200" b="1" i="0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</a:pPr>
          <a:r>
            <a:rPr lang="ru-RU" sz="1600" b="1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Массовый спорт </a:t>
          </a:r>
        </a:p>
        <a:p>
          <a:pPr>
            <a:lnSpc>
              <a:spcPct val="100000"/>
            </a:lnSpc>
          </a:pPr>
          <a:r>
            <a:rPr lang="ru-RU" sz="160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14 875,7 тыс. рублей</a:t>
          </a:r>
          <a:r>
            <a:rPr lang="ru-RU" sz="120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2600" b="1" i="1" dirty="0" smtClean="0">
              <a:solidFill>
                <a:schemeClr val="tx2">
                  <a:lumMod val="75000"/>
                </a:schemeClr>
              </a:solidFill>
            </a:rPr>
            <a:t>	</a:t>
          </a:r>
          <a:endParaRPr lang="ru-RU" sz="2600" dirty="0">
            <a:solidFill>
              <a:schemeClr val="tx2">
                <a:lumMod val="75000"/>
              </a:schemeClr>
            </a:solidFill>
          </a:endParaRPr>
        </a:p>
      </dgm:t>
    </dgm:pt>
    <dgm:pt modelId="{3C96395B-16B8-4007-899A-FDAC194592FA}" type="parTrans" cxnId="{06257233-BEEC-476A-8471-B20657BED6AC}">
      <dgm:prSet/>
      <dgm:spPr/>
      <dgm:t>
        <a:bodyPr/>
        <a:lstStyle/>
        <a:p>
          <a:endParaRPr lang="ru-RU"/>
        </a:p>
      </dgm:t>
    </dgm:pt>
    <dgm:pt modelId="{096930FA-CF1F-4140-A70F-66D869F30C1D}" type="sibTrans" cxnId="{06257233-BEEC-476A-8471-B20657BED6AC}">
      <dgm:prSet/>
      <dgm:spPr/>
      <dgm:t>
        <a:bodyPr/>
        <a:lstStyle/>
        <a:p>
          <a:endParaRPr lang="ru-RU"/>
        </a:p>
      </dgm:t>
    </dgm:pt>
    <dgm:pt modelId="{FFC615FB-7794-4C2E-84C5-11E55D37100B}">
      <dgm:prSet phldrT="[Текст]" custT="1"/>
      <dgm:spPr>
        <a:solidFill>
          <a:srgbClr val="FEFFC1"/>
        </a:solidFill>
      </dgm:spPr>
      <dgm:t>
        <a:bodyPr/>
        <a:lstStyle/>
        <a:p>
          <a:endParaRPr lang="ru-RU" sz="1000" b="1" i="1" dirty="0" smtClean="0"/>
        </a:p>
        <a:p>
          <a:endParaRPr lang="ru-RU" sz="1000" b="1" i="1" dirty="0" smtClean="0"/>
        </a:p>
        <a:p>
          <a:endParaRPr lang="ru-RU" sz="1200" b="1" i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1200" b="1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Спорт высших достижений</a:t>
          </a:r>
          <a:endParaRPr lang="ru-RU" sz="1600" i="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2DF0D2B-0A62-4DFD-910E-FF1FD01117D2}" type="parTrans" cxnId="{7E000600-C90A-459A-A31F-30A4778C2E76}">
      <dgm:prSet/>
      <dgm:spPr/>
      <dgm:t>
        <a:bodyPr/>
        <a:lstStyle/>
        <a:p>
          <a:endParaRPr lang="ru-RU"/>
        </a:p>
      </dgm:t>
    </dgm:pt>
    <dgm:pt modelId="{7D150005-85A8-4F46-ACB5-5E79CCD896FC}" type="sibTrans" cxnId="{7E000600-C90A-459A-A31F-30A4778C2E76}">
      <dgm:prSet/>
      <dgm:spPr/>
      <dgm:t>
        <a:bodyPr/>
        <a:lstStyle/>
        <a:p>
          <a:endParaRPr lang="ru-RU"/>
        </a:p>
      </dgm:t>
    </dgm:pt>
    <dgm:pt modelId="{5CF13876-19D6-4B96-9219-5C3A0F7A199D}">
      <dgm:prSet phldrT="[Текст]" custT="1"/>
      <dgm:spPr>
        <a:solidFill>
          <a:srgbClr val="FEFFC1"/>
        </a:solidFill>
      </dgm:spPr>
      <dgm:t>
        <a:bodyPr/>
        <a:lstStyle/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подготовку спортивного резерва и высшего спортивного мастерства 61 118,7 тыс. рублей,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B580ABB-4506-40C1-B683-5A8C2151D56E}" type="parTrans" cxnId="{D70B94F3-E7FE-4A64-A809-1415E37651FC}">
      <dgm:prSet/>
      <dgm:spPr/>
      <dgm:t>
        <a:bodyPr/>
        <a:lstStyle/>
        <a:p>
          <a:endParaRPr lang="ru-RU"/>
        </a:p>
      </dgm:t>
    </dgm:pt>
    <dgm:pt modelId="{7514949F-FFF8-407F-962E-5816CD16D0D0}" type="sibTrans" cxnId="{D70B94F3-E7FE-4A64-A809-1415E37651FC}">
      <dgm:prSet/>
      <dgm:spPr/>
      <dgm:t>
        <a:bodyPr/>
        <a:lstStyle/>
        <a:p>
          <a:endParaRPr lang="ru-RU"/>
        </a:p>
      </dgm:t>
    </dgm:pt>
    <dgm:pt modelId="{EC837C1B-8C31-459B-9AF5-64D9476E4DC9}">
      <dgm:prSet phldrT="[Текст]" custT="1"/>
      <dgm:spPr>
        <a:solidFill>
          <a:srgbClr val="FEFFC1"/>
        </a:solidFill>
      </dgm:spPr>
      <dgm:t>
        <a:bodyPr/>
        <a:lstStyle/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мероприятий развития физической культуры и спорта 17 345,4 тыс. руб., в </a:t>
          </a:r>
          <a:r>
            <a:rPr lang="ru-RU" sz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средства федерального бюджета – 16 478,1 тыс. рублей;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90E8C3C-FED6-4E45-8269-28A089ED1E78}" type="parTrans" cxnId="{EC598777-0F7B-4555-91E5-BB0E56CA511D}">
      <dgm:prSet/>
      <dgm:spPr/>
      <dgm:t>
        <a:bodyPr/>
        <a:lstStyle/>
        <a:p>
          <a:endParaRPr lang="ru-RU"/>
        </a:p>
      </dgm:t>
    </dgm:pt>
    <dgm:pt modelId="{5E60732D-971A-4017-8109-4B1F23C90B48}" type="sibTrans" cxnId="{EC598777-0F7B-4555-91E5-BB0E56CA511D}">
      <dgm:prSet/>
      <dgm:spPr/>
      <dgm:t>
        <a:bodyPr/>
        <a:lstStyle/>
        <a:p>
          <a:endParaRPr lang="ru-RU"/>
        </a:p>
      </dgm:t>
    </dgm:pt>
    <dgm:pt modelId="{85696721-28F9-42E7-8F76-80D6D90D9B92}">
      <dgm:prSet custT="1"/>
      <dgm:spPr>
        <a:solidFill>
          <a:srgbClr val="91D3BD"/>
        </a:solidFill>
      </dgm:spPr>
      <dgm:t>
        <a:bodyPr/>
        <a:lstStyle/>
        <a:p>
          <a:endParaRPr lang="ru-RU" sz="1200" b="1" i="0" dirty="0" smtClean="0">
            <a:latin typeface="Times New Roman" pitchFamily="18" charset="0"/>
            <a:cs typeface="Times New Roman" pitchFamily="18" charset="0"/>
          </a:endParaRPr>
        </a:p>
        <a:p>
          <a:endParaRPr lang="ru-RU" sz="1200" b="1" i="0" dirty="0" smtClean="0">
            <a:latin typeface="Times New Roman" pitchFamily="18" charset="0"/>
            <a:cs typeface="Times New Roman" pitchFamily="18" charset="0"/>
          </a:endParaRPr>
        </a:p>
        <a:p>
          <a:endParaRPr lang="ru-RU" sz="1200" b="1" i="0" dirty="0" smtClean="0">
            <a:latin typeface="Times New Roman" pitchFamily="18" charset="0"/>
            <a:cs typeface="Times New Roman" pitchFamily="18" charset="0"/>
          </a:endParaRPr>
        </a:p>
        <a:p>
          <a:endParaRPr lang="ru-RU" sz="1200" b="1" i="0" dirty="0" smtClean="0">
            <a:latin typeface="Times New Roman" pitchFamily="18" charset="0"/>
            <a:cs typeface="Times New Roman" pitchFamily="18" charset="0"/>
          </a:endParaRPr>
        </a:p>
        <a:p>
          <a:endParaRPr lang="ru-RU" sz="1600" b="1" i="0" dirty="0" smtClean="0">
            <a:latin typeface="Times New Roman" pitchFamily="18" charset="0"/>
            <a:cs typeface="Times New Roman" pitchFamily="18" charset="0"/>
          </a:endParaRPr>
        </a:p>
        <a:p>
          <a:endParaRPr lang="ru-RU" sz="1600" b="1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Др. вопросы в области физкультуры и спорта</a:t>
          </a:r>
          <a:r>
            <a:rPr lang="ru-RU" sz="120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40 483,9 тыс. 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рублей:</a:t>
          </a:r>
        </a:p>
        <a:p>
          <a:r>
            <a:rPr lang="ru-RU" sz="1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 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и участие </a:t>
          </a:r>
        </a:p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в155 рос. </a:t>
          </a:r>
          <a:r>
            <a:rPr lang="ru-RU" sz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спорт.меропр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(8198 </a:t>
          </a:r>
          <a:r>
            <a:rPr lang="ru-RU" sz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участн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.);</a:t>
          </a:r>
        </a:p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участие в Первенствах, Турнирах, Чемпионатах, Кубках Европы и Мира  (61 мероприятие, участн.1106 человек);</a:t>
          </a:r>
        </a:p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проведение и участие в </a:t>
          </a:r>
          <a:r>
            <a:rPr lang="ru-RU" sz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соревнованиях  </a:t>
          </a:r>
        </a:p>
        <a:p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(126 </a:t>
          </a:r>
          <a:r>
            <a:rPr lang="ru-RU" sz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меропр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.,</a:t>
          </a:r>
          <a:r>
            <a:rPr lang="ru-RU" sz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участн</a:t>
          </a:r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10684 чел.	)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CC8FDD5-FEFA-4D74-B7B0-1956CEF51D81}" type="parTrans" cxnId="{A378F2EF-B3CB-4F4B-B5CC-908D52BDFFAA}">
      <dgm:prSet/>
      <dgm:spPr/>
      <dgm:t>
        <a:bodyPr/>
        <a:lstStyle/>
        <a:p>
          <a:endParaRPr lang="ru-RU"/>
        </a:p>
      </dgm:t>
    </dgm:pt>
    <dgm:pt modelId="{ED4DD50B-1DDB-4526-A8B5-464E84910EA7}" type="sibTrans" cxnId="{A378F2EF-B3CB-4F4B-B5CC-908D52BDFFAA}">
      <dgm:prSet/>
      <dgm:spPr/>
      <dgm:t>
        <a:bodyPr/>
        <a:lstStyle/>
        <a:p>
          <a:endParaRPr lang="ru-RU"/>
        </a:p>
      </dgm:t>
    </dgm:pt>
    <dgm:pt modelId="{1789F854-D657-4F90-A636-08DEEC546E90}" type="pres">
      <dgm:prSet presAssocID="{37263C05-8027-4393-B9C9-DF98EA5245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20EBA6-D728-4AA4-87F2-32B298CD37C7}" type="pres">
      <dgm:prSet presAssocID="{37263C05-8027-4393-B9C9-DF98EA524556}" presName="fgShape" presStyleLbl="fgShp" presStyleIdx="0" presStyleCnt="1" custScaleY="6461" custLinFactNeighborX="858" custLinFactNeighborY="82742"/>
      <dgm:spPr/>
    </dgm:pt>
    <dgm:pt modelId="{E071A7B3-EDB0-4221-AE0D-E44F791D4066}" type="pres">
      <dgm:prSet presAssocID="{37263C05-8027-4393-B9C9-DF98EA524556}" presName="linComp" presStyleCnt="0"/>
      <dgm:spPr/>
    </dgm:pt>
    <dgm:pt modelId="{D7C96157-6456-4871-8759-CA930BEE2E39}" type="pres">
      <dgm:prSet presAssocID="{A361709B-1120-4BDB-832A-450CF78C061F}" presName="compNode" presStyleCnt="0"/>
      <dgm:spPr/>
    </dgm:pt>
    <dgm:pt modelId="{D3424FB9-7FB6-4C36-904D-7A6A22F031EC}" type="pres">
      <dgm:prSet presAssocID="{A361709B-1120-4BDB-832A-450CF78C061F}" presName="bkgdShape" presStyleLbl="node1" presStyleIdx="0" presStyleCnt="4"/>
      <dgm:spPr/>
      <dgm:t>
        <a:bodyPr/>
        <a:lstStyle/>
        <a:p>
          <a:endParaRPr lang="ru-RU"/>
        </a:p>
      </dgm:t>
    </dgm:pt>
    <dgm:pt modelId="{EB4B8457-B7CE-460E-A8BA-F1273F77D4AD}" type="pres">
      <dgm:prSet presAssocID="{A361709B-1120-4BDB-832A-450CF78C061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92D91-C78F-44B3-8227-CAAD7F119055}" type="pres">
      <dgm:prSet presAssocID="{A361709B-1120-4BDB-832A-450CF78C061F}" presName="invisiNode" presStyleLbl="node1" presStyleIdx="0" presStyleCnt="4"/>
      <dgm:spPr/>
    </dgm:pt>
    <dgm:pt modelId="{B2F899C2-1348-4CCA-BE57-3CDCE50667D6}" type="pres">
      <dgm:prSet presAssocID="{A361709B-1120-4BDB-832A-450CF78C061F}" presName="imagNode" presStyleLbl="fgImgPlace1" presStyleIdx="0" presStyleCnt="4" custScaleX="150553" custScaleY="146657" custLinFactNeighborX="0" custLinFactNeighborY="23905"/>
      <dgm:spPr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73F9DE2C-915D-49D3-97B1-95BB62EB06ED}" type="pres">
      <dgm:prSet presAssocID="{91457514-C0FD-44FC-954F-2F2F959B73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641B65-3D26-4477-ADA7-4E69CB831CE7}" type="pres">
      <dgm:prSet presAssocID="{4C8404A1-3227-4E0E-AD9C-567B41D00682}" presName="compNode" presStyleCnt="0"/>
      <dgm:spPr/>
    </dgm:pt>
    <dgm:pt modelId="{182292AA-A975-485E-80E7-A93809CDA146}" type="pres">
      <dgm:prSet presAssocID="{4C8404A1-3227-4E0E-AD9C-567B41D00682}" presName="bkgdShape" presStyleLbl="node1" presStyleIdx="1" presStyleCnt="4"/>
      <dgm:spPr/>
      <dgm:t>
        <a:bodyPr/>
        <a:lstStyle/>
        <a:p>
          <a:endParaRPr lang="ru-RU"/>
        </a:p>
      </dgm:t>
    </dgm:pt>
    <dgm:pt modelId="{7FE1295B-D5C5-4026-85E1-9E0821D82589}" type="pres">
      <dgm:prSet presAssocID="{4C8404A1-3227-4E0E-AD9C-567B41D0068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2C8B4-ECAA-4D73-B0EB-75244CF4DC3D}" type="pres">
      <dgm:prSet presAssocID="{4C8404A1-3227-4E0E-AD9C-567B41D00682}" presName="invisiNode" presStyleLbl="node1" presStyleIdx="1" presStyleCnt="4"/>
      <dgm:spPr/>
    </dgm:pt>
    <dgm:pt modelId="{F74F21D3-58DF-4715-8F74-56EFD8A7767C}" type="pres">
      <dgm:prSet presAssocID="{4C8404A1-3227-4E0E-AD9C-567B41D00682}" presName="imagNode" presStyleLbl="fgImgPlace1" presStyleIdx="1" presStyleCnt="4" custScaleX="150553" custScaleY="146657" custLinFactNeighborX="-2598" custLinFactNeighborY="19228"/>
      <dgm:spPr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5B089E8-E584-4646-BDA1-304CB5C26F06}" type="pres">
      <dgm:prSet presAssocID="{096930FA-CF1F-4140-A70F-66D869F30C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D87DDC-AC20-4E11-BDA4-CBE2E775AC1D}" type="pres">
      <dgm:prSet presAssocID="{FFC615FB-7794-4C2E-84C5-11E55D37100B}" presName="compNode" presStyleCnt="0"/>
      <dgm:spPr/>
    </dgm:pt>
    <dgm:pt modelId="{F9554667-2A7B-4205-8134-473AF0E6789A}" type="pres">
      <dgm:prSet presAssocID="{FFC615FB-7794-4C2E-84C5-11E55D37100B}" presName="bkgdShape" presStyleLbl="node1" presStyleIdx="2" presStyleCnt="4"/>
      <dgm:spPr/>
      <dgm:t>
        <a:bodyPr/>
        <a:lstStyle/>
        <a:p>
          <a:endParaRPr lang="ru-RU"/>
        </a:p>
      </dgm:t>
    </dgm:pt>
    <dgm:pt modelId="{F816D5B7-300B-436E-9B3A-10658E9C414A}" type="pres">
      <dgm:prSet presAssocID="{FFC615FB-7794-4C2E-84C5-11E55D37100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BD970-A304-4700-88A0-2A19053DFE66}" type="pres">
      <dgm:prSet presAssocID="{FFC615FB-7794-4C2E-84C5-11E55D37100B}" presName="invisiNode" presStyleLbl="node1" presStyleIdx="2" presStyleCnt="4"/>
      <dgm:spPr/>
    </dgm:pt>
    <dgm:pt modelId="{7E356E17-3C35-47A2-9F2B-FF2EF3200E73}" type="pres">
      <dgm:prSet presAssocID="{FFC615FB-7794-4C2E-84C5-11E55D37100B}" presName="imagNode" presStyleLbl="fgImgPlace1" presStyleIdx="2" presStyleCnt="4" custScaleX="150553" custScaleY="146657" custLinFactNeighborX="520" custLinFactNeighborY="17669"/>
      <dgm:spPr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4DDEE4A3-7BE6-4AE8-81C9-870C11945183}" type="pres">
      <dgm:prSet presAssocID="{7D150005-85A8-4F46-ACB5-5E79CCD896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E46EAC-793A-4380-B0A8-92385DB8CFF7}" type="pres">
      <dgm:prSet presAssocID="{85696721-28F9-42E7-8F76-80D6D90D9B92}" presName="compNode" presStyleCnt="0"/>
      <dgm:spPr/>
    </dgm:pt>
    <dgm:pt modelId="{848AF506-09B9-4A57-94EB-8D3C96CE3A89}" type="pres">
      <dgm:prSet presAssocID="{85696721-28F9-42E7-8F76-80D6D90D9B92}" presName="bkgdShape" presStyleLbl="node1" presStyleIdx="3" presStyleCnt="4"/>
      <dgm:spPr/>
      <dgm:t>
        <a:bodyPr/>
        <a:lstStyle/>
        <a:p>
          <a:endParaRPr lang="ru-RU"/>
        </a:p>
      </dgm:t>
    </dgm:pt>
    <dgm:pt modelId="{21F2BA5D-7401-4220-8BE0-4C60B82F3337}" type="pres">
      <dgm:prSet presAssocID="{85696721-28F9-42E7-8F76-80D6D90D9B9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D0338-4A6D-4DC4-9221-BB67E5D0B6B8}" type="pres">
      <dgm:prSet presAssocID="{85696721-28F9-42E7-8F76-80D6D90D9B92}" presName="invisiNode" presStyleLbl="node1" presStyleIdx="3" presStyleCnt="4"/>
      <dgm:spPr/>
    </dgm:pt>
    <dgm:pt modelId="{AE5C8C10-B307-476E-A995-FF2B19B50C12}" type="pres">
      <dgm:prSet presAssocID="{85696721-28F9-42E7-8F76-80D6D90D9B92}" presName="imagNode" presStyleLbl="fgImgPlace1" presStyleIdx="3" presStyleCnt="4" custScaleX="150654" custScaleY="146671" custLinFactNeighborY="11953"/>
      <dgm:spPr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</dgm:ptLst>
  <dgm:cxnLst>
    <dgm:cxn modelId="{483D6C5A-7647-412F-8EB9-A371CB34D3A3}" srcId="{37263C05-8027-4393-B9C9-DF98EA524556}" destId="{A361709B-1120-4BDB-832A-450CF78C061F}" srcOrd="0" destOrd="0" parTransId="{A76722FB-9879-4B9A-B476-178325825EB0}" sibTransId="{91457514-C0FD-44FC-954F-2F2F959B7309}"/>
    <dgm:cxn modelId="{F084292C-B523-4280-8592-FB303DC310BE}" type="presOf" srcId="{A361709B-1120-4BDB-832A-450CF78C061F}" destId="{EB4B8457-B7CE-460E-A8BA-F1273F77D4AD}" srcOrd="1" destOrd="0" presId="urn:microsoft.com/office/officeart/2005/8/layout/hList7"/>
    <dgm:cxn modelId="{03D1A425-1B32-479C-B8A3-FDD987A2A923}" type="presOf" srcId="{5CF13876-19D6-4B96-9219-5C3A0F7A199D}" destId="{F816D5B7-300B-436E-9B3A-10658E9C414A}" srcOrd="1" destOrd="1" presId="urn:microsoft.com/office/officeart/2005/8/layout/hList7"/>
    <dgm:cxn modelId="{A378F2EF-B3CB-4F4B-B5CC-908D52BDFFAA}" srcId="{37263C05-8027-4393-B9C9-DF98EA524556}" destId="{85696721-28F9-42E7-8F76-80D6D90D9B92}" srcOrd="3" destOrd="0" parTransId="{4CC8FDD5-FEFA-4D74-B7B0-1956CEF51D81}" sibTransId="{ED4DD50B-1DDB-4526-A8B5-464E84910EA7}"/>
    <dgm:cxn modelId="{D70B94F3-E7FE-4A64-A809-1415E37651FC}" srcId="{FFC615FB-7794-4C2E-84C5-11E55D37100B}" destId="{5CF13876-19D6-4B96-9219-5C3A0F7A199D}" srcOrd="0" destOrd="0" parTransId="{3B580ABB-4506-40C1-B683-5A8C2151D56E}" sibTransId="{7514949F-FFF8-407F-962E-5816CD16D0D0}"/>
    <dgm:cxn modelId="{06257233-BEEC-476A-8471-B20657BED6AC}" srcId="{37263C05-8027-4393-B9C9-DF98EA524556}" destId="{4C8404A1-3227-4E0E-AD9C-567B41D00682}" srcOrd="1" destOrd="0" parTransId="{3C96395B-16B8-4007-899A-FDAC194592FA}" sibTransId="{096930FA-CF1F-4140-A70F-66D869F30C1D}"/>
    <dgm:cxn modelId="{D3BBB0EF-44C4-4A45-A147-CEF72EB307FD}" type="presOf" srcId="{FFC615FB-7794-4C2E-84C5-11E55D37100B}" destId="{F816D5B7-300B-436E-9B3A-10658E9C414A}" srcOrd="1" destOrd="0" presId="urn:microsoft.com/office/officeart/2005/8/layout/hList7"/>
    <dgm:cxn modelId="{3EDC90DB-ABE3-4BE3-ABF3-54BCCBBF304D}" type="presOf" srcId="{EC837C1B-8C31-459B-9AF5-64D9476E4DC9}" destId="{F816D5B7-300B-436E-9B3A-10658E9C414A}" srcOrd="1" destOrd="2" presId="urn:microsoft.com/office/officeart/2005/8/layout/hList7"/>
    <dgm:cxn modelId="{BFEF1CE3-406F-4402-B211-684E5F059BA8}" type="presOf" srcId="{5CF13876-19D6-4B96-9219-5C3A0F7A199D}" destId="{F9554667-2A7B-4205-8134-473AF0E6789A}" srcOrd="0" destOrd="1" presId="urn:microsoft.com/office/officeart/2005/8/layout/hList7"/>
    <dgm:cxn modelId="{44C0446C-9EB1-4EDE-A667-394E1446562F}" type="presOf" srcId="{7D150005-85A8-4F46-ACB5-5E79CCD896FC}" destId="{4DDEE4A3-7BE6-4AE8-81C9-870C11945183}" srcOrd="0" destOrd="0" presId="urn:microsoft.com/office/officeart/2005/8/layout/hList7"/>
    <dgm:cxn modelId="{EEE07F31-1ECA-412F-BE11-75939B5781AC}" type="presOf" srcId="{4C8404A1-3227-4E0E-AD9C-567B41D00682}" destId="{182292AA-A975-485E-80E7-A93809CDA146}" srcOrd="0" destOrd="0" presId="urn:microsoft.com/office/officeart/2005/8/layout/hList7"/>
    <dgm:cxn modelId="{8739AC2E-0C25-4C0F-8EA2-15A6535B650E}" type="presOf" srcId="{91457514-C0FD-44FC-954F-2F2F959B7309}" destId="{73F9DE2C-915D-49D3-97B1-95BB62EB06ED}" srcOrd="0" destOrd="0" presId="urn:microsoft.com/office/officeart/2005/8/layout/hList7"/>
    <dgm:cxn modelId="{7E000600-C90A-459A-A31F-30A4778C2E76}" srcId="{37263C05-8027-4393-B9C9-DF98EA524556}" destId="{FFC615FB-7794-4C2E-84C5-11E55D37100B}" srcOrd="2" destOrd="0" parTransId="{E2DF0D2B-0A62-4DFD-910E-FF1FD01117D2}" sibTransId="{7D150005-85A8-4F46-ACB5-5E79CCD896FC}"/>
    <dgm:cxn modelId="{05DF599A-637D-48A7-924B-33BF7CA2B7D6}" type="presOf" srcId="{85696721-28F9-42E7-8F76-80D6D90D9B92}" destId="{21F2BA5D-7401-4220-8BE0-4C60B82F3337}" srcOrd="1" destOrd="0" presId="urn:microsoft.com/office/officeart/2005/8/layout/hList7"/>
    <dgm:cxn modelId="{515D45C1-9D14-43A4-8FF4-284FC46282FE}" type="presOf" srcId="{096930FA-CF1F-4140-A70F-66D869F30C1D}" destId="{B5B089E8-E584-4646-BDA1-304CB5C26F06}" srcOrd="0" destOrd="0" presId="urn:microsoft.com/office/officeart/2005/8/layout/hList7"/>
    <dgm:cxn modelId="{526140D5-6811-4860-A3CC-9D723A167994}" type="presOf" srcId="{FFC615FB-7794-4C2E-84C5-11E55D37100B}" destId="{F9554667-2A7B-4205-8134-473AF0E6789A}" srcOrd="0" destOrd="0" presId="urn:microsoft.com/office/officeart/2005/8/layout/hList7"/>
    <dgm:cxn modelId="{65658F25-52AA-4941-9B04-2FFB90B1F549}" type="presOf" srcId="{85696721-28F9-42E7-8F76-80D6D90D9B92}" destId="{848AF506-09B9-4A57-94EB-8D3C96CE3A89}" srcOrd="0" destOrd="0" presId="urn:microsoft.com/office/officeart/2005/8/layout/hList7"/>
    <dgm:cxn modelId="{3DA8FC63-D57B-4F51-9F53-9F10F0A87615}" type="presOf" srcId="{37263C05-8027-4393-B9C9-DF98EA524556}" destId="{1789F854-D657-4F90-A636-08DEEC546E90}" srcOrd="0" destOrd="0" presId="urn:microsoft.com/office/officeart/2005/8/layout/hList7"/>
    <dgm:cxn modelId="{EFE5A6F9-4C80-467B-AEA3-6BA8E39840EC}" type="presOf" srcId="{A361709B-1120-4BDB-832A-450CF78C061F}" destId="{D3424FB9-7FB6-4C36-904D-7A6A22F031EC}" srcOrd="0" destOrd="0" presId="urn:microsoft.com/office/officeart/2005/8/layout/hList7"/>
    <dgm:cxn modelId="{FE6622B6-D897-4866-9980-A13A3F96D74E}" type="presOf" srcId="{EC837C1B-8C31-459B-9AF5-64D9476E4DC9}" destId="{F9554667-2A7B-4205-8134-473AF0E6789A}" srcOrd="0" destOrd="2" presId="urn:microsoft.com/office/officeart/2005/8/layout/hList7"/>
    <dgm:cxn modelId="{FAED5A10-71EC-4C71-9809-7249230DB4D6}" type="presOf" srcId="{4C8404A1-3227-4E0E-AD9C-567B41D00682}" destId="{7FE1295B-D5C5-4026-85E1-9E0821D82589}" srcOrd="1" destOrd="0" presId="urn:microsoft.com/office/officeart/2005/8/layout/hList7"/>
    <dgm:cxn modelId="{EC598777-0F7B-4555-91E5-BB0E56CA511D}" srcId="{FFC615FB-7794-4C2E-84C5-11E55D37100B}" destId="{EC837C1B-8C31-459B-9AF5-64D9476E4DC9}" srcOrd="1" destOrd="0" parTransId="{890E8C3C-FED6-4E45-8269-28A089ED1E78}" sibTransId="{5E60732D-971A-4017-8109-4B1F23C90B48}"/>
    <dgm:cxn modelId="{7FEF5594-4B2E-4578-8700-B0580503A1B2}" type="presParOf" srcId="{1789F854-D657-4F90-A636-08DEEC546E90}" destId="{9920EBA6-D728-4AA4-87F2-32B298CD37C7}" srcOrd="0" destOrd="0" presId="urn:microsoft.com/office/officeart/2005/8/layout/hList7"/>
    <dgm:cxn modelId="{11D9EEB9-CB0D-4F10-BA27-505E58074925}" type="presParOf" srcId="{1789F854-D657-4F90-A636-08DEEC546E90}" destId="{E071A7B3-EDB0-4221-AE0D-E44F791D4066}" srcOrd="1" destOrd="0" presId="urn:microsoft.com/office/officeart/2005/8/layout/hList7"/>
    <dgm:cxn modelId="{B9FF6670-433E-46AC-A3FE-11C3A1B77639}" type="presParOf" srcId="{E071A7B3-EDB0-4221-AE0D-E44F791D4066}" destId="{D7C96157-6456-4871-8759-CA930BEE2E39}" srcOrd="0" destOrd="0" presId="urn:microsoft.com/office/officeart/2005/8/layout/hList7"/>
    <dgm:cxn modelId="{195653CE-65A8-4FB9-A370-055010DD6240}" type="presParOf" srcId="{D7C96157-6456-4871-8759-CA930BEE2E39}" destId="{D3424FB9-7FB6-4C36-904D-7A6A22F031EC}" srcOrd="0" destOrd="0" presId="urn:microsoft.com/office/officeart/2005/8/layout/hList7"/>
    <dgm:cxn modelId="{F68B9CCD-2B8C-40F8-B5E3-2C2B41DD8A93}" type="presParOf" srcId="{D7C96157-6456-4871-8759-CA930BEE2E39}" destId="{EB4B8457-B7CE-460E-A8BA-F1273F77D4AD}" srcOrd="1" destOrd="0" presId="urn:microsoft.com/office/officeart/2005/8/layout/hList7"/>
    <dgm:cxn modelId="{511BE3DC-7B8F-4668-9049-2F1E42348F8E}" type="presParOf" srcId="{D7C96157-6456-4871-8759-CA930BEE2E39}" destId="{BF492D91-C78F-44B3-8227-CAAD7F119055}" srcOrd="2" destOrd="0" presId="urn:microsoft.com/office/officeart/2005/8/layout/hList7"/>
    <dgm:cxn modelId="{874F0C93-5298-43C0-AB81-FEA8F075E960}" type="presParOf" srcId="{D7C96157-6456-4871-8759-CA930BEE2E39}" destId="{B2F899C2-1348-4CCA-BE57-3CDCE50667D6}" srcOrd="3" destOrd="0" presId="urn:microsoft.com/office/officeart/2005/8/layout/hList7"/>
    <dgm:cxn modelId="{B5594452-6794-4494-887B-7D937841A2D8}" type="presParOf" srcId="{E071A7B3-EDB0-4221-AE0D-E44F791D4066}" destId="{73F9DE2C-915D-49D3-97B1-95BB62EB06ED}" srcOrd="1" destOrd="0" presId="urn:microsoft.com/office/officeart/2005/8/layout/hList7"/>
    <dgm:cxn modelId="{78C4A1B5-7F8C-4873-9103-656549D802A1}" type="presParOf" srcId="{E071A7B3-EDB0-4221-AE0D-E44F791D4066}" destId="{62641B65-3D26-4477-ADA7-4E69CB831CE7}" srcOrd="2" destOrd="0" presId="urn:microsoft.com/office/officeart/2005/8/layout/hList7"/>
    <dgm:cxn modelId="{BF192B1B-8FAA-4AE3-A6F1-9EECFF31F9CB}" type="presParOf" srcId="{62641B65-3D26-4477-ADA7-4E69CB831CE7}" destId="{182292AA-A975-485E-80E7-A93809CDA146}" srcOrd="0" destOrd="0" presId="urn:microsoft.com/office/officeart/2005/8/layout/hList7"/>
    <dgm:cxn modelId="{7A3C1B16-13DD-4587-B164-2E945AF95847}" type="presParOf" srcId="{62641B65-3D26-4477-ADA7-4E69CB831CE7}" destId="{7FE1295B-D5C5-4026-85E1-9E0821D82589}" srcOrd="1" destOrd="0" presId="urn:microsoft.com/office/officeart/2005/8/layout/hList7"/>
    <dgm:cxn modelId="{6F3E0986-AB72-431F-A457-CF1C3247EDC1}" type="presParOf" srcId="{62641B65-3D26-4477-ADA7-4E69CB831CE7}" destId="{ABA2C8B4-ECAA-4D73-B0EB-75244CF4DC3D}" srcOrd="2" destOrd="0" presId="urn:microsoft.com/office/officeart/2005/8/layout/hList7"/>
    <dgm:cxn modelId="{2B296B2D-A6A9-480E-84D7-28FCF5A1422C}" type="presParOf" srcId="{62641B65-3D26-4477-ADA7-4E69CB831CE7}" destId="{F74F21D3-58DF-4715-8F74-56EFD8A7767C}" srcOrd="3" destOrd="0" presId="urn:microsoft.com/office/officeart/2005/8/layout/hList7"/>
    <dgm:cxn modelId="{EDFC898C-8F31-4805-B848-1455F5531790}" type="presParOf" srcId="{E071A7B3-EDB0-4221-AE0D-E44F791D4066}" destId="{B5B089E8-E584-4646-BDA1-304CB5C26F06}" srcOrd="3" destOrd="0" presId="urn:microsoft.com/office/officeart/2005/8/layout/hList7"/>
    <dgm:cxn modelId="{92462BB3-2EF2-4974-9C48-A45D3B6C0158}" type="presParOf" srcId="{E071A7B3-EDB0-4221-AE0D-E44F791D4066}" destId="{DCD87DDC-AC20-4E11-BDA4-CBE2E775AC1D}" srcOrd="4" destOrd="0" presId="urn:microsoft.com/office/officeart/2005/8/layout/hList7"/>
    <dgm:cxn modelId="{8273CDE0-4EBB-47DB-ADF3-597F0D013215}" type="presParOf" srcId="{DCD87DDC-AC20-4E11-BDA4-CBE2E775AC1D}" destId="{F9554667-2A7B-4205-8134-473AF0E6789A}" srcOrd="0" destOrd="0" presId="urn:microsoft.com/office/officeart/2005/8/layout/hList7"/>
    <dgm:cxn modelId="{FC1ADFEA-7804-4BD3-B31E-67E261F91E1D}" type="presParOf" srcId="{DCD87DDC-AC20-4E11-BDA4-CBE2E775AC1D}" destId="{F816D5B7-300B-436E-9B3A-10658E9C414A}" srcOrd="1" destOrd="0" presId="urn:microsoft.com/office/officeart/2005/8/layout/hList7"/>
    <dgm:cxn modelId="{CF5EB1E0-13B3-4EC5-82A1-FD246F0253BB}" type="presParOf" srcId="{DCD87DDC-AC20-4E11-BDA4-CBE2E775AC1D}" destId="{282BD970-A304-4700-88A0-2A19053DFE66}" srcOrd="2" destOrd="0" presId="urn:microsoft.com/office/officeart/2005/8/layout/hList7"/>
    <dgm:cxn modelId="{FAEFD1C6-CE50-4164-8285-AD09D0DA269E}" type="presParOf" srcId="{DCD87DDC-AC20-4E11-BDA4-CBE2E775AC1D}" destId="{7E356E17-3C35-47A2-9F2B-FF2EF3200E73}" srcOrd="3" destOrd="0" presId="urn:microsoft.com/office/officeart/2005/8/layout/hList7"/>
    <dgm:cxn modelId="{F703B334-E1D8-4E98-9D14-8070AEF527D8}" type="presParOf" srcId="{E071A7B3-EDB0-4221-AE0D-E44F791D4066}" destId="{4DDEE4A3-7BE6-4AE8-81C9-870C11945183}" srcOrd="5" destOrd="0" presId="urn:microsoft.com/office/officeart/2005/8/layout/hList7"/>
    <dgm:cxn modelId="{64D3DC6A-E6A5-4489-9C1C-C5158176AF23}" type="presParOf" srcId="{E071A7B3-EDB0-4221-AE0D-E44F791D4066}" destId="{D6E46EAC-793A-4380-B0A8-92385DB8CFF7}" srcOrd="6" destOrd="0" presId="urn:microsoft.com/office/officeart/2005/8/layout/hList7"/>
    <dgm:cxn modelId="{0538479E-099E-4856-9D5C-203F0F157230}" type="presParOf" srcId="{D6E46EAC-793A-4380-B0A8-92385DB8CFF7}" destId="{848AF506-09B9-4A57-94EB-8D3C96CE3A89}" srcOrd="0" destOrd="0" presId="urn:microsoft.com/office/officeart/2005/8/layout/hList7"/>
    <dgm:cxn modelId="{A1727F4B-077E-4908-BA94-AFCD89C9A8E6}" type="presParOf" srcId="{D6E46EAC-793A-4380-B0A8-92385DB8CFF7}" destId="{21F2BA5D-7401-4220-8BE0-4C60B82F3337}" srcOrd="1" destOrd="0" presId="urn:microsoft.com/office/officeart/2005/8/layout/hList7"/>
    <dgm:cxn modelId="{E3A691B5-6991-4848-8BA3-AC0BD200A6FD}" type="presParOf" srcId="{D6E46EAC-793A-4380-B0A8-92385DB8CFF7}" destId="{515D0338-4A6D-4DC4-9221-BB67E5D0B6B8}" srcOrd="2" destOrd="0" presId="urn:microsoft.com/office/officeart/2005/8/layout/hList7"/>
    <dgm:cxn modelId="{363102F0-D1D2-4C32-B58C-8C9913637885}" type="presParOf" srcId="{D6E46EAC-793A-4380-B0A8-92385DB8CFF7}" destId="{AE5C8C10-B307-476E-A995-FF2B19B50C1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1842B-9D65-4202-B851-2A6A2A0DB33C}">
      <dsp:nvSpPr>
        <dsp:cNvPr id="0" name=""/>
        <dsp:cNvSpPr/>
      </dsp:nvSpPr>
      <dsp:spPr>
        <a:xfrm>
          <a:off x="1419" y="672187"/>
          <a:ext cx="2768010" cy="2768010"/>
        </a:xfrm>
        <a:prstGeom prst="ellipse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333" tIns="21590" rIns="152333" bIns="2159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организаций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450,9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baseline="0" dirty="0">
            <a:solidFill>
              <a:schemeClr val="tx1"/>
            </a:solidFill>
            <a:latin typeface="Times New Roman" panose="02020603050405020304" pitchFamily="18" charset="0"/>
          </a:endParaRPr>
        </a:p>
      </dsp:txBody>
      <dsp:txXfrm>
        <a:off x="406785" y="1077553"/>
        <a:ext cx="1957278" cy="1957278"/>
      </dsp:txXfrm>
    </dsp:sp>
    <dsp:sp modelId="{2F2B8E5E-8077-41E3-B8A0-535078603AAB}">
      <dsp:nvSpPr>
        <dsp:cNvPr id="0" name=""/>
        <dsp:cNvSpPr/>
      </dsp:nvSpPr>
      <dsp:spPr>
        <a:xfrm>
          <a:off x="2245019" y="677141"/>
          <a:ext cx="2768010" cy="276801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333" tIns="21590" rIns="152333" bIns="2159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latin typeface="Times New Roman" panose="02020603050405020304" pitchFamily="18" charset="0"/>
            </a:rPr>
            <a:t>Упрощенная система налогообложения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368,8</a:t>
          </a:r>
          <a:endParaRPr lang="ru-RU" sz="1700" b="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0385" y="1082507"/>
        <a:ext cx="1957278" cy="1957278"/>
      </dsp:txXfrm>
    </dsp:sp>
    <dsp:sp modelId="{7033874D-E91F-47FE-BBB9-B065419269F4}">
      <dsp:nvSpPr>
        <dsp:cNvPr id="0" name=""/>
        <dsp:cNvSpPr/>
      </dsp:nvSpPr>
      <dsp:spPr>
        <a:xfrm>
          <a:off x="4478892" y="687632"/>
          <a:ext cx="2768010" cy="2768010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333" tIns="21590" rIns="15233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latin typeface="Times New Roman" panose="02020603050405020304" pitchFamily="18" charset="0"/>
            </a:rPr>
            <a:t>Транспортный налог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185,6</a:t>
          </a:r>
          <a:endParaRPr lang="ru-RU" sz="1700" kern="1200" baseline="0" dirty="0">
            <a:solidFill>
              <a:schemeClr val="tx1"/>
            </a:solidFill>
            <a:latin typeface="Times New Roman" panose="02020603050405020304" pitchFamily="18" charset="0"/>
          </a:endParaRPr>
        </a:p>
      </dsp:txBody>
      <dsp:txXfrm>
        <a:off x="4884258" y="1092998"/>
        <a:ext cx="1957278" cy="1957278"/>
      </dsp:txXfrm>
    </dsp:sp>
    <dsp:sp modelId="{E7FEA8EE-1965-4EA5-BC7F-6B2DBF6282E9}">
      <dsp:nvSpPr>
        <dsp:cNvPr id="0" name=""/>
        <dsp:cNvSpPr/>
      </dsp:nvSpPr>
      <dsp:spPr>
        <a:xfrm>
          <a:off x="6679931" y="736294"/>
          <a:ext cx="2768010" cy="2768010"/>
        </a:xfrm>
        <a:prstGeom prst="ellipse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333" tIns="21590" rIns="15233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latin typeface="Times New Roman" panose="02020603050405020304" pitchFamily="18" charset="0"/>
            </a:rPr>
            <a:t>Прочие налоги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72,9</a:t>
          </a:r>
          <a:endParaRPr lang="ru-RU" sz="1700" kern="1200" baseline="0" dirty="0">
            <a:solidFill>
              <a:schemeClr val="tx1"/>
            </a:solidFill>
            <a:latin typeface="Times New Roman" panose="02020603050405020304" pitchFamily="18" charset="0"/>
          </a:endParaRPr>
        </a:p>
      </dsp:txBody>
      <dsp:txXfrm>
        <a:off x="7085297" y="1141660"/>
        <a:ext cx="1957278" cy="1957278"/>
      </dsp:txXfrm>
    </dsp:sp>
    <dsp:sp modelId="{DC03B885-3F42-4122-8925-70D4B96FFB68}">
      <dsp:nvSpPr>
        <dsp:cNvPr id="0" name=""/>
        <dsp:cNvSpPr/>
      </dsp:nvSpPr>
      <dsp:spPr>
        <a:xfrm>
          <a:off x="8859053" y="736294"/>
          <a:ext cx="2768010" cy="276801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333" tIns="21590" rIns="152333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latin typeface="Times New Roman" panose="02020603050405020304" pitchFamily="18" charset="0"/>
            </a:rPr>
            <a:t>Неналоговые доходы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244,6</a:t>
          </a:r>
          <a:endParaRPr lang="ru-RU" sz="1700" kern="1200" baseline="0" dirty="0">
            <a:solidFill>
              <a:schemeClr val="tx1"/>
            </a:solidFill>
            <a:latin typeface="Times New Roman" panose="02020603050405020304" pitchFamily="18" charset="0"/>
          </a:endParaRPr>
        </a:p>
      </dsp:txBody>
      <dsp:txXfrm>
        <a:off x="9264419" y="1141660"/>
        <a:ext cx="1957278" cy="1957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A5206-8EE7-41C2-BC9C-67FF32974287}">
      <dsp:nvSpPr>
        <dsp:cNvPr id="0" name=""/>
        <dsp:cNvSpPr/>
      </dsp:nvSpPr>
      <dsp:spPr>
        <a:xfrm>
          <a:off x="0" y="0"/>
          <a:ext cx="5397499" cy="1995011"/>
        </a:xfrm>
        <a:prstGeom prst="roundRect">
          <a:avLst>
            <a:gd name="adj" fmla="val 10000"/>
          </a:avLst>
        </a:prstGeom>
        <a:solidFill>
          <a:srgbClr val="FEFFC1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AE9BC4-7505-403D-9AC3-61C296A2BEE7}">
      <dsp:nvSpPr>
        <dsp:cNvPr id="0" name=""/>
        <dsp:cNvSpPr/>
      </dsp:nvSpPr>
      <dsp:spPr>
        <a:xfrm>
          <a:off x="161925" y="266001"/>
          <a:ext cx="1585515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80234-2545-4D84-9779-8F9891FBF80F}">
      <dsp:nvSpPr>
        <dsp:cNvPr id="0" name=""/>
        <dsp:cNvSpPr/>
      </dsp:nvSpPr>
      <dsp:spPr>
        <a:xfrm rot="10800000">
          <a:off x="161925" y="1995011"/>
          <a:ext cx="1585515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населению на оплату жилых помещений и коммунальных услуг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77,7 </a:t>
          </a:r>
          <a:r>
            <a:rPr lang="ru-RU" sz="1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6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0685" y="1995011"/>
        <a:ext cx="1487995" cy="2389587"/>
      </dsp:txXfrm>
    </dsp:sp>
    <dsp:sp modelId="{22ACEECB-C4B7-4AEA-9C82-9A51E051FEF2}">
      <dsp:nvSpPr>
        <dsp:cNvPr id="0" name=""/>
        <dsp:cNvSpPr/>
      </dsp:nvSpPr>
      <dsp:spPr>
        <a:xfrm>
          <a:off x="1905992" y="266001"/>
          <a:ext cx="1585515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BF223-ACDA-4BD8-9605-397034625F8E}">
      <dsp:nvSpPr>
        <dsp:cNvPr id="0" name=""/>
        <dsp:cNvSpPr/>
      </dsp:nvSpPr>
      <dsp:spPr>
        <a:xfrm rot="10800000">
          <a:off x="1905992" y="1995011"/>
          <a:ext cx="1585515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денежные выплаты (ЕДВ) населению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269,1 </a:t>
          </a:r>
          <a:r>
            <a:rPr lang="ru-RU" sz="1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endParaRPr lang="ru-RU" sz="16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54752" y="1995011"/>
        <a:ext cx="1487995" cy="2389587"/>
      </dsp:txXfrm>
    </dsp:sp>
    <dsp:sp modelId="{FB289D40-DE5E-45A1-842C-BFCCB87730C2}">
      <dsp:nvSpPr>
        <dsp:cNvPr id="0" name=""/>
        <dsp:cNvSpPr/>
      </dsp:nvSpPr>
      <dsp:spPr>
        <a:xfrm>
          <a:off x="3650059" y="266001"/>
          <a:ext cx="1585515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F42A1-CDE0-4DF0-9E47-64A5721CA3AE}">
      <dsp:nvSpPr>
        <dsp:cNvPr id="0" name=""/>
        <dsp:cNvSpPr/>
      </dsp:nvSpPr>
      <dsp:spPr>
        <a:xfrm rot="10800000">
          <a:off x="3650059" y="1995011"/>
          <a:ext cx="1585515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денежные компенсации (ЕДК) на оплату ЖКУ населению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630</a:t>
          </a:r>
          <a:r>
            <a:rPr lang="ru-RU" sz="15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,5 </a:t>
          </a:r>
          <a:r>
            <a:rPr lang="ru-RU" sz="15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98819" y="1995011"/>
        <a:ext cx="1487995" cy="2389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FE562-0B8E-48BA-AD01-19C3311AA90D}">
      <dsp:nvSpPr>
        <dsp:cNvPr id="0" name=""/>
        <dsp:cNvSpPr/>
      </dsp:nvSpPr>
      <dsp:spPr>
        <a:xfrm>
          <a:off x="0" y="0"/>
          <a:ext cx="5959475" cy="1995011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A93598-48D3-496F-AFF5-B6320EA00B3B}">
      <dsp:nvSpPr>
        <dsp:cNvPr id="0" name=""/>
        <dsp:cNvSpPr/>
      </dsp:nvSpPr>
      <dsp:spPr>
        <a:xfrm>
          <a:off x="180425" y="266001"/>
          <a:ext cx="1302005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01B2C-E24A-48DF-B867-F0499081BA2B}">
      <dsp:nvSpPr>
        <dsp:cNvPr id="0" name=""/>
        <dsp:cNvSpPr/>
      </dsp:nvSpPr>
      <dsp:spPr>
        <a:xfrm rot="10800000">
          <a:off x="180425" y="1995011"/>
          <a:ext cx="1302005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  <a:r>
            <a:rPr lang="ru-RU" sz="1200" b="1" kern="120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ежем.денежную </a:t>
          </a: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выплату,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</a:t>
          </a: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 случае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рожд</a:t>
          </a: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3  ребенка или послед. детей до достижения ребенком возраста трех лет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584</a:t>
          </a:r>
          <a:r>
            <a:rPr lang="ru-RU" sz="15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,1 </a:t>
          </a:r>
          <a:r>
            <a:rPr lang="ru-RU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руб.;</a:t>
          </a:r>
          <a:endParaRPr lang="ru-RU" sz="16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0466" y="1995011"/>
        <a:ext cx="1221923" cy="2398306"/>
      </dsp:txXfrm>
    </dsp:sp>
    <dsp:sp modelId="{5DFCCE17-DDBB-4423-85C6-5FEC685B8736}">
      <dsp:nvSpPr>
        <dsp:cNvPr id="0" name=""/>
        <dsp:cNvSpPr/>
      </dsp:nvSpPr>
      <dsp:spPr>
        <a:xfrm>
          <a:off x="1612631" y="266001"/>
          <a:ext cx="1302005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B185C-E770-4598-BBA8-2B568292CEB9}">
      <dsp:nvSpPr>
        <dsp:cNvPr id="0" name=""/>
        <dsp:cNvSpPr/>
      </dsp:nvSpPr>
      <dsp:spPr>
        <a:xfrm rot="10800000">
          <a:off x="1637356" y="1995011"/>
          <a:ext cx="1302005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ежемесячное социальное пособие гражданам, имеющим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134,3млн.руб.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77397" y="1995011"/>
        <a:ext cx="1221923" cy="2398306"/>
      </dsp:txXfrm>
    </dsp:sp>
    <dsp:sp modelId="{926F433B-64D0-4998-91F4-39CFD84BC4EB}">
      <dsp:nvSpPr>
        <dsp:cNvPr id="0" name=""/>
        <dsp:cNvSpPr/>
      </dsp:nvSpPr>
      <dsp:spPr>
        <a:xfrm>
          <a:off x="3044838" y="266001"/>
          <a:ext cx="1302005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B98C2-F511-469C-8659-C35AD47C0D6E}">
      <dsp:nvSpPr>
        <dsp:cNvPr id="0" name=""/>
        <dsp:cNvSpPr/>
      </dsp:nvSpPr>
      <dsp:spPr>
        <a:xfrm rot="10800000">
          <a:off x="3044838" y="1995011"/>
          <a:ext cx="1302005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мероприятий по организации и оздоровлению детей в части приобретения путевок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млн. руб.</a:t>
          </a:r>
          <a:endParaRPr lang="ru-RU" sz="12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84879" y="1995011"/>
        <a:ext cx="1221923" cy="2398306"/>
      </dsp:txXfrm>
    </dsp:sp>
    <dsp:sp modelId="{E2C7156E-7A3D-46A9-9EA6-D7FE5A3AD23A}">
      <dsp:nvSpPr>
        <dsp:cNvPr id="0" name=""/>
        <dsp:cNvSpPr/>
      </dsp:nvSpPr>
      <dsp:spPr>
        <a:xfrm>
          <a:off x="4477044" y="266001"/>
          <a:ext cx="1302005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B5E39-699C-49D1-987A-9E15098E853D}">
      <dsp:nvSpPr>
        <dsp:cNvPr id="0" name=""/>
        <dsp:cNvSpPr/>
      </dsp:nvSpPr>
      <dsp:spPr>
        <a:xfrm rot="10800000">
          <a:off x="4477044" y="1995011"/>
          <a:ext cx="1302005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маткапитал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рожд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4-го ребенка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86,6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517085" y="1995011"/>
        <a:ext cx="1221923" cy="2398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23D80-E861-4A78-A48F-43E509CA0897}">
      <dsp:nvSpPr>
        <dsp:cNvPr id="0" name=""/>
        <dsp:cNvSpPr/>
      </dsp:nvSpPr>
      <dsp:spPr>
        <a:xfrm>
          <a:off x="0" y="53586"/>
          <a:ext cx="11782424" cy="527868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основных образ программ в дошкольных и общеобразов организациях в сумме 3 956,6 млн.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53586"/>
        <a:ext cx="9369070" cy="527868"/>
      </dsp:txXfrm>
    </dsp:sp>
    <dsp:sp modelId="{77BCF61A-2F7F-4910-A068-2E9D8C418BFD}">
      <dsp:nvSpPr>
        <dsp:cNvPr id="0" name=""/>
        <dsp:cNvSpPr/>
      </dsp:nvSpPr>
      <dsp:spPr>
        <a:xfrm flipH="1">
          <a:off x="787732" y="0"/>
          <a:ext cx="737485" cy="5481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E24F7-934F-4AF3-AE98-03E84CC9E2C2}">
      <dsp:nvSpPr>
        <dsp:cNvPr id="0" name=""/>
        <dsp:cNvSpPr/>
      </dsp:nvSpPr>
      <dsp:spPr>
        <a:xfrm>
          <a:off x="0" y="633369"/>
          <a:ext cx="11782424" cy="56868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доукомплектование учебниками из республиканского бюджета выделены средства в сумме 53,0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633369"/>
        <a:ext cx="9369070" cy="568682"/>
      </dsp:txXfrm>
    </dsp:sp>
    <dsp:sp modelId="{0E164674-4AAC-4BF9-9C0C-EE7B5721D4C3}">
      <dsp:nvSpPr>
        <dsp:cNvPr id="0" name=""/>
        <dsp:cNvSpPr/>
      </dsp:nvSpPr>
      <dsp:spPr>
        <a:xfrm>
          <a:off x="790194" y="652868"/>
          <a:ext cx="737414" cy="5674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994B1-4970-435D-83AB-B390775853EC}">
      <dsp:nvSpPr>
        <dsp:cNvPr id="0" name=""/>
        <dsp:cNvSpPr/>
      </dsp:nvSpPr>
      <dsp:spPr>
        <a:xfrm>
          <a:off x="0" y="1241818"/>
          <a:ext cx="11782424" cy="56868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 общеобразовательных организациях, расположенных в сельской местности, условий для занятий физической культурой и спортом в сумме 1,1 млн. рублей;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1241818"/>
        <a:ext cx="9369070" cy="568682"/>
      </dsp:txXfrm>
    </dsp:sp>
    <dsp:sp modelId="{59666208-B9A4-4FAC-9410-30E95E9FBD48}">
      <dsp:nvSpPr>
        <dsp:cNvPr id="0" name=""/>
        <dsp:cNvSpPr/>
      </dsp:nvSpPr>
      <dsp:spPr>
        <a:xfrm>
          <a:off x="894975" y="1258995"/>
          <a:ext cx="756478" cy="5910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52C86-F67B-4C48-8A40-64FF6C4AC874}">
      <dsp:nvSpPr>
        <dsp:cNvPr id="0" name=""/>
        <dsp:cNvSpPr/>
      </dsp:nvSpPr>
      <dsp:spPr>
        <a:xfrm>
          <a:off x="0" y="1878577"/>
          <a:ext cx="11782424" cy="56868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жилых помещений детям-сиротам – 12,9 млн. рублей, что позволило приобрести 28 квартир для детей-сирот.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1878577"/>
        <a:ext cx="9369070" cy="568682"/>
      </dsp:txXfrm>
    </dsp:sp>
    <dsp:sp modelId="{E92C356F-3A33-4792-9C19-0D02A86A3996}">
      <dsp:nvSpPr>
        <dsp:cNvPr id="0" name=""/>
        <dsp:cNvSpPr/>
      </dsp:nvSpPr>
      <dsp:spPr>
        <a:xfrm>
          <a:off x="851121" y="1903431"/>
          <a:ext cx="767978" cy="518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1978-712E-4E2D-BDC7-E415E45D5820}">
      <dsp:nvSpPr>
        <dsp:cNvPr id="0" name=""/>
        <dsp:cNvSpPr/>
      </dsp:nvSpPr>
      <dsp:spPr>
        <a:xfrm>
          <a:off x="0" y="2504128"/>
          <a:ext cx="11782424" cy="56868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поддержка детей-сирот и детей, оставшихся без попечения родителей, на содержание ребенка в семье опекуна и приемной семье, а также на оплату труда приемному родителю в сумме 86,0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2504128"/>
        <a:ext cx="9369070" cy="568682"/>
      </dsp:txXfrm>
    </dsp:sp>
    <dsp:sp modelId="{04A2294C-2BF0-4DC8-A0C3-071E879D3B35}">
      <dsp:nvSpPr>
        <dsp:cNvPr id="0" name=""/>
        <dsp:cNvSpPr/>
      </dsp:nvSpPr>
      <dsp:spPr>
        <a:xfrm>
          <a:off x="822549" y="2526903"/>
          <a:ext cx="825123" cy="523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85A45-D88C-4E0D-AA29-B7306713457B}">
      <dsp:nvSpPr>
        <dsp:cNvPr id="0" name=""/>
        <dsp:cNvSpPr/>
      </dsp:nvSpPr>
      <dsp:spPr>
        <a:xfrm>
          <a:off x="0" y="3129679"/>
          <a:ext cx="11782424" cy="568682"/>
        </a:xfrm>
        <a:prstGeom prst="roundRect">
          <a:avLst>
            <a:gd name="adj" fmla="val 10000"/>
          </a:avLst>
        </a:prstGeom>
        <a:solidFill>
          <a:srgbClr val="CCFF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части родительской платы за содержание ребенка в дошкольных муниципальных образовательных учреждениях в сумме 22,4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3129679"/>
        <a:ext cx="9369070" cy="568682"/>
      </dsp:txXfrm>
    </dsp:sp>
    <dsp:sp modelId="{068E84D7-FB22-4E51-B27D-4007150817ED}">
      <dsp:nvSpPr>
        <dsp:cNvPr id="0" name=""/>
        <dsp:cNvSpPr/>
      </dsp:nvSpPr>
      <dsp:spPr>
        <a:xfrm>
          <a:off x="879693" y="3163379"/>
          <a:ext cx="710833" cy="5012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AF822-F021-4894-8B38-5B3C0577B021}">
      <dsp:nvSpPr>
        <dsp:cNvPr id="0" name=""/>
        <dsp:cNvSpPr/>
      </dsp:nvSpPr>
      <dsp:spPr>
        <a:xfrm>
          <a:off x="0" y="3755230"/>
          <a:ext cx="11782424" cy="56868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«Горячее питание школьников на 2014-2016 годы» - 40,1 млн. рублей;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3755230"/>
        <a:ext cx="9369070" cy="568682"/>
      </dsp:txXfrm>
    </dsp:sp>
    <dsp:sp modelId="{0AEDB710-7D6A-4112-A032-C434FA42FE31}">
      <dsp:nvSpPr>
        <dsp:cNvPr id="0" name=""/>
        <dsp:cNvSpPr/>
      </dsp:nvSpPr>
      <dsp:spPr>
        <a:xfrm>
          <a:off x="898746" y="3785306"/>
          <a:ext cx="672729" cy="5085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AF6F0-EEBF-4ECE-8A66-19A6BBAEF0E2}">
      <dsp:nvSpPr>
        <dsp:cNvPr id="0" name=""/>
        <dsp:cNvSpPr/>
      </dsp:nvSpPr>
      <dsp:spPr>
        <a:xfrm>
          <a:off x="0" y="4380781"/>
          <a:ext cx="11782424" cy="56868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переподготовку и повышение квалификации педагогических работников – 24,9 млн. рублей;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4380781"/>
        <a:ext cx="9369070" cy="568682"/>
      </dsp:txXfrm>
    </dsp:sp>
    <dsp:sp modelId="{280B2282-841E-4540-99E1-69BFBB4A2E2A}">
      <dsp:nvSpPr>
        <dsp:cNvPr id="0" name=""/>
        <dsp:cNvSpPr/>
      </dsp:nvSpPr>
      <dsp:spPr>
        <a:xfrm>
          <a:off x="860653" y="4388831"/>
          <a:ext cx="748914" cy="5525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51829-F122-4034-919A-D6847084D2D2}">
      <dsp:nvSpPr>
        <dsp:cNvPr id="0" name=""/>
        <dsp:cNvSpPr/>
      </dsp:nvSpPr>
      <dsp:spPr>
        <a:xfrm>
          <a:off x="0" y="5006355"/>
          <a:ext cx="11782424" cy="568682"/>
        </a:xfrm>
        <a:prstGeom prst="roundRect">
          <a:avLst>
            <a:gd name="adj" fmla="val 10000"/>
          </a:avLst>
        </a:prstGeom>
        <a:solidFill>
          <a:srgbClr val="FEFFC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выплаты на возмещение расходов по оплате жилых помещений педагогическим работникам в сумме 98,6 млн. рублей;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5006355"/>
        <a:ext cx="9369070" cy="568682"/>
      </dsp:txXfrm>
    </dsp:sp>
    <dsp:sp modelId="{25EF54B6-9C3E-4758-97EA-C722262ECFC4}">
      <dsp:nvSpPr>
        <dsp:cNvPr id="0" name=""/>
        <dsp:cNvSpPr/>
      </dsp:nvSpPr>
      <dsp:spPr>
        <a:xfrm>
          <a:off x="832069" y="5034830"/>
          <a:ext cx="806082" cy="568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FCB2D-AF10-4B76-BF9E-945BA0F7ACB3}">
      <dsp:nvSpPr>
        <dsp:cNvPr id="0" name=""/>
        <dsp:cNvSpPr/>
      </dsp:nvSpPr>
      <dsp:spPr>
        <a:xfrm>
          <a:off x="0" y="5640854"/>
          <a:ext cx="11782424" cy="568682"/>
        </a:xfrm>
        <a:prstGeom prst="roundRect">
          <a:avLst>
            <a:gd name="adj" fmla="val 10000"/>
          </a:avLst>
        </a:prstGeom>
        <a:solidFill>
          <a:srgbClr val="BFD7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спортивно-массовых и физкультурно-оздоровительных мероприятий – 40,5 млн. рублей;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3353" y="5640854"/>
        <a:ext cx="9369070" cy="568682"/>
      </dsp:txXfrm>
    </dsp:sp>
    <dsp:sp modelId="{C3078CB9-5028-440F-B52A-4D4E869AC433}">
      <dsp:nvSpPr>
        <dsp:cNvPr id="0" name=""/>
        <dsp:cNvSpPr/>
      </dsp:nvSpPr>
      <dsp:spPr>
        <a:xfrm>
          <a:off x="813028" y="5631928"/>
          <a:ext cx="844163" cy="5865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A8BFD-8C56-42F1-B67E-F89D45C1DC8E}">
      <dsp:nvSpPr>
        <dsp:cNvPr id="0" name=""/>
        <dsp:cNvSpPr/>
      </dsp:nvSpPr>
      <dsp:spPr>
        <a:xfrm>
          <a:off x="461562" y="0"/>
          <a:ext cx="5447209" cy="3404506"/>
        </a:xfrm>
        <a:prstGeom prst="swooshArrow">
          <a:avLst>
            <a:gd name="adj1" fmla="val 25000"/>
            <a:gd name="adj2" fmla="val 25000"/>
          </a:avLst>
        </a:prstGeom>
        <a:solidFill>
          <a:srgbClr val="BFD799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01600" prst="ribl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957AE-819E-4EF1-829F-0B2810A97438}">
      <dsp:nvSpPr>
        <dsp:cNvPr id="0" name=""/>
        <dsp:cNvSpPr/>
      </dsp:nvSpPr>
      <dsp:spPr>
        <a:xfrm>
          <a:off x="2639552" y="744339"/>
          <a:ext cx="1287005" cy="1262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B162D-95EE-470C-8795-38F5E301A6C4}">
      <dsp:nvSpPr>
        <dsp:cNvPr id="0" name=""/>
        <dsp:cNvSpPr/>
      </dsp:nvSpPr>
      <dsp:spPr>
        <a:xfrm>
          <a:off x="2631186" y="891980"/>
          <a:ext cx="2178883" cy="2512525"/>
        </a:xfrm>
        <a:prstGeom prst="round2Diag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3591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2737550" y="998344"/>
        <a:ext cx="1966155" cy="22997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10F7-DDBB-45BF-B7A0-B51567C6D4A3}">
      <dsp:nvSpPr>
        <dsp:cNvPr id="0" name=""/>
        <dsp:cNvSpPr/>
      </dsp:nvSpPr>
      <dsp:spPr>
        <a:xfrm>
          <a:off x="508771" y="232625"/>
          <a:ext cx="4818686" cy="1505839"/>
        </a:xfrm>
        <a:prstGeom prst="rect">
          <a:avLst/>
        </a:prstGeom>
        <a:solidFill>
          <a:schemeClr val="accent3">
            <a:lumMod val="20000"/>
            <a:lumOff val="8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1995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       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 периодическую  печать  и  издательства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предусмотрено в республиканском бюджете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на 2018 год -   44 739,4 тыс.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руб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исполнение составило -  40 508,1 тыс. рублей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771" y="232625"/>
        <a:ext cx="4818686" cy="1505839"/>
      </dsp:txXfrm>
    </dsp:sp>
    <dsp:sp modelId="{DFF6815C-C780-4CCD-8B04-6C0BE0F755E1}">
      <dsp:nvSpPr>
        <dsp:cNvPr id="0" name=""/>
        <dsp:cNvSpPr/>
      </dsp:nvSpPr>
      <dsp:spPr>
        <a:xfrm>
          <a:off x="326384" y="8433"/>
          <a:ext cx="1680458" cy="14858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000FA6-840E-4B41-B8CC-936B348EF7BE}">
      <dsp:nvSpPr>
        <dsp:cNvPr id="0" name=""/>
        <dsp:cNvSpPr/>
      </dsp:nvSpPr>
      <dsp:spPr>
        <a:xfrm>
          <a:off x="5906296" y="338851"/>
          <a:ext cx="4818686" cy="1505839"/>
        </a:xfrm>
        <a:prstGeom prst="rect">
          <a:avLst/>
        </a:prstGeom>
        <a:solidFill>
          <a:srgbClr val="FFDC6D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1995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            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 обеспечение выпуска детских журналов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    на нац. языках объемы бюджетных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    ассигнований    составили 616,8 тыс. руб.,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    финансирование не производилось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6296" y="338851"/>
        <a:ext cx="4818686" cy="1505839"/>
      </dsp:txXfrm>
    </dsp:sp>
    <dsp:sp modelId="{1784AE2F-662E-480D-94F1-27530373E38F}">
      <dsp:nvSpPr>
        <dsp:cNvPr id="0" name=""/>
        <dsp:cNvSpPr/>
      </dsp:nvSpPr>
      <dsp:spPr>
        <a:xfrm>
          <a:off x="5705053" y="31439"/>
          <a:ext cx="1676136" cy="158113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8E59-EBA1-42A4-98CA-B04AD706BBF0}">
      <dsp:nvSpPr>
        <dsp:cNvPr id="0" name=""/>
        <dsp:cNvSpPr/>
      </dsp:nvSpPr>
      <dsp:spPr>
        <a:xfrm>
          <a:off x="536211" y="2414374"/>
          <a:ext cx="4818686" cy="1505839"/>
        </a:xfrm>
        <a:prstGeom prst="rect">
          <a:avLst/>
        </a:prstGeom>
        <a:solidFill>
          <a:srgbClr val="FEFFC1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1995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            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 гос. поддержку республиканского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    книжного  издательства по изд.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   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художеств.литературы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    на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субъектообразующих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языках народов КЧР,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    объемы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бюдж.ассигнований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     составили 4 034,9 тыс. рублей,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исполнение 3 587,2 тыс. рублей   (7 выпусков  1,05  экз.)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211" y="2414374"/>
        <a:ext cx="4818686" cy="1505839"/>
      </dsp:txXfrm>
    </dsp:sp>
    <dsp:sp modelId="{8E628863-2B24-4EF8-AB54-F31A10324E88}">
      <dsp:nvSpPr>
        <dsp:cNvPr id="0" name=""/>
        <dsp:cNvSpPr/>
      </dsp:nvSpPr>
      <dsp:spPr>
        <a:xfrm>
          <a:off x="385813" y="2023509"/>
          <a:ext cx="1715474" cy="145052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4CB888-4D2C-4B60-8A74-7DBC71667C4F}">
      <dsp:nvSpPr>
        <dsp:cNvPr id="0" name=""/>
        <dsp:cNvSpPr/>
      </dsp:nvSpPr>
      <dsp:spPr>
        <a:xfrm>
          <a:off x="6043237" y="2447025"/>
          <a:ext cx="4818686" cy="1505839"/>
        </a:xfrm>
        <a:prstGeom prst="rect">
          <a:avLst/>
        </a:prstGeom>
        <a:solidFill>
          <a:srgbClr val="91D3BD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1995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      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 мероприятия по освещению реализации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социально-значимых госпрограмм,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социально-экономического, культурного и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духовного развития КЧР через федеральные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СМИ  объемы бюджетных ассигнований         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             составили 75,0 тыс. руб.,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исполнение составило 75,0 тыс. рублей, в том числе   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3237" y="2447025"/>
        <a:ext cx="4818686" cy="1505839"/>
      </dsp:txXfrm>
    </dsp:sp>
    <dsp:sp modelId="{A556B314-9C98-468A-86E2-C2D2C64CFD98}">
      <dsp:nvSpPr>
        <dsp:cNvPr id="0" name=""/>
        <dsp:cNvSpPr/>
      </dsp:nvSpPr>
      <dsp:spPr>
        <a:xfrm>
          <a:off x="5807331" y="2073567"/>
          <a:ext cx="1633192" cy="158113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24FB9-7FB6-4C36-904D-7A6A22F031EC}">
      <dsp:nvSpPr>
        <dsp:cNvPr id="0" name=""/>
        <dsp:cNvSpPr/>
      </dsp:nvSpPr>
      <dsp:spPr>
        <a:xfrm>
          <a:off x="8202" y="41714"/>
          <a:ext cx="2776637" cy="4717748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Физическая культура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94 214,0 тыс. рублей</a:t>
          </a:r>
          <a:endParaRPr lang="ru-RU" sz="1600" b="0" i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02" y="1928813"/>
        <a:ext cx="2776637" cy="1887099"/>
      </dsp:txXfrm>
    </dsp:sp>
    <dsp:sp modelId="{B2F899C2-1348-4CCA-BE57-3CDCE50667D6}">
      <dsp:nvSpPr>
        <dsp:cNvPr id="0" name=""/>
        <dsp:cNvSpPr/>
      </dsp:nvSpPr>
      <dsp:spPr>
        <a:xfrm>
          <a:off x="213919" y="333835"/>
          <a:ext cx="2365202" cy="2303996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2292AA-A975-485E-80E7-A93809CDA146}">
      <dsp:nvSpPr>
        <dsp:cNvPr id="0" name=""/>
        <dsp:cNvSpPr/>
      </dsp:nvSpPr>
      <dsp:spPr>
        <a:xfrm>
          <a:off x="2868138" y="41714"/>
          <a:ext cx="2776637" cy="471774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Массовый спорт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14 875,7 тыс. рублей</a:t>
          </a:r>
          <a:r>
            <a:rPr lang="ru-RU" sz="120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2600" b="1" i="1" kern="1200" dirty="0" smtClean="0">
              <a:solidFill>
                <a:schemeClr val="tx2">
                  <a:lumMod val="75000"/>
                </a:schemeClr>
              </a:solidFill>
            </a:rPr>
            <a:t>	</a:t>
          </a:r>
          <a:endParaRPr lang="ru-RU" sz="2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68138" y="1928813"/>
        <a:ext cx="2776637" cy="1887099"/>
      </dsp:txXfrm>
    </dsp:sp>
    <dsp:sp modelId="{F74F21D3-58DF-4715-8F74-56EFD8A7767C}">
      <dsp:nvSpPr>
        <dsp:cNvPr id="0" name=""/>
        <dsp:cNvSpPr/>
      </dsp:nvSpPr>
      <dsp:spPr>
        <a:xfrm>
          <a:off x="3033040" y="260359"/>
          <a:ext cx="2365202" cy="2303996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554667-2A7B-4205-8134-473AF0E6789A}">
      <dsp:nvSpPr>
        <dsp:cNvPr id="0" name=""/>
        <dsp:cNvSpPr/>
      </dsp:nvSpPr>
      <dsp:spPr>
        <a:xfrm>
          <a:off x="5728074" y="41714"/>
          <a:ext cx="2776637" cy="4717748"/>
        </a:xfrm>
        <a:prstGeom prst="roundRect">
          <a:avLst>
            <a:gd name="adj" fmla="val 10000"/>
          </a:avLst>
        </a:prstGeom>
        <a:solidFill>
          <a:srgbClr val="FEFFC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1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i="1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i="1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Спорт высших достижений</a:t>
          </a:r>
          <a:endParaRPr lang="ru-RU" sz="1600" i="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подготовку спортивного резерва и высшего спортивного мастерства 61 118,7 тыс. рублей,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мероприятий развития физической культуры и спорта 17 345,4 тыс. руб., в </a:t>
          </a:r>
          <a:r>
            <a:rPr lang="ru-RU" sz="12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средства федерального бюджета – 16 478,1 тыс. рублей;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28074" y="1928813"/>
        <a:ext cx="2776637" cy="1887099"/>
      </dsp:txXfrm>
    </dsp:sp>
    <dsp:sp modelId="{7E356E17-3C35-47A2-9F2B-FF2EF3200E73}">
      <dsp:nvSpPr>
        <dsp:cNvPr id="0" name=""/>
        <dsp:cNvSpPr/>
      </dsp:nvSpPr>
      <dsp:spPr>
        <a:xfrm>
          <a:off x="5941960" y="235867"/>
          <a:ext cx="2365202" cy="230399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8AF506-09B9-4A57-94EB-8D3C96CE3A89}">
      <dsp:nvSpPr>
        <dsp:cNvPr id="0" name=""/>
        <dsp:cNvSpPr/>
      </dsp:nvSpPr>
      <dsp:spPr>
        <a:xfrm>
          <a:off x="8588010" y="41769"/>
          <a:ext cx="2776637" cy="4717748"/>
        </a:xfrm>
        <a:prstGeom prst="roundRect">
          <a:avLst>
            <a:gd name="adj" fmla="val 10000"/>
          </a:avLst>
        </a:prstGeom>
        <a:solidFill>
          <a:srgbClr val="91D3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Др. вопросы в области физкультуры и спорта</a:t>
          </a:r>
          <a:r>
            <a:rPr lang="ru-RU" sz="120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40 483,9 тыс. 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 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и участие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в155 рос. </a:t>
          </a:r>
          <a:r>
            <a:rPr lang="ru-RU" sz="12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спорт.меропр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(8198 </a:t>
          </a:r>
          <a:r>
            <a:rPr lang="ru-RU" sz="12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участн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.);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участие в Первенствах, Турнирах, Чемпионатах, Кубках Европы и Мира  (61 мероприятие, участн.1106 человек);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проведение и участие в </a:t>
          </a:r>
          <a:r>
            <a:rPr lang="ru-RU" sz="12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соревнованиях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(126 </a:t>
          </a:r>
          <a:r>
            <a:rPr lang="ru-RU" sz="12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меропр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.,</a:t>
          </a:r>
          <a:r>
            <a:rPr lang="ru-RU" sz="12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участн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10684 чел.	)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88010" y="1928868"/>
        <a:ext cx="2776637" cy="1887099"/>
      </dsp:txXfrm>
    </dsp:sp>
    <dsp:sp modelId="{AE5C8C10-B307-476E-A995-FF2B19B50C12}">
      <dsp:nvSpPr>
        <dsp:cNvPr id="0" name=""/>
        <dsp:cNvSpPr/>
      </dsp:nvSpPr>
      <dsp:spPr>
        <a:xfrm>
          <a:off x="8792934" y="146013"/>
          <a:ext cx="2366789" cy="2304216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20EBA6-D728-4AA4-87F2-32B298CD37C7}">
      <dsp:nvSpPr>
        <dsp:cNvPr id="0" name=""/>
        <dsp:cNvSpPr/>
      </dsp:nvSpPr>
      <dsp:spPr>
        <a:xfrm>
          <a:off x="544686" y="4672025"/>
          <a:ext cx="10463022" cy="4572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0.54086</cdr:x>
      <cdr:y>0.32399</cdr:y>
    </cdr:from>
    <cdr:to>
      <cdr:x>0.83009</cdr:x>
      <cdr:y>0.41024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4539341" y="1513011"/>
          <a:ext cx="2427515" cy="402772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92D050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0.59792</cdr:x>
      <cdr:y>0.30535</cdr:y>
    </cdr:from>
    <cdr:to>
      <cdr:x>0.68612</cdr:x>
      <cdr:y>0.3543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18313" y="1425925"/>
          <a:ext cx="740229" cy="228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+3,9%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0.23822</cdr:x>
      <cdr:y>0.33254</cdr:y>
    </cdr:from>
    <cdr:to>
      <cdr:x>0.52399</cdr:x>
      <cdr:y>0.41024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1999341" y="1552926"/>
          <a:ext cx="2398486" cy="36285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92D050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0.31474</cdr:x>
      <cdr:y>0.29991</cdr:y>
    </cdr:from>
    <cdr:to>
      <cdr:x>0.40294</cdr:x>
      <cdr:y>0.36362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641599" y="1400525"/>
          <a:ext cx="740229" cy="2975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21000000"/>
          </a:camera>
          <a:lightRig rig="threePt" dir="t"/>
        </a:scene3d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-6,3%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0.81734</cdr:x>
      <cdr:y>0.00177</cdr:y>
    </cdr:from>
    <cdr:to>
      <cdr:x>1</cdr:x>
      <cdr:y>0.12281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2372" y="8346"/>
          <a:ext cx="1077685" cy="571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2018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0.75297</cdr:x>
      <cdr:y>0.81128</cdr:y>
    </cdr:from>
    <cdr:to>
      <cdr:x>0.84544</cdr:x>
      <cdr:y>0.87025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45869" y="3930977"/>
          <a:ext cx="914400" cy="285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10826A-8DB7-481E-A8D8-73B0A554EBD5}" type="datetime1">
              <a:rPr lang="ru-RU" smtClean="0"/>
              <a:t>27.06.2019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B43A3-FB3F-4521-B01A-B1D27CA32568}" type="datetime1">
              <a:rPr lang="ru-RU" smtClean="0"/>
              <a:pPr/>
              <a:t>27.06.2019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47E447C2-B606-4E5C-8AC4-31D9B864830C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38DA4E-7A86-4BBD-A246-A3FF4859D4F8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2AC8D1-0A9A-4A8D-A9AC-E588599315E3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5825C0-EDF1-4741-984A-5CCDE26C4DDE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56D6D-47AE-4ABB-BDDA-A81F64F500FD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E768A-4153-4EAB-8B1D-839D898CB731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4E1F14-09CB-4A96-BBB5-A404292BD7CA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1BE847FA-B595-4474-B491-0CC66B0DA5EC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CBD34D-1730-4EF1-8DA9-DF162EE34EBB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3E8CEA-86BF-486D-8B3B-BB142F79DF8F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19938A-A0FB-422D-AF27-44BC2156C6F4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696E6BE3-F1C5-403A-B983-FE1FE8BF5772}" type="datetime1">
              <a:rPr lang="ru-RU" noProof="0" smtClean="0"/>
              <a:t>27.06.2019</a:t>
            </a:fld>
            <a:endParaRPr lang="ru-RU" noProof="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9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499" y="1445845"/>
            <a:ext cx="11277600" cy="1470025"/>
          </a:xfrm>
        </p:spPr>
        <p:txBody>
          <a:bodyPr rtlCol="0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отчету об исполнении 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бюджета КЧР за 2018 год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5018" y="149272"/>
            <a:ext cx="840281" cy="8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5018" y="648866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Июнь 2019г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90" y="4169679"/>
            <a:ext cx="3826233" cy="21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591" y="764856"/>
            <a:ext cx="3871322" cy="217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10096"/>
              </p:ext>
            </p:extLst>
          </p:nvPr>
        </p:nvGraphicFramePr>
        <p:xfrm>
          <a:off x="469924" y="3341503"/>
          <a:ext cx="11270926" cy="258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8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8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36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3606"/>
                <a:gridCol w="15336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76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9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темп роста к пред. году (%)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FFFF99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rgbClr val="FFFF99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темп роста к пред. году (%)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90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Республиканский бюджет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19 653,3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21 764,6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24 008,2</a:t>
                      </a:r>
                    </a:p>
                  </a:txBody>
                  <a:tcPr marL="8021" marR="8021" marT="8021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2126" y="1080954"/>
            <a:ext cx="7105522" cy="186372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исполнения расходов бюджета за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млн.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94E50-17DE-4CC8-8812-5872D5A7C3B6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45292"/>
              </p:ext>
            </p:extLst>
          </p:nvPr>
        </p:nvGraphicFramePr>
        <p:xfrm>
          <a:off x="1072342" y="2171709"/>
          <a:ext cx="10208030" cy="439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6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1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8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8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6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Функционирование высшего должностного лица субъекта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115 261,5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115 101,3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1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Функционирование Правительства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РФ,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высших исполнительных органов государственной власти субъектов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РФ,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местных администраций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169 696,9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165 980,4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50 971,1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48 577,5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1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83 766,0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79 753,7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29 064,8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0110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Фундаментальные исследования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37 847,6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3 141,1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453 876,4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419 813,1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0905" y="998441"/>
            <a:ext cx="614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4" y="628618"/>
            <a:ext cx="810090" cy="739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7" y="551530"/>
            <a:ext cx="1620181" cy="16201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38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65" y="834239"/>
            <a:ext cx="920576" cy="92057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204849"/>
              </p:ext>
            </p:extLst>
          </p:nvPr>
        </p:nvGraphicFramePr>
        <p:xfrm>
          <a:off x="1288475" y="1754815"/>
          <a:ext cx="9351816" cy="90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6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3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9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0204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0716" y="866604"/>
            <a:ext cx="453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6866" y="2960745"/>
            <a:ext cx="66750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 деятельность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78054"/>
              </p:ext>
            </p:extLst>
          </p:nvPr>
        </p:nvGraphicFramePr>
        <p:xfrm>
          <a:off x="1288475" y="4157359"/>
          <a:ext cx="9351815" cy="2125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0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9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37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7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23 872,9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23 872,9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53 113,1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51 146,1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</a:tr>
              <a:tr h="647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13 800,3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9" y="549085"/>
            <a:ext cx="902294" cy="902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45" y="2937268"/>
            <a:ext cx="1242138" cy="1242138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25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39846"/>
              </p:ext>
            </p:extLst>
          </p:nvPr>
        </p:nvGraphicFramePr>
        <p:xfrm>
          <a:off x="1130531" y="1361060"/>
          <a:ext cx="9966960" cy="298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0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7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1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166 735,2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143 857,6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Топливно-энергетический комплекс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Воспроизводство минерально-сырьевой базы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1 125 963,9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1 107 595,4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409 798,8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409 798,6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Водное хозяйство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114 538,0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113 147,9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Лесное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45 283,6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37 840,3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1 929 851,6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1 663 969,8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43 171,2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41 472,7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1 005 316,6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1 004 630,1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48556" y="568535"/>
            <a:ext cx="5051576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endParaRPr lang="ru-RU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8556" y="4347624"/>
            <a:ext cx="5354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61928"/>
              </p:ext>
            </p:extLst>
          </p:nvPr>
        </p:nvGraphicFramePr>
        <p:xfrm>
          <a:off x="1130531" y="4999676"/>
          <a:ext cx="9966960" cy="110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6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7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16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9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12 252,2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70 743,2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70 018,1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475541"/>
            <a:ext cx="1326981" cy="136071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296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77" y="3617162"/>
            <a:ext cx="1382347" cy="12496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5835" y="1158674"/>
            <a:ext cx="602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1404"/>
              </p:ext>
            </p:extLst>
          </p:nvPr>
        </p:nvGraphicFramePr>
        <p:xfrm>
          <a:off x="914400" y="2173947"/>
          <a:ext cx="10166466" cy="161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9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3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3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9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1 348 598,7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1 348 598,7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689 402,8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648 119,1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101 520,7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101 168,2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62 629,8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60 890,0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860" y="4123006"/>
            <a:ext cx="5505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35651"/>
              </p:ext>
            </p:extLst>
          </p:nvPr>
        </p:nvGraphicFramePr>
        <p:xfrm>
          <a:off x="1034620" y="4876124"/>
          <a:ext cx="10174776" cy="131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3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65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9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489 774,4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488 960,7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Кинематография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6" y="503411"/>
            <a:ext cx="1553848" cy="149169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713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5823" y="700822"/>
            <a:ext cx="2582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43594"/>
              </p:ext>
            </p:extLst>
          </p:nvPr>
        </p:nvGraphicFramePr>
        <p:xfrm>
          <a:off x="623456" y="1564358"/>
          <a:ext cx="10897983" cy="282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7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5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72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1 557 837,0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1 528 948,6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3 801 962,2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3 762 999,4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661761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0703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71 557,4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62 923,1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794265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Среднее профессиональное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463 770,3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436 118,9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29 737,2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27 334,9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Высшее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Молодежная политика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0709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Другие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вопросы в области образования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121 818,0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108 434,6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2714" y="4380428"/>
            <a:ext cx="6191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72937"/>
              </p:ext>
            </p:extLst>
          </p:nvPr>
        </p:nvGraphicFramePr>
        <p:xfrm>
          <a:off x="623456" y="5081829"/>
          <a:ext cx="10897983" cy="131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77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5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45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78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68 388,1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64 109,9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44 739,4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40 508,1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20 883,6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" y="374512"/>
            <a:ext cx="1581794" cy="1449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24" y="4032324"/>
            <a:ext cx="1061512" cy="1061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638" y="4343429"/>
            <a:ext cx="850161" cy="750407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14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5757" y="1555417"/>
            <a:ext cx="3462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0095"/>
              </p:ext>
            </p:extLst>
          </p:nvPr>
        </p:nvGraphicFramePr>
        <p:xfrm>
          <a:off x="781396" y="2877089"/>
          <a:ext cx="10798233" cy="325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9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9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9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97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361 861,9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342 699,2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824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290 123,1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261 058,0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1038838"/>
                  </a:ext>
                </a:extLst>
              </a:tr>
              <a:tr h="355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2 704,7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2 647,8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Медицинская помощь в дневных стационарах всех типов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Заготовка, переработка, хранение и обеспечение безопасности донорской крови и её компонентов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24 450,2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1 337 581,6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1 318 768,3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" y="562960"/>
            <a:ext cx="2368172" cy="21719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93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042" y="3481012"/>
            <a:ext cx="1181022" cy="1180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4732" y="3640820"/>
            <a:ext cx="4365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860766"/>
              </p:ext>
            </p:extLst>
          </p:nvPr>
        </p:nvGraphicFramePr>
        <p:xfrm>
          <a:off x="972588" y="4593541"/>
          <a:ext cx="10590416" cy="187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3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3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5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04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101 639,4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86 931,9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Социальное обслуживание населения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323 456,3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310 849,6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4 305 699,1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4 151 499,7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1 350 818,3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1 298 286,5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76 987,3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73 484,6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83864"/>
              </p:ext>
            </p:extLst>
          </p:nvPr>
        </p:nvGraphicFramePr>
        <p:xfrm>
          <a:off x="831273" y="1952975"/>
          <a:ext cx="10590416" cy="159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3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3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25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08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101 485,2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97 474,0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75 181,7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71 582,7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1103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80 851,8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78 464,1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52 369,9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52 299,8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6248" y="913129"/>
            <a:ext cx="5724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668315"/>
            <a:ext cx="1671103" cy="128466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81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7822" y="619512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26504" y="2167324"/>
          <a:ext cx="11689144" cy="447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3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28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99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государственной программы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Фактическое исполнение </a:t>
                      </a:r>
                      <a:endParaRPr lang="ru-RU" sz="1400" b="1" dirty="0" smtClean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сельского хозяйства Карачаево-Черкесской Республики до 2020 года»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1 163,5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1 146,7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9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защита населения в Карачаево-Черкесской Республике на 2014-2020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2 557,6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2 530,3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061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«Стимулирование экономического развития Карачаево-Черкесской Республики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566,7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566,0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31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«Управление государственными финансами и государственным имуществом Карачаево-Черкесской Республики на 2014-2019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1 486,9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1 432,6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56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здравоохранения Карачаево-Черкесской Республики на 2014-2020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2 681,1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2 647,6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72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«Реализация государственной национальной, конфессиональной, информационной политики в Карачаево-Черкесской Республике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79,4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туризма и социального предпринимательства в Карачаево-Черкесской Республике до 2018 года»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744,6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744,5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промышленности, связи, информатизации общества, энергетики, транспорта и дорожного хозяйства Карачаево-Черкесской Республики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161,1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123,1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1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в Карачаево-Черкесской Республике на 2014-2025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4 867,5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4 744,9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>
          <a:xfrm>
            <a:off x="1702965" y="619512"/>
            <a:ext cx="7894857" cy="154781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государственных программ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BEF75-F362-4DAD-9DD4-311524A7B85C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33375" y="761998"/>
          <a:ext cx="11430000" cy="584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2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8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60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69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государственной </a:t>
                      </a: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Фактическое исполнение </a:t>
                      </a:r>
                      <a:endParaRPr lang="ru-RU" sz="1400" b="1" dirty="0" smtClean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строительства, архитектуры, градостроительства и жилищно-коммунального хозяйства в Карачаево-Черкесской Республике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4 247,6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3 916,0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Карачаево-Черкесской Республике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969,0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938,1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Карачаево-Черкесской Республики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428,2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425,0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«Содействие занятости населения Карачаево-Черкесской Республики на 2014-2020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201,9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198,1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«Молодежь Карачаево-Черкесии на 2014-2018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водохозяйственного комплекса и охрана окружающей среды в Карачаево-Черкесской Республике до 2020 года»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581,5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581,2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«Животный мир Карачаево-Черкесской Республики на 2014-2018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6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лесного хозяйства Карачаево-Черкесской Республики на 2014-2020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77,7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63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176,0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158,4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6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службы в Карачаево-Черкесской Республике на 2014-2019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«Противодействие коррупции и профилактика правонарушений в Карачаево-Черкесской Республике на 2014-2017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77,2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5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«Доступная среда» в Карачаево-Черкесской Республике на 2016 - 2020 годы»</a:t>
                      </a:r>
                    </a:p>
                  </a:txBody>
                  <a:tcPr marL="7620" marR="7620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4 247,6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3 916,0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339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21 041,3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20 356,8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A04DE-AC4B-4ECA-808C-ECA32B1435DE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6450" y="783771"/>
            <a:ext cx="946785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поступления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бюджет 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227885"/>
              </p:ext>
            </p:extLst>
          </p:nvPr>
        </p:nvGraphicFramePr>
        <p:xfrm>
          <a:off x="940037" y="2471056"/>
          <a:ext cx="10477140" cy="388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17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61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53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16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  <a:gs pos="100000">
                          <a:schemeClr val="accent1">
                            <a:lumMod val="84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Фактическое исполнение </a:t>
                      </a:r>
                      <a:r>
                        <a:rPr lang="ru-RU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16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  <a:gs pos="100000">
                          <a:schemeClr val="accent1">
                            <a:lumMod val="84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16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  <a:gs pos="100000">
                          <a:schemeClr val="accent1">
                            <a:lumMod val="84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темп </a:t>
                      </a:r>
                      <a:r>
                        <a:rPr lang="ru-RU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к </a:t>
                      </a:r>
                      <a:r>
                        <a:rPr lang="ru-RU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факту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2017 г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16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  <a:gs pos="100000">
                          <a:schemeClr val="accent1">
                            <a:lumMod val="84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469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Уточненный </a:t>
                      </a:r>
                      <a:endParaRPr lang="ru-RU" sz="1400" b="1" i="0" u="none" strike="noStrike" dirty="0" smtClean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16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  <a:gs pos="100000">
                          <a:schemeClr val="accent1">
                            <a:lumMod val="84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16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  <a:gs pos="100000">
                          <a:schemeClr val="accent1">
                            <a:lumMod val="84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16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  <a:gs pos="100000">
                          <a:schemeClr val="accent1">
                            <a:lumMod val="84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1" marB="45711" anchor="ctr" horzOverflow="overflow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6 058,8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7 018,7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6 292,4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89,7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3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1" marB="45711" anchor="ctr" horzOverflow="overflow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15 735,4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17 988,0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17 807,4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113,1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11" marB="45711" anchor="ctr" horzOverflow="overflow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21 794,2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25 006,7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24 099,8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6A086-4ED2-4549-B73E-856BFFA74A6F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536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588" y="288131"/>
            <a:ext cx="2347564" cy="234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9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2424081"/>
              </p:ext>
            </p:extLst>
          </p:nvPr>
        </p:nvGraphicFramePr>
        <p:xfrm>
          <a:off x="6605196" y="1527393"/>
          <a:ext cx="5120639" cy="510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3035041"/>
              </p:ext>
            </p:extLst>
          </p:nvPr>
        </p:nvGraphicFramePr>
        <p:xfrm>
          <a:off x="427530" y="1609568"/>
          <a:ext cx="4938553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307" y="663022"/>
            <a:ext cx="9584872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социально-значимых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республиканского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2017-2018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%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4125" y="4872727"/>
            <a:ext cx="4185999" cy="6397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г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34706" y="4882827"/>
            <a:ext cx="4041775" cy="6397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4510" y="759660"/>
            <a:ext cx="861239" cy="86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88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81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8862" y="390848"/>
            <a:ext cx="8229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Указов Президента Российской Федерации 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7 мая 2012 года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году, млн.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2018 году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18781" y="1335088"/>
          <a:ext cx="11370365" cy="544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3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9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0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Указа Президента РФ</a:t>
                      </a:r>
                      <a:endParaRPr lang="ru-RU" sz="16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Фактическое исполнение </a:t>
                      </a:r>
                      <a:endParaRPr lang="ru-RU" sz="1600" b="1" dirty="0" smtClean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773">
                <a:tc gridSpan="4">
                  <a:txBody>
                    <a:bodyPr/>
                    <a:lstStyle/>
                    <a:p>
                      <a:pPr marL="228600" indent="-228600" algn="ctr" fontAlgn="ctr">
                        <a:buAutoNum type="arabicPeriod"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Указ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Президента Российской Федерации от 07.05.2012 № 597 </a:t>
                      </a: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«О мероприятиях по реализации государственной социальной политики»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548 777,3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2 536 560,1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 средств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499,0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176 499,0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293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Указ Президента Российской Федерации от 07.05.2012 №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599</a:t>
                      </a: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«О мерах по реализации государственной политики в области образования и науки»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271 355,9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252 271,6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федерального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059,6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059,6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48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Указ Президента Российской Федерации от 07.05.2012 № 600 </a:t>
                      </a: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мерах по обеспечению граждан Российской Федерации доступным и комфортным жильем и повышению качества жилищно-коммунальных услуг»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федерального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216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 Указ Президента Российской Федерации от 07.05.2012 №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601</a:t>
                      </a: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«Об основных направлениях совершенствования системы государственного управления»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4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851,3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8 851,3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3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 средств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582,2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582,2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607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Указ Президента Российской Федерации от 07.05.2012 № 606 </a:t>
                      </a: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мерах по реализации демографической политики Российской Федерации»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6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584 054,1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558 498,2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 средств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264,5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875,9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3 413 538,6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3 356 321,2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федерального бюджета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575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405,3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566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016,7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8C7A5-BCE8-4448-9FF3-30D9F8B99EE4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6376" y="-171456"/>
            <a:ext cx="2068848" cy="206884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4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22</a:t>
            </a:fld>
            <a:endParaRPr lang="ru-RU" noProof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52985"/>
              </p:ext>
            </p:extLst>
          </p:nvPr>
        </p:nvGraphicFramePr>
        <p:xfrm>
          <a:off x="310243" y="2170037"/>
          <a:ext cx="11495314" cy="450516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366679"/>
                <a:gridCol w="1884752"/>
                <a:gridCol w="1750862"/>
                <a:gridCol w="1750862"/>
                <a:gridCol w="1637571"/>
                <a:gridCol w="1104588"/>
              </a:tblGrid>
              <a:tr h="461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Необходимое соотношение уровня средней заработной платы % по "дорожной карте"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Необходимый уровень средней заработной платы работников за 2018 год                   (рублей)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Достигнутый уровень средней заработной платы работников за 2018 год                 (рублей)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соотношение 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уровеня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средней заработной платы за 2018 год %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(рублей)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3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0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среднемесячной заработной платы наемных работников в организациях региона за 2018 год (прогноз 2018 года)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     (справочно)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сфере общего образования (справочно) 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сферы образования 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215612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227786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21 735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дошкольных образовательных учреждений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дополнительного образования детей всего, в том числе: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и мастера среднего и начального профессионального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Научные сотрудники всего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43 094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53 432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248,0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здравоохранения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 и работники медицинских организаций, имеющие высшее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43 094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43 561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медицинский персонал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Младщий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медицинский персонал (персонал, обеспечивающий предоставление медицинских услуг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21 603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работники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работники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0769" y="644977"/>
            <a:ext cx="10641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достижении показателей «дорожных карт»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размеру заработной платы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категорий работников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сферы по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КЧР за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48539848"/>
              </p:ext>
            </p:extLst>
          </p:nvPr>
        </p:nvGraphicFramePr>
        <p:xfrm>
          <a:off x="298450" y="1795991"/>
          <a:ext cx="5397500" cy="443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44450477"/>
              </p:ext>
            </p:extLst>
          </p:nvPr>
        </p:nvGraphicFramePr>
        <p:xfrm>
          <a:off x="6022974" y="1795991"/>
          <a:ext cx="5959476" cy="443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3175" y="691300"/>
            <a:ext cx="7103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6" y="2795587"/>
            <a:ext cx="766763" cy="7667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63" y="2733675"/>
            <a:ext cx="865412" cy="8286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480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72691635"/>
              </p:ext>
            </p:extLst>
          </p:nvPr>
        </p:nvGraphicFramePr>
        <p:xfrm>
          <a:off x="142876" y="504825"/>
          <a:ext cx="11782424" cy="621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3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242" y="947737"/>
            <a:ext cx="2457851" cy="25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2637630"/>
            <a:ext cx="1253631" cy="12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2093" y="1042820"/>
            <a:ext cx="8315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республиканского бюджета в 2018 году по отрасли «Здравоохранение» составили 3 027,1 млн. рублей при уточненном годовом плане 3 088,2 млн. рублей, исполнение составило 98,0 %.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Доля расходов на здравоохранение составила около 12,6 % от бюджета республики</a:t>
            </a:r>
            <a:r>
              <a:rPr lang="ru-RU" dirty="0"/>
              <a:t>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90155751"/>
              </p:ext>
            </p:extLst>
          </p:nvPr>
        </p:nvGraphicFramePr>
        <p:xfrm>
          <a:off x="3858022" y="2646668"/>
          <a:ext cx="6351814" cy="340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97179" y="3416824"/>
            <a:ext cx="22791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+130,8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5062" y="4906002"/>
            <a:ext cx="162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ОМС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3667" y="3639143"/>
            <a:ext cx="98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163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26</a:t>
            </a:fld>
            <a:endParaRPr lang="ru-RU" noProof="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44778716"/>
              </p:ext>
            </p:extLst>
          </p:nvPr>
        </p:nvGraphicFramePr>
        <p:xfrm>
          <a:off x="547008" y="2261062"/>
          <a:ext cx="10866664" cy="428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5602" y="697972"/>
            <a:ext cx="11130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социально-значимых госпрограмм через СМИ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6"/>
          <p:cNvPicPr>
            <a:picLocks noChangeAspect="1"/>
          </p:cNvPicPr>
          <p:nvPr/>
        </p:nvPicPr>
        <p:blipFill rotWithShape="1">
          <a:blip r:embed="rId2"/>
          <a:srcRect t="9486" b="9543"/>
          <a:stretch/>
        </p:blipFill>
        <p:spPr bwMode="auto">
          <a:xfrm>
            <a:off x="281739" y="508701"/>
            <a:ext cx="3648075" cy="221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183" y="223929"/>
            <a:ext cx="6555733" cy="216058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период 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2016- 2018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457675"/>
              </p:ext>
            </p:extLst>
          </p:nvPr>
        </p:nvGraphicFramePr>
        <p:xfrm>
          <a:off x="657225" y="2439988"/>
          <a:ext cx="109728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39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57550799"/>
              </p:ext>
            </p:extLst>
          </p:nvPr>
        </p:nvGraphicFramePr>
        <p:xfrm>
          <a:off x="527381" y="404664"/>
          <a:ext cx="11329259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7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29</a:t>
            </a:fld>
            <a:endParaRPr lang="ru-RU" noProof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05606"/>
              </p:ext>
            </p:extLst>
          </p:nvPr>
        </p:nvGraphicFramePr>
        <p:xfrm>
          <a:off x="416380" y="1031176"/>
          <a:ext cx="11389176" cy="9603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58703"/>
                <a:gridCol w="1685560"/>
                <a:gridCol w="1796790"/>
                <a:gridCol w="1762565"/>
                <a:gridCol w="1712098"/>
                <a:gridCol w="1573460"/>
              </a:tblGrid>
              <a:tr h="405738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 роста, %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 роста, %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645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186 783,3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205 214,8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242 534,1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18,2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5096083"/>
              </p:ext>
            </p:extLst>
          </p:nvPr>
        </p:nvGraphicFramePr>
        <p:xfrm>
          <a:off x="432707" y="2008414"/>
          <a:ext cx="11372850" cy="471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6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82" y="472182"/>
            <a:ext cx="2431273" cy="24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9513" y="740229"/>
            <a:ext cx="7885112" cy="134993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поступления налоговых и неналоговых доходов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республиканского бюджета КЧР,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                          </a:t>
            </a:r>
            <a:r>
              <a:rPr lang="ru-RU" sz="2800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                          </a:t>
            </a:r>
            <a:endParaRPr lang="ru-RU" sz="2400" i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734906"/>
              </p:ext>
            </p:extLst>
          </p:nvPr>
        </p:nvGraphicFramePr>
        <p:xfrm>
          <a:off x="2220687" y="2013960"/>
          <a:ext cx="8392884" cy="466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C20E8-5D9E-4E19-86CD-5F8B342813A1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9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59597" y="598487"/>
            <a:ext cx="8114949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"Развитие сельского хозяйства 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Карачаево-Черкесской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 до 2020 года", </a:t>
            </a:r>
            <a:r>
              <a:rPr lang="ru-RU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691964"/>
              </p:ext>
            </p:extLst>
          </p:nvPr>
        </p:nvGraphicFramePr>
        <p:xfrm>
          <a:off x="441063" y="2414340"/>
          <a:ext cx="1094052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891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42" y="687511"/>
            <a:ext cx="4215906" cy="210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8127" y="1899990"/>
            <a:ext cx="14700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912" y="615156"/>
            <a:ext cx="1124265" cy="11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7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0"/>
          <p:cNvPicPr>
            <a:picLocks noChangeAspect="1"/>
          </p:cNvPicPr>
          <p:nvPr/>
        </p:nvPicPr>
        <p:blipFill rotWithShape="1">
          <a:blip r:embed="rId2"/>
          <a:srcRect l="8655" t="6978" r="6968" b="5269"/>
          <a:stretch/>
        </p:blipFill>
        <p:spPr bwMode="auto">
          <a:xfrm>
            <a:off x="8685437" y="462152"/>
            <a:ext cx="2712426" cy="191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87883" y="461951"/>
            <a:ext cx="8702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финансирования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капитальных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вложений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2016-2018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321349"/>
              </p:ext>
            </p:extLst>
          </p:nvPr>
        </p:nvGraphicFramePr>
        <p:xfrm>
          <a:off x="381000" y="1895476"/>
          <a:ext cx="5735638" cy="481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09593345"/>
              </p:ext>
            </p:extLst>
          </p:nvPr>
        </p:nvGraphicFramePr>
        <p:xfrm>
          <a:off x="6218238" y="1898650"/>
          <a:ext cx="5745162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8917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43250" y="1418497"/>
            <a:ext cx="2048750" cy="9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4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899982"/>
              </p:ext>
            </p:extLst>
          </p:nvPr>
        </p:nvGraphicFramePr>
        <p:xfrm>
          <a:off x="381000" y="1639888"/>
          <a:ext cx="11032393" cy="509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3010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644" y="4301108"/>
            <a:ext cx="981453" cy="13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3229" y="-406698"/>
            <a:ext cx="2921320" cy="292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1885" y="469838"/>
            <a:ext cx="8572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государственного долга КЧР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период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гг.,  млн.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47565">
            <a:off x="9872488" y="141351"/>
            <a:ext cx="1318875" cy="131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3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499" y="3286910"/>
            <a:ext cx="1380162" cy="1265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9" y="689820"/>
            <a:ext cx="1954778" cy="13511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5702" y="3483008"/>
            <a:ext cx="55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10448"/>
              </p:ext>
            </p:extLst>
          </p:nvPr>
        </p:nvGraphicFramePr>
        <p:xfrm>
          <a:off x="809128" y="4486560"/>
          <a:ext cx="10446303" cy="152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3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7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3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48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и муниципальных образований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724 577,5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724 577,5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Иные дотации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224 501,0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224 501,0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336 119,8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334 259,4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358823"/>
              </p:ext>
            </p:extLst>
          </p:nvPr>
        </p:nvGraphicFramePr>
        <p:xfrm>
          <a:off x="809129" y="2107139"/>
          <a:ext cx="10446303" cy="1044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3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8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35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2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206 110,3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205 610,3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5937" y="889319"/>
            <a:ext cx="7404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долга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33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78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799" y="500081"/>
            <a:ext cx="3381113" cy="18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84077" y="730599"/>
            <a:ext cx="67857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2017-2018 гг.,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490048"/>
              </p:ext>
            </p:extLst>
          </p:nvPr>
        </p:nvGraphicFramePr>
        <p:xfrm>
          <a:off x="6057899" y="2054679"/>
          <a:ext cx="5900057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265286"/>
              </p:ext>
            </p:extLst>
          </p:nvPr>
        </p:nvGraphicFramePr>
        <p:xfrm>
          <a:off x="348343" y="1938745"/>
          <a:ext cx="5878286" cy="47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436" y="183460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6569031"/>
              </p:ext>
            </p:extLst>
          </p:nvPr>
        </p:nvGraphicFramePr>
        <p:xfrm>
          <a:off x="2080592" y="1534886"/>
          <a:ext cx="8808825" cy="524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8624" y="502768"/>
            <a:ext cx="6902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в бюджет налога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42" y="823704"/>
            <a:ext cx="2771649" cy="175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97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89" y="577716"/>
            <a:ext cx="2770468" cy="159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38495905"/>
              </p:ext>
            </p:extLst>
          </p:nvPr>
        </p:nvGraphicFramePr>
        <p:xfrm>
          <a:off x="1592623" y="1820697"/>
          <a:ext cx="9888718" cy="484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01844" y="577716"/>
            <a:ext cx="7670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поступлений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прибыль организаций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39"/>
            <a:ext cx="4269236" cy="188011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22820"/>
              </p:ext>
            </p:extLst>
          </p:nvPr>
        </p:nvGraphicFramePr>
        <p:xfrm>
          <a:off x="5641830" y="2329543"/>
          <a:ext cx="5897027" cy="35813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38141">
                  <a:extLst>
                    <a:ext uri="{9D8B030D-6E8A-4147-A177-3AD203B41FA5}">
                      <a16:colId xmlns:a16="http://schemas.microsoft.com/office/drawing/2014/main" xmlns="" val="4231454567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xmlns="" val="4002822859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xmlns="" val="15218448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662423916"/>
                    </a:ext>
                  </a:extLst>
                </a:gridCol>
              </a:tblGrid>
              <a:tr h="678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sz="20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ru-RU" sz="20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ru-RU" sz="20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4301028"/>
                  </a:ext>
                </a:extLst>
              </a:tr>
              <a:tr h="7711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Акцизы на алкогольную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продукцию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(пиво, медовуха)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1956235"/>
                  </a:ext>
                </a:extLst>
              </a:tr>
              <a:tr h="727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уплаты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акцизов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алкогольную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продукцию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6068011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уплаты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акцизов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нефтепродукты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1 103,8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833,4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909,5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1309151"/>
                  </a:ext>
                </a:extLst>
              </a:tr>
              <a:tr h="696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1 123,1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871,7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960,2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0116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9236" y="827459"/>
            <a:ext cx="7293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Динамика и структура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акцизов за 2016-2018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06136921"/>
              </p:ext>
            </p:extLst>
          </p:nvPr>
        </p:nvGraphicFramePr>
        <p:xfrm>
          <a:off x="805543" y="2231572"/>
          <a:ext cx="4173883" cy="395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57" y="842031"/>
            <a:ext cx="1088186" cy="7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6935721"/>
              </p:ext>
            </p:extLst>
          </p:nvPr>
        </p:nvGraphicFramePr>
        <p:xfrm>
          <a:off x="275423" y="2410069"/>
          <a:ext cx="11628484" cy="424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8" y="676694"/>
            <a:ext cx="4163506" cy="2081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09" y="1025074"/>
            <a:ext cx="60243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Поступление отдельных видов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доходов в республиканский бюджет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2018 год,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647" y="309287"/>
            <a:ext cx="27447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3641434" y="583924"/>
            <a:ext cx="6408737" cy="14176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безвозмездных поступлений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КЧР                         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гг.,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857064"/>
              </p:ext>
            </p:extLst>
          </p:nvPr>
        </p:nvGraphicFramePr>
        <p:xfrm>
          <a:off x="391885" y="2035629"/>
          <a:ext cx="11408228" cy="444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9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22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21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Фактическое исполнение </a:t>
                      </a:r>
                      <a:endParaRPr lang="ru-RU" sz="1400" b="1" i="0" u="none" strike="noStrike" dirty="0" smtClean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Темп </a:t>
                      </a:r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роста к пред. году (%)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33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8600" marR="9525" marT="9525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17 988,0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17 807,4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113,1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Безвозмездные поступления из федерального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бюджета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228600" marR="9525" marT="9525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15 655,7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17 873,8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17 837,7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113,9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228600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8 245,6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9 511,9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9 511,9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228600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6 052,9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6 780,8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6 758,7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228600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1 075,2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1 186,1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1 171,9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Иные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228600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282,0</a:t>
                      </a: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392,9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392,9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139,3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EF17-B68D-439B-9B1C-3142B728E364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учающая презентация">
  <a:themeElements>
    <a:clrScheme name="Другая 10">
      <a:dk1>
        <a:sysClr val="windowText" lastClr="000000"/>
      </a:dk1>
      <a:lt1>
        <a:sysClr val="window" lastClr="FFFFFF"/>
      </a:lt1>
      <a:dk2>
        <a:srgbClr val="3E458E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Обучающая презентация(2)" id="{7F8999C1-B4EE-4220-A766-C2ED6D9F5713}" vid="{BFC17DB3-EE7B-42B2-9362-515F930A58A6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Коллегия 2018(1) - копия</Template>
  <TotalTime>5090</TotalTime>
  <Words>2689</Words>
  <Application>Microsoft Office PowerPoint</Application>
  <PresentationFormat>Произвольный</PresentationFormat>
  <Paragraphs>1066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Обучающая презентация</vt:lpstr>
      <vt:lpstr>Публичные слушания  к отчету об исполнении  республиканского бюджета КЧР за 2018 год</vt:lpstr>
      <vt:lpstr>Анализ поступления доходов  в республиканский бюджет  за 2017-2018 гг., млн. рублей</vt:lpstr>
      <vt:lpstr>Сравнительный анализ  поступления налоговых и неналоговых доходов республиканского бюджета КЧР, млн. рублей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безвозмездных поступлений в республиканский  бюджет КЧР                         за 2017-2018 гг., млн. рублей</vt:lpstr>
      <vt:lpstr>Анализ исполнения расходов бюджета за 2017-2018 гг., млн. руб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обеспечение государственных программ в 2018 году, млн. руб</vt:lpstr>
      <vt:lpstr>Презентация PowerPoint</vt:lpstr>
      <vt:lpstr>Структура социально-значимых  расходов  республиканского бюджета за 2017-2018 гг, %</vt:lpstr>
      <vt:lpstr>Реализация Указов Президента Российской Федерации  от 7 мая 2012 года в 2017 году, млн. руб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в сфере  дорожного хозяйства  за период с 2016- 2018 гг., млн.руб.</vt:lpstr>
      <vt:lpstr>Презентация PowerPoint</vt:lpstr>
      <vt:lpstr>Презентация PowerPoint</vt:lpstr>
      <vt:lpstr> "Развитие сельского хозяйства  Карачаево-Черкесской Республики до 2020 года", млн. рублей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Коллегия  Министерства финансов  Карачаево-Черкесской Республики  по итогам работы за 2017 год</dc:title>
  <dc:creator>User</dc:creator>
  <cp:lastModifiedBy>User</cp:lastModifiedBy>
  <cp:revision>287</cp:revision>
  <cp:lastPrinted>2019-06-26T13:49:21Z</cp:lastPrinted>
  <dcterms:created xsi:type="dcterms:W3CDTF">2018-04-17T13:57:19Z</dcterms:created>
  <dcterms:modified xsi:type="dcterms:W3CDTF">2019-06-27T09:41:03Z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