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#,##0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5649.9592000000002</c:v>
                </c:pt>
                <c:pt idx="1">
                  <c:v>6514.0141999999996</c:v>
                </c:pt>
                <c:pt idx="2">
                  <c:v>6517.5</c:v>
                </c:pt>
                <c:pt idx="3">
                  <c:v>7750.3</c:v>
                </c:pt>
                <c:pt idx="4">
                  <c:v>8643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D9-456C-930A-71E59DA1D6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#,##0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6352.8</c:v>
                </c:pt>
                <c:pt idx="1">
                  <c:v>7393</c:v>
                </c:pt>
                <c:pt idx="2">
                  <c:v>7293.6</c:v>
                </c:pt>
                <c:pt idx="3">
                  <c:v>7947.8</c:v>
                </c:pt>
                <c:pt idx="4">
                  <c:v>8958.5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D9-456C-930A-71E59DA1D6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119744"/>
        <c:axId val="169121280"/>
      </c:barChart>
      <c:catAx>
        <c:axId val="16911974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121280"/>
        <c:crosses val="autoZero"/>
        <c:auto val="1"/>
        <c:lblAlgn val="ctr"/>
        <c:lblOffset val="100"/>
        <c:noMultiLvlLbl val="0"/>
      </c:catAx>
      <c:valAx>
        <c:axId val="169121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691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1482353011618954E-2"/>
          <c:w val="0.95451074652907431"/>
          <c:h val="0.65856206009765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9600622699481478E-2"/>
                  <c:y val="3.5948123332824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9-4B18-8F14-0095291489B3}"/>
                </c:ext>
              </c:extLst>
            </c:dLbl>
            <c:dLbl>
              <c:idx val="1"/>
              <c:layout>
                <c:manualLayout>
                  <c:x val="-1.8309042620036752E-2"/>
                  <c:y val="-1.134745960607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9-4B18-8F14-0095291489B3}"/>
                </c:ext>
              </c:extLst>
            </c:dLbl>
            <c:dLbl>
              <c:idx val="2"/>
              <c:layout>
                <c:manualLayout>
                  <c:x val="-1.3850749279223985E-2"/>
                  <c:y val="-2.5069007224053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9-4B18-8F14-0095291489B3}"/>
                </c:ext>
              </c:extLst>
            </c:dLbl>
            <c:dLbl>
              <c:idx val="3"/>
              <c:layout>
                <c:manualLayout>
                  <c:x val="7.4491950803280511E-3"/>
                  <c:y val="-0.1169010068168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9-4B18-8F14-0095291489B3}"/>
                </c:ext>
              </c:extLst>
            </c:dLbl>
            <c:dLbl>
              <c:idx val="5"/>
              <c:layout>
                <c:manualLayout>
                  <c:x val="-5.9613139523659486E-2"/>
                  <c:y val="-0.14229315795618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9-4B18-8F14-0095291489B3}"/>
                </c:ext>
              </c:extLst>
            </c:dLbl>
            <c:dLbl>
              <c:idx val="6"/>
              <c:layout>
                <c:manualLayout>
                  <c:x val="2.3970924906340098E-2"/>
                  <c:y val="-2.668903039611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9-4B18-8F14-009529148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Спецрежимы</c:v>
                </c:pt>
                <c:pt idx="3">
                  <c:v>Налог на имущество физических лиц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Земельный налог </c:v>
                </c:pt>
                <c:pt idx="7">
                  <c:v>Прочие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74619.039640000017</c:v>
                </c:pt>
                <c:pt idx="1">
                  <c:v>84686.201209999999</c:v>
                </c:pt>
                <c:pt idx="2">
                  <c:v>83641.673616</c:v>
                </c:pt>
                <c:pt idx="3">
                  <c:v>81720.892919999998</c:v>
                </c:pt>
                <c:pt idx="4">
                  <c:v>38883.314729999998</c:v>
                </c:pt>
                <c:pt idx="5">
                  <c:v>328001.69576999999</c:v>
                </c:pt>
                <c:pt idx="6">
                  <c:v>165825.88328999997</c:v>
                </c:pt>
                <c:pt idx="7">
                  <c:v>8913.390363999999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9-4B18-8F14-009529148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7934218602304694E-3"/>
          <c:y val="0.78489243255703944"/>
          <c:w val="0.98241315627953907"/>
          <c:h val="0.2008495672453693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05833340368984E-2"/>
          <c:y val="7.3701165556768186E-2"/>
          <c:w val="0.94497749998555836"/>
          <c:h val="0.755681354032558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КЧР</c:v>
                </c:pt>
              </c:strCache>
            </c:strRef>
          </c:tx>
          <c:dLbls>
            <c:dLbl>
              <c:idx val="0"/>
              <c:layout>
                <c:manualLayout>
                  <c:x val="-5.7418805986199167E-2"/>
                  <c:y val="-4.884284756108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C9-4EDC-A07D-7B21A865976F}"/>
                </c:ext>
              </c:extLst>
            </c:dLbl>
            <c:dLbl>
              <c:idx val="1"/>
              <c:layout>
                <c:manualLayout>
                  <c:x val="-5.2143964680252917E-2"/>
                  <c:y val="-3.9074278048870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9-4EDC-A07D-7B21A865976F}"/>
                </c:ext>
              </c:extLst>
            </c:dLbl>
            <c:dLbl>
              <c:idx val="2"/>
              <c:layout>
                <c:manualLayout>
                  <c:x val="-4.7542972650273747E-2"/>
                  <c:y val="-3.9074278048870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9-4EDC-A07D-7B21A865976F}"/>
                </c:ext>
              </c:extLst>
            </c:dLbl>
            <c:dLbl>
              <c:idx val="3"/>
              <c:layout>
                <c:manualLayout>
                  <c:x val="-5.2143964680252917E-2"/>
                  <c:y val="-4.3958562804979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9-4EDC-A07D-7B21A865976F}"/>
                </c:ext>
              </c:extLst>
            </c:dLbl>
            <c:dLbl>
              <c:idx val="4"/>
              <c:layout>
                <c:manualLayout>
                  <c:x val="-4.7543026620230605E-2"/>
                  <c:y val="-5.1284989939142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9-4EDC-A07D-7B21A865976F}"/>
                </c:ext>
              </c:extLst>
            </c:dLbl>
            <c:dLbl>
              <c:idx val="5"/>
              <c:layout>
                <c:manualLayout>
                  <c:x val="-5.2143964680252917E-2"/>
                  <c:y val="-3.9074278048870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9-4EDC-A07D-7B21A86597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196,9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9-4EDC-A07D-7B21A8659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 formatCode="0.0">
                  <c:v>100</c:v>
                </c:pt>
                <c:pt idx="1">
                  <c:v>124.12777828404795</c:v>
                </c:pt>
                <c:pt idx="2">
                  <c:v>128.71825762063153</c:v>
                </c:pt>
                <c:pt idx="3">
                  <c:v>148.4032942999043</c:v>
                </c:pt>
                <c:pt idx="4">
                  <c:v>148.4827083428259</c:v>
                </c:pt>
                <c:pt idx="5">
                  <c:v>176.56855151045704</c:v>
                </c:pt>
                <c:pt idx="6">
                  <c:v>196.9061830774138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C9-4EDC-A07D-7B21A86597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субъектов РФ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9-4EDC-A07D-7B21A865976F}"/>
                </c:ext>
              </c:extLst>
            </c:dLbl>
            <c:dLbl>
              <c:idx val="1"/>
              <c:layout>
                <c:manualLayout>
                  <c:x val="-4.2942088560208286E-2"/>
                  <c:y val="5.372713231719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9-4EDC-A07D-7B21A865976F}"/>
                </c:ext>
              </c:extLst>
            </c:dLbl>
            <c:dLbl>
              <c:idx val="2"/>
              <c:layout>
                <c:manualLayout>
                  <c:x val="-4.754302662023055E-2"/>
                  <c:y val="5.372713231719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C9-4EDC-A07D-7B21A865976F}"/>
                </c:ext>
              </c:extLst>
            </c:dLbl>
            <c:dLbl>
              <c:idx val="3"/>
              <c:layout>
                <c:manualLayout>
                  <c:x val="-3.5273858460171094E-2"/>
                  <c:y val="3.9074278048870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C9-4EDC-A07D-7B21A865976F}"/>
                </c:ext>
              </c:extLst>
            </c:dLbl>
            <c:dLbl>
              <c:idx val="4"/>
              <c:layout>
                <c:manualLayout>
                  <c:x val="-3.0672920400148775E-2"/>
                  <c:y val="5.128498993914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C9-4EDC-A07D-7B21A865976F}"/>
                </c:ext>
              </c:extLst>
            </c:dLbl>
            <c:dLbl>
              <c:idx val="5"/>
              <c:layout>
                <c:manualLayout>
                  <c:x val="-3.5273858460171094E-2"/>
                  <c:y val="3.9074278048870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C9-4EDC-A07D-7B21A8659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#,##0.0</c:formatCode>
                <c:ptCount val="7"/>
                <c:pt idx="0" formatCode="0.00">
                  <c:v>100</c:v>
                </c:pt>
                <c:pt idx="1">
                  <c:v>117.01571254149592</c:v>
                </c:pt>
                <c:pt idx="2">
                  <c:v>128.20787087575482</c:v>
                </c:pt>
                <c:pt idx="3">
                  <c:v>132.30525102910278</c:v>
                </c:pt>
                <c:pt idx="4">
                  <c:v>144.12870792317707</c:v>
                </c:pt>
                <c:pt idx="5">
                  <c:v>153.12101847642811</c:v>
                </c:pt>
                <c:pt idx="6">
                  <c:v>166.45875533412584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CC9-4EDC-A07D-7B21A8659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48576"/>
        <c:axId val="167862656"/>
      </c:lineChart>
      <c:catAx>
        <c:axId val="1678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862656"/>
        <c:crosses val="autoZero"/>
        <c:auto val="1"/>
        <c:lblAlgn val="ctr"/>
        <c:lblOffset val="100"/>
        <c:noMultiLvlLbl val="0"/>
      </c:catAx>
      <c:valAx>
        <c:axId val="16786265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67848576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layout>
        <c:manualLayout>
          <c:xMode val="edge"/>
          <c:yMode val="edge"/>
          <c:x val="1.629565313998927E-2"/>
          <c:y val="0.92249716942237758"/>
          <c:w val="0.97507680306052946"/>
          <c:h val="6.2849976309295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федеральным законодательством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945503607563055E-3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CC-4283-8B47-1B2E8A528CFE}"/>
                </c:ext>
              </c:extLst>
            </c:dLbl>
            <c:dLbl>
              <c:idx val="1"/>
              <c:layout>
                <c:manualLayout>
                  <c:x val="-7.4318795094538192E-3"/>
                  <c:y val="-2.26760518672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C-4283-8B47-1B2E8A528CFE}"/>
                </c:ext>
              </c:extLst>
            </c:dLbl>
            <c:dLbl>
              <c:idx val="2"/>
              <c:layout>
                <c:manualLayout>
                  <c:x val="1.4863759018907638E-2"/>
                  <c:y val="-2.26760518672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C-4283-8B47-1B2E8A528CFE}"/>
                </c:ext>
              </c:extLst>
            </c:dLbl>
            <c:dLbl>
              <c:idx val="3"/>
              <c:layout>
                <c:manualLayout>
                  <c:x val="2.2295638528361566E-2"/>
                  <c:y val="-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C-4283-8B47-1B2E8A528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132</c:v>
                </c:pt>
                <c:pt idx="1">
                  <c:v>128</c:v>
                </c:pt>
                <c:pt idx="2">
                  <c:v>194</c:v>
                </c:pt>
                <c:pt idx="3">
                  <c:v>326.10000000000002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CC-4283-8B47-1B2E8A528C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региональным законодательством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CC-4283-8B47-1B2E8A528C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CC-4283-8B47-1B2E8A528C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CCC-4283-8B47-1B2E8A528C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CCC-4283-8B47-1B2E8A528CFE}"/>
              </c:ext>
            </c:extLst>
          </c:dPt>
          <c:dLbls>
            <c:dLbl>
              <c:idx val="0"/>
              <c:layout>
                <c:manualLayout>
                  <c:x val="1.0404631313235347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CC-4283-8B47-1B2E8A528CFE}"/>
                </c:ext>
              </c:extLst>
            </c:dLbl>
            <c:dLbl>
              <c:idx val="1"/>
              <c:layout>
                <c:manualLayout>
                  <c:x val="1.7836510822689167E-2"/>
                  <c:y val="-2.51956131858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CC-4283-8B47-1B2E8A528CFE}"/>
                </c:ext>
              </c:extLst>
            </c:dLbl>
            <c:dLbl>
              <c:idx val="2"/>
              <c:layout>
                <c:manualLayout>
                  <c:x val="1.6350134920798402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CC-4283-8B47-1B2E8A528CFE}"/>
                </c:ext>
              </c:extLst>
            </c:dLbl>
            <c:dLbl>
              <c:idx val="3"/>
              <c:layout>
                <c:manualLayout>
                  <c:x val="1.9322886724580039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CC-4283-8B47-1B2E8A528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321.74700000000001</c:v>
                </c:pt>
                <c:pt idx="1">
                  <c:v>257.43599999999998</c:v>
                </c:pt>
                <c:pt idx="2">
                  <c:v>103.224</c:v>
                </c:pt>
                <c:pt idx="3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CC-4283-8B47-1B2E8A528C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местными решениями</c:v>
                </c:pt>
              </c:strCache>
            </c:strRef>
          </c:tx>
          <c:spPr>
            <a:solidFill>
              <a:srgbClr val="FF3737"/>
            </a:solidFill>
          </c:spPr>
          <c:invertIfNegative val="0"/>
          <c:dLbls>
            <c:dLbl>
              <c:idx val="0"/>
              <c:layout>
                <c:manualLayout>
                  <c:x val="2.378201443025222E-2"/>
                  <c:y val="-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CC-4283-8B47-1B2E8A528CFE}"/>
                </c:ext>
              </c:extLst>
            </c:dLbl>
            <c:dLbl>
              <c:idx val="1"/>
              <c:layout>
                <c:manualLayout>
                  <c:x val="2.2295638528361458E-2"/>
                  <c:y val="-2.26760518672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CC-4283-8B47-1B2E8A528CFE}"/>
                </c:ext>
              </c:extLst>
            </c:dLbl>
            <c:dLbl>
              <c:idx val="2"/>
              <c:layout>
                <c:manualLayout>
                  <c:x val="2.0809262626470693E-2"/>
                  <c:y val="-2.771517450442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CC-4283-8B47-1B2E8A528CFE}"/>
                </c:ext>
              </c:extLst>
            </c:dLbl>
            <c:dLbl>
              <c:idx val="3"/>
              <c:layout>
                <c:manualLayout>
                  <c:x val="1.9322886724580039E-2"/>
                  <c:y val="-7.558683955751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CC-4283-8B47-1B2E8A528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48.951999999999998</c:v>
                </c:pt>
                <c:pt idx="1">
                  <c:v>32.996000000000002</c:v>
                </c:pt>
                <c:pt idx="2">
                  <c:v>52.494</c:v>
                </c:pt>
                <c:pt idx="3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CC-4283-8B47-1B2E8A528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68256"/>
        <c:axId val="157045504"/>
        <c:axId val="0"/>
      </c:bar3DChart>
      <c:catAx>
        <c:axId val="15436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045504"/>
        <c:crosses val="autoZero"/>
        <c:auto val="1"/>
        <c:lblAlgn val="ctr"/>
        <c:lblOffset val="100"/>
        <c:noMultiLvlLbl val="0"/>
      </c:catAx>
      <c:valAx>
        <c:axId val="1570455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4368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776970583333491E-2"/>
          <c:y val="0.85897717713904809"/>
          <c:w val="0.97685069014656833"/>
          <c:h val="0.1259054549494500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60900883508382E-2"/>
          <c:y val="7.098022340230728E-2"/>
          <c:w val="0.92593480050486199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4576048927168383E-2"/>
                  <c:y val="-2.3255813953488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3-4BB4-A866-3147AC10089F}"/>
                </c:ext>
              </c:extLst>
            </c:dLbl>
            <c:dLbl>
              <c:idx val="1"/>
              <c:layout>
                <c:manualLayout>
                  <c:x val="7.228249684461289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3-4BB4-A866-3147AC10089F}"/>
                </c:ext>
              </c:extLst>
            </c:dLbl>
            <c:dLbl>
              <c:idx val="2"/>
              <c:layout>
                <c:manualLayout>
                  <c:x val="-1.5902149305814812E-2"/>
                  <c:y val="-2.44214237805440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3-4BB4-A866-3147AC10089F}"/>
                </c:ext>
              </c:extLst>
            </c:dLbl>
            <c:dLbl>
              <c:idx val="3"/>
              <c:layout>
                <c:manualLayout>
                  <c:x val="-1.0119549558245806E-2"/>
                  <c:y val="-7.08221289635778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3-4BB4-A866-3147AC10089F}"/>
                </c:ext>
              </c:extLst>
            </c:dLbl>
            <c:dLbl>
              <c:idx val="4"/>
              <c:layout>
                <c:manualLayout>
                  <c:x val="-2.1684749053383866E-2"/>
                  <c:y val="-1.70949966463808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43-4BB4-A866-3147AC10089F}"/>
                </c:ext>
              </c:extLst>
            </c:dLbl>
            <c:dLbl>
              <c:idx val="5"/>
              <c:layout>
                <c:manualLayout>
                  <c:x val="-1.4456499368922578E-3"/>
                  <c:y val="-1.95371390244352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43-4BB4-A866-3147AC10089F}"/>
                </c:ext>
              </c:extLst>
            </c:dLbl>
            <c:dLbl>
              <c:idx val="6"/>
              <c:layout>
                <c:manualLayout>
                  <c:x val="1.7347799242707095E-2"/>
                  <c:y val="-3.90742780488705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43-4BB4-A866-3147AC10089F}"/>
                </c:ext>
              </c:extLst>
            </c:dLbl>
            <c:dLbl>
              <c:idx val="7"/>
              <c:layout>
                <c:manualLayout>
                  <c:x val="3.6141248422306448E-2"/>
                  <c:y val="-3.66321356708161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43-4BB4-A866-3147AC10089F}"/>
                </c:ext>
              </c:extLst>
            </c:dLbl>
            <c:dLbl>
              <c:idx val="8"/>
              <c:layout>
                <c:manualLayout>
                  <c:x val="4.4815148043659991E-2"/>
                  <c:y val="-1.4652854268326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43-4BB4-A866-3147AC100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Спецрежимы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Местные налоги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40</c:v>
                </c:pt>
                <c:pt idx="2">
                  <c:v>14.6</c:v>
                </c:pt>
                <c:pt idx="3">
                  <c:v>4.0999999999999996</c:v>
                </c:pt>
                <c:pt idx="4">
                  <c:v>8</c:v>
                </c:pt>
                <c:pt idx="5">
                  <c:v>1.7</c:v>
                </c:pt>
                <c:pt idx="6">
                  <c:v>2.5</c:v>
                </c:pt>
                <c:pt idx="7">
                  <c:v>1.5</c:v>
                </c:pt>
                <c:pt idx="8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43-4BB4-A866-3147AC100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1492511760988305E-3"/>
          <c:y val="0.69080571323933349"/>
          <c:w val="0.99285074882390112"/>
          <c:h val="0.2619832272892296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2261613094038888E-2"/>
          <c:w val="1"/>
          <c:h val="0.65964322708744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2E7-46E3-938A-1CAE79C321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BFC7-4067-95D5-DA188A50B67C}"/>
              </c:ext>
            </c:extLst>
          </c:dPt>
          <c:dPt>
            <c:idx val="2"/>
            <c:bubble3D val="0"/>
            <c:spPr>
              <a:solidFill>
                <a:srgbClr val="FF373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CD73-4310-BA89-34B79BA33C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FC7-4067-95D5-DA188A50B6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FC7-4067-95D5-DA188A50B67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2E7-46E3-938A-1CAE79C32198}"/>
              </c:ext>
            </c:extLst>
          </c:dPt>
          <c:dLbls>
            <c:dLbl>
              <c:idx val="1"/>
              <c:layout>
                <c:manualLayout>
                  <c:x val="0"/>
                  <c:y val="4.88187954397501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C7-4067-95D5-DA188A50B67C}"/>
                </c:ext>
              </c:extLst>
            </c:dLbl>
            <c:dLbl>
              <c:idx val="4"/>
              <c:layout>
                <c:manualLayout>
                  <c:x val="0"/>
                  <c:y val="2.58452446445736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7-4067-95D5-DA188A50B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25.091455821570502</c:v>
                </c:pt>
                <c:pt idx="1">
                  <c:v>0.93064585547774203</c:v>
                </c:pt>
                <c:pt idx="2">
                  <c:v>18.8967067895396</c:v>
                </c:pt>
                <c:pt idx="3">
                  <c:v>16.656073951680799</c:v>
                </c:pt>
                <c:pt idx="4">
                  <c:v>0.99368721880308009</c:v>
                </c:pt>
                <c:pt idx="5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C7-4067-95D5-DA188A50B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45709463382775"/>
          <c:w val="0.99076459272830908"/>
          <c:h val="0.18220644207939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07149205643818E-2"/>
          <c:w val="1"/>
          <c:h val="0.64814219023042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8C7-433D-9BBD-AC9657A202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030-4A12-B4DB-4BD96569D497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E204-4AE9-860E-7F4F7ADCE3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030-4A12-B4DB-4BD96569D49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030-4A12-B4DB-4BD96569D49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8C7-433D-9BBD-AC9657A202D6}"/>
              </c:ext>
            </c:extLst>
          </c:dPt>
          <c:dLbls>
            <c:dLbl>
              <c:idx val="1"/>
              <c:layout>
                <c:manualLayout>
                  <c:x val="-2.3552310151893559E-7"/>
                  <c:y val="-0.155412654528237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30-4A12-B4DB-4BD96569D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26.946360183134988</c:v>
                </c:pt>
                <c:pt idx="1">
                  <c:v>0.968702008058275</c:v>
                </c:pt>
                <c:pt idx="2">
                  <c:v>17.908454274238071</c:v>
                </c:pt>
                <c:pt idx="3">
                  <c:v>14.401436317493754</c:v>
                </c:pt>
                <c:pt idx="4">
                  <c:v>2.6743021251563941</c:v>
                </c:pt>
                <c:pt idx="5">
                  <c:v>37.100745091918505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30-4A12-B4DB-4BD96569D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53574206040598"/>
          <c:w val="1"/>
          <c:h val="0.16952521148443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7954649807508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slope"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c:spPr>
            <c:extLst>
              <c:ext xmlns:c16="http://schemas.microsoft.com/office/drawing/2014/chart" uri="{C3380CC4-5D6E-409C-BE32-E72D297353CC}">
                <c16:uniqueId val="{00000001-56A7-4A5A-8335-883CAB57F4B9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c:spPr>
            <c:extLst>
              <c:ext xmlns:c16="http://schemas.microsoft.com/office/drawing/2014/chart" uri="{C3380CC4-5D6E-409C-BE32-E72D297353CC}">
                <c16:uniqueId val="{00000003-56A7-4A5A-8335-883CAB57F4B9}"/>
              </c:ext>
            </c:extLst>
          </c:dPt>
          <c:dLbls>
            <c:dLbl>
              <c:idx val="0"/>
              <c:layout>
                <c:manualLayout>
                  <c:x val="0"/>
                  <c:y val="0.187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19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642,5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endParaRPr lang="ru-RU" sz="14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92,7%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7-4A5A-8335-883CAB57F4B9}"/>
                </c:ext>
              </c:extLst>
            </c:dLbl>
            <c:dLbl>
              <c:idx val="1"/>
              <c:layout>
                <c:manualLayout>
                  <c:x val="-0.17177676773920109"/>
                  <c:y val="-0.1021412401574803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541,80 </a:t>
                    </a:r>
                    <a:r>
                      <a:rPr lang="ru-RU" sz="12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7,3%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7-4A5A-8335-883CAB57F4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программы КЧР </c:v>
                </c:pt>
                <c:pt idx="1">
                  <c:v>Непрограммные расходы КЧР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19642.5</c:v>
                </c:pt>
                <c:pt idx="1">
                  <c:v>1541.8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7-4A5A-8335-883CAB57F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649263368417332"/>
          <c:y val="0.60598326771653543"/>
          <c:w val="0.44372036476177024"/>
          <c:h val="0.2567834645669291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3.2067144054700993E-2"/>
          <c:y val="7.3264271341632256E-2"/>
          <c:w val="0.96793285594529899"/>
          <c:h val="0.661047944446837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от других бюджетов бюджетной системы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118377113286769"/>
                  <c:y val="2.442142378054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290-8BEF-985B9FAD20F4}"/>
                </c:ext>
              </c:extLst>
            </c:dLbl>
            <c:dLbl>
              <c:idx val="1"/>
              <c:layout>
                <c:manualLayout>
                  <c:x val="0.13264136858989956"/>
                  <c:y val="-2.442142378054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290-8BEF-985B9FAD20F4}"/>
                </c:ext>
              </c:extLst>
            </c:dLbl>
            <c:dLbl>
              <c:idx val="2"/>
              <c:layout>
                <c:manualLayout>
                  <c:x val="0.13555656350396328"/>
                  <c:y val="-2.1979281402489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0-4290-8BEF-985B9FAD2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Факт на 01.01.2017г</c:v>
                </c:pt>
                <c:pt idx="1">
                  <c:v>Факт на 01.01.2016</c:v>
                </c:pt>
                <c:pt idx="2">
                  <c:v>Факт на 01.01.2015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2209.5</c:v>
                </c:pt>
                <c:pt idx="1">
                  <c:v>2728.4</c:v>
                </c:pt>
                <c:pt idx="2">
                  <c:v>2562.9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0-4290-8BEF-985B9FAD20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972617367583583"/>
                  <c:y val="1.2210711890272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290-8BEF-985B9FAD20F4}"/>
                </c:ext>
              </c:extLst>
            </c:dLbl>
            <c:dLbl>
              <c:idx val="1"/>
              <c:layout>
                <c:manualLayout>
                  <c:x val="0.13264136858989956"/>
                  <c:y val="-2.44214237805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0-4290-8BEF-985B9FAD20F4}"/>
                </c:ext>
              </c:extLst>
            </c:dLbl>
            <c:dLbl>
              <c:idx val="2"/>
              <c:layout>
                <c:manualLayout>
                  <c:x val="0.13555656350396328"/>
                  <c:y val="9.768569512217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290-8BEF-985B9FAD2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Факт на 01.01.2017г</c:v>
                </c:pt>
                <c:pt idx="1">
                  <c:v>Факт на 01.01.2016</c:v>
                </c:pt>
                <c:pt idx="2">
                  <c:v>Факт на 01.01.2015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1240.8</c:v>
                </c:pt>
                <c:pt idx="1">
                  <c:v>1791.1</c:v>
                </c:pt>
                <c:pt idx="2">
                  <c:v>2521.6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60-4290-8BEF-985B9FAD20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заимствования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2243818639067652"/>
                  <c:y val="-4.1516420426924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60-4290-8BEF-985B9FAD20F4}"/>
                </c:ext>
              </c:extLst>
            </c:dLbl>
            <c:dLbl>
              <c:idx val="1"/>
              <c:layout>
                <c:manualLayout>
                  <c:x val="0.11660779656254906"/>
                  <c:y val="-4.884284756108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290-8BEF-985B9FAD20F4}"/>
                </c:ext>
              </c:extLst>
            </c:dLbl>
            <c:dLbl>
              <c:idx val="2"/>
              <c:layout>
                <c:manualLayout>
                  <c:x val="0.11806539401958092"/>
                  <c:y val="-4.395856280497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290-8BEF-985B9FAD2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Факт на 01.01.2017г</c:v>
                </c:pt>
                <c:pt idx="1">
                  <c:v>Факт на 01.01.2016</c:v>
                </c:pt>
                <c:pt idx="2">
                  <c:v>Факт на 01.01.2015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76.599999999999994</c:v>
                </c:pt>
                <c:pt idx="1">
                  <c:v>76.632300000000001</c:v>
                </c:pt>
                <c:pt idx="2">
                  <c:v>76.632300000000001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60-4290-8BEF-985B9FAD20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Обязательства по предоставленным государственным гарантиям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151949140637266E-2"/>
                  <c:y val="-8.059069847579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60-4290-8BEF-985B9FAD20F4}"/>
                </c:ext>
              </c:extLst>
            </c:dLbl>
            <c:dLbl>
              <c:idx val="1"/>
              <c:layout>
                <c:manualLayout>
                  <c:x val="3.2067144054700937E-2"/>
                  <c:y val="-8.059069847579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60-4290-8BEF-985B9FAD20F4}"/>
                </c:ext>
              </c:extLst>
            </c:dLbl>
            <c:dLbl>
              <c:idx val="2"/>
              <c:layout>
                <c:manualLayout>
                  <c:x val="2.7694351683605404E-2"/>
                  <c:y val="-7.814855609774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60-4290-8BEF-985B9FAD2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Факт на 01.01.2017г</c:v>
                </c:pt>
                <c:pt idx="1">
                  <c:v>Факт на 01.01.2016</c:v>
                </c:pt>
                <c:pt idx="2">
                  <c:v>Факт на 01.01.2015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291.5</c:v>
                </c:pt>
                <c:pt idx="1">
                  <c:v>260.5</c:v>
                </c:pt>
                <c:pt idx="2">
                  <c:v>102.6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460-4290-8BEF-985B9FAD2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836160"/>
        <c:axId val="173837696"/>
        <c:axId val="0"/>
      </c:bar3DChart>
      <c:catAx>
        <c:axId val="17383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37696"/>
        <c:crosses val="autoZero"/>
        <c:auto val="1"/>
        <c:lblAlgn val="ctr"/>
        <c:lblOffset val="100"/>
        <c:noMultiLvlLbl val="0"/>
      </c:catAx>
      <c:valAx>
        <c:axId val="1738376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7383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30389828127453E-3"/>
          <c:y val="0.83350473198737318"/>
          <c:w val="0.99075229014957933"/>
          <c:h val="0.1518424137443003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3888A-FC25-4EF4-BDFC-6E3B145856DC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20C732-F769-4EB4-A030-7CE8597E8765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ОАО "ФЕДЕРАЛЬНАЯ ГИДРОГЕНЕРИРУЮЩАЯ КОМПАНИЯ - РУСГИДРО". ОАО "РУСГИДРО"</a:t>
          </a:r>
          <a:endParaRPr lang="ru-RU" sz="1200" b="1" dirty="0">
            <a:solidFill>
              <a:srgbClr val="002060"/>
            </a:solidFill>
          </a:endParaRPr>
        </a:p>
      </dgm:t>
    </dgm:pt>
    <dgm:pt modelId="{D0EBEC24-B9D8-4B6D-AAA6-4A30C9C31759}" type="parTrans" cxnId="{6D7859CB-CFB5-46AA-B406-53C52B3F81B4}">
      <dgm:prSet/>
      <dgm:spPr/>
      <dgm:t>
        <a:bodyPr/>
        <a:lstStyle/>
        <a:p>
          <a:endParaRPr lang="ru-RU"/>
        </a:p>
      </dgm:t>
    </dgm:pt>
    <dgm:pt modelId="{79AAC82F-15AB-4601-B5CF-49487B3C9E02}" type="sibTrans" cxnId="{6D7859CB-CFB5-46AA-B406-53C52B3F81B4}">
      <dgm:prSet/>
      <dgm:spPr/>
      <dgm:t>
        <a:bodyPr/>
        <a:lstStyle/>
        <a:p>
          <a:endParaRPr lang="ru-RU"/>
        </a:p>
      </dgm:t>
    </dgm:pt>
    <dgm:pt modelId="{ECA3CA5D-ECA4-4BEA-8FDF-1DF28EAD2572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КАРАЧАЕВО-ЧЕРКЕССКОЕ ОТДЕЛЕНИЕ №8585 ОАО "СБЕРБАНК РОССИИ"</a:t>
          </a:r>
          <a:endParaRPr lang="ru-RU" sz="1200" b="1" dirty="0">
            <a:solidFill>
              <a:srgbClr val="002060"/>
            </a:solidFill>
          </a:endParaRPr>
        </a:p>
      </dgm:t>
    </dgm:pt>
    <dgm:pt modelId="{05150C91-1C67-4CBF-8DE8-5EE1F3F7FF5E}" type="parTrans" cxnId="{19FC5699-E064-4ECA-97FB-247EEC3016CB}">
      <dgm:prSet/>
      <dgm:spPr/>
      <dgm:t>
        <a:bodyPr/>
        <a:lstStyle/>
        <a:p>
          <a:endParaRPr lang="ru-RU"/>
        </a:p>
      </dgm:t>
    </dgm:pt>
    <dgm:pt modelId="{0A465F25-1FD8-4AA2-A871-6E32DD3CBB42}" type="sibTrans" cxnId="{19FC5699-E064-4ECA-97FB-247EEC3016CB}">
      <dgm:prSet/>
      <dgm:spPr/>
      <dgm:t>
        <a:bodyPr/>
        <a:lstStyle/>
        <a:p>
          <a:endParaRPr lang="ru-RU"/>
        </a:p>
      </dgm:t>
    </dgm:pt>
    <dgm:pt modelId="{D75CABDF-A494-44E0-A390-C39519A0722A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ЗАО "КАВКАЗЦЕМЕНТ"</a:t>
          </a:r>
          <a:endParaRPr lang="ru-RU" sz="1200" b="1" dirty="0">
            <a:solidFill>
              <a:srgbClr val="002060"/>
            </a:solidFill>
          </a:endParaRPr>
        </a:p>
      </dgm:t>
    </dgm:pt>
    <dgm:pt modelId="{2B71DD06-74DC-4464-9A08-F3BBA728C52E}" type="parTrans" cxnId="{1BECBF29-EEBA-4EF4-A359-8CED58428DCE}">
      <dgm:prSet/>
      <dgm:spPr/>
      <dgm:t>
        <a:bodyPr/>
        <a:lstStyle/>
        <a:p>
          <a:endParaRPr lang="ru-RU"/>
        </a:p>
      </dgm:t>
    </dgm:pt>
    <dgm:pt modelId="{20E459EB-40CD-45BE-87AA-B48D459733CB}" type="sibTrans" cxnId="{1BECBF29-EEBA-4EF4-A359-8CED58428DCE}">
      <dgm:prSet/>
      <dgm:spPr/>
      <dgm:t>
        <a:bodyPr/>
        <a:lstStyle/>
        <a:p>
          <a:endParaRPr lang="ru-RU"/>
        </a:p>
      </dgm:t>
    </dgm:pt>
    <dgm:pt modelId="{4C41CF7A-2749-412B-B37F-29DBB52C237C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ЗАО "УРУПСКИЙ ГОК"</a:t>
          </a:r>
          <a:endParaRPr lang="ru-RU" sz="1200" b="1" dirty="0">
            <a:solidFill>
              <a:srgbClr val="002060"/>
            </a:solidFill>
          </a:endParaRPr>
        </a:p>
      </dgm:t>
    </dgm:pt>
    <dgm:pt modelId="{4134D442-D6C0-42EC-AAAF-FB3AABA016AB}" type="parTrans" cxnId="{40E398DD-4CF0-4C83-9008-AF9093EF8578}">
      <dgm:prSet/>
      <dgm:spPr/>
      <dgm:t>
        <a:bodyPr/>
        <a:lstStyle/>
        <a:p>
          <a:endParaRPr lang="ru-RU"/>
        </a:p>
      </dgm:t>
    </dgm:pt>
    <dgm:pt modelId="{28B52447-DA63-4800-890A-F45FFD431269}" type="sibTrans" cxnId="{40E398DD-4CF0-4C83-9008-AF9093EF8578}">
      <dgm:prSet/>
      <dgm:spPr/>
      <dgm:t>
        <a:bodyPr/>
        <a:lstStyle/>
        <a:p>
          <a:endParaRPr lang="ru-RU"/>
        </a:p>
      </dgm:t>
    </dgm:pt>
    <dgm:pt modelId="{E84E9FAA-DE1C-4842-841C-0CC0F2325A45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ФИЛИАЛ ПАО "МРСК СЕВЕРНОГО КАВКАЗА"-"КАРАЧАЕВО-ЧЕРКЕССКЭНЕРГО"</a:t>
          </a:r>
          <a:endParaRPr lang="ru-RU" sz="1200" b="1" dirty="0">
            <a:solidFill>
              <a:srgbClr val="002060"/>
            </a:solidFill>
          </a:endParaRPr>
        </a:p>
      </dgm:t>
    </dgm:pt>
    <dgm:pt modelId="{D4D9980A-B50E-4A1B-A452-0D5489C1242A}" type="parTrans" cxnId="{46CD5519-A715-46CC-B5CA-DA004748275B}">
      <dgm:prSet/>
      <dgm:spPr/>
      <dgm:t>
        <a:bodyPr/>
        <a:lstStyle/>
        <a:p>
          <a:endParaRPr lang="ru-RU"/>
        </a:p>
      </dgm:t>
    </dgm:pt>
    <dgm:pt modelId="{7A8B42A8-4BD3-442D-974E-EB7F5C80855A}" type="sibTrans" cxnId="{46CD5519-A715-46CC-B5CA-DA004748275B}">
      <dgm:prSet/>
      <dgm:spPr/>
      <dgm:t>
        <a:bodyPr/>
        <a:lstStyle/>
        <a:p>
          <a:endParaRPr lang="ru-RU"/>
        </a:p>
      </dgm:t>
    </dgm:pt>
    <dgm:pt modelId="{329CAF16-D5F5-4FD3-B1AE-6ED595C59A71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АКЦИОНЕРНОЕ ОБЩЕСТВО К2 БАНК</a:t>
          </a:r>
          <a:endParaRPr lang="ru-RU" sz="1200" b="1" dirty="0">
            <a:solidFill>
              <a:srgbClr val="002060"/>
            </a:solidFill>
          </a:endParaRPr>
        </a:p>
      </dgm:t>
    </dgm:pt>
    <dgm:pt modelId="{33152494-72A5-4A44-8AA2-16D76408EA81}" type="parTrans" cxnId="{370E57A3-7F10-46D1-A6AE-D35B1D1FDB84}">
      <dgm:prSet/>
      <dgm:spPr/>
      <dgm:t>
        <a:bodyPr/>
        <a:lstStyle/>
        <a:p>
          <a:endParaRPr lang="ru-RU"/>
        </a:p>
      </dgm:t>
    </dgm:pt>
    <dgm:pt modelId="{A7045C77-B3CA-4E0D-9BA9-101DE0A1B6E1}" type="sibTrans" cxnId="{370E57A3-7F10-46D1-A6AE-D35B1D1FDB84}">
      <dgm:prSet/>
      <dgm:spPr/>
      <dgm:t>
        <a:bodyPr/>
        <a:lstStyle/>
        <a:p>
          <a:endParaRPr lang="ru-RU"/>
        </a:p>
      </dgm:t>
    </dgm:pt>
    <dgm:pt modelId="{F6E3E283-0F56-46BF-8C0A-2403815B2FD2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АКЦИОНЕРНОЕ ОБЩЕСТВО АГРОКОМБИНАТ "ЮЖНЫЙ"</a:t>
          </a:r>
          <a:endParaRPr lang="ru-RU" sz="1200" b="1" dirty="0">
            <a:solidFill>
              <a:srgbClr val="002060"/>
            </a:solidFill>
          </a:endParaRPr>
        </a:p>
      </dgm:t>
    </dgm:pt>
    <dgm:pt modelId="{AB269847-3630-4BB9-B853-97648261E4D5}" type="parTrans" cxnId="{DF500D12-353A-4D5E-82DA-8C77B411249A}">
      <dgm:prSet/>
      <dgm:spPr/>
      <dgm:t>
        <a:bodyPr/>
        <a:lstStyle/>
        <a:p>
          <a:endParaRPr lang="ru-RU"/>
        </a:p>
      </dgm:t>
    </dgm:pt>
    <dgm:pt modelId="{8682E5A6-0F8F-45C4-869F-8FBEE7E48C38}" type="sibTrans" cxnId="{DF500D12-353A-4D5E-82DA-8C77B411249A}">
      <dgm:prSet/>
      <dgm:spPr/>
      <dgm:t>
        <a:bodyPr/>
        <a:lstStyle/>
        <a:p>
          <a:endParaRPr lang="ru-RU"/>
        </a:p>
      </dgm:t>
    </dgm:pt>
    <dgm:pt modelId="{E97C6F59-F162-4244-BE3D-6654E2468A01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ОБЩЕСТВО С ОГРАНИЧЕННОЙ ОТВЕТСТВЕННОСТЬЮ ФИРМА "МЕРКУРИЙ"</a:t>
          </a:r>
          <a:endParaRPr lang="ru-RU" sz="1200" b="1" dirty="0">
            <a:solidFill>
              <a:srgbClr val="002060"/>
            </a:solidFill>
          </a:endParaRPr>
        </a:p>
      </dgm:t>
    </dgm:pt>
    <dgm:pt modelId="{30A20F37-E7DB-42E6-BB25-359E17A6000A}" type="parTrans" cxnId="{2D1D6A96-6B25-4FBC-8CCD-51C549B0DF97}">
      <dgm:prSet/>
      <dgm:spPr/>
      <dgm:t>
        <a:bodyPr/>
        <a:lstStyle/>
        <a:p>
          <a:endParaRPr lang="ru-RU"/>
        </a:p>
      </dgm:t>
    </dgm:pt>
    <dgm:pt modelId="{3ABD09C8-D694-40B6-B4D3-9943B60BC241}" type="sibTrans" cxnId="{2D1D6A96-6B25-4FBC-8CCD-51C549B0DF97}">
      <dgm:prSet/>
      <dgm:spPr/>
      <dgm:t>
        <a:bodyPr/>
        <a:lstStyle/>
        <a:p>
          <a:endParaRPr lang="ru-RU"/>
        </a:p>
      </dgm:t>
    </dgm:pt>
    <dgm:pt modelId="{AB3D038A-89FA-426B-A180-6C69FE333C20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ООО "АГРОПРОМ"</a:t>
          </a:r>
          <a:endParaRPr lang="ru-RU" sz="1200" b="1" dirty="0">
            <a:solidFill>
              <a:srgbClr val="002060"/>
            </a:solidFill>
          </a:endParaRPr>
        </a:p>
      </dgm:t>
    </dgm:pt>
    <dgm:pt modelId="{92FC3271-0F49-44B3-AEED-AB2703527253}" type="parTrans" cxnId="{7ECAA2EF-C950-4E0F-B635-940956553549}">
      <dgm:prSet/>
      <dgm:spPr/>
      <dgm:t>
        <a:bodyPr/>
        <a:lstStyle/>
        <a:p>
          <a:endParaRPr lang="ru-RU"/>
        </a:p>
      </dgm:t>
    </dgm:pt>
    <dgm:pt modelId="{82D5CAD6-5E82-47FA-AD88-4BE54084DBD2}" type="sibTrans" cxnId="{7ECAA2EF-C950-4E0F-B635-940956553549}">
      <dgm:prSet/>
      <dgm:spPr/>
      <dgm:t>
        <a:bodyPr/>
        <a:lstStyle/>
        <a:p>
          <a:endParaRPr lang="ru-RU"/>
        </a:p>
      </dgm:t>
    </dgm:pt>
    <dgm:pt modelId="{6D393A51-1B01-47B8-9B7E-93298567FABD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АО "НАРОДНЫЙ БАНК"</a:t>
          </a:r>
          <a:endParaRPr lang="ru-RU" sz="1200" b="1" dirty="0">
            <a:solidFill>
              <a:srgbClr val="002060"/>
            </a:solidFill>
          </a:endParaRPr>
        </a:p>
      </dgm:t>
    </dgm:pt>
    <dgm:pt modelId="{41517D48-00F2-418D-A702-527576D89C79}" type="parTrans" cxnId="{D37589B2-CB95-47FC-8E10-2134AFA6D1BB}">
      <dgm:prSet/>
      <dgm:spPr/>
      <dgm:t>
        <a:bodyPr/>
        <a:lstStyle/>
        <a:p>
          <a:endParaRPr lang="ru-RU"/>
        </a:p>
      </dgm:t>
    </dgm:pt>
    <dgm:pt modelId="{5ED97B5F-8762-4A54-91C6-C003879542F2}" type="sibTrans" cxnId="{D37589B2-CB95-47FC-8E10-2134AFA6D1BB}">
      <dgm:prSet/>
      <dgm:spPr/>
      <dgm:t>
        <a:bodyPr/>
        <a:lstStyle/>
        <a:p>
          <a:endParaRPr lang="ru-RU"/>
        </a:p>
      </dgm:t>
    </dgm:pt>
    <dgm:pt modelId="{A399DC9C-A772-4DAC-9C27-D967930B0772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АО "ГАЗПРОМ ГАЗОРАСПРЕДЕЛЕНИЕ ЧЕРКЕССК"</a:t>
          </a:r>
          <a:endParaRPr lang="ru-RU" sz="1200" b="1" dirty="0">
            <a:solidFill>
              <a:srgbClr val="002060"/>
            </a:solidFill>
          </a:endParaRPr>
        </a:p>
      </dgm:t>
    </dgm:pt>
    <dgm:pt modelId="{EBF556DB-2AA7-43F8-9427-7D912978C3AB}" type="parTrans" cxnId="{AE30F917-8EA3-40EE-B739-48358FFCA182}">
      <dgm:prSet/>
      <dgm:spPr/>
      <dgm:t>
        <a:bodyPr/>
        <a:lstStyle/>
        <a:p>
          <a:endParaRPr lang="ru-RU"/>
        </a:p>
      </dgm:t>
    </dgm:pt>
    <dgm:pt modelId="{5E596A8F-188E-4F15-8E04-70946AB37CD5}" type="sibTrans" cxnId="{AE30F917-8EA3-40EE-B739-48358FFCA182}">
      <dgm:prSet/>
      <dgm:spPr/>
      <dgm:t>
        <a:bodyPr/>
        <a:lstStyle/>
        <a:p>
          <a:endParaRPr lang="ru-RU"/>
        </a:p>
      </dgm:t>
    </dgm:pt>
    <dgm:pt modelId="{52D67B2A-E540-4E08-A721-9C86216A4701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ООО АВТОМОБИЛЬНАЯ КОМПАНИЯ "ДЕРВЕЙС"</a:t>
          </a:r>
          <a:endParaRPr lang="ru-RU" sz="1200" b="1" dirty="0">
            <a:solidFill>
              <a:srgbClr val="002060"/>
            </a:solidFill>
          </a:endParaRPr>
        </a:p>
      </dgm:t>
    </dgm:pt>
    <dgm:pt modelId="{4CF0E273-9FDA-4345-A519-F6F7B7DE6433}" type="parTrans" cxnId="{338EED6B-4A6B-4424-BDEB-9ACEF421C77E}">
      <dgm:prSet/>
      <dgm:spPr/>
      <dgm:t>
        <a:bodyPr/>
        <a:lstStyle/>
        <a:p>
          <a:endParaRPr lang="ru-RU"/>
        </a:p>
      </dgm:t>
    </dgm:pt>
    <dgm:pt modelId="{DBE832FF-00B5-4764-9D21-73B13BD45601}" type="sibTrans" cxnId="{338EED6B-4A6B-4424-BDEB-9ACEF421C77E}">
      <dgm:prSet/>
      <dgm:spPr/>
      <dgm:t>
        <a:bodyPr/>
        <a:lstStyle/>
        <a:p>
          <a:endParaRPr lang="ru-RU"/>
        </a:p>
      </dgm:t>
    </dgm:pt>
    <dgm:pt modelId="{FAE4B077-D2E3-4789-B4FD-B2872C14B63C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РГКУ "КАРАЧАЕВО-ЧЕРКЕССКОЕ РЕСПУБЛИКАНСКОЕ УПРАВЛЕНИЕ АВТОМОБИЛЬНЫХ ДОРОГ ОБЩЕГО ПОЛЬЗОВАНИЯ ТЕРРИТОРИАЛЬНОГО ЗНАЧЕНИЯ "КАРАЧАЕВОЧЕРКЕСАВТОДОР"</a:t>
          </a:r>
          <a:endParaRPr lang="ru-RU" sz="1200" b="1" dirty="0">
            <a:solidFill>
              <a:srgbClr val="002060"/>
            </a:solidFill>
          </a:endParaRPr>
        </a:p>
      </dgm:t>
    </dgm:pt>
    <dgm:pt modelId="{C2973B03-02AD-40B6-872B-E58C1A2A3897}" type="parTrans" cxnId="{47B2D639-4DD4-490B-BAED-8150D192025A}">
      <dgm:prSet/>
      <dgm:spPr/>
      <dgm:t>
        <a:bodyPr/>
        <a:lstStyle/>
        <a:p>
          <a:endParaRPr lang="ru-RU"/>
        </a:p>
      </dgm:t>
    </dgm:pt>
    <dgm:pt modelId="{C0DF680D-EC5F-4AE4-975E-39A3F4302D65}" type="sibTrans" cxnId="{47B2D639-4DD4-490B-BAED-8150D192025A}">
      <dgm:prSet/>
      <dgm:spPr/>
      <dgm:t>
        <a:bodyPr/>
        <a:lstStyle/>
        <a:p>
          <a:endParaRPr lang="ru-RU"/>
        </a:p>
      </dgm:t>
    </dgm:pt>
    <dgm:pt modelId="{A5B61292-6B5E-447C-A5E9-F48B9CAF4CF8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ОТДЕЛ ОБРАБОТКИ ОБРАЩЕНИЙ И ИНФОРМИРОВАНИЯ ПО ГОЛОСОВЫМ КАНАЛАМ СВЯЗИ</a:t>
          </a:r>
          <a:endParaRPr lang="ru-RU" sz="1200" b="1" dirty="0">
            <a:solidFill>
              <a:srgbClr val="002060"/>
            </a:solidFill>
          </a:endParaRPr>
        </a:p>
      </dgm:t>
    </dgm:pt>
    <dgm:pt modelId="{B2DFB755-CFF9-4F1E-9617-D4CF66D3597E}" type="parTrans" cxnId="{CAAEC09B-CAD5-4C5C-BFC0-4519252F3E71}">
      <dgm:prSet/>
      <dgm:spPr/>
      <dgm:t>
        <a:bodyPr/>
        <a:lstStyle/>
        <a:p>
          <a:endParaRPr lang="ru-RU"/>
        </a:p>
      </dgm:t>
    </dgm:pt>
    <dgm:pt modelId="{13EACC24-1D86-46F5-B724-CDFEA5DBF67B}" type="sibTrans" cxnId="{CAAEC09B-CAD5-4C5C-BFC0-4519252F3E71}">
      <dgm:prSet/>
      <dgm:spPr/>
      <dgm:t>
        <a:bodyPr/>
        <a:lstStyle/>
        <a:p>
          <a:endParaRPr lang="ru-RU"/>
        </a:p>
      </dgm:t>
    </dgm:pt>
    <dgm:pt modelId="{6CFBBB5F-1E27-4CC5-A9A9-75FD56FCE9E2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ФИЛИАЛ ООО "ХЛАДОКОМБИНАТ"</a:t>
          </a:r>
          <a:endParaRPr lang="ru-RU" sz="1200" b="1" dirty="0">
            <a:solidFill>
              <a:srgbClr val="002060"/>
            </a:solidFill>
          </a:endParaRPr>
        </a:p>
      </dgm:t>
    </dgm:pt>
    <dgm:pt modelId="{8B2CFC0A-6737-4934-A3B9-48321576E6D9}" type="parTrans" cxnId="{A3B4EA11-C6B1-405A-A4F7-DAE4CE30A33C}">
      <dgm:prSet/>
      <dgm:spPr/>
      <dgm:t>
        <a:bodyPr/>
        <a:lstStyle/>
        <a:p>
          <a:endParaRPr lang="ru-RU"/>
        </a:p>
      </dgm:t>
    </dgm:pt>
    <dgm:pt modelId="{0D798CAF-975A-46F7-94B4-167BF0949D7F}" type="sibTrans" cxnId="{A3B4EA11-C6B1-405A-A4F7-DAE4CE30A33C}">
      <dgm:prSet/>
      <dgm:spPr/>
      <dgm:t>
        <a:bodyPr/>
        <a:lstStyle/>
        <a:p>
          <a:endParaRPr lang="ru-RU"/>
        </a:p>
      </dgm:t>
    </dgm:pt>
    <dgm:pt modelId="{D901538B-431B-49A1-9E0A-E74D0C88E65C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ФГБУ НАУКИ СПЕЦИАЛЬНАЯ АСТРОФИЗИЧЕСКАЯ ОБСЕРВАТОРИЯ РОССИЙСКОЙ АКАДЕМИИ НАУК</a:t>
          </a:r>
          <a:endParaRPr lang="ru-RU" sz="1200" b="1" dirty="0">
            <a:solidFill>
              <a:srgbClr val="002060"/>
            </a:solidFill>
          </a:endParaRPr>
        </a:p>
      </dgm:t>
    </dgm:pt>
    <dgm:pt modelId="{1F5048F2-C573-4E57-9BC5-C1DD3D717132}" type="parTrans" cxnId="{1DDB9847-A971-45BC-8A6D-6889D9E62E11}">
      <dgm:prSet/>
      <dgm:spPr/>
      <dgm:t>
        <a:bodyPr/>
        <a:lstStyle/>
        <a:p>
          <a:endParaRPr lang="ru-RU"/>
        </a:p>
      </dgm:t>
    </dgm:pt>
    <dgm:pt modelId="{C8F1FCE9-771E-43E6-AD09-58A433D9B49E}" type="sibTrans" cxnId="{1DDB9847-A971-45BC-8A6D-6889D9E62E11}">
      <dgm:prSet/>
      <dgm:spPr/>
      <dgm:t>
        <a:bodyPr/>
        <a:lstStyle/>
        <a:p>
          <a:endParaRPr lang="ru-RU"/>
        </a:p>
      </dgm:t>
    </dgm:pt>
    <dgm:pt modelId="{923DE267-70C1-41E5-9ECC-3E604B78CFD0}">
      <dgm:prSet custT="1"/>
      <dgm:spPr/>
      <dgm:t>
        <a:bodyPr/>
        <a:lstStyle/>
        <a:p>
          <a:r>
            <a:rPr lang="ru-RU" sz="1200" b="1" i="0" u="none" smtClean="0">
              <a:solidFill>
                <a:srgbClr val="002060"/>
              </a:solidFill>
            </a:rPr>
            <a:t>ЗАО "АКВАЛАЙН"</a:t>
          </a:r>
          <a:endParaRPr lang="ru-RU" sz="1200" b="1" dirty="0">
            <a:solidFill>
              <a:srgbClr val="002060"/>
            </a:solidFill>
          </a:endParaRPr>
        </a:p>
      </dgm:t>
    </dgm:pt>
    <dgm:pt modelId="{7887C31D-BC2B-40C2-8FE3-6F282C066146}" type="parTrans" cxnId="{8F64DF73-B9F2-49CF-9A5D-2443E74E5102}">
      <dgm:prSet/>
      <dgm:spPr/>
      <dgm:t>
        <a:bodyPr/>
        <a:lstStyle/>
        <a:p>
          <a:endParaRPr lang="ru-RU"/>
        </a:p>
      </dgm:t>
    </dgm:pt>
    <dgm:pt modelId="{DA47D51E-E252-4125-A76B-69FF3710CFB3}" type="sibTrans" cxnId="{8F64DF73-B9F2-49CF-9A5D-2443E74E5102}">
      <dgm:prSet/>
      <dgm:spPr/>
      <dgm:t>
        <a:bodyPr/>
        <a:lstStyle/>
        <a:p>
          <a:endParaRPr lang="ru-RU"/>
        </a:p>
      </dgm:t>
    </dgm:pt>
    <dgm:pt modelId="{CC471666-9E0F-4D96-948C-2D7D1CBEAC22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АО "КУРОРТЫ СЕВЕРНОГО КАВКАЗА"</a:t>
          </a:r>
          <a:endParaRPr lang="ru-RU" sz="1200" b="1" dirty="0">
            <a:solidFill>
              <a:srgbClr val="002060"/>
            </a:solidFill>
          </a:endParaRPr>
        </a:p>
      </dgm:t>
    </dgm:pt>
    <dgm:pt modelId="{2F007875-3153-4413-97A4-94404F2E9387}" type="parTrans" cxnId="{7D2A7BC1-0B37-4F19-B49E-ED7E7F6ABDC0}">
      <dgm:prSet/>
      <dgm:spPr/>
      <dgm:t>
        <a:bodyPr/>
        <a:lstStyle/>
        <a:p>
          <a:endParaRPr lang="ru-RU"/>
        </a:p>
      </dgm:t>
    </dgm:pt>
    <dgm:pt modelId="{CB3AF8C4-6F57-43FA-B8E3-1808D29D7007}" type="sibTrans" cxnId="{7D2A7BC1-0B37-4F19-B49E-ED7E7F6ABDC0}">
      <dgm:prSet/>
      <dgm:spPr/>
      <dgm:t>
        <a:bodyPr/>
        <a:lstStyle/>
        <a:p>
          <a:endParaRPr lang="ru-RU"/>
        </a:p>
      </dgm:t>
    </dgm:pt>
    <dgm:pt modelId="{4EA61F4E-2EB5-4B6D-996E-F1AD1E882E0A}">
      <dgm:prSet custT="1"/>
      <dgm:spPr/>
      <dgm:t>
        <a:bodyPr/>
        <a:lstStyle/>
        <a:p>
          <a:r>
            <a:rPr lang="ru-RU" sz="1200" b="1" i="0" u="none" dirty="0" smtClean="0">
              <a:solidFill>
                <a:srgbClr val="002060"/>
              </a:solidFill>
            </a:rPr>
            <a:t>ООО "УНИВЕРСАЛЬНЫЙ ЛИЗИНГ"</a:t>
          </a:r>
          <a:endParaRPr lang="ru-RU" sz="1200" b="1" dirty="0">
            <a:solidFill>
              <a:srgbClr val="002060"/>
            </a:solidFill>
          </a:endParaRPr>
        </a:p>
      </dgm:t>
    </dgm:pt>
    <dgm:pt modelId="{E570C542-C430-4038-A9EE-BDC6BEE94D2F}" type="parTrans" cxnId="{463C8FFB-5F65-484D-A2EA-E44B0E1D7C79}">
      <dgm:prSet/>
      <dgm:spPr/>
      <dgm:t>
        <a:bodyPr/>
        <a:lstStyle/>
        <a:p>
          <a:endParaRPr lang="ru-RU"/>
        </a:p>
      </dgm:t>
    </dgm:pt>
    <dgm:pt modelId="{2FFB7452-28A8-4623-9034-772642111923}" type="sibTrans" cxnId="{463C8FFB-5F65-484D-A2EA-E44B0E1D7C79}">
      <dgm:prSet/>
      <dgm:spPr/>
      <dgm:t>
        <a:bodyPr/>
        <a:lstStyle/>
        <a:p>
          <a:endParaRPr lang="ru-RU"/>
        </a:p>
      </dgm:t>
    </dgm:pt>
    <dgm:pt modelId="{B4263708-B4E1-4C2A-B062-423B79D6A353}" type="pres">
      <dgm:prSet presAssocID="{0EB3888A-FC25-4EF4-BDFC-6E3B14585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1D1C8-521B-4647-A751-310BD7E8FA21}" type="pres">
      <dgm:prSet presAssocID="{9E20C732-F769-4EB4-A030-7CE8597E8765}" presName="parentLin" presStyleCnt="0"/>
      <dgm:spPr/>
    </dgm:pt>
    <dgm:pt modelId="{122EBB8C-9331-49BA-B183-6D85C1A324E0}" type="pres">
      <dgm:prSet presAssocID="{9E20C732-F769-4EB4-A030-7CE8597E8765}" presName="parentLeftMargin" presStyleLbl="node1" presStyleIdx="0" presStyleCnt="19"/>
      <dgm:spPr/>
      <dgm:t>
        <a:bodyPr/>
        <a:lstStyle/>
        <a:p>
          <a:endParaRPr lang="ru-RU"/>
        </a:p>
      </dgm:t>
    </dgm:pt>
    <dgm:pt modelId="{1D2ED514-1F1F-4EF4-A987-853312E6CC18}" type="pres">
      <dgm:prSet presAssocID="{9E20C732-F769-4EB4-A030-7CE8597E8765}" presName="parentText" presStyleLbl="node1" presStyleIdx="0" presStyleCnt="19" custScaleX="126200" custScaleY="127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9708C-ADCE-4F16-A760-C322A479EC42}" type="pres">
      <dgm:prSet presAssocID="{9E20C732-F769-4EB4-A030-7CE8597E8765}" presName="negativeSpace" presStyleCnt="0"/>
      <dgm:spPr/>
    </dgm:pt>
    <dgm:pt modelId="{F5BB4658-8F1B-4CEF-854F-E568B70D18F8}" type="pres">
      <dgm:prSet presAssocID="{9E20C732-F769-4EB4-A030-7CE8597E8765}" presName="childText" presStyleLbl="conFgAcc1" presStyleIdx="0" presStyleCnt="19">
        <dgm:presLayoutVars>
          <dgm:bulletEnabled val="1"/>
        </dgm:presLayoutVars>
      </dgm:prSet>
      <dgm:spPr/>
    </dgm:pt>
    <dgm:pt modelId="{984ABA26-B236-4FA9-9E88-B25E2E4E3394}" type="pres">
      <dgm:prSet presAssocID="{79AAC82F-15AB-4601-B5CF-49487B3C9E02}" presName="spaceBetweenRectangles" presStyleCnt="0"/>
      <dgm:spPr/>
    </dgm:pt>
    <dgm:pt modelId="{C5643C65-F97D-411E-9736-D0FDAC6AF277}" type="pres">
      <dgm:prSet presAssocID="{ECA3CA5D-ECA4-4BEA-8FDF-1DF28EAD2572}" presName="parentLin" presStyleCnt="0"/>
      <dgm:spPr/>
    </dgm:pt>
    <dgm:pt modelId="{4685BF9A-0E7E-4241-9B72-A0DF1D357D75}" type="pres">
      <dgm:prSet presAssocID="{ECA3CA5D-ECA4-4BEA-8FDF-1DF28EAD2572}" presName="parentLeftMargin" presStyleLbl="node1" presStyleIdx="0" presStyleCnt="19"/>
      <dgm:spPr/>
      <dgm:t>
        <a:bodyPr/>
        <a:lstStyle/>
        <a:p>
          <a:endParaRPr lang="ru-RU"/>
        </a:p>
      </dgm:t>
    </dgm:pt>
    <dgm:pt modelId="{E4D94633-EEDD-4FB1-8464-96DB0A94270B}" type="pres">
      <dgm:prSet presAssocID="{ECA3CA5D-ECA4-4BEA-8FDF-1DF28EAD2572}" presName="parentText" presStyleLbl="node1" presStyleIdx="1" presStyleCnt="19" custLinFactNeighborX="3191" custLinFactNeighborY="2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4AAB-789B-4162-B51F-1C703317142A}" type="pres">
      <dgm:prSet presAssocID="{ECA3CA5D-ECA4-4BEA-8FDF-1DF28EAD2572}" presName="negativeSpace" presStyleCnt="0"/>
      <dgm:spPr/>
    </dgm:pt>
    <dgm:pt modelId="{662F7A37-DECE-44B6-9FCF-0B0CF7F1585B}" type="pres">
      <dgm:prSet presAssocID="{ECA3CA5D-ECA4-4BEA-8FDF-1DF28EAD2572}" presName="childText" presStyleLbl="conFgAcc1" presStyleIdx="1" presStyleCnt="19">
        <dgm:presLayoutVars>
          <dgm:bulletEnabled val="1"/>
        </dgm:presLayoutVars>
      </dgm:prSet>
      <dgm:spPr/>
    </dgm:pt>
    <dgm:pt modelId="{E999BB50-0376-48A8-A638-D50BFB8102BC}" type="pres">
      <dgm:prSet presAssocID="{0A465F25-1FD8-4AA2-A871-6E32DD3CBB42}" presName="spaceBetweenRectangles" presStyleCnt="0"/>
      <dgm:spPr/>
    </dgm:pt>
    <dgm:pt modelId="{7892AD13-C768-4743-91C7-61FBCD2D2462}" type="pres">
      <dgm:prSet presAssocID="{D75CABDF-A494-44E0-A390-C39519A0722A}" presName="parentLin" presStyleCnt="0"/>
      <dgm:spPr/>
    </dgm:pt>
    <dgm:pt modelId="{CC0CBB87-2ECD-4375-9033-144AAD9BCE79}" type="pres">
      <dgm:prSet presAssocID="{D75CABDF-A494-44E0-A390-C39519A0722A}" presName="parentLeftMargin" presStyleLbl="node1" presStyleIdx="1" presStyleCnt="19"/>
      <dgm:spPr/>
      <dgm:t>
        <a:bodyPr/>
        <a:lstStyle/>
        <a:p>
          <a:endParaRPr lang="ru-RU"/>
        </a:p>
      </dgm:t>
    </dgm:pt>
    <dgm:pt modelId="{490A531B-0E90-4289-9897-4F790F7BFA2B}" type="pres">
      <dgm:prSet presAssocID="{D75CABDF-A494-44E0-A390-C39519A0722A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AE8A-6FEA-4B95-844B-AA66437D47CD}" type="pres">
      <dgm:prSet presAssocID="{D75CABDF-A494-44E0-A390-C39519A0722A}" presName="negativeSpace" presStyleCnt="0"/>
      <dgm:spPr/>
    </dgm:pt>
    <dgm:pt modelId="{169AC765-C201-4E70-840F-D98F9D73AFB3}" type="pres">
      <dgm:prSet presAssocID="{D75CABDF-A494-44E0-A390-C39519A0722A}" presName="childText" presStyleLbl="conFgAcc1" presStyleIdx="2" presStyleCnt="19">
        <dgm:presLayoutVars>
          <dgm:bulletEnabled val="1"/>
        </dgm:presLayoutVars>
      </dgm:prSet>
      <dgm:spPr/>
    </dgm:pt>
    <dgm:pt modelId="{32645327-9953-4BFA-9798-CEC8224E409D}" type="pres">
      <dgm:prSet presAssocID="{20E459EB-40CD-45BE-87AA-B48D459733CB}" presName="spaceBetweenRectangles" presStyleCnt="0"/>
      <dgm:spPr/>
    </dgm:pt>
    <dgm:pt modelId="{4E099822-E026-4521-BF13-D76F7C113810}" type="pres">
      <dgm:prSet presAssocID="{4C41CF7A-2749-412B-B37F-29DBB52C237C}" presName="parentLin" presStyleCnt="0"/>
      <dgm:spPr/>
    </dgm:pt>
    <dgm:pt modelId="{202A5851-64D6-4141-AE2A-C3C476D2BB6E}" type="pres">
      <dgm:prSet presAssocID="{4C41CF7A-2749-412B-B37F-29DBB52C237C}" presName="parentLeftMargin" presStyleLbl="node1" presStyleIdx="2" presStyleCnt="19"/>
      <dgm:spPr/>
      <dgm:t>
        <a:bodyPr/>
        <a:lstStyle/>
        <a:p>
          <a:endParaRPr lang="ru-RU"/>
        </a:p>
      </dgm:t>
    </dgm:pt>
    <dgm:pt modelId="{25674985-0F54-485D-B8D2-C0381FCDC66E}" type="pres">
      <dgm:prSet presAssocID="{4C41CF7A-2749-412B-B37F-29DBB52C237C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F8663-7FE5-4E8D-8A8F-A62495B8787B}" type="pres">
      <dgm:prSet presAssocID="{4C41CF7A-2749-412B-B37F-29DBB52C237C}" presName="negativeSpace" presStyleCnt="0"/>
      <dgm:spPr/>
    </dgm:pt>
    <dgm:pt modelId="{37C72075-9676-43A3-AE48-50C859A6E265}" type="pres">
      <dgm:prSet presAssocID="{4C41CF7A-2749-412B-B37F-29DBB52C237C}" presName="childText" presStyleLbl="conFgAcc1" presStyleIdx="3" presStyleCnt="19">
        <dgm:presLayoutVars>
          <dgm:bulletEnabled val="1"/>
        </dgm:presLayoutVars>
      </dgm:prSet>
      <dgm:spPr/>
    </dgm:pt>
    <dgm:pt modelId="{AE926787-1712-4886-98A3-DCA2A9DC339E}" type="pres">
      <dgm:prSet presAssocID="{28B52447-DA63-4800-890A-F45FFD431269}" presName="spaceBetweenRectangles" presStyleCnt="0"/>
      <dgm:spPr/>
    </dgm:pt>
    <dgm:pt modelId="{A4BD5CBA-F216-4734-9C35-706594563A7E}" type="pres">
      <dgm:prSet presAssocID="{E84E9FAA-DE1C-4842-841C-0CC0F2325A45}" presName="parentLin" presStyleCnt="0"/>
      <dgm:spPr/>
    </dgm:pt>
    <dgm:pt modelId="{BAD12269-E73F-44E3-BA48-3854D897EB2E}" type="pres">
      <dgm:prSet presAssocID="{E84E9FAA-DE1C-4842-841C-0CC0F2325A45}" presName="parentLeftMargin" presStyleLbl="node1" presStyleIdx="3" presStyleCnt="19"/>
      <dgm:spPr/>
      <dgm:t>
        <a:bodyPr/>
        <a:lstStyle/>
        <a:p>
          <a:endParaRPr lang="ru-RU"/>
        </a:p>
      </dgm:t>
    </dgm:pt>
    <dgm:pt modelId="{0DF08DF7-B4C4-408F-A25D-B904C4BF626F}" type="pres">
      <dgm:prSet presAssocID="{E84E9FAA-DE1C-4842-841C-0CC0F2325A4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6DE9-272A-4538-A957-3CE9C3AF869B}" type="pres">
      <dgm:prSet presAssocID="{E84E9FAA-DE1C-4842-841C-0CC0F2325A45}" presName="negativeSpace" presStyleCnt="0"/>
      <dgm:spPr/>
    </dgm:pt>
    <dgm:pt modelId="{0292CA1D-98BA-4715-B85D-D4DAC34022E5}" type="pres">
      <dgm:prSet presAssocID="{E84E9FAA-DE1C-4842-841C-0CC0F2325A45}" presName="childText" presStyleLbl="conFgAcc1" presStyleIdx="4" presStyleCnt="19">
        <dgm:presLayoutVars>
          <dgm:bulletEnabled val="1"/>
        </dgm:presLayoutVars>
      </dgm:prSet>
      <dgm:spPr/>
    </dgm:pt>
    <dgm:pt modelId="{4C400353-4C03-4553-BBD9-C05FF190A263}" type="pres">
      <dgm:prSet presAssocID="{7A8B42A8-4BD3-442D-974E-EB7F5C80855A}" presName="spaceBetweenRectangles" presStyleCnt="0"/>
      <dgm:spPr/>
    </dgm:pt>
    <dgm:pt modelId="{2D51AB9C-C5AB-4A59-BB61-4ED5CFC2AC72}" type="pres">
      <dgm:prSet presAssocID="{329CAF16-D5F5-4FD3-B1AE-6ED595C59A71}" presName="parentLin" presStyleCnt="0"/>
      <dgm:spPr/>
    </dgm:pt>
    <dgm:pt modelId="{9B4A4414-973E-46CA-A7C1-6C6DA38252DF}" type="pres">
      <dgm:prSet presAssocID="{329CAF16-D5F5-4FD3-B1AE-6ED595C59A71}" presName="parentLeftMargin" presStyleLbl="node1" presStyleIdx="4" presStyleCnt="19"/>
      <dgm:spPr/>
      <dgm:t>
        <a:bodyPr/>
        <a:lstStyle/>
        <a:p>
          <a:endParaRPr lang="ru-RU"/>
        </a:p>
      </dgm:t>
    </dgm:pt>
    <dgm:pt modelId="{ABBD6303-D903-459D-9514-285815372A5C}" type="pres">
      <dgm:prSet presAssocID="{329CAF16-D5F5-4FD3-B1AE-6ED595C59A71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6A8CD-ED75-40C5-8B38-C8898DAB57BB}" type="pres">
      <dgm:prSet presAssocID="{329CAF16-D5F5-4FD3-B1AE-6ED595C59A71}" presName="negativeSpace" presStyleCnt="0"/>
      <dgm:spPr/>
    </dgm:pt>
    <dgm:pt modelId="{C8F4511E-6CB5-46E8-8B28-870897F76842}" type="pres">
      <dgm:prSet presAssocID="{329CAF16-D5F5-4FD3-B1AE-6ED595C59A71}" presName="childText" presStyleLbl="conFgAcc1" presStyleIdx="5" presStyleCnt="19">
        <dgm:presLayoutVars>
          <dgm:bulletEnabled val="1"/>
        </dgm:presLayoutVars>
      </dgm:prSet>
      <dgm:spPr/>
    </dgm:pt>
    <dgm:pt modelId="{6DF61167-EBF4-4EE0-B055-7651FCE59BB9}" type="pres">
      <dgm:prSet presAssocID="{A7045C77-B3CA-4E0D-9BA9-101DE0A1B6E1}" presName="spaceBetweenRectangles" presStyleCnt="0"/>
      <dgm:spPr/>
    </dgm:pt>
    <dgm:pt modelId="{42A9BE49-88F3-4F83-B9F1-BE6A772EC31F}" type="pres">
      <dgm:prSet presAssocID="{F6E3E283-0F56-46BF-8C0A-2403815B2FD2}" presName="parentLin" presStyleCnt="0"/>
      <dgm:spPr/>
    </dgm:pt>
    <dgm:pt modelId="{0FC51C36-2904-4319-A41B-DF29C0CF7A7C}" type="pres">
      <dgm:prSet presAssocID="{F6E3E283-0F56-46BF-8C0A-2403815B2FD2}" presName="parentLeftMargin" presStyleLbl="node1" presStyleIdx="5" presStyleCnt="19"/>
      <dgm:spPr/>
      <dgm:t>
        <a:bodyPr/>
        <a:lstStyle/>
        <a:p>
          <a:endParaRPr lang="ru-RU"/>
        </a:p>
      </dgm:t>
    </dgm:pt>
    <dgm:pt modelId="{B4004326-727D-4B48-8D98-710AB07677C7}" type="pres">
      <dgm:prSet presAssocID="{F6E3E283-0F56-46BF-8C0A-2403815B2FD2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2B920-9940-417F-9C00-3008C4F905BE}" type="pres">
      <dgm:prSet presAssocID="{F6E3E283-0F56-46BF-8C0A-2403815B2FD2}" presName="negativeSpace" presStyleCnt="0"/>
      <dgm:spPr/>
    </dgm:pt>
    <dgm:pt modelId="{C4B470CE-8540-4107-AE2E-20F24414036E}" type="pres">
      <dgm:prSet presAssocID="{F6E3E283-0F56-46BF-8C0A-2403815B2FD2}" presName="childText" presStyleLbl="conFgAcc1" presStyleIdx="6" presStyleCnt="19">
        <dgm:presLayoutVars>
          <dgm:bulletEnabled val="1"/>
        </dgm:presLayoutVars>
      </dgm:prSet>
      <dgm:spPr/>
    </dgm:pt>
    <dgm:pt modelId="{30951D08-9FF3-46D4-9E3C-1F9FD5AF1B5F}" type="pres">
      <dgm:prSet presAssocID="{8682E5A6-0F8F-45C4-869F-8FBEE7E48C38}" presName="spaceBetweenRectangles" presStyleCnt="0"/>
      <dgm:spPr/>
    </dgm:pt>
    <dgm:pt modelId="{6637322D-0F3F-419C-8B9F-96C5AAA7F3A9}" type="pres">
      <dgm:prSet presAssocID="{E97C6F59-F162-4244-BE3D-6654E2468A01}" presName="parentLin" presStyleCnt="0"/>
      <dgm:spPr/>
    </dgm:pt>
    <dgm:pt modelId="{227B0791-54BB-40D1-BE61-F4747B242C5D}" type="pres">
      <dgm:prSet presAssocID="{E97C6F59-F162-4244-BE3D-6654E2468A01}" presName="parentLeftMargin" presStyleLbl="node1" presStyleIdx="6" presStyleCnt="19"/>
      <dgm:spPr/>
      <dgm:t>
        <a:bodyPr/>
        <a:lstStyle/>
        <a:p>
          <a:endParaRPr lang="ru-RU"/>
        </a:p>
      </dgm:t>
    </dgm:pt>
    <dgm:pt modelId="{4DEAE8AB-334B-4430-BF06-B7F450F89788}" type="pres">
      <dgm:prSet presAssocID="{E97C6F59-F162-4244-BE3D-6654E2468A01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3873-2A2E-4818-8047-81CE10721470}" type="pres">
      <dgm:prSet presAssocID="{E97C6F59-F162-4244-BE3D-6654E2468A01}" presName="negativeSpace" presStyleCnt="0"/>
      <dgm:spPr/>
    </dgm:pt>
    <dgm:pt modelId="{06B9961A-E546-4FE2-887C-7F5470FC70BD}" type="pres">
      <dgm:prSet presAssocID="{E97C6F59-F162-4244-BE3D-6654E2468A01}" presName="childText" presStyleLbl="conFgAcc1" presStyleIdx="7" presStyleCnt="19">
        <dgm:presLayoutVars>
          <dgm:bulletEnabled val="1"/>
        </dgm:presLayoutVars>
      </dgm:prSet>
      <dgm:spPr/>
    </dgm:pt>
    <dgm:pt modelId="{ADB085A6-4564-49F4-BC68-40F08914149C}" type="pres">
      <dgm:prSet presAssocID="{3ABD09C8-D694-40B6-B4D3-9943B60BC241}" presName="spaceBetweenRectangles" presStyleCnt="0"/>
      <dgm:spPr/>
    </dgm:pt>
    <dgm:pt modelId="{E9CBA39F-FD0A-4391-8AA5-E5D6E0BE6163}" type="pres">
      <dgm:prSet presAssocID="{AB3D038A-89FA-426B-A180-6C69FE333C20}" presName="parentLin" presStyleCnt="0"/>
      <dgm:spPr/>
    </dgm:pt>
    <dgm:pt modelId="{0F345471-08BC-49F1-950D-E0BF4C696CC6}" type="pres">
      <dgm:prSet presAssocID="{AB3D038A-89FA-426B-A180-6C69FE333C20}" presName="parentLeftMargin" presStyleLbl="node1" presStyleIdx="7" presStyleCnt="19"/>
      <dgm:spPr/>
      <dgm:t>
        <a:bodyPr/>
        <a:lstStyle/>
        <a:p>
          <a:endParaRPr lang="ru-RU"/>
        </a:p>
      </dgm:t>
    </dgm:pt>
    <dgm:pt modelId="{3C48D9A6-F6C0-4E8C-A94A-C12BF01309FC}" type="pres">
      <dgm:prSet presAssocID="{AB3D038A-89FA-426B-A180-6C69FE333C20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0E54-6518-423F-923E-1EEC6C141B8A}" type="pres">
      <dgm:prSet presAssocID="{AB3D038A-89FA-426B-A180-6C69FE333C20}" presName="negativeSpace" presStyleCnt="0"/>
      <dgm:spPr/>
    </dgm:pt>
    <dgm:pt modelId="{5D3F7849-CA26-458B-8C8A-23C9B1C1F990}" type="pres">
      <dgm:prSet presAssocID="{AB3D038A-89FA-426B-A180-6C69FE333C20}" presName="childText" presStyleLbl="conFgAcc1" presStyleIdx="8" presStyleCnt="19">
        <dgm:presLayoutVars>
          <dgm:bulletEnabled val="1"/>
        </dgm:presLayoutVars>
      </dgm:prSet>
      <dgm:spPr/>
    </dgm:pt>
    <dgm:pt modelId="{D09F0A4C-2E7D-4E25-BB90-D3C438D539BD}" type="pres">
      <dgm:prSet presAssocID="{82D5CAD6-5E82-47FA-AD88-4BE54084DBD2}" presName="spaceBetweenRectangles" presStyleCnt="0"/>
      <dgm:spPr/>
    </dgm:pt>
    <dgm:pt modelId="{C6913BAC-0D0C-4022-B0F3-1CFE29203040}" type="pres">
      <dgm:prSet presAssocID="{6D393A51-1B01-47B8-9B7E-93298567FABD}" presName="parentLin" presStyleCnt="0"/>
      <dgm:spPr/>
    </dgm:pt>
    <dgm:pt modelId="{C6413A8A-EA2B-4E43-8DD3-7EBCF256B109}" type="pres">
      <dgm:prSet presAssocID="{6D393A51-1B01-47B8-9B7E-93298567FABD}" presName="parentLeftMargin" presStyleLbl="node1" presStyleIdx="8" presStyleCnt="19"/>
      <dgm:spPr/>
      <dgm:t>
        <a:bodyPr/>
        <a:lstStyle/>
        <a:p>
          <a:endParaRPr lang="ru-RU"/>
        </a:p>
      </dgm:t>
    </dgm:pt>
    <dgm:pt modelId="{D5B8922B-AA01-44CF-804F-AD5215401D28}" type="pres">
      <dgm:prSet presAssocID="{6D393A51-1B01-47B8-9B7E-93298567FABD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B13B2-8333-4451-B1D0-F666A856E54D}" type="pres">
      <dgm:prSet presAssocID="{6D393A51-1B01-47B8-9B7E-93298567FABD}" presName="negativeSpace" presStyleCnt="0"/>
      <dgm:spPr/>
    </dgm:pt>
    <dgm:pt modelId="{19D378A1-54CC-4922-9859-896EE1656898}" type="pres">
      <dgm:prSet presAssocID="{6D393A51-1B01-47B8-9B7E-93298567FABD}" presName="childText" presStyleLbl="conFgAcc1" presStyleIdx="9" presStyleCnt="19">
        <dgm:presLayoutVars>
          <dgm:bulletEnabled val="1"/>
        </dgm:presLayoutVars>
      </dgm:prSet>
      <dgm:spPr/>
    </dgm:pt>
    <dgm:pt modelId="{4D22FDBD-1F98-4D59-8948-C400F670531E}" type="pres">
      <dgm:prSet presAssocID="{5ED97B5F-8762-4A54-91C6-C003879542F2}" presName="spaceBetweenRectangles" presStyleCnt="0"/>
      <dgm:spPr/>
    </dgm:pt>
    <dgm:pt modelId="{9E46F5FB-4A25-42C8-8391-F6B5E9F25B08}" type="pres">
      <dgm:prSet presAssocID="{A399DC9C-A772-4DAC-9C27-D967930B0772}" presName="parentLin" presStyleCnt="0"/>
      <dgm:spPr/>
    </dgm:pt>
    <dgm:pt modelId="{FC780783-C918-488B-A469-62FEA07099C1}" type="pres">
      <dgm:prSet presAssocID="{A399DC9C-A772-4DAC-9C27-D967930B0772}" presName="parentLeftMargin" presStyleLbl="node1" presStyleIdx="9" presStyleCnt="19"/>
      <dgm:spPr/>
      <dgm:t>
        <a:bodyPr/>
        <a:lstStyle/>
        <a:p>
          <a:endParaRPr lang="ru-RU"/>
        </a:p>
      </dgm:t>
    </dgm:pt>
    <dgm:pt modelId="{583966C5-C2C1-4796-98FA-5C5725FA06BA}" type="pres">
      <dgm:prSet presAssocID="{A399DC9C-A772-4DAC-9C27-D967930B0772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14DFB-566F-48BA-95EA-2CF34B6BC913}" type="pres">
      <dgm:prSet presAssocID="{A399DC9C-A772-4DAC-9C27-D967930B0772}" presName="negativeSpace" presStyleCnt="0"/>
      <dgm:spPr/>
    </dgm:pt>
    <dgm:pt modelId="{7A8302A6-81C4-46CC-86A4-DE0B2E86FD2F}" type="pres">
      <dgm:prSet presAssocID="{A399DC9C-A772-4DAC-9C27-D967930B0772}" presName="childText" presStyleLbl="conFgAcc1" presStyleIdx="10" presStyleCnt="19">
        <dgm:presLayoutVars>
          <dgm:bulletEnabled val="1"/>
        </dgm:presLayoutVars>
      </dgm:prSet>
      <dgm:spPr/>
    </dgm:pt>
    <dgm:pt modelId="{CD3A8335-0253-4E1E-895A-BCB9C146EE8D}" type="pres">
      <dgm:prSet presAssocID="{5E596A8F-188E-4F15-8E04-70946AB37CD5}" presName="spaceBetweenRectangles" presStyleCnt="0"/>
      <dgm:spPr/>
    </dgm:pt>
    <dgm:pt modelId="{0DF7A9CF-71EC-45A0-8A0A-D862825F8BB4}" type="pres">
      <dgm:prSet presAssocID="{52D67B2A-E540-4E08-A721-9C86216A4701}" presName="parentLin" presStyleCnt="0"/>
      <dgm:spPr/>
    </dgm:pt>
    <dgm:pt modelId="{D22C891F-6149-4341-B446-0C1FC95475C3}" type="pres">
      <dgm:prSet presAssocID="{52D67B2A-E540-4E08-A721-9C86216A4701}" presName="parentLeftMargin" presStyleLbl="node1" presStyleIdx="10" presStyleCnt="19"/>
      <dgm:spPr/>
      <dgm:t>
        <a:bodyPr/>
        <a:lstStyle/>
        <a:p>
          <a:endParaRPr lang="ru-RU"/>
        </a:p>
      </dgm:t>
    </dgm:pt>
    <dgm:pt modelId="{00548D88-5AA9-4197-8188-F10006B2C693}" type="pres">
      <dgm:prSet presAssocID="{52D67B2A-E540-4E08-A721-9C86216A4701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71D56-B32B-42F6-B4DD-80B2DB135EA2}" type="pres">
      <dgm:prSet presAssocID="{52D67B2A-E540-4E08-A721-9C86216A4701}" presName="negativeSpace" presStyleCnt="0"/>
      <dgm:spPr/>
    </dgm:pt>
    <dgm:pt modelId="{3EF76E1E-1B46-4E8C-B0C0-757CBE364067}" type="pres">
      <dgm:prSet presAssocID="{52D67B2A-E540-4E08-A721-9C86216A4701}" presName="childText" presStyleLbl="conFgAcc1" presStyleIdx="11" presStyleCnt="19">
        <dgm:presLayoutVars>
          <dgm:bulletEnabled val="1"/>
        </dgm:presLayoutVars>
      </dgm:prSet>
      <dgm:spPr/>
    </dgm:pt>
    <dgm:pt modelId="{5A57A850-1861-4E58-BE5E-168461E73E58}" type="pres">
      <dgm:prSet presAssocID="{DBE832FF-00B5-4764-9D21-73B13BD45601}" presName="spaceBetweenRectangles" presStyleCnt="0"/>
      <dgm:spPr/>
    </dgm:pt>
    <dgm:pt modelId="{58A1E58A-871C-4073-8A40-273EC38786A9}" type="pres">
      <dgm:prSet presAssocID="{FAE4B077-D2E3-4789-B4FD-B2872C14B63C}" presName="parentLin" presStyleCnt="0"/>
      <dgm:spPr/>
    </dgm:pt>
    <dgm:pt modelId="{502F651D-8B89-4E7C-ADBF-452398823553}" type="pres">
      <dgm:prSet presAssocID="{FAE4B077-D2E3-4789-B4FD-B2872C14B63C}" presName="parentLeftMargin" presStyleLbl="node1" presStyleIdx="11" presStyleCnt="19"/>
      <dgm:spPr/>
      <dgm:t>
        <a:bodyPr/>
        <a:lstStyle/>
        <a:p>
          <a:endParaRPr lang="ru-RU"/>
        </a:p>
      </dgm:t>
    </dgm:pt>
    <dgm:pt modelId="{38152EF0-4710-44CD-BFB9-67D31FF9C4AE}" type="pres">
      <dgm:prSet presAssocID="{FAE4B077-D2E3-4789-B4FD-B2872C14B63C}" presName="parentText" presStyleLbl="node1" presStyleIdx="12" presStyleCnt="19" custScaleX="142857" custScaleY="157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98EF8-D143-4DB1-9788-0D519D009D00}" type="pres">
      <dgm:prSet presAssocID="{FAE4B077-D2E3-4789-B4FD-B2872C14B63C}" presName="negativeSpace" presStyleCnt="0"/>
      <dgm:spPr/>
    </dgm:pt>
    <dgm:pt modelId="{B8DF4EF0-360F-448C-A36C-522C6EECA29F}" type="pres">
      <dgm:prSet presAssocID="{FAE4B077-D2E3-4789-B4FD-B2872C14B63C}" presName="childText" presStyleLbl="conFgAcc1" presStyleIdx="12" presStyleCnt="19">
        <dgm:presLayoutVars>
          <dgm:bulletEnabled val="1"/>
        </dgm:presLayoutVars>
      </dgm:prSet>
      <dgm:spPr/>
    </dgm:pt>
    <dgm:pt modelId="{90E0407A-0F34-4516-8655-BD77D7CF19AD}" type="pres">
      <dgm:prSet presAssocID="{C0DF680D-EC5F-4AE4-975E-39A3F4302D65}" presName="spaceBetweenRectangles" presStyleCnt="0"/>
      <dgm:spPr/>
    </dgm:pt>
    <dgm:pt modelId="{62AF8B33-EDCB-41FC-BD49-CB64ED18251C}" type="pres">
      <dgm:prSet presAssocID="{A5B61292-6B5E-447C-A5E9-F48B9CAF4CF8}" presName="parentLin" presStyleCnt="0"/>
      <dgm:spPr/>
    </dgm:pt>
    <dgm:pt modelId="{355073D9-E58A-422A-825A-95820225F929}" type="pres">
      <dgm:prSet presAssocID="{A5B61292-6B5E-447C-A5E9-F48B9CAF4CF8}" presName="parentLeftMargin" presStyleLbl="node1" presStyleIdx="12" presStyleCnt="19"/>
      <dgm:spPr/>
      <dgm:t>
        <a:bodyPr/>
        <a:lstStyle/>
        <a:p>
          <a:endParaRPr lang="ru-RU"/>
        </a:p>
      </dgm:t>
    </dgm:pt>
    <dgm:pt modelId="{73C96B16-BAEB-4C39-AAF4-981C8CA63D2E}" type="pres">
      <dgm:prSet presAssocID="{A5B61292-6B5E-447C-A5E9-F48B9CAF4CF8}" presName="parentText" presStyleLbl="node1" presStyleIdx="13" presStyleCnt="19" custScaleX="123769" custScaleY="124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3967-4919-466E-A325-7CDCEA1DFE46}" type="pres">
      <dgm:prSet presAssocID="{A5B61292-6B5E-447C-A5E9-F48B9CAF4CF8}" presName="negativeSpace" presStyleCnt="0"/>
      <dgm:spPr/>
    </dgm:pt>
    <dgm:pt modelId="{03374188-3E59-4DAE-9F59-1019A2894F71}" type="pres">
      <dgm:prSet presAssocID="{A5B61292-6B5E-447C-A5E9-F48B9CAF4CF8}" presName="childText" presStyleLbl="conFgAcc1" presStyleIdx="13" presStyleCnt="19">
        <dgm:presLayoutVars>
          <dgm:bulletEnabled val="1"/>
        </dgm:presLayoutVars>
      </dgm:prSet>
      <dgm:spPr/>
    </dgm:pt>
    <dgm:pt modelId="{50A5DF53-8C16-4EFE-941E-E74321F3E33A}" type="pres">
      <dgm:prSet presAssocID="{13EACC24-1D86-46F5-B724-CDFEA5DBF67B}" presName="spaceBetweenRectangles" presStyleCnt="0"/>
      <dgm:spPr/>
    </dgm:pt>
    <dgm:pt modelId="{0890094C-42BA-40A5-9F3F-BF96E3EB61CE}" type="pres">
      <dgm:prSet presAssocID="{6CFBBB5F-1E27-4CC5-A9A9-75FD56FCE9E2}" presName="parentLin" presStyleCnt="0"/>
      <dgm:spPr/>
    </dgm:pt>
    <dgm:pt modelId="{66EADAB8-F7B5-448A-8CE1-F5772D6E206E}" type="pres">
      <dgm:prSet presAssocID="{6CFBBB5F-1E27-4CC5-A9A9-75FD56FCE9E2}" presName="parentLeftMargin" presStyleLbl="node1" presStyleIdx="13" presStyleCnt="19"/>
      <dgm:spPr/>
      <dgm:t>
        <a:bodyPr/>
        <a:lstStyle/>
        <a:p>
          <a:endParaRPr lang="ru-RU"/>
        </a:p>
      </dgm:t>
    </dgm:pt>
    <dgm:pt modelId="{32D21C36-7EE9-4809-90C1-38F9A9D1AB55}" type="pres">
      <dgm:prSet presAssocID="{6CFBBB5F-1E27-4CC5-A9A9-75FD56FCE9E2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3F585-E97A-4358-9635-7A32D6FAE9E7}" type="pres">
      <dgm:prSet presAssocID="{6CFBBB5F-1E27-4CC5-A9A9-75FD56FCE9E2}" presName="negativeSpace" presStyleCnt="0"/>
      <dgm:spPr/>
    </dgm:pt>
    <dgm:pt modelId="{ECB5D92D-67F6-4F4A-A9FD-782DB586B306}" type="pres">
      <dgm:prSet presAssocID="{6CFBBB5F-1E27-4CC5-A9A9-75FD56FCE9E2}" presName="childText" presStyleLbl="conFgAcc1" presStyleIdx="14" presStyleCnt="19">
        <dgm:presLayoutVars>
          <dgm:bulletEnabled val="1"/>
        </dgm:presLayoutVars>
      </dgm:prSet>
      <dgm:spPr/>
    </dgm:pt>
    <dgm:pt modelId="{C41EC09A-A7D9-408C-9434-E6B6E89E72D7}" type="pres">
      <dgm:prSet presAssocID="{0D798CAF-975A-46F7-94B4-167BF0949D7F}" presName="spaceBetweenRectangles" presStyleCnt="0"/>
      <dgm:spPr/>
    </dgm:pt>
    <dgm:pt modelId="{A1D6DABD-DAE7-43E3-BD07-A57C4DE5B4F9}" type="pres">
      <dgm:prSet presAssocID="{D901538B-431B-49A1-9E0A-E74D0C88E65C}" presName="parentLin" presStyleCnt="0"/>
      <dgm:spPr/>
    </dgm:pt>
    <dgm:pt modelId="{64E15C30-7E94-45A7-B476-7C29F74EAC75}" type="pres">
      <dgm:prSet presAssocID="{D901538B-431B-49A1-9E0A-E74D0C88E65C}" presName="parentLeftMargin" presStyleLbl="node1" presStyleIdx="14" presStyleCnt="19"/>
      <dgm:spPr/>
      <dgm:t>
        <a:bodyPr/>
        <a:lstStyle/>
        <a:p>
          <a:endParaRPr lang="ru-RU"/>
        </a:p>
      </dgm:t>
    </dgm:pt>
    <dgm:pt modelId="{47DC6B43-1C56-4BEE-9286-64FB6EB1F3F1}" type="pres">
      <dgm:prSet presAssocID="{D901538B-431B-49A1-9E0A-E74D0C88E65C}" presName="parentText" presStyleLbl="node1" presStyleIdx="15" presStyleCnt="19" custScaleX="130900" custScaleY="131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82EF0-B732-4CAA-B53D-0ABFDF9C9538}" type="pres">
      <dgm:prSet presAssocID="{D901538B-431B-49A1-9E0A-E74D0C88E65C}" presName="negativeSpace" presStyleCnt="0"/>
      <dgm:spPr/>
    </dgm:pt>
    <dgm:pt modelId="{E199F046-718E-4799-AE79-FE0AD5A97BD5}" type="pres">
      <dgm:prSet presAssocID="{D901538B-431B-49A1-9E0A-E74D0C88E65C}" presName="childText" presStyleLbl="conFgAcc1" presStyleIdx="15" presStyleCnt="19">
        <dgm:presLayoutVars>
          <dgm:bulletEnabled val="1"/>
        </dgm:presLayoutVars>
      </dgm:prSet>
      <dgm:spPr/>
    </dgm:pt>
    <dgm:pt modelId="{BC9BC3E5-B498-46E9-BE58-B57CED1FF38B}" type="pres">
      <dgm:prSet presAssocID="{C8F1FCE9-771E-43E6-AD09-58A433D9B49E}" presName="spaceBetweenRectangles" presStyleCnt="0"/>
      <dgm:spPr/>
    </dgm:pt>
    <dgm:pt modelId="{2369ED22-4D35-43CA-9E45-D2D70A4C3B7C}" type="pres">
      <dgm:prSet presAssocID="{923DE267-70C1-41E5-9ECC-3E604B78CFD0}" presName="parentLin" presStyleCnt="0"/>
      <dgm:spPr/>
    </dgm:pt>
    <dgm:pt modelId="{6D87B942-43F2-4446-A6D2-1D00FE537F96}" type="pres">
      <dgm:prSet presAssocID="{923DE267-70C1-41E5-9ECC-3E604B78CFD0}" presName="parentLeftMargin" presStyleLbl="node1" presStyleIdx="15" presStyleCnt="19"/>
      <dgm:spPr/>
      <dgm:t>
        <a:bodyPr/>
        <a:lstStyle/>
        <a:p>
          <a:endParaRPr lang="ru-RU"/>
        </a:p>
      </dgm:t>
    </dgm:pt>
    <dgm:pt modelId="{A4177E26-1A9C-40E8-A3C2-62CDF33366BD}" type="pres">
      <dgm:prSet presAssocID="{923DE267-70C1-41E5-9ECC-3E604B78CFD0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0D606-AA04-49CE-86F5-87666A98053A}" type="pres">
      <dgm:prSet presAssocID="{923DE267-70C1-41E5-9ECC-3E604B78CFD0}" presName="negativeSpace" presStyleCnt="0"/>
      <dgm:spPr/>
    </dgm:pt>
    <dgm:pt modelId="{98A8B7FF-4D23-4477-89CE-5194815FAF18}" type="pres">
      <dgm:prSet presAssocID="{923DE267-70C1-41E5-9ECC-3E604B78CFD0}" presName="childText" presStyleLbl="conFgAcc1" presStyleIdx="16" presStyleCnt="19">
        <dgm:presLayoutVars>
          <dgm:bulletEnabled val="1"/>
        </dgm:presLayoutVars>
      </dgm:prSet>
      <dgm:spPr/>
    </dgm:pt>
    <dgm:pt modelId="{CB54DB83-A879-445C-A30A-951C47B14574}" type="pres">
      <dgm:prSet presAssocID="{DA47D51E-E252-4125-A76B-69FF3710CFB3}" presName="spaceBetweenRectangles" presStyleCnt="0"/>
      <dgm:spPr/>
    </dgm:pt>
    <dgm:pt modelId="{E2B978FE-9E62-4C6F-9553-321C45E48E5D}" type="pres">
      <dgm:prSet presAssocID="{CC471666-9E0F-4D96-948C-2D7D1CBEAC22}" presName="parentLin" presStyleCnt="0"/>
      <dgm:spPr/>
    </dgm:pt>
    <dgm:pt modelId="{66C0A79B-2702-440F-B791-6E9C268994F3}" type="pres">
      <dgm:prSet presAssocID="{CC471666-9E0F-4D96-948C-2D7D1CBEAC22}" presName="parentLeftMargin" presStyleLbl="node1" presStyleIdx="16" presStyleCnt="19"/>
      <dgm:spPr/>
      <dgm:t>
        <a:bodyPr/>
        <a:lstStyle/>
        <a:p>
          <a:endParaRPr lang="ru-RU"/>
        </a:p>
      </dgm:t>
    </dgm:pt>
    <dgm:pt modelId="{51220F27-0632-4156-B150-5FBD6C6D168B}" type="pres">
      <dgm:prSet presAssocID="{CC471666-9E0F-4D96-948C-2D7D1CBEAC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B2EC-EBFF-4853-9608-BAC2BEAFDA95}" type="pres">
      <dgm:prSet presAssocID="{CC471666-9E0F-4D96-948C-2D7D1CBEAC22}" presName="negativeSpace" presStyleCnt="0"/>
      <dgm:spPr/>
    </dgm:pt>
    <dgm:pt modelId="{7B46E9C8-527C-4B55-A1E9-3A166E531314}" type="pres">
      <dgm:prSet presAssocID="{CC471666-9E0F-4D96-948C-2D7D1CBEAC22}" presName="childText" presStyleLbl="conFgAcc1" presStyleIdx="17" presStyleCnt="19">
        <dgm:presLayoutVars>
          <dgm:bulletEnabled val="1"/>
        </dgm:presLayoutVars>
      </dgm:prSet>
      <dgm:spPr/>
    </dgm:pt>
    <dgm:pt modelId="{F45482F6-07CC-4F9A-8CC3-F5152218B5EF}" type="pres">
      <dgm:prSet presAssocID="{CB3AF8C4-6F57-43FA-B8E3-1808D29D7007}" presName="spaceBetweenRectangles" presStyleCnt="0"/>
      <dgm:spPr/>
    </dgm:pt>
    <dgm:pt modelId="{04856EBB-5A5B-4BCB-B9C8-3535A48E75B1}" type="pres">
      <dgm:prSet presAssocID="{4EA61F4E-2EB5-4B6D-996E-F1AD1E882E0A}" presName="parentLin" presStyleCnt="0"/>
      <dgm:spPr/>
    </dgm:pt>
    <dgm:pt modelId="{B769BDB4-97F6-420C-BF63-DB7FB9A4427B}" type="pres">
      <dgm:prSet presAssocID="{4EA61F4E-2EB5-4B6D-996E-F1AD1E882E0A}" presName="parentLeftMargin" presStyleLbl="node1" presStyleIdx="17" presStyleCnt="19"/>
      <dgm:spPr/>
      <dgm:t>
        <a:bodyPr/>
        <a:lstStyle/>
        <a:p>
          <a:endParaRPr lang="ru-RU"/>
        </a:p>
      </dgm:t>
    </dgm:pt>
    <dgm:pt modelId="{9BD49A03-865C-4F71-A4A7-F6E46023827B}" type="pres">
      <dgm:prSet presAssocID="{4EA61F4E-2EB5-4B6D-996E-F1AD1E882E0A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8E8F5-4420-4F83-B38B-CBF5C124D911}" type="pres">
      <dgm:prSet presAssocID="{4EA61F4E-2EB5-4B6D-996E-F1AD1E882E0A}" presName="negativeSpace" presStyleCnt="0"/>
      <dgm:spPr/>
    </dgm:pt>
    <dgm:pt modelId="{A1A2F367-6251-4893-BEBE-F8612A903AD6}" type="pres">
      <dgm:prSet presAssocID="{4EA61F4E-2EB5-4B6D-996E-F1AD1E882E0A}" presName="childText" presStyleLbl="conFgAcc1" presStyleIdx="18" presStyleCnt="19">
        <dgm:presLayoutVars>
          <dgm:bulletEnabled val="1"/>
        </dgm:presLayoutVars>
      </dgm:prSet>
      <dgm:spPr/>
    </dgm:pt>
  </dgm:ptLst>
  <dgm:cxnLst>
    <dgm:cxn modelId="{DE688665-4FBC-4553-82DE-F0E8D73BB3B2}" type="presOf" srcId="{4C41CF7A-2749-412B-B37F-29DBB52C237C}" destId="{202A5851-64D6-4141-AE2A-C3C476D2BB6E}" srcOrd="0" destOrd="0" presId="urn:microsoft.com/office/officeart/2005/8/layout/list1"/>
    <dgm:cxn modelId="{8C444D2C-DAFC-433A-A558-D5AC97F135BE}" type="presOf" srcId="{329CAF16-D5F5-4FD3-B1AE-6ED595C59A71}" destId="{9B4A4414-973E-46CA-A7C1-6C6DA38252DF}" srcOrd="0" destOrd="0" presId="urn:microsoft.com/office/officeart/2005/8/layout/list1"/>
    <dgm:cxn modelId="{25BF69F8-F38B-46AC-B57A-659BCB59ACFF}" type="presOf" srcId="{9E20C732-F769-4EB4-A030-7CE8597E8765}" destId="{1D2ED514-1F1F-4EF4-A987-853312E6CC18}" srcOrd="1" destOrd="0" presId="urn:microsoft.com/office/officeart/2005/8/layout/list1"/>
    <dgm:cxn modelId="{1BECBF29-EEBA-4EF4-A359-8CED58428DCE}" srcId="{0EB3888A-FC25-4EF4-BDFC-6E3B145856DC}" destId="{D75CABDF-A494-44E0-A390-C39519A0722A}" srcOrd="2" destOrd="0" parTransId="{2B71DD06-74DC-4464-9A08-F3BBA728C52E}" sibTransId="{20E459EB-40CD-45BE-87AA-B48D459733CB}"/>
    <dgm:cxn modelId="{FE9F5ED7-58AA-4FCC-96A6-583B858AD769}" type="presOf" srcId="{AB3D038A-89FA-426B-A180-6C69FE333C20}" destId="{0F345471-08BC-49F1-950D-E0BF4C696CC6}" srcOrd="0" destOrd="0" presId="urn:microsoft.com/office/officeart/2005/8/layout/list1"/>
    <dgm:cxn modelId="{CA381145-D5A4-4422-ADE1-9A5679B36DFE}" type="presOf" srcId="{E84E9FAA-DE1C-4842-841C-0CC0F2325A45}" destId="{BAD12269-E73F-44E3-BA48-3854D897EB2E}" srcOrd="0" destOrd="0" presId="urn:microsoft.com/office/officeart/2005/8/layout/list1"/>
    <dgm:cxn modelId="{690D6E5B-299A-4A67-A3DB-84EF9EBE0E10}" type="presOf" srcId="{F6E3E283-0F56-46BF-8C0A-2403815B2FD2}" destId="{B4004326-727D-4B48-8D98-710AB07677C7}" srcOrd="1" destOrd="0" presId="urn:microsoft.com/office/officeart/2005/8/layout/list1"/>
    <dgm:cxn modelId="{8EF8C008-F8C4-4679-8607-E0F263CED533}" type="presOf" srcId="{FAE4B077-D2E3-4789-B4FD-B2872C14B63C}" destId="{38152EF0-4710-44CD-BFB9-67D31FF9C4AE}" srcOrd="1" destOrd="0" presId="urn:microsoft.com/office/officeart/2005/8/layout/list1"/>
    <dgm:cxn modelId="{7D2A7BC1-0B37-4F19-B49E-ED7E7F6ABDC0}" srcId="{0EB3888A-FC25-4EF4-BDFC-6E3B145856DC}" destId="{CC471666-9E0F-4D96-948C-2D7D1CBEAC22}" srcOrd="17" destOrd="0" parTransId="{2F007875-3153-4413-97A4-94404F2E9387}" sibTransId="{CB3AF8C4-6F57-43FA-B8E3-1808D29D7007}"/>
    <dgm:cxn modelId="{004BF3E4-714E-4C35-BF22-D88E290D482E}" type="presOf" srcId="{6CFBBB5F-1E27-4CC5-A9A9-75FD56FCE9E2}" destId="{32D21C36-7EE9-4809-90C1-38F9A9D1AB55}" srcOrd="1" destOrd="0" presId="urn:microsoft.com/office/officeart/2005/8/layout/list1"/>
    <dgm:cxn modelId="{EA3E00C4-B58C-4E03-AA9C-A7C742EF661C}" type="presOf" srcId="{4EA61F4E-2EB5-4B6D-996E-F1AD1E882E0A}" destId="{B769BDB4-97F6-420C-BF63-DB7FB9A4427B}" srcOrd="0" destOrd="0" presId="urn:microsoft.com/office/officeart/2005/8/layout/list1"/>
    <dgm:cxn modelId="{79A90322-CF02-4C30-9B56-673025984964}" type="presOf" srcId="{A399DC9C-A772-4DAC-9C27-D967930B0772}" destId="{583966C5-C2C1-4796-98FA-5C5725FA06BA}" srcOrd="1" destOrd="0" presId="urn:microsoft.com/office/officeart/2005/8/layout/list1"/>
    <dgm:cxn modelId="{4883D898-7A52-4563-BC8C-70F2ADA3CF1C}" type="presOf" srcId="{E97C6F59-F162-4244-BE3D-6654E2468A01}" destId="{227B0791-54BB-40D1-BE61-F4747B242C5D}" srcOrd="0" destOrd="0" presId="urn:microsoft.com/office/officeart/2005/8/layout/list1"/>
    <dgm:cxn modelId="{370E57A3-7F10-46D1-A6AE-D35B1D1FDB84}" srcId="{0EB3888A-FC25-4EF4-BDFC-6E3B145856DC}" destId="{329CAF16-D5F5-4FD3-B1AE-6ED595C59A71}" srcOrd="5" destOrd="0" parTransId="{33152494-72A5-4A44-8AA2-16D76408EA81}" sibTransId="{A7045C77-B3CA-4E0D-9BA9-101DE0A1B6E1}"/>
    <dgm:cxn modelId="{2401C4DB-D991-45D7-B1C3-DE63A81884B7}" type="presOf" srcId="{AB3D038A-89FA-426B-A180-6C69FE333C20}" destId="{3C48D9A6-F6C0-4E8C-A94A-C12BF01309FC}" srcOrd="1" destOrd="0" presId="urn:microsoft.com/office/officeart/2005/8/layout/list1"/>
    <dgm:cxn modelId="{366EE88C-B35A-4CC8-A58A-6E5499A2535B}" type="presOf" srcId="{6CFBBB5F-1E27-4CC5-A9A9-75FD56FCE9E2}" destId="{66EADAB8-F7B5-448A-8CE1-F5772D6E206E}" srcOrd="0" destOrd="0" presId="urn:microsoft.com/office/officeart/2005/8/layout/list1"/>
    <dgm:cxn modelId="{77201089-A4C0-4E7C-A422-268560434689}" type="presOf" srcId="{D901538B-431B-49A1-9E0A-E74D0C88E65C}" destId="{64E15C30-7E94-45A7-B476-7C29F74EAC75}" srcOrd="0" destOrd="0" presId="urn:microsoft.com/office/officeart/2005/8/layout/list1"/>
    <dgm:cxn modelId="{67EF666F-2910-4A9F-B0FD-9F62C400C739}" type="presOf" srcId="{ECA3CA5D-ECA4-4BEA-8FDF-1DF28EAD2572}" destId="{E4D94633-EEDD-4FB1-8464-96DB0A94270B}" srcOrd="1" destOrd="0" presId="urn:microsoft.com/office/officeart/2005/8/layout/list1"/>
    <dgm:cxn modelId="{9DD87018-1819-497B-B9A0-C288D9BFC5CB}" type="presOf" srcId="{FAE4B077-D2E3-4789-B4FD-B2872C14B63C}" destId="{502F651D-8B89-4E7C-ADBF-452398823553}" srcOrd="0" destOrd="0" presId="urn:microsoft.com/office/officeart/2005/8/layout/list1"/>
    <dgm:cxn modelId="{6ECEDEB9-6ABE-4F4D-9355-E6C90890DBCB}" type="presOf" srcId="{923DE267-70C1-41E5-9ECC-3E604B78CFD0}" destId="{A4177E26-1A9C-40E8-A3C2-62CDF33366BD}" srcOrd="1" destOrd="0" presId="urn:microsoft.com/office/officeart/2005/8/layout/list1"/>
    <dgm:cxn modelId="{1796312A-4931-4F6C-AD26-AFC012B08EE5}" type="presOf" srcId="{A5B61292-6B5E-447C-A5E9-F48B9CAF4CF8}" destId="{355073D9-E58A-422A-825A-95820225F929}" srcOrd="0" destOrd="0" presId="urn:microsoft.com/office/officeart/2005/8/layout/list1"/>
    <dgm:cxn modelId="{46CD5519-A715-46CC-B5CA-DA004748275B}" srcId="{0EB3888A-FC25-4EF4-BDFC-6E3B145856DC}" destId="{E84E9FAA-DE1C-4842-841C-0CC0F2325A45}" srcOrd="4" destOrd="0" parTransId="{D4D9980A-B50E-4A1B-A452-0D5489C1242A}" sibTransId="{7A8B42A8-4BD3-442D-974E-EB7F5C80855A}"/>
    <dgm:cxn modelId="{83AF1E6C-3D42-46D0-949E-E0180212EA73}" type="presOf" srcId="{ECA3CA5D-ECA4-4BEA-8FDF-1DF28EAD2572}" destId="{4685BF9A-0E7E-4241-9B72-A0DF1D357D75}" srcOrd="0" destOrd="0" presId="urn:microsoft.com/office/officeart/2005/8/layout/list1"/>
    <dgm:cxn modelId="{55DD575F-5269-49B9-A803-057822BD3AB5}" type="presOf" srcId="{CC471666-9E0F-4D96-948C-2D7D1CBEAC22}" destId="{51220F27-0632-4156-B150-5FBD6C6D168B}" srcOrd="1" destOrd="0" presId="urn:microsoft.com/office/officeart/2005/8/layout/list1"/>
    <dgm:cxn modelId="{56410D0F-E6AE-4EDC-AEE0-FCE5357CBD1B}" type="presOf" srcId="{D75CABDF-A494-44E0-A390-C39519A0722A}" destId="{CC0CBB87-2ECD-4375-9033-144AAD9BCE79}" srcOrd="0" destOrd="0" presId="urn:microsoft.com/office/officeart/2005/8/layout/list1"/>
    <dgm:cxn modelId="{639450C6-A98E-4C36-829E-2E31B744D72B}" type="presOf" srcId="{9E20C732-F769-4EB4-A030-7CE8597E8765}" destId="{122EBB8C-9331-49BA-B183-6D85C1A324E0}" srcOrd="0" destOrd="0" presId="urn:microsoft.com/office/officeart/2005/8/layout/list1"/>
    <dgm:cxn modelId="{723F8D95-FC0E-4DFF-874D-4D7576FC38C8}" type="presOf" srcId="{E97C6F59-F162-4244-BE3D-6654E2468A01}" destId="{4DEAE8AB-334B-4430-BF06-B7F450F89788}" srcOrd="1" destOrd="0" presId="urn:microsoft.com/office/officeart/2005/8/layout/list1"/>
    <dgm:cxn modelId="{A3B4EA11-C6B1-405A-A4F7-DAE4CE30A33C}" srcId="{0EB3888A-FC25-4EF4-BDFC-6E3B145856DC}" destId="{6CFBBB5F-1E27-4CC5-A9A9-75FD56FCE9E2}" srcOrd="14" destOrd="0" parTransId="{8B2CFC0A-6737-4934-A3B9-48321576E6D9}" sibTransId="{0D798CAF-975A-46F7-94B4-167BF0949D7F}"/>
    <dgm:cxn modelId="{D37589B2-CB95-47FC-8E10-2134AFA6D1BB}" srcId="{0EB3888A-FC25-4EF4-BDFC-6E3B145856DC}" destId="{6D393A51-1B01-47B8-9B7E-93298567FABD}" srcOrd="9" destOrd="0" parTransId="{41517D48-00F2-418D-A702-527576D89C79}" sibTransId="{5ED97B5F-8762-4A54-91C6-C003879542F2}"/>
    <dgm:cxn modelId="{870ED51F-137F-494B-A45F-7805A3327B00}" type="presOf" srcId="{52D67B2A-E540-4E08-A721-9C86216A4701}" destId="{00548D88-5AA9-4197-8188-F10006B2C693}" srcOrd="1" destOrd="0" presId="urn:microsoft.com/office/officeart/2005/8/layout/list1"/>
    <dgm:cxn modelId="{CAAEC09B-CAD5-4C5C-BFC0-4519252F3E71}" srcId="{0EB3888A-FC25-4EF4-BDFC-6E3B145856DC}" destId="{A5B61292-6B5E-447C-A5E9-F48B9CAF4CF8}" srcOrd="13" destOrd="0" parTransId="{B2DFB755-CFF9-4F1E-9617-D4CF66D3597E}" sibTransId="{13EACC24-1D86-46F5-B724-CDFEA5DBF67B}"/>
    <dgm:cxn modelId="{8F64DF73-B9F2-49CF-9A5D-2443E74E5102}" srcId="{0EB3888A-FC25-4EF4-BDFC-6E3B145856DC}" destId="{923DE267-70C1-41E5-9ECC-3E604B78CFD0}" srcOrd="16" destOrd="0" parTransId="{7887C31D-BC2B-40C2-8FE3-6F282C066146}" sibTransId="{DA47D51E-E252-4125-A76B-69FF3710CFB3}"/>
    <dgm:cxn modelId="{DF500D12-353A-4D5E-82DA-8C77B411249A}" srcId="{0EB3888A-FC25-4EF4-BDFC-6E3B145856DC}" destId="{F6E3E283-0F56-46BF-8C0A-2403815B2FD2}" srcOrd="6" destOrd="0" parTransId="{AB269847-3630-4BB9-B853-97648261E4D5}" sibTransId="{8682E5A6-0F8F-45C4-869F-8FBEE7E48C38}"/>
    <dgm:cxn modelId="{B7C34A7F-633A-4352-B544-7C45C024AFB6}" type="presOf" srcId="{329CAF16-D5F5-4FD3-B1AE-6ED595C59A71}" destId="{ABBD6303-D903-459D-9514-285815372A5C}" srcOrd="1" destOrd="0" presId="urn:microsoft.com/office/officeart/2005/8/layout/list1"/>
    <dgm:cxn modelId="{ABBBAB1A-92E1-4279-B5B4-EEE2C9E61863}" type="presOf" srcId="{4EA61F4E-2EB5-4B6D-996E-F1AD1E882E0A}" destId="{9BD49A03-865C-4F71-A4A7-F6E46023827B}" srcOrd="1" destOrd="0" presId="urn:microsoft.com/office/officeart/2005/8/layout/list1"/>
    <dgm:cxn modelId="{3F956F07-36CA-45E7-B34F-D71195B233F2}" type="presOf" srcId="{CC471666-9E0F-4D96-948C-2D7D1CBEAC22}" destId="{66C0A79B-2702-440F-B791-6E9C268994F3}" srcOrd="0" destOrd="0" presId="urn:microsoft.com/office/officeart/2005/8/layout/list1"/>
    <dgm:cxn modelId="{1DDB9847-A971-45BC-8A6D-6889D9E62E11}" srcId="{0EB3888A-FC25-4EF4-BDFC-6E3B145856DC}" destId="{D901538B-431B-49A1-9E0A-E74D0C88E65C}" srcOrd="15" destOrd="0" parTransId="{1F5048F2-C573-4E57-9BC5-C1DD3D717132}" sibTransId="{C8F1FCE9-771E-43E6-AD09-58A433D9B49E}"/>
    <dgm:cxn modelId="{7ECAA2EF-C950-4E0F-B635-940956553549}" srcId="{0EB3888A-FC25-4EF4-BDFC-6E3B145856DC}" destId="{AB3D038A-89FA-426B-A180-6C69FE333C20}" srcOrd="8" destOrd="0" parTransId="{92FC3271-0F49-44B3-AEED-AB2703527253}" sibTransId="{82D5CAD6-5E82-47FA-AD88-4BE54084DBD2}"/>
    <dgm:cxn modelId="{6D7859CB-CFB5-46AA-B406-53C52B3F81B4}" srcId="{0EB3888A-FC25-4EF4-BDFC-6E3B145856DC}" destId="{9E20C732-F769-4EB4-A030-7CE8597E8765}" srcOrd="0" destOrd="0" parTransId="{D0EBEC24-B9D8-4B6D-AAA6-4A30C9C31759}" sibTransId="{79AAC82F-15AB-4601-B5CF-49487B3C9E02}"/>
    <dgm:cxn modelId="{9979FC2E-19A2-411D-AC5C-BE103F7B48A3}" type="presOf" srcId="{A399DC9C-A772-4DAC-9C27-D967930B0772}" destId="{FC780783-C918-488B-A469-62FEA07099C1}" srcOrd="0" destOrd="0" presId="urn:microsoft.com/office/officeart/2005/8/layout/list1"/>
    <dgm:cxn modelId="{9D3791A6-3932-44D5-B0E4-F77DE719D969}" type="presOf" srcId="{923DE267-70C1-41E5-9ECC-3E604B78CFD0}" destId="{6D87B942-43F2-4446-A6D2-1D00FE537F96}" srcOrd="0" destOrd="0" presId="urn:microsoft.com/office/officeart/2005/8/layout/list1"/>
    <dgm:cxn modelId="{8E2E8BC2-C233-44CE-947F-5D725B8DC756}" type="presOf" srcId="{6D393A51-1B01-47B8-9B7E-93298567FABD}" destId="{C6413A8A-EA2B-4E43-8DD3-7EBCF256B109}" srcOrd="0" destOrd="0" presId="urn:microsoft.com/office/officeart/2005/8/layout/list1"/>
    <dgm:cxn modelId="{B820E2E0-BF82-428D-A71C-EC03CAFB5B2F}" type="presOf" srcId="{4C41CF7A-2749-412B-B37F-29DBB52C237C}" destId="{25674985-0F54-485D-B8D2-C0381FCDC66E}" srcOrd="1" destOrd="0" presId="urn:microsoft.com/office/officeart/2005/8/layout/list1"/>
    <dgm:cxn modelId="{338EED6B-4A6B-4424-BDEB-9ACEF421C77E}" srcId="{0EB3888A-FC25-4EF4-BDFC-6E3B145856DC}" destId="{52D67B2A-E540-4E08-A721-9C86216A4701}" srcOrd="11" destOrd="0" parTransId="{4CF0E273-9FDA-4345-A519-F6F7B7DE6433}" sibTransId="{DBE832FF-00B5-4764-9D21-73B13BD45601}"/>
    <dgm:cxn modelId="{40E398DD-4CF0-4C83-9008-AF9093EF8578}" srcId="{0EB3888A-FC25-4EF4-BDFC-6E3B145856DC}" destId="{4C41CF7A-2749-412B-B37F-29DBB52C237C}" srcOrd="3" destOrd="0" parTransId="{4134D442-D6C0-42EC-AAAF-FB3AABA016AB}" sibTransId="{28B52447-DA63-4800-890A-F45FFD431269}"/>
    <dgm:cxn modelId="{1D019AA0-B03D-4BF4-B150-ACEA612A92BE}" type="presOf" srcId="{E84E9FAA-DE1C-4842-841C-0CC0F2325A45}" destId="{0DF08DF7-B4C4-408F-A25D-B904C4BF626F}" srcOrd="1" destOrd="0" presId="urn:microsoft.com/office/officeart/2005/8/layout/list1"/>
    <dgm:cxn modelId="{9A5934E6-DB7C-4FC2-8155-6D27D8290F9E}" type="presOf" srcId="{F6E3E283-0F56-46BF-8C0A-2403815B2FD2}" destId="{0FC51C36-2904-4319-A41B-DF29C0CF7A7C}" srcOrd="0" destOrd="0" presId="urn:microsoft.com/office/officeart/2005/8/layout/list1"/>
    <dgm:cxn modelId="{B8FD1605-F8A9-4ED7-B9CB-89869D0524BE}" type="presOf" srcId="{6D393A51-1B01-47B8-9B7E-93298567FABD}" destId="{D5B8922B-AA01-44CF-804F-AD5215401D28}" srcOrd="1" destOrd="0" presId="urn:microsoft.com/office/officeart/2005/8/layout/list1"/>
    <dgm:cxn modelId="{2D1D6A96-6B25-4FBC-8CCD-51C549B0DF97}" srcId="{0EB3888A-FC25-4EF4-BDFC-6E3B145856DC}" destId="{E97C6F59-F162-4244-BE3D-6654E2468A01}" srcOrd="7" destOrd="0" parTransId="{30A20F37-E7DB-42E6-BB25-359E17A6000A}" sibTransId="{3ABD09C8-D694-40B6-B4D3-9943B60BC241}"/>
    <dgm:cxn modelId="{19FC5699-E064-4ECA-97FB-247EEC3016CB}" srcId="{0EB3888A-FC25-4EF4-BDFC-6E3B145856DC}" destId="{ECA3CA5D-ECA4-4BEA-8FDF-1DF28EAD2572}" srcOrd="1" destOrd="0" parTransId="{05150C91-1C67-4CBF-8DE8-5EE1F3F7FF5E}" sibTransId="{0A465F25-1FD8-4AA2-A871-6E32DD3CBB42}"/>
    <dgm:cxn modelId="{A30D0E6A-AB1C-419F-A3E2-A82AE4B8F2C2}" type="presOf" srcId="{A5B61292-6B5E-447C-A5E9-F48B9CAF4CF8}" destId="{73C96B16-BAEB-4C39-AAF4-981C8CA63D2E}" srcOrd="1" destOrd="0" presId="urn:microsoft.com/office/officeart/2005/8/layout/list1"/>
    <dgm:cxn modelId="{AE30F917-8EA3-40EE-B739-48358FFCA182}" srcId="{0EB3888A-FC25-4EF4-BDFC-6E3B145856DC}" destId="{A399DC9C-A772-4DAC-9C27-D967930B0772}" srcOrd="10" destOrd="0" parTransId="{EBF556DB-2AA7-43F8-9427-7D912978C3AB}" sibTransId="{5E596A8F-188E-4F15-8E04-70946AB37CD5}"/>
    <dgm:cxn modelId="{0572C8C4-3E33-4F57-807C-B26D0FFB2A41}" type="presOf" srcId="{D75CABDF-A494-44E0-A390-C39519A0722A}" destId="{490A531B-0E90-4289-9897-4F790F7BFA2B}" srcOrd="1" destOrd="0" presId="urn:microsoft.com/office/officeart/2005/8/layout/list1"/>
    <dgm:cxn modelId="{463C8FFB-5F65-484D-A2EA-E44B0E1D7C79}" srcId="{0EB3888A-FC25-4EF4-BDFC-6E3B145856DC}" destId="{4EA61F4E-2EB5-4B6D-996E-F1AD1E882E0A}" srcOrd="18" destOrd="0" parTransId="{E570C542-C430-4038-A9EE-BDC6BEE94D2F}" sibTransId="{2FFB7452-28A8-4623-9034-772642111923}"/>
    <dgm:cxn modelId="{DCA86192-7DA6-47ED-B8BF-7293A429A4ED}" type="presOf" srcId="{D901538B-431B-49A1-9E0A-E74D0C88E65C}" destId="{47DC6B43-1C56-4BEE-9286-64FB6EB1F3F1}" srcOrd="1" destOrd="0" presId="urn:microsoft.com/office/officeart/2005/8/layout/list1"/>
    <dgm:cxn modelId="{BD47AF76-AE90-4773-B0EF-2690D98B7FA1}" type="presOf" srcId="{52D67B2A-E540-4E08-A721-9C86216A4701}" destId="{D22C891F-6149-4341-B446-0C1FC95475C3}" srcOrd="0" destOrd="0" presId="urn:microsoft.com/office/officeart/2005/8/layout/list1"/>
    <dgm:cxn modelId="{1627EDF4-EA27-43A1-87C5-137D6D2582F3}" type="presOf" srcId="{0EB3888A-FC25-4EF4-BDFC-6E3B145856DC}" destId="{B4263708-B4E1-4C2A-B062-423B79D6A353}" srcOrd="0" destOrd="0" presId="urn:microsoft.com/office/officeart/2005/8/layout/list1"/>
    <dgm:cxn modelId="{47B2D639-4DD4-490B-BAED-8150D192025A}" srcId="{0EB3888A-FC25-4EF4-BDFC-6E3B145856DC}" destId="{FAE4B077-D2E3-4789-B4FD-B2872C14B63C}" srcOrd="12" destOrd="0" parTransId="{C2973B03-02AD-40B6-872B-E58C1A2A3897}" sibTransId="{C0DF680D-EC5F-4AE4-975E-39A3F4302D65}"/>
    <dgm:cxn modelId="{A11EF410-A219-4ECE-ADD4-AC8C9FCF5577}" type="presParOf" srcId="{B4263708-B4E1-4C2A-B062-423B79D6A353}" destId="{3481D1C8-521B-4647-A751-310BD7E8FA21}" srcOrd="0" destOrd="0" presId="urn:microsoft.com/office/officeart/2005/8/layout/list1"/>
    <dgm:cxn modelId="{72657D10-3CC7-4259-9FDB-10576FE40C72}" type="presParOf" srcId="{3481D1C8-521B-4647-A751-310BD7E8FA21}" destId="{122EBB8C-9331-49BA-B183-6D85C1A324E0}" srcOrd="0" destOrd="0" presId="urn:microsoft.com/office/officeart/2005/8/layout/list1"/>
    <dgm:cxn modelId="{B03D4E5E-3646-402F-B8C8-EADBEF620114}" type="presParOf" srcId="{3481D1C8-521B-4647-A751-310BD7E8FA21}" destId="{1D2ED514-1F1F-4EF4-A987-853312E6CC18}" srcOrd="1" destOrd="0" presId="urn:microsoft.com/office/officeart/2005/8/layout/list1"/>
    <dgm:cxn modelId="{A7DBC020-4C24-49E3-8C64-9F8D0A8FF30A}" type="presParOf" srcId="{B4263708-B4E1-4C2A-B062-423B79D6A353}" destId="{46D9708C-ADCE-4F16-A760-C322A479EC42}" srcOrd="1" destOrd="0" presId="urn:microsoft.com/office/officeart/2005/8/layout/list1"/>
    <dgm:cxn modelId="{F70BD1DF-A457-430E-8AF2-2884665894D5}" type="presParOf" srcId="{B4263708-B4E1-4C2A-B062-423B79D6A353}" destId="{F5BB4658-8F1B-4CEF-854F-E568B70D18F8}" srcOrd="2" destOrd="0" presId="urn:microsoft.com/office/officeart/2005/8/layout/list1"/>
    <dgm:cxn modelId="{54C57085-D7D3-4631-9F85-0B948BB2DA57}" type="presParOf" srcId="{B4263708-B4E1-4C2A-B062-423B79D6A353}" destId="{984ABA26-B236-4FA9-9E88-B25E2E4E3394}" srcOrd="3" destOrd="0" presId="urn:microsoft.com/office/officeart/2005/8/layout/list1"/>
    <dgm:cxn modelId="{2C857F73-144C-4777-8B2D-B39CB2082142}" type="presParOf" srcId="{B4263708-B4E1-4C2A-B062-423B79D6A353}" destId="{C5643C65-F97D-411E-9736-D0FDAC6AF277}" srcOrd="4" destOrd="0" presId="urn:microsoft.com/office/officeart/2005/8/layout/list1"/>
    <dgm:cxn modelId="{AF08C309-7CAF-4166-BA8C-F156712B69D7}" type="presParOf" srcId="{C5643C65-F97D-411E-9736-D0FDAC6AF277}" destId="{4685BF9A-0E7E-4241-9B72-A0DF1D357D75}" srcOrd="0" destOrd="0" presId="urn:microsoft.com/office/officeart/2005/8/layout/list1"/>
    <dgm:cxn modelId="{25430E7D-179D-4CC0-B9AA-BBF26D03A712}" type="presParOf" srcId="{C5643C65-F97D-411E-9736-D0FDAC6AF277}" destId="{E4D94633-EEDD-4FB1-8464-96DB0A94270B}" srcOrd="1" destOrd="0" presId="urn:microsoft.com/office/officeart/2005/8/layout/list1"/>
    <dgm:cxn modelId="{5100000D-3123-4D49-B46C-D0A8060EECDB}" type="presParOf" srcId="{B4263708-B4E1-4C2A-B062-423B79D6A353}" destId="{33FB4AAB-789B-4162-B51F-1C703317142A}" srcOrd="5" destOrd="0" presId="urn:microsoft.com/office/officeart/2005/8/layout/list1"/>
    <dgm:cxn modelId="{E67635DC-711A-4940-B411-4EAAF81E6EBF}" type="presParOf" srcId="{B4263708-B4E1-4C2A-B062-423B79D6A353}" destId="{662F7A37-DECE-44B6-9FCF-0B0CF7F1585B}" srcOrd="6" destOrd="0" presId="urn:microsoft.com/office/officeart/2005/8/layout/list1"/>
    <dgm:cxn modelId="{23F2B479-6804-4567-8532-FE68B0C2FC80}" type="presParOf" srcId="{B4263708-B4E1-4C2A-B062-423B79D6A353}" destId="{E999BB50-0376-48A8-A638-D50BFB8102BC}" srcOrd="7" destOrd="0" presId="urn:microsoft.com/office/officeart/2005/8/layout/list1"/>
    <dgm:cxn modelId="{251E1E01-B440-48F0-AAE4-F7A34598A7C4}" type="presParOf" srcId="{B4263708-B4E1-4C2A-B062-423B79D6A353}" destId="{7892AD13-C768-4743-91C7-61FBCD2D2462}" srcOrd="8" destOrd="0" presId="urn:microsoft.com/office/officeart/2005/8/layout/list1"/>
    <dgm:cxn modelId="{3C3D351A-3B07-4D88-9E26-2C57617C4D7F}" type="presParOf" srcId="{7892AD13-C768-4743-91C7-61FBCD2D2462}" destId="{CC0CBB87-2ECD-4375-9033-144AAD9BCE79}" srcOrd="0" destOrd="0" presId="urn:microsoft.com/office/officeart/2005/8/layout/list1"/>
    <dgm:cxn modelId="{23AC6100-7FC1-4A8D-AA5E-8AB3CA8D351D}" type="presParOf" srcId="{7892AD13-C768-4743-91C7-61FBCD2D2462}" destId="{490A531B-0E90-4289-9897-4F790F7BFA2B}" srcOrd="1" destOrd="0" presId="urn:microsoft.com/office/officeart/2005/8/layout/list1"/>
    <dgm:cxn modelId="{D1B48BFB-BBC4-41D8-8775-0A03DF1B33E7}" type="presParOf" srcId="{B4263708-B4E1-4C2A-B062-423B79D6A353}" destId="{48A5AE8A-6FEA-4B95-844B-AA66437D47CD}" srcOrd="9" destOrd="0" presId="urn:microsoft.com/office/officeart/2005/8/layout/list1"/>
    <dgm:cxn modelId="{7589017A-FA38-455A-A9DF-F9B08C7AD223}" type="presParOf" srcId="{B4263708-B4E1-4C2A-B062-423B79D6A353}" destId="{169AC765-C201-4E70-840F-D98F9D73AFB3}" srcOrd="10" destOrd="0" presId="urn:microsoft.com/office/officeart/2005/8/layout/list1"/>
    <dgm:cxn modelId="{5B878F9A-5576-43E3-A27E-2460A526052E}" type="presParOf" srcId="{B4263708-B4E1-4C2A-B062-423B79D6A353}" destId="{32645327-9953-4BFA-9798-CEC8224E409D}" srcOrd="11" destOrd="0" presId="urn:microsoft.com/office/officeart/2005/8/layout/list1"/>
    <dgm:cxn modelId="{5B0920C5-078F-4631-8F81-104D6B57760E}" type="presParOf" srcId="{B4263708-B4E1-4C2A-B062-423B79D6A353}" destId="{4E099822-E026-4521-BF13-D76F7C113810}" srcOrd="12" destOrd="0" presId="urn:microsoft.com/office/officeart/2005/8/layout/list1"/>
    <dgm:cxn modelId="{0EDC4AF8-2834-45DE-8AD2-032526B7D34D}" type="presParOf" srcId="{4E099822-E026-4521-BF13-D76F7C113810}" destId="{202A5851-64D6-4141-AE2A-C3C476D2BB6E}" srcOrd="0" destOrd="0" presId="urn:microsoft.com/office/officeart/2005/8/layout/list1"/>
    <dgm:cxn modelId="{4825CD47-D4FD-4CAB-9A4E-22713365420D}" type="presParOf" srcId="{4E099822-E026-4521-BF13-D76F7C113810}" destId="{25674985-0F54-485D-B8D2-C0381FCDC66E}" srcOrd="1" destOrd="0" presId="urn:microsoft.com/office/officeart/2005/8/layout/list1"/>
    <dgm:cxn modelId="{9465DB4C-70C4-477A-BD06-46E20BEEAD36}" type="presParOf" srcId="{B4263708-B4E1-4C2A-B062-423B79D6A353}" destId="{8E3F8663-7FE5-4E8D-8A8F-A62495B8787B}" srcOrd="13" destOrd="0" presId="urn:microsoft.com/office/officeart/2005/8/layout/list1"/>
    <dgm:cxn modelId="{84964ADA-8D8D-4BC1-9915-8E6032E136A2}" type="presParOf" srcId="{B4263708-B4E1-4C2A-B062-423B79D6A353}" destId="{37C72075-9676-43A3-AE48-50C859A6E265}" srcOrd="14" destOrd="0" presId="urn:microsoft.com/office/officeart/2005/8/layout/list1"/>
    <dgm:cxn modelId="{7A20C841-445C-4D7D-983E-74E6343C4B55}" type="presParOf" srcId="{B4263708-B4E1-4C2A-B062-423B79D6A353}" destId="{AE926787-1712-4886-98A3-DCA2A9DC339E}" srcOrd="15" destOrd="0" presId="urn:microsoft.com/office/officeart/2005/8/layout/list1"/>
    <dgm:cxn modelId="{C9D321E4-2673-4713-AE1D-2CE1829D9401}" type="presParOf" srcId="{B4263708-B4E1-4C2A-B062-423B79D6A353}" destId="{A4BD5CBA-F216-4734-9C35-706594563A7E}" srcOrd="16" destOrd="0" presId="urn:microsoft.com/office/officeart/2005/8/layout/list1"/>
    <dgm:cxn modelId="{F8F318E6-0AFD-4C9F-A06F-F513179096BA}" type="presParOf" srcId="{A4BD5CBA-F216-4734-9C35-706594563A7E}" destId="{BAD12269-E73F-44E3-BA48-3854D897EB2E}" srcOrd="0" destOrd="0" presId="urn:microsoft.com/office/officeart/2005/8/layout/list1"/>
    <dgm:cxn modelId="{8192CE5A-111C-42CC-961D-0C4591F8EAC2}" type="presParOf" srcId="{A4BD5CBA-F216-4734-9C35-706594563A7E}" destId="{0DF08DF7-B4C4-408F-A25D-B904C4BF626F}" srcOrd="1" destOrd="0" presId="urn:microsoft.com/office/officeart/2005/8/layout/list1"/>
    <dgm:cxn modelId="{7C494D4B-579C-4B21-96D8-B0C470E15BC3}" type="presParOf" srcId="{B4263708-B4E1-4C2A-B062-423B79D6A353}" destId="{19C46DE9-272A-4538-A957-3CE9C3AF869B}" srcOrd="17" destOrd="0" presId="urn:microsoft.com/office/officeart/2005/8/layout/list1"/>
    <dgm:cxn modelId="{FF73BB8C-C87A-4953-892A-E7695EBE5917}" type="presParOf" srcId="{B4263708-B4E1-4C2A-B062-423B79D6A353}" destId="{0292CA1D-98BA-4715-B85D-D4DAC34022E5}" srcOrd="18" destOrd="0" presId="urn:microsoft.com/office/officeart/2005/8/layout/list1"/>
    <dgm:cxn modelId="{493DCFB0-AC0D-4157-AE8E-D259A84CF1DC}" type="presParOf" srcId="{B4263708-B4E1-4C2A-B062-423B79D6A353}" destId="{4C400353-4C03-4553-BBD9-C05FF190A263}" srcOrd="19" destOrd="0" presId="urn:microsoft.com/office/officeart/2005/8/layout/list1"/>
    <dgm:cxn modelId="{09E63B6D-82F4-4BE9-A35C-8B23A8C77707}" type="presParOf" srcId="{B4263708-B4E1-4C2A-B062-423B79D6A353}" destId="{2D51AB9C-C5AB-4A59-BB61-4ED5CFC2AC72}" srcOrd="20" destOrd="0" presId="urn:microsoft.com/office/officeart/2005/8/layout/list1"/>
    <dgm:cxn modelId="{4FDDE536-FE6C-47BB-99C2-23D52A9ED77B}" type="presParOf" srcId="{2D51AB9C-C5AB-4A59-BB61-4ED5CFC2AC72}" destId="{9B4A4414-973E-46CA-A7C1-6C6DA38252DF}" srcOrd="0" destOrd="0" presId="urn:microsoft.com/office/officeart/2005/8/layout/list1"/>
    <dgm:cxn modelId="{4DC24D26-2C15-4480-B1D0-706E3D8B6E1F}" type="presParOf" srcId="{2D51AB9C-C5AB-4A59-BB61-4ED5CFC2AC72}" destId="{ABBD6303-D903-459D-9514-285815372A5C}" srcOrd="1" destOrd="0" presId="urn:microsoft.com/office/officeart/2005/8/layout/list1"/>
    <dgm:cxn modelId="{EB0B48C7-FF03-4B35-ACC7-955EB9C9DEF3}" type="presParOf" srcId="{B4263708-B4E1-4C2A-B062-423B79D6A353}" destId="{6406A8CD-ED75-40C5-8B38-C8898DAB57BB}" srcOrd="21" destOrd="0" presId="urn:microsoft.com/office/officeart/2005/8/layout/list1"/>
    <dgm:cxn modelId="{56C1A50B-A3CE-4639-96F2-224C3A2AB7CA}" type="presParOf" srcId="{B4263708-B4E1-4C2A-B062-423B79D6A353}" destId="{C8F4511E-6CB5-46E8-8B28-870897F76842}" srcOrd="22" destOrd="0" presId="urn:microsoft.com/office/officeart/2005/8/layout/list1"/>
    <dgm:cxn modelId="{79A617AF-4263-4AA9-A776-432251FE23BB}" type="presParOf" srcId="{B4263708-B4E1-4C2A-B062-423B79D6A353}" destId="{6DF61167-EBF4-4EE0-B055-7651FCE59BB9}" srcOrd="23" destOrd="0" presId="urn:microsoft.com/office/officeart/2005/8/layout/list1"/>
    <dgm:cxn modelId="{19B22AF7-E555-4A7D-825E-A877C1F78E2A}" type="presParOf" srcId="{B4263708-B4E1-4C2A-B062-423B79D6A353}" destId="{42A9BE49-88F3-4F83-B9F1-BE6A772EC31F}" srcOrd="24" destOrd="0" presId="urn:microsoft.com/office/officeart/2005/8/layout/list1"/>
    <dgm:cxn modelId="{3A3E2497-524D-49DD-95DA-79EA8A3BF3E6}" type="presParOf" srcId="{42A9BE49-88F3-4F83-B9F1-BE6A772EC31F}" destId="{0FC51C36-2904-4319-A41B-DF29C0CF7A7C}" srcOrd="0" destOrd="0" presId="urn:microsoft.com/office/officeart/2005/8/layout/list1"/>
    <dgm:cxn modelId="{B1C915A1-9E3F-41FD-891D-C382ACE7D5EB}" type="presParOf" srcId="{42A9BE49-88F3-4F83-B9F1-BE6A772EC31F}" destId="{B4004326-727D-4B48-8D98-710AB07677C7}" srcOrd="1" destOrd="0" presId="urn:microsoft.com/office/officeart/2005/8/layout/list1"/>
    <dgm:cxn modelId="{F9E451B6-62C1-443A-A671-CBDCFFEA5C04}" type="presParOf" srcId="{B4263708-B4E1-4C2A-B062-423B79D6A353}" destId="{8AD2B920-9940-417F-9C00-3008C4F905BE}" srcOrd="25" destOrd="0" presId="urn:microsoft.com/office/officeart/2005/8/layout/list1"/>
    <dgm:cxn modelId="{A18E1ABD-BFFD-4F9D-BF33-7F5434AC70F2}" type="presParOf" srcId="{B4263708-B4E1-4C2A-B062-423B79D6A353}" destId="{C4B470CE-8540-4107-AE2E-20F24414036E}" srcOrd="26" destOrd="0" presId="urn:microsoft.com/office/officeart/2005/8/layout/list1"/>
    <dgm:cxn modelId="{978E20C6-1B12-41A8-9287-C97021DB7A38}" type="presParOf" srcId="{B4263708-B4E1-4C2A-B062-423B79D6A353}" destId="{30951D08-9FF3-46D4-9E3C-1F9FD5AF1B5F}" srcOrd="27" destOrd="0" presId="urn:microsoft.com/office/officeart/2005/8/layout/list1"/>
    <dgm:cxn modelId="{25799032-9A09-447D-89E4-7C1B45D2E2AE}" type="presParOf" srcId="{B4263708-B4E1-4C2A-B062-423B79D6A353}" destId="{6637322D-0F3F-419C-8B9F-96C5AAA7F3A9}" srcOrd="28" destOrd="0" presId="urn:microsoft.com/office/officeart/2005/8/layout/list1"/>
    <dgm:cxn modelId="{E0E135EE-5BB9-4B38-B290-AC2C0CEAE2CE}" type="presParOf" srcId="{6637322D-0F3F-419C-8B9F-96C5AAA7F3A9}" destId="{227B0791-54BB-40D1-BE61-F4747B242C5D}" srcOrd="0" destOrd="0" presId="urn:microsoft.com/office/officeart/2005/8/layout/list1"/>
    <dgm:cxn modelId="{4E437D39-E384-4FC9-8567-C76BC3D34809}" type="presParOf" srcId="{6637322D-0F3F-419C-8B9F-96C5AAA7F3A9}" destId="{4DEAE8AB-334B-4430-BF06-B7F450F89788}" srcOrd="1" destOrd="0" presId="urn:microsoft.com/office/officeart/2005/8/layout/list1"/>
    <dgm:cxn modelId="{E3DDDF7D-3FE2-4D6E-938A-6CD1F6ACF108}" type="presParOf" srcId="{B4263708-B4E1-4C2A-B062-423B79D6A353}" destId="{20CD3873-2A2E-4818-8047-81CE10721470}" srcOrd="29" destOrd="0" presId="urn:microsoft.com/office/officeart/2005/8/layout/list1"/>
    <dgm:cxn modelId="{35DFF5AE-A93E-4FCD-A05A-8F1EBA394636}" type="presParOf" srcId="{B4263708-B4E1-4C2A-B062-423B79D6A353}" destId="{06B9961A-E546-4FE2-887C-7F5470FC70BD}" srcOrd="30" destOrd="0" presId="urn:microsoft.com/office/officeart/2005/8/layout/list1"/>
    <dgm:cxn modelId="{FDECA282-3B5E-4F88-A39C-A6D88FBBCBE7}" type="presParOf" srcId="{B4263708-B4E1-4C2A-B062-423B79D6A353}" destId="{ADB085A6-4564-49F4-BC68-40F08914149C}" srcOrd="31" destOrd="0" presId="urn:microsoft.com/office/officeart/2005/8/layout/list1"/>
    <dgm:cxn modelId="{037FE902-4A45-4450-A7BB-397AA84D8210}" type="presParOf" srcId="{B4263708-B4E1-4C2A-B062-423B79D6A353}" destId="{E9CBA39F-FD0A-4391-8AA5-E5D6E0BE6163}" srcOrd="32" destOrd="0" presId="urn:microsoft.com/office/officeart/2005/8/layout/list1"/>
    <dgm:cxn modelId="{71388353-461F-47A5-AFCF-62E869072C9A}" type="presParOf" srcId="{E9CBA39F-FD0A-4391-8AA5-E5D6E0BE6163}" destId="{0F345471-08BC-49F1-950D-E0BF4C696CC6}" srcOrd="0" destOrd="0" presId="urn:microsoft.com/office/officeart/2005/8/layout/list1"/>
    <dgm:cxn modelId="{05334C4F-EE10-472D-AA8F-5642682EBED6}" type="presParOf" srcId="{E9CBA39F-FD0A-4391-8AA5-E5D6E0BE6163}" destId="{3C48D9A6-F6C0-4E8C-A94A-C12BF01309FC}" srcOrd="1" destOrd="0" presId="urn:microsoft.com/office/officeart/2005/8/layout/list1"/>
    <dgm:cxn modelId="{31E9EF25-29F8-49E7-AF2A-4E6C1E02DA36}" type="presParOf" srcId="{B4263708-B4E1-4C2A-B062-423B79D6A353}" destId="{CE990E54-6518-423F-923E-1EEC6C141B8A}" srcOrd="33" destOrd="0" presId="urn:microsoft.com/office/officeart/2005/8/layout/list1"/>
    <dgm:cxn modelId="{2A41E349-A9D4-44C2-8670-10C1183F2A9E}" type="presParOf" srcId="{B4263708-B4E1-4C2A-B062-423B79D6A353}" destId="{5D3F7849-CA26-458B-8C8A-23C9B1C1F990}" srcOrd="34" destOrd="0" presId="urn:microsoft.com/office/officeart/2005/8/layout/list1"/>
    <dgm:cxn modelId="{2D4C6222-18B7-4FC8-9A0F-4F07C2DA5789}" type="presParOf" srcId="{B4263708-B4E1-4C2A-B062-423B79D6A353}" destId="{D09F0A4C-2E7D-4E25-BB90-D3C438D539BD}" srcOrd="35" destOrd="0" presId="urn:microsoft.com/office/officeart/2005/8/layout/list1"/>
    <dgm:cxn modelId="{363AFAA8-AE7F-429D-8574-C022AB30B725}" type="presParOf" srcId="{B4263708-B4E1-4C2A-B062-423B79D6A353}" destId="{C6913BAC-0D0C-4022-B0F3-1CFE29203040}" srcOrd="36" destOrd="0" presId="urn:microsoft.com/office/officeart/2005/8/layout/list1"/>
    <dgm:cxn modelId="{E259D2F4-CCB2-4F75-851E-2CE627AC6E52}" type="presParOf" srcId="{C6913BAC-0D0C-4022-B0F3-1CFE29203040}" destId="{C6413A8A-EA2B-4E43-8DD3-7EBCF256B109}" srcOrd="0" destOrd="0" presId="urn:microsoft.com/office/officeart/2005/8/layout/list1"/>
    <dgm:cxn modelId="{6DA26D32-F48C-4F20-97F3-ED64C221DC2C}" type="presParOf" srcId="{C6913BAC-0D0C-4022-B0F3-1CFE29203040}" destId="{D5B8922B-AA01-44CF-804F-AD5215401D28}" srcOrd="1" destOrd="0" presId="urn:microsoft.com/office/officeart/2005/8/layout/list1"/>
    <dgm:cxn modelId="{8D2EDF59-598A-4480-B91E-3AF3F99BA5A0}" type="presParOf" srcId="{B4263708-B4E1-4C2A-B062-423B79D6A353}" destId="{783B13B2-8333-4451-B1D0-F666A856E54D}" srcOrd="37" destOrd="0" presId="urn:microsoft.com/office/officeart/2005/8/layout/list1"/>
    <dgm:cxn modelId="{B440ED31-829A-4945-92E9-BE3685475A21}" type="presParOf" srcId="{B4263708-B4E1-4C2A-B062-423B79D6A353}" destId="{19D378A1-54CC-4922-9859-896EE1656898}" srcOrd="38" destOrd="0" presId="urn:microsoft.com/office/officeart/2005/8/layout/list1"/>
    <dgm:cxn modelId="{50C9A729-3EED-4A4A-B359-2CB5075B6B48}" type="presParOf" srcId="{B4263708-B4E1-4C2A-B062-423B79D6A353}" destId="{4D22FDBD-1F98-4D59-8948-C400F670531E}" srcOrd="39" destOrd="0" presId="urn:microsoft.com/office/officeart/2005/8/layout/list1"/>
    <dgm:cxn modelId="{37D6A605-3A0B-459E-A3B7-20991C80661D}" type="presParOf" srcId="{B4263708-B4E1-4C2A-B062-423B79D6A353}" destId="{9E46F5FB-4A25-42C8-8391-F6B5E9F25B08}" srcOrd="40" destOrd="0" presId="urn:microsoft.com/office/officeart/2005/8/layout/list1"/>
    <dgm:cxn modelId="{8A26D955-8EEA-494C-8042-2DD812EF4BBE}" type="presParOf" srcId="{9E46F5FB-4A25-42C8-8391-F6B5E9F25B08}" destId="{FC780783-C918-488B-A469-62FEA07099C1}" srcOrd="0" destOrd="0" presId="urn:microsoft.com/office/officeart/2005/8/layout/list1"/>
    <dgm:cxn modelId="{F44ACAF7-37F0-4380-A540-2F1AD5965BF9}" type="presParOf" srcId="{9E46F5FB-4A25-42C8-8391-F6B5E9F25B08}" destId="{583966C5-C2C1-4796-98FA-5C5725FA06BA}" srcOrd="1" destOrd="0" presId="urn:microsoft.com/office/officeart/2005/8/layout/list1"/>
    <dgm:cxn modelId="{8C41AE99-0A6D-4C75-BFAE-17AE2EE7100D}" type="presParOf" srcId="{B4263708-B4E1-4C2A-B062-423B79D6A353}" destId="{A9C14DFB-566F-48BA-95EA-2CF34B6BC913}" srcOrd="41" destOrd="0" presId="urn:microsoft.com/office/officeart/2005/8/layout/list1"/>
    <dgm:cxn modelId="{151FE25E-11D4-4715-86CF-D5FB9B3D0393}" type="presParOf" srcId="{B4263708-B4E1-4C2A-B062-423B79D6A353}" destId="{7A8302A6-81C4-46CC-86A4-DE0B2E86FD2F}" srcOrd="42" destOrd="0" presId="urn:microsoft.com/office/officeart/2005/8/layout/list1"/>
    <dgm:cxn modelId="{CF3A4320-E9CC-41F3-8C5A-2F7904454939}" type="presParOf" srcId="{B4263708-B4E1-4C2A-B062-423B79D6A353}" destId="{CD3A8335-0253-4E1E-895A-BCB9C146EE8D}" srcOrd="43" destOrd="0" presId="urn:microsoft.com/office/officeart/2005/8/layout/list1"/>
    <dgm:cxn modelId="{5146FD1E-E85F-4893-8AA8-683F69FDB938}" type="presParOf" srcId="{B4263708-B4E1-4C2A-B062-423B79D6A353}" destId="{0DF7A9CF-71EC-45A0-8A0A-D862825F8BB4}" srcOrd="44" destOrd="0" presId="urn:microsoft.com/office/officeart/2005/8/layout/list1"/>
    <dgm:cxn modelId="{29F6BC74-6843-4F4F-8FE4-ECE760BB838B}" type="presParOf" srcId="{0DF7A9CF-71EC-45A0-8A0A-D862825F8BB4}" destId="{D22C891F-6149-4341-B446-0C1FC95475C3}" srcOrd="0" destOrd="0" presId="urn:microsoft.com/office/officeart/2005/8/layout/list1"/>
    <dgm:cxn modelId="{88720A16-E9F8-4AFB-9D55-B8AAD51E4D63}" type="presParOf" srcId="{0DF7A9CF-71EC-45A0-8A0A-D862825F8BB4}" destId="{00548D88-5AA9-4197-8188-F10006B2C693}" srcOrd="1" destOrd="0" presId="urn:microsoft.com/office/officeart/2005/8/layout/list1"/>
    <dgm:cxn modelId="{8183F56D-B003-4187-93A7-F22B7A73FF5D}" type="presParOf" srcId="{B4263708-B4E1-4C2A-B062-423B79D6A353}" destId="{B5C71D56-B32B-42F6-B4DD-80B2DB135EA2}" srcOrd="45" destOrd="0" presId="urn:microsoft.com/office/officeart/2005/8/layout/list1"/>
    <dgm:cxn modelId="{91170BA0-BDF3-463B-B85F-998D8E516302}" type="presParOf" srcId="{B4263708-B4E1-4C2A-B062-423B79D6A353}" destId="{3EF76E1E-1B46-4E8C-B0C0-757CBE364067}" srcOrd="46" destOrd="0" presId="urn:microsoft.com/office/officeart/2005/8/layout/list1"/>
    <dgm:cxn modelId="{C3CEBD7B-6309-4117-A4F6-9E2C9EFF492F}" type="presParOf" srcId="{B4263708-B4E1-4C2A-B062-423B79D6A353}" destId="{5A57A850-1861-4E58-BE5E-168461E73E58}" srcOrd="47" destOrd="0" presId="urn:microsoft.com/office/officeart/2005/8/layout/list1"/>
    <dgm:cxn modelId="{2DD7909D-8A7C-49EF-80A9-E7F9346FD8E1}" type="presParOf" srcId="{B4263708-B4E1-4C2A-B062-423B79D6A353}" destId="{58A1E58A-871C-4073-8A40-273EC38786A9}" srcOrd="48" destOrd="0" presId="urn:microsoft.com/office/officeart/2005/8/layout/list1"/>
    <dgm:cxn modelId="{8EDE0F0C-37B0-4F77-88CD-52B59EC8DF32}" type="presParOf" srcId="{58A1E58A-871C-4073-8A40-273EC38786A9}" destId="{502F651D-8B89-4E7C-ADBF-452398823553}" srcOrd="0" destOrd="0" presId="urn:microsoft.com/office/officeart/2005/8/layout/list1"/>
    <dgm:cxn modelId="{B9B1BA07-D762-4A47-AF77-12F18B01B469}" type="presParOf" srcId="{58A1E58A-871C-4073-8A40-273EC38786A9}" destId="{38152EF0-4710-44CD-BFB9-67D31FF9C4AE}" srcOrd="1" destOrd="0" presId="urn:microsoft.com/office/officeart/2005/8/layout/list1"/>
    <dgm:cxn modelId="{FBD73F1B-7EC5-4413-A59C-F13475737422}" type="presParOf" srcId="{B4263708-B4E1-4C2A-B062-423B79D6A353}" destId="{BDF98EF8-D143-4DB1-9788-0D519D009D00}" srcOrd="49" destOrd="0" presId="urn:microsoft.com/office/officeart/2005/8/layout/list1"/>
    <dgm:cxn modelId="{30ABF882-93BD-4612-913B-7551441B26E4}" type="presParOf" srcId="{B4263708-B4E1-4C2A-B062-423B79D6A353}" destId="{B8DF4EF0-360F-448C-A36C-522C6EECA29F}" srcOrd="50" destOrd="0" presId="urn:microsoft.com/office/officeart/2005/8/layout/list1"/>
    <dgm:cxn modelId="{F6EC45CB-3C7E-49FE-BC27-E344A316BF99}" type="presParOf" srcId="{B4263708-B4E1-4C2A-B062-423B79D6A353}" destId="{90E0407A-0F34-4516-8655-BD77D7CF19AD}" srcOrd="51" destOrd="0" presId="urn:microsoft.com/office/officeart/2005/8/layout/list1"/>
    <dgm:cxn modelId="{9FAF766E-8934-4C14-9E84-55DC3B83AD9B}" type="presParOf" srcId="{B4263708-B4E1-4C2A-B062-423B79D6A353}" destId="{62AF8B33-EDCB-41FC-BD49-CB64ED18251C}" srcOrd="52" destOrd="0" presId="urn:microsoft.com/office/officeart/2005/8/layout/list1"/>
    <dgm:cxn modelId="{23867C93-594D-4B2C-9E91-AEA5664F49B6}" type="presParOf" srcId="{62AF8B33-EDCB-41FC-BD49-CB64ED18251C}" destId="{355073D9-E58A-422A-825A-95820225F929}" srcOrd="0" destOrd="0" presId="urn:microsoft.com/office/officeart/2005/8/layout/list1"/>
    <dgm:cxn modelId="{D02DD0EA-F633-4C47-BF3A-1189AFAF9E3B}" type="presParOf" srcId="{62AF8B33-EDCB-41FC-BD49-CB64ED18251C}" destId="{73C96B16-BAEB-4C39-AAF4-981C8CA63D2E}" srcOrd="1" destOrd="0" presId="urn:microsoft.com/office/officeart/2005/8/layout/list1"/>
    <dgm:cxn modelId="{9F8E3233-4E20-42AF-8461-7BEE69FCD01A}" type="presParOf" srcId="{B4263708-B4E1-4C2A-B062-423B79D6A353}" destId="{E2693967-4919-466E-A325-7CDCEA1DFE46}" srcOrd="53" destOrd="0" presId="urn:microsoft.com/office/officeart/2005/8/layout/list1"/>
    <dgm:cxn modelId="{FD83D5A2-2965-4093-B1F6-DDFEB943935C}" type="presParOf" srcId="{B4263708-B4E1-4C2A-B062-423B79D6A353}" destId="{03374188-3E59-4DAE-9F59-1019A2894F71}" srcOrd="54" destOrd="0" presId="urn:microsoft.com/office/officeart/2005/8/layout/list1"/>
    <dgm:cxn modelId="{66257B3D-8A91-4DD7-96D1-1F54DE98BE66}" type="presParOf" srcId="{B4263708-B4E1-4C2A-B062-423B79D6A353}" destId="{50A5DF53-8C16-4EFE-941E-E74321F3E33A}" srcOrd="55" destOrd="0" presId="urn:microsoft.com/office/officeart/2005/8/layout/list1"/>
    <dgm:cxn modelId="{CC924091-1EFF-4EFF-B276-960AB091AA28}" type="presParOf" srcId="{B4263708-B4E1-4C2A-B062-423B79D6A353}" destId="{0890094C-42BA-40A5-9F3F-BF96E3EB61CE}" srcOrd="56" destOrd="0" presId="urn:microsoft.com/office/officeart/2005/8/layout/list1"/>
    <dgm:cxn modelId="{793E5731-1D49-4675-962F-A84898F66929}" type="presParOf" srcId="{0890094C-42BA-40A5-9F3F-BF96E3EB61CE}" destId="{66EADAB8-F7B5-448A-8CE1-F5772D6E206E}" srcOrd="0" destOrd="0" presId="urn:microsoft.com/office/officeart/2005/8/layout/list1"/>
    <dgm:cxn modelId="{D1EE3941-C0F4-4471-952F-A06552804DB3}" type="presParOf" srcId="{0890094C-42BA-40A5-9F3F-BF96E3EB61CE}" destId="{32D21C36-7EE9-4809-90C1-38F9A9D1AB55}" srcOrd="1" destOrd="0" presId="urn:microsoft.com/office/officeart/2005/8/layout/list1"/>
    <dgm:cxn modelId="{042BF3DC-A1BC-4F76-89FC-AB0CEEDBBAC6}" type="presParOf" srcId="{B4263708-B4E1-4C2A-B062-423B79D6A353}" destId="{6003F585-E97A-4358-9635-7A32D6FAE9E7}" srcOrd="57" destOrd="0" presId="urn:microsoft.com/office/officeart/2005/8/layout/list1"/>
    <dgm:cxn modelId="{FBBA68A9-A4AE-43F6-BB14-7C306AB9763C}" type="presParOf" srcId="{B4263708-B4E1-4C2A-B062-423B79D6A353}" destId="{ECB5D92D-67F6-4F4A-A9FD-782DB586B306}" srcOrd="58" destOrd="0" presId="urn:microsoft.com/office/officeart/2005/8/layout/list1"/>
    <dgm:cxn modelId="{8CB6A87B-F108-4376-817A-9CE0CA689FEA}" type="presParOf" srcId="{B4263708-B4E1-4C2A-B062-423B79D6A353}" destId="{C41EC09A-A7D9-408C-9434-E6B6E89E72D7}" srcOrd="59" destOrd="0" presId="urn:microsoft.com/office/officeart/2005/8/layout/list1"/>
    <dgm:cxn modelId="{2B361DE7-7A40-4539-9A03-824CBD33DF6C}" type="presParOf" srcId="{B4263708-B4E1-4C2A-B062-423B79D6A353}" destId="{A1D6DABD-DAE7-43E3-BD07-A57C4DE5B4F9}" srcOrd="60" destOrd="0" presId="urn:microsoft.com/office/officeart/2005/8/layout/list1"/>
    <dgm:cxn modelId="{0E3516A7-6BD2-404B-B1E6-2BFDD74C31B0}" type="presParOf" srcId="{A1D6DABD-DAE7-43E3-BD07-A57C4DE5B4F9}" destId="{64E15C30-7E94-45A7-B476-7C29F74EAC75}" srcOrd="0" destOrd="0" presId="urn:microsoft.com/office/officeart/2005/8/layout/list1"/>
    <dgm:cxn modelId="{ADFD6A3A-824E-41F1-B60F-DECE39C66FE1}" type="presParOf" srcId="{A1D6DABD-DAE7-43E3-BD07-A57C4DE5B4F9}" destId="{47DC6B43-1C56-4BEE-9286-64FB6EB1F3F1}" srcOrd="1" destOrd="0" presId="urn:microsoft.com/office/officeart/2005/8/layout/list1"/>
    <dgm:cxn modelId="{FE63C444-477B-4305-8243-FF191FEBF1D8}" type="presParOf" srcId="{B4263708-B4E1-4C2A-B062-423B79D6A353}" destId="{9D982EF0-B732-4CAA-B53D-0ABFDF9C9538}" srcOrd="61" destOrd="0" presId="urn:microsoft.com/office/officeart/2005/8/layout/list1"/>
    <dgm:cxn modelId="{B864B0D3-ACAB-43FA-A954-60AA4BCD6A76}" type="presParOf" srcId="{B4263708-B4E1-4C2A-B062-423B79D6A353}" destId="{E199F046-718E-4799-AE79-FE0AD5A97BD5}" srcOrd="62" destOrd="0" presId="urn:microsoft.com/office/officeart/2005/8/layout/list1"/>
    <dgm:cxn modelId="{B9A482C8-3A23-44EB-BE53-A238D6D539DA}" type="presParOf" srcId="{B4263708-B4E1-4C2A-B062-423B79D6A353}" destId="{BC9BC3E5-B498-46E9-BE58-B57CED1FF38B}" srcOrd="63" destOrd="0" presId="urn:microsoft.com/office/officeart/2005/8/layout/list1"/>
    <dgm:cxn modelId="{897AD30B-7E13-41BD-ACBE-2883890B4E22}" type="presParOf" srcId="{B4263708-B4E1-4C2A-B062-423B79D6A353}" destId="{2369ED22-4D35-43CA-9E45-D2D70A4C3B7C}" srcOrd="64" destOrd="0" presId="urn:microsoft.com/office/officeart/2005/8/layout/list1"/>
    <dgm:cxn modelId="{A2C8A83F-0036-4B92-897D-021ACA8ED72D}" type="presParOf" srcId="{2369ED22-4D35-43CA-9E45-D2D70A4C3B7C}" destId="{6D87B942-43F2-4446-A6D2-1D00FE537F96}" srcOrd="0" destOrd="0" presId="urn:microsoft.com/office/officeart/2005/8/layout/list1"/>
    <dgm:cxn modelId="{B043AA77-4453-452F-B608-D2C7BCD2904D}" type="presParOf" srcId="{2369ED22-4D35-43CA-9E45-D2D70A4C3B7C}" destId="{A4177E26-1A9C-40E8-A3C2-62CDF33366BD}" srcOrd="1" destOrd="0" presId="urn:microsoft.com/office/officeart/2005/8/layout/list1"/>
    <dgm:cxn modelId="{1820B89B-1A67-4813-9EEA-1F6F5CA1E7F6}" type="presParOf" srcId="{B4263708-B4E1-4C2A-B062-423B79D6A353}" destId="{9190D606-AA04-49CE-86F5-87666A98053A}" srcOrd="65" destOrd="0" presId="urn:microsoft.com/office/officeart/2005/8/layout/list1"/>
    <dgm:cxn modelId="{4C4E4089-25FF-4BA2-A67B-D9FBD1DF43A3}" type="presParOf" srcId="{B4263708-B4E1-4C2A-B062-423B79D6A353}" destId="{98A8B7FF-4D23-4477-89CE-5194815FAF18}" srcOrd="66" destOrd="0" presId="urn:microsoft.com/office/officeart/2005/8/layout/list1"/>
    <dgm:cxn modelId="{49BD99D2-B193-40F0-A0FF-FF5767EFDE78}" type="presParOf" srcId="{B4263708-B4E1-4C2A-B062-423B79D6A353}" destId="{CB54DB83-A879-445C-A30A-951C47B14574}" srcOrd="67" destOrd="0" presId="urn:microsoft.com/office/officeart/2005/8/layout/list1"/>
    <dgm:cxn modelId="{EDADA3FB-9C62-4F29-964D-7E525611817B}" type="presParOf" srcId="{B4263708-B4E1-4C2A-B062-423B79D6A353}" destId="{E2B978FE-9E62-4C6F-9553-321C45E48E5D}" srcOrd="68" destOrd="0" presId="urn:microsoft.com/office/officeart/2005/8/layout/list1"/>
    <dgm:cxn modelId="{C49B2AB7-1B82-4F74-A5D0-231716536B04}" type="presParOf" srcId="{E2B978FE-9E62-4C6F-9553-321C45E48E5D}" destId="{66C0A79B-2702-440F-B791-6E9C268994F3}" srcOrd="0" destOrd="0" presId="urn:microsoft.com/office/officeart/2005/8/layout/list1"/>
    <dgm:cxn modelId="{41076EA2-CB92-4F67-A9D2-0B5397ADF6F3}" type="presParOf" srcId="{E2B978FE-9E62-4C6F-9553-321C45E48E5D}" destId="{51220F27-0632-4156-B150-5FBD6C6D168B}" srcOrd="1" destOrd="0" presId="urn:microsoft.com/office/officeart/2005/8/layout/list1"/>
    <dgm:cxn modelId="{D5AA7A7B-BE61-442F-95D6-E8CAF01A34C0}" type="presParOf" srcId="{B4263708-B4E1-4C2A-B062-423B79D6A353}" destId="{A826B2EC-EBFF-4853-9608-BAC2BEAFDA95}" srcOrd="69" destOrd="0" presId="urn:microsoft.com/office/officeart/2005/8/layout/list1"/>
    <dgm:cxn modelId="{A427E562-346F-43A1-8E98-F99F2DE470D6}" type="presParOf" srcId="{B4263708-B4E1-4C2A-B062-423B79D6A353}" destId="{7B46E9C8-527C-4B55-A1E9-3A166E531314}" srcOrd="70" destOrd="0" presId="urn:microsoft.com/office/officeart/2005/8/layout/list1"/>
    <dgm:cxn modelId="{C7CFF9F9-BCAA-4961-B713-30FC121F4DC9}" type="presParOf" srcId="{B4263708-B4E1-4C2A-B062-423B79D6A353}" destId="{F45482F6-07CC-4F9A-8CC3-F5152218B5EF}" srcOrd="71" destOrd="0" presId="urn:microsoft.com/office/officeart/2005/8/layout/list1"/>
    <dgm:cxn modelId="{F386FF46-65DE-4BA1-976F-995BE0E6491C}" type="presParOf" srcId="{B4263708-B4E1-4C2A-B062-423B79D6A353}" destId="{04856EBB-5A5B-4BCB-B9C8-3535A48E75B1}" srcOrd="72" destOrd="0" presId="urn:microsoft.com/office/officeart/2005/8/layout/list1"/>
    <dgm:cxn modelId="{1E151563-305D-426A-93A4-B563057E6F1A}" type="presParOf" srcId="{04856EBB-5A5B-4BCB-B9C8-3535A48E75B1}" destId="{B769BDB4-97F6-420C-BF63-DB7FB9A4427B}" srcOrd="0" destOrd="0" presId="urn:microsoft.com/office/officeart/2005/8/layout/list1"/>
    <dgm:cxn modelId="{F49AF083-0A92-4EFA-B27E-E9F55140993F}" type="presParOf" srcId="{04856EBB-5A5B-4BCB-B9C8-3535A48E75B1}" destId="{9BD49A03-865C-4F71-A4A7-F6E46023827B}" srcOrd="1" destOrd="0" presId="urn:microsoft.com/office/officeart/2005/8/layout/list1"/>
    <dgm:cxn modelId="{D3FAB939-EA4E-41D3-9718-626FE30F292A}" type="presParOf" srcId="{B4263708-B4E1-4C2A-B062-423B79D6A353}" destId="{9D88E8F5-4420-4F83-B38B-CBF5C124D911}" srcOrd="73" destOrd="0" presId="urn:microsoft.com/office/officeart/2005/8/layout/list1"/>
    <dgm:cxn modelId="{7337CC47-0F4C-489B-8147-5DC3658717E8}" type="presParOf" srcId="{B4263708-B4E1-4C2A-B062-423B79D6A353}" destId="{A1A2F367-6251-4893-BEBE-F8612A903AD6}" srcOrd="7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12EAB-6F6F-4032-818E-92296A0497B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8BAA2D-AF51-4F37-8102-BD94A65A525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завершение перехода на электронный похозяйственный учет, проведение автоматической сверки с базами данных регистрирующих и налоговых органов по объектам недвижимости и выявление неучтенных объектов;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A39C63-2FC6-4F6D-B48B-1B1BB332678B}" type="parTrans" cxnId="{1877D027-7E30-48DB-829F-D6E33FBB4D35}">
      <dgm:prSet/>
      <dgm:spPr/>
      <dgm:t>
        <a:bodyPr/>
        <a:lstStyle/>
        <a:p>
          <a:endParaRPr lang="ru-RU"/>
        </a:p>
      </dgm:t>
    </dgm:pt>
    <dgm:pt modelId="{AA545AFD-8B71-4238-8417-4D015442A079}" type="sibTrans" cxnId="{1877D027-7E30-48DB-829F-D6E33FBB4D35}">
      <dgm:prSet/>
      <dgm:spPr/>
      <dgm:t>
        <a:bodyPr/>
        <a:lstStyle/>
        <a:p>
          <a:endParaRPr lang="ru-RU"/>
        </a:p>
      </dgm:t>
    </dgm:pt>
    <dgm:pt modelId="{32FF8017-95B4-42F3-A16F-C5864D2E4F8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введение на территории Карачаево-Черкесской Республики порядка исчисления налога на имущество физических лиц от кадастровой стоимости;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44013D-5565-4DFC-8DAF-4D04055462D5}" type="parTrans" cxnId="{811335FA-DF19-4EE9-945E-52FE99F11FC9}">
      <dgm:prSet/>
      <dgm:spPr/>
      <dgm:t>
        <a:bodyPr/>
        <a:lstStyle/>
        <a:p>
          <a:endParaRPr lang="ru-RU"/>
        </a:p>
      </dgm:t>
    </dgm:pt>
    <dgm:pt modelId="{8A28046A-3E8E-4E1A-B1F1-889DBF77C49B}" type="sibTrans" cxnId="{811335FA-DF19-4EE9-945E-52FE99F11FC9}">
      <dgm:prSet/>
      <dgm:spPr/>
      <dgm:t>
        <a:bodyPr/>
        <a:lstStyle/>
        <a:p>
          <a:endParaRPr lang="ru-RU"/>
        </a:p>
      </dgm:t>
    </dgm:pt>
    <dgm:pt modelId="{294E8CE8-FD22-4BD5-9153-8A9C9AAEB66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переход к исчислению налога на имущество организаций в отношении отдельных объектов недвижимости исходя из кадастровой стоимости;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0C0623-395A-40A2-B828-2F680F0CE8D2}" type="parTrans" cxnId="{BD19CA83-B580-492A-91E0-36E7B0720C9A}">
      <dgm:prSet/>
      <dgm:spPr/>
      <dgm:t>
        <a:bodyPr/>
        <a:lstStyle/>
        <a:p>
          <a:endParaRPr lang="ru-RU"/>
        </a:p>
      </dgm:t>
    </dgm:pt>
    <dgm:pt modelId="{6BC78FDF-C8A2-474C-A74D-140BB9A2B03A}" type="sibTrans" cxnId="{BD19CA83-B580-492A-91E0-36E7B0720C9A}">
      <dgm:prSet/>
      <dgm:spPr/>
      <dgm:t>
        <a:bodyPr/>
        <a:lstStyle/>
        <a:p>
          <a:endParaRPr lang="ru-RU"/>
        </a:p>
      </dgm:t>
    </dgm:pt>
    <dgm:pt modelId="{3800048E-9FF9-4DCE-B862-F668FD4FCA0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регулирование органами местного самоуправления налоговой нагрузки на граждан в связи с изменением налоговой базы по налогу на имущество физических лиц и земельному налогу в связи с актуализацией кадастровой стоимости земель населенных пунктов с 01.01.2016 года;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9983F-4650-4AF7-9352-18082F44900B}" type="parTrans" cxnId="{4A2C2816-1868-45CE-81B3-7F2F4762CFA3}">
      <dgm:prSet/>
      <dgm:spPr/>
      <dgm:t>
        <a:bodyPr/>
        <a:lstStyle/>
        <a:p>
          <a:endParaRPr lang="ru-RU"/>
        </a:p>
      </dgm:t>
    </dgm:pt>
    <dgm:pt modelId="{E176AB82-2840-4270-B575-A1788927B1BE}" type="sibTrans" cxnId="{4A2C2816-1868-45CE-81B3-7F2F4762CFA3}">
      <dgm:prSet/>
      <dgm:spPr/>
      <dgm:t>
        <a:bodyPr/>
        <a:lstStyle/>
        <a:p>
          <a:endParaRPr lang="ru-RU"/>
        </a:p>
      </dgm:t>
    </dgm:pt>
    <dgm:pt modelId="{6E6C7B87-6099-45C8-B602-8C88EFD1454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проектов законов Карачаево-Черкесской Республики по налоговым льготам для малого бизнеса;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D9CE6-195E-4BEF-B4BE-27C2C6F74A4F}" type="parTrans" cxnId="{39CF6D3A-B95F-4E7E-9288-D3BE30295925}">
      <dgm:prSet/>
      <dgm:spPr/>
      <dgm:t>
        <a:bodyPr/>
        <a:lstStyle/>
        <a:p>
          <a:endParaRPr lang="ru-RU"/>
        </a:p>
      </dgm:t>
    </dgm:pt>
    <dgm:pt modelId="{DAC671F2-C021-41E5-AE31-69A1259A3826}" type="sibTrans" cxnId="{39CF6D3A-B95F-4E7E-9288-D3BE30295925}">
      <dgm:prSet/>
      <dgm:spPr/>
      <dgm:t>
        <a:bodyPr/>
        <a:lstStyle/>
        <a:p>
          <a:endParaRPr lang="ru-RU"/>
        </a:p>
      </dgm:t>
    </dgm:pt>
    <dgm:pt modelId="{46E37960-09EF-4795-8957-5F79D55684A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проведение совместных с налоговой службой, службой судебных приставов, правоохранительных органов, органами местного самоуправления мероприятий по погашению задолженности в бюджет и выявлению нелегальных предпринимателей;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E392D9-4B2C-47A6-9EB2-60516D6B4349}" type="parTrans" cxnId="{9B0CECE5-096F-43B5-9083-5738E5A7FE21}">
      <dgm:prSet/>
      <dgm:spPr/>
      <dgm:t>
        <a:bodyPr/>
        <a:lstStyle/>
        <a:p>
          <a:endParaRPr lang="ru-RU"/>
        </a:p>
      </dgm:t>
    </dgm:pt>
    <dgm:pt modelId="{635C1193-0AB2-4615-99CE-1C1FAA11B53C}" type="sibTrans" cxnId="{9B0CECE5-096F-43B5-9083-5738E5A7FE21}">
      <dgm:prSet/>
      <dgm:spPr/>
      <dgm:t>
        <a:bodyPr/>
        <a:lstStyle/>
        <a:p>
          <a:endParaRPr lang="ru-RU"/>
        </a:p>
      </dgm:t>
    </dgm:pt>
    <dgm:pt modelId="{16300DFA-D223-4AB5-8A1B-5D71BB4E94C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погашение задолженности по налогам, в особенности органами власти и местного самоуправления, подведомственными учреждениями и их работниками.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AB88DA-3AF5-4A21-ACBA-14D5B8028176}" type="parTrans" cxnId="{A10B943E-7593-4CD8-ADA9-4C7559F3B324}">
      <dgm:prSet/>
      <dgm:spPr/>
      <dgm:t>
        <a:bodyPr/>
        <a:lstStyle/>
        <a:p>
          <a:endParaRPr lang="ru-RU"/>
        </a:p>
      </dgm:t>
    </dgm:pt>
    <dgm:pt modelId="{4183E824-9DF0-4CBC-81E1-21286629C179}" type="sibTrans" cxnId="{A10B943E-7593-4CD8-ADA9-4C7559F3B324}">
      <dgm:prSet/>
      <dgm:spPr/>
      <dgm:t>
        <a:bodyPr/>
        <a:lstStyle/>
        <a:p>
          <a:endParaRPr lang="ru-RU"/>
        </a:p>
      </dgm:t>
    </dgm:pt>
    <dgm:pt modelId="{B5785682-ADAC-418B-98B5-712110783FB8}" type="pres">
      <dgm:prSet presAssocID="{71512EAB-6F6F-4032-818E-92296A04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18104A-E3D1-4A67-9FBB-BF5D80C62286}" type="pres">
      <dgm:prSet presAssocID="{71512EAB-6F6F-4032-818E-92296A0497B5}" presName="Name1" presStyleCnt="0"/>
      <dgm:spPr/>
    </dgm:pt>
    <dgm:pt modelId="{FDC5B18F-B4C2-4931-A83D-F5AD3688578D}" type="pres">
      <dgm:prSet presAssocID="{71512EAB-6F6F-4032-818E-92296A0497B5}" presName="cycle" presStyleCnt="0"/>
      <dgm:spPr/>
    </dgm:pt>
    <dgm:pt modelId="{9CABCC67-90CD-4484-9B6E-4D680CE66DEE}" type="pres">
      <dgm:prSet presAssocID="{71512EAB-6F6F-4032-818E-92296A0497B5}" presName="srcNode" presStyleLbl="node1" presStyleIdx="0" presStyleCnt="7"/>
      <dgm:spPr/>
    </dgm:pt>
    <dgm:pt modelId="{21E3631D-09AC-4A25-A710-E27EB55A3149}" type="pres">
      <dgm:prSet presAssocID="{71512EAB-6F6F-4032-818E-92296A0497B5}" presName="conn" presStyleLbl="parChTrans1D2" presStyleIdx="0" presStyleCnt="1"/>
      <dgm:spPr/>
      <dgm:t>
        <a:bodyPr/>
        <a:lstStyle/>
        <a:p>
          <a:endParaRPr lang="ru-RU"/>
        </a:p>
      </dgm:t>
    </dgm:pt>
    <dgm:pt modelId="{FE20F848-5A64-4A6B-9A2C-9BC3E5F4EF50}" type="pres">
      <dgm:prSet presAssocID="{71512EAB-6F6F-4032-818E-92296A0497B5}" presName="extraNode" presStyleLbl="node1" presStyleIdx="0" presStyleCnt="7"/>
      <dgm:spPr/>
    </dgm:pt>
    <dgm:pt modelId="{CA7AE5FB-BF97-4E9C-8D00-A22E58AE20C3}" type="pres">
      <dgm:prSet presAssocID="{71512EAB-6F6F-4032-818E-92296A0497B5}" presName="dstNode" presStyleLbl="node1" presStyleIdx="0" presStyleCnt="7"/>
      <dgm:spPr/>
    </dgm:pt>
    <dgm:pt modelId="{ECB3BEAA-EF96-41E1-9770-E60DB862804F}" type="pres">
      <dgm:prSet presAssocID="{518BAA2D-AF51-4F37-8102-BD94A65A52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34E4-5DE2-4E21-BE93-74435B8E5341}" type="pres">
      <dgm:prSet presAssocID="{518BAA2D-AF51-4F37-8102-BD94A65A525D}" presName="accent_1" presStyleCnt="0"/>
      <dgm:spPr/>
    </dgm:pt>
    <dgm:pt modelId="{277BD9C3-DCB8-48CC-8BE7-2FC8CD9ED817}" type="pres">
      <dgm:prSet presAssocID="{518BAA2D-AF51-4F37-8102-BD94A65A525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DECA94BB-AFD4-48ED-947C-6A0636700BA9}" type="pres">
      <dgm:prSet presAssocID="{32FF8017-95B4-42F3-A16F-C5864D2E4F8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94FBC-334D-4E84-98B4-4F12F4879305}" type="pres">
      <dgm:prSet presAssocID="{32FF8017-95B4-42F3-A16F-C5864D2E4F89}" presName="accent_2" presStyleCnt="0"/>
      <dgm:spPr/>
    </dgm:pt>
    <dgm:pt modelId="{2BF2B0CA-C536-4929-A0D2-56629ED7D219}" type="pres">
      <dgm:prSet presAssocID="{32FF8017-95B4-42F3-A16F-C5864D2E4F89}" presName="accentRepeatNode" presStyleLbl="solidFgAcc1" presStyleIdx="1" presStyleCnt="7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2ACDFCCD-F093-4552-97D3-4A267A46F2E6}" type="pres">
      <dgm:prSet presAssocID="{294E8CE8-FD22-4BD5-9153-8A9C9AAEB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D53E-5DB9-4D18-AC63-22513B2F0965}" type="pres">
      <dgm:prSet presAssocID="{294E8CE8-FD22-4BD5-9153-8A9C9AAEB662}" presName="accent_3" presStyleCnt="0"/>
      <dgm:spPr/>
    </dgm:pt>
    <dgm:pt modelId="{8FB92C77-2A95-4627-8906-9220CAB65C7F}" type="pres">
      <dgm:prSet presAssocID="{294E8CE8-FD22-4BD5-9153-8A9C9AAEB662}" presName="accentRepeatNode" presStyleLbl="solidFgAcc1" presStyleIdx="2" presStyleCnt="7"/>
      <dgm:spPr>
        <a:solidFill>
          <a:schemeClr val="accent2">
            <a:lumMod val="40000"/>
            <a:lumOff val="60000"/>
          </a:schemeClr>
        </a:solidFill>
      </dgm:spPr>
    </dgm:pt>
    <dgm:pt modelId="{48F6078B-4FA9-43D9-AD56-CA18EC85FD55}" type="pres">
      <dgm:prSet presAssocID="{3800048E-9FF9-4DCE-B862-F668FD4FCA05}" presName="text_4" presStyleLbl="node1" presStyleIdx="3" presStyleCnt="7" custScaleY="13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6080F-00A1-49EB-913D-D311F9593AB2}" type="pres">
      <dgm:prSet presAssocID="{3800048E-9FF9-4DCE-B862-F668FD4FCA05}" presName="accent_4" presStyleCnt="0"/>
      <dgm:spPr/>
    </dgm:pt>
    <dgm:pt modelId="{1124A9AF-0208-4526-83F6-A666247F68C1}" type="pres">
      <dgm:prSet presAssocID="{3800048E-9FF9-4DCE-B862-F668FD4FCA05}" presName="accentRepeatNode" presStyleLbl="solidFgAcc1" presStyleIdx="3" presStyleCnt="7"/>
      <dgm:spPr>
        <a:solidFill>
          <a:schemeClr val="accent2">
            <a:lumMod val="40000"/>
            <a:lumOff val="60000"/>
          </a:schemeClr>
        </a:solidFill>
      </dgm:spPr>
    </dgm:pt>
    <dgm:pt modelId="{22844834-0AFE-48F0-9231-5122C76EFE66}" type="pres">
      <dgm:prSet presAssocID="{6E6C7B87-6099-45C8-B602-8C88EFD1454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6BE6A-289B-4EA6-9918-D386DEA24D25}" type="pres">
      <dgm:prSet presAssocID="{6E6C7B87-6099-45C8-B602-8C88EFD1454E}" presName="accent_5" presStyleCnt="0"/>
      <dgm:spPr/>
    </dgm:pt>
    <dgm:pt modelId="{6E5479BF-1A4E-4FF3-B3ED-F00DC2AFEA14}" type="pres">
      <dgm:prSet presAssocID="{6E6C7B87-6099-45C8-B602-8C88EFD1454E}" presName="accentRepeatNode" presStyleLbl="solidFgAcc1" presStyleIdx="4" presStyleCnt="7" custLinFactNeighborX="16188" custLinFactNeighborY="-7790"/>
      <dgm:spPr>
        <a:solidFill>
          <a:schemeClr val="accent2">
            <a:lumMod val="40000"/>
            <a:lumOff val="60000"/>
          </a:schemeClr>
        </a:solidFill>
      </dgm:spPr>
    </dgm:pt>
    <dgm:pt modelId="{4D24EC6C-379E-4B0C-BAEC-9F817FE76079}" type="pres">
      <dgm:prSet presAssocID="{46E37960-09EF-4795-8957-5F79D55684AE}" presName="text_6" presStyleLbl="node1" presStyleIdx="5" presStyleCnt="7" custScaleY="134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5FFE-2A1C-4355-A615-0809B0C975B6}" type="pres">
      <dgm:prSet presAssocID="{46E37960-09EF-4795-8957-5F79D55684AE}" presName="accent_6" presStyleCnt="0"/>
      <dgm:spPr/>
    </dgm:pt>
    <dgm:pt modelId="{8C79DAF1-D233-4C99-AFD6-0905CE9CBEB2}" type="pres">
      <dgm:prSet presAssocID="{46E37960-09EF-4795-8957-5F79D55684AE}" presName="accentRepeatNode" presStyleLbl="solidFgAcc1" presStyleIdx="5" presStyleCnt="7"/>
      <dgm:spPr>
        <a:solidFill>
          <a:schemeClr val="accent2">
            <a:lumMod val="40000"/>
            <a:lumOff val="60000"/>
          </a:schemeClr>
        </a:solidFill>
      </dgm:spPr>
    </dgm:pt>
    <dgm:pt modelId="{4276B921-47A3-4940-894F-C36506B8FEA7}" type="pres">
      <dgm:prSet presAssocID="{16300DFA-D223-4AB5-8A1B-5D71BB4E94C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90AD9-2509-41EA-8E09-E151BB63CE4C}" type="pres">
      <dgm:prSet presAssocID="{16300DFA-D223-4AB5-8A1B-5D71BB4E94C1}" presName="accent_7" presStyleCnt="0"/>
      <dgm:spPr/>
    </dgm:pt>
    <dgm:pt modelId="{393220B7-E9F7-43B0-9463-68179E553AD5}" type="pres">
      <dgm:prSet presAssocID="{16300DFA-D223-4AB5-8A1B-5D71BB4E94C1}" presName="accentRepeatNode" presStyleLbl="solidFgAcc1" presStyleIdx="6" presStyleCnt="7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4215770E-2234-4559-928F-B757494F5EA6}" type="presOf" srcId="{AA545AFD-8B71-4238-8417-4D015442A079}" destId="{21E3631D-09AC-4A25-A710-E27EB55A3149}" srcOrd="0" destOrd="0" presId="urn:microsoft.com/office/officeart/2008/layout/VerticalCurvedList"/>
    <dgm:cxn modelId="{D418F994-BD06-474A-9298-C96BFDC32D49}" type="presOf" srcId="{16300DFA-D223-4AB5-8A1B-5D71BB4E94C1}" destId="{4276B921-47A3-4940-894F-C36506B8FEA7}" srcOrd="0" destOrd="0" presId="urn:microsoft.com/office/officeart/2008/layout/VerticalCurvedList"/>
    <dgm:cxn modelId="{320FFDF4-96ED-402B-8721-C90D5A2B1408}" type="presOf" srcId="{6E6C7B87-6099-45C8-B602-8C88EFD1454E}" destId="{22844834-0AFE-48F0-9231-5122C76EFE66}" srcOrd="0" destOrd="0" presId="urn:microsoft.com/office/officeart/2008/layout/VerticalCurvedList"/>
    <dgm:cxn modelId="{39CF6D3A-B95F-4E7E-9288-D3BE30295925}" srcId="{71512EAB-6F6F-4032-818E-92296A0497B5}" destId="{6E6C7B87-6099-45C8-B602-8C88EFD1454E}" srcOrd="4" destOrd="0" parTransId="{A15D9CE6-195E-4BEF-B4BE-27C2C6F74A4F}" sibTransId="{DAC671F2-C021-41E5-AE31-69A1259A3826}"/>
    <dgm:cxn modelId="{1877D027-7E30-48DB-829F-D6E33FBB4D35}" srcId="{71512EAB-6F6F-4032-818E-92296A0497B5}" destId="{518BAA2D-AF51-4F37-8102-BD94A65A525D}" srcOrd="0" destOrd="0" parTransId="{58A39C63-2FC6-4F6D-B48B-1B1BB332678B}" sibTransId="{AA545AFD-8B71-4238-8417-4D015442A079}"/>
    <dgm:cxn modelId="{1F0697DE-E10F-4465-842E-C6EA05C3952D}" type="presOf" srcId="{32FF8017-95B4-42F3-A16F-C5864D2E4F89}" destId="{DECA94BB-AFD4-48ED-947C-6A0636700BA9}" srcOrd="0" destOrd="0" presId="urn:microsoft.com/office/officeart/2008/layout/VerticalCurvedList"/>
    <dgm:cxn modelId="{21684312-9BDE-4806-A66E-DF292FF438D0}" type="presOf" srcId="{518BAA2D-AF51-4F37-8102-BD94A65A525D}" destId="{ECB3BEAA-EF96-41E1-9770-E60DB862804F}" srcOrd="0" destOrd="0" presId="urn:microsoft.com/office/officeart/2008/layout/VerticalCurvedList"/>
    <dgm:cxn modelId="{9B0CECE5-096F-43B5-9083-5738E5A7FE21}" srcId="{71512EAB-6F6F-4032-818E-92296A0497B5}" destId="{46E37960-09EF-4795-8957-5F79D55684AE}" srcOrd="5" destOrd="0" parTransId="{12E392D9-4B2C-47A6-9EB2-60516D6B4349}" sibTransId="{635C1193-0AB2-4615-99CE-1C1FAA11B53C}"/>
    <dgm:cxn modelId="{9D78365B-14E6-4C1C-9ADE-1752AFAEF194}" type="presOf" srcId="{294E8CE8-FD22-4BD5-9153-8A9C9AAEB662}" destId="{2ACDFCCD-F093-4552-97D3-4A267A46F2E6}" srcOrd="0" destOrd="0" presId="urn:microsoft.com/office/officeart/2008/layout/VerticalCurvedList"/>
    <dgm:cxn modelId="{1E8CD118-F98E-443C-BA9C-6F40527B39E0}" type="presOf" srcId="{3800048E-9FF9-4DCE-B862-F668FD4FCA05}" destId="{48F6078B-4FA9-43D9-AD56-CA18EC85FD55}" srcOrd="0" destOrd="0" presId="urn:microsoft.com/office/officeart/2008/layout/VerticalCurvedList"/>
    <dgm:cxn modelId="{8BEE621F-19B1-4EBF-AE64-7705B4F1C6A7}" type="presOf" srcId="{71512EAB-6F6F-4032-818E-92296A0497B5}" destId="{B5785682-ADAC-418B-98B5-712110783FB8}" srcOrd="0" destOrd="0" presId="urn:microsoft.com/office/officeart/2008/layout/VerticalCurvedList"/>
    <dgm:cxn modelId="{A10B943E-7593-4CD8-ADA9-4C7559F3B324}" srcId="{71512EAB-6F6F-4032-818E-92296A0497B5}" destId="{16300DFA-D223-4AB5-8A1B-5D71BB4E94C1}" srcOrd="6" destOrd="0" parTransId="{AAAB88DA-3AF5-4A21-ACBA-14D5B8028176}" sibTransId="{4183E824-9DF0-4CBC-81E1-21286629C179}"/>
    <dgm:cxn modelId="{BF7988DE-B880-48E9-9A1C-B3AAB8FF0144}" type="presOf" srcId="{46E37960-09EF-4795-8957-5F79D55684AE}" destId="{4D24EC6C-379E-4B0C-BAEC-9F817FE76079}" srcOrd="0" destOrd="0" presId="urn:microsoft.com/office/officeart/2008/layout/VerticalCurvedList"/>
    <dgm:cxn modelId="{BD19CA83-B580-492A-91E0-36E7B0720C9A}" srcId="{71512EAB-6F6F-4032-818E-92296A0497B5}" destId="{294E8CE8-FD22-4BD5-9153-8A9C9AAEB662}" srcOrd="2" destOrd="0" parTransId="{6A0C0623-395A-40A2-B828-2F680F0CE8D2}" sibTransId="{6BC78FDF-C8A2-474C-A74D-140BB9A2B03A}"/>
    <dgm:cxn modelId="{811335FA-DF19-4EE9-945E-52FE99F11FC9}" srcId="{71512EAB-6F6F-4032-818E-92296A0497B5}" destId="{32FF8017-95B4-42F3-A16F-C5864D2E4F89}" srcOrd="1" destOrd="0" parTransId="{8044013D-5565-4DFC-8DAF-4D04055462D5}" sibTransId="{8A28046A-3E8E-4E1A-B1F1-889DBF77C49B}"/>
    <dgm:cxn modelId="{4A2C2816-1868-45CE-81B3-7F2F4762CFA3}" srcId="{71512EAB-6F6F-4032-818E-92296A0497B5}" destId="{3800048E-9FF9-4DCE-B862-F668FD4FCA05}" srcOrd="3" destOrd="0" parTransId="{C6F9983F-4650-4AF7-9352-18082F44900B}" sibTransId="{E176AB82-2840-4270-B575-A1788927B1BE}"/>
    <dgm:cxn modelId="{079D6FCC-18A8-45E0-B199-C18D7E7CA279}" type="presParOf" srcId="{B5785682-ADAC-418B-98B5-712110783FB8}" destId="{2118104A-E3D1-4A67-9FBB-BF5D80C62286}" srcOrd="0" destOrd="0" presId="urn:microsoft.com/office/officeart/2008/layout/VerticalCurvedList"/>
    <dgm:cxn modelId="{8B005E39-F79D-49BC-B485-6014E6C9E195}" type="presParOf" srcId="{2118104A-E3D1-4A67-9FBB-BF5D80C62286}" destId="{FDC5B18F-B4C2-4931-A83D-F5AD3688578D}" srcOrd="0" destOrd="0" presId="urn:microsoft.com/office/officeart/2008/layout/VerticalCurvedList"/>
    <dgm:cxn modelId="{61FA300F-9BFF-442D-A72C-985B0A2D426B}" type="presParOf" srcId="{FDC5B18F-B4C2-4931-A83D-F5AD3688578D}" destId="{9CABCC67-90CD-4484-9B6E-4D680CE66DEE}" srcOrd="0" destOrd="0" presId="urn:microsoft.com/office/officeart/2008/layout/VerticalCurvedList"/>
    <dgm:cxn modelId="{776DA299-A605-49FF-AB06-9CE39D640824}" type="presParOf" srcId="{FDC5B18F-B4C2-4931-A83D-F5AD3688578D}" destId="{21E3631D-09AC-4A25-A710-E27EB55A3149}" srcOrd="1" destOrd="0" presId="urn:microsoft.com/office/officeart/2008/layout/VerticalCurvedList"/>
    <dgm:cxn modelId="{F76847EA-A63F-42E5-B159-3BEFD96240B5}" type="presParOf" srcId="{FDC5B18F-B4C2-4931-A83D-F5AD3688578D}" destId="{FE20F848-5A64-4A6B-9A2C-9BC3E5F4EF50}" srcOrd="2" destOrd="0" presId="urn:microsoft.com/office/officeart/2008/layout/VerticalCurvedList"/>
    <dgm:cxn modelId="{FB830715-9C1D-479F-98EF-B9178F7C9ED4}" type="presParOf" srcId="{FDC5B18F-B4C2-4931-A83D-F5AD3688578D}" destId="{CA7AE5FB-BF97-4E9C-8D00-A22E58AE20C3}" srcOrd="3" destOrd="0" presId="urn:microsoft.com/office/officeart/2008/layout/VerticalCurvedList"/>
    <dgm:cxn modelId="{3572B409-F0A0-45BD-87BA-35224D4618D6}" type="presParOf" srcId="{2118104A-E3D1-4A67-9FBB-BF5D80C62286}" destId="{ECB3BEAA-EF96-41E1-9770-E60DB862804F}" srcOrd="1" destOrd="0" presId="urn:microsoft.com/office/officeart/2008/layout/VerticalCurvedList"/>
    <dgm:cxn modelId="{FDCAF2D8-67F4-4D11-AC0E-811AC8BFF95D}" type="presParOf" srcId="{2118104A-E3D1-4A67-9FBB-BF5D80C62286}" destId="{125C34E4-5DE2-4E21-BE93-74435B8E5341}" srcOrd="2" destOrd="0" presId="urn:microsoft.com/office/officeart/2008/layout/VerticalCurvedList"/>
    <dgm:cxn modelId="{FCAD19AA-723B-49F6-94AB-93709431BC4D}" type="presParOf" srcId="{125C34E4-5DE2-4E21-BE93-74435B8E5341}" destId="{277BD9C3-DCB8-48CC-8BE7-2FC8CD9ED817}" srcOrd="0" destOrd="0" presId="urn:microsoft.com/office/officeart/2008/layout/VerticalCurvedList"/>
    <dgm:cxn modelId="{50B42172-F5B8-4053-8D06-0D3FC99BDE23}" type="presParOf" srcId="{2118104A-E3D1-4A67-9FBB-BF5D80C62286}" destId="{DECA94BB-AFD4-48ED-947C-6A0636700BA9}" srcOrd="3" destOrd="0" presId="urn:microsoft.com/office/officeart/2008/layout/VerticalCurvedList"/>
    <dgm:cxn modelId="{CAFDF41F-F511-4DF6-83B0-F6569998429D}" type="presParOf" srcId="{2118104A-E3D1-4A67-9FBB-BF5D80C62286}" destId="{08294FBC-334D-4E84-98B4-4F12F4879305}" srcOrd="4" destOrd="0" presId="urn:microsoft.com/office/officeart/2008/layout/VerticalCurvedList"/>
    <dgm:cxn modelId="{D34F326C-80EC-4F4C-A9BC-AD0BA0C2FB6E}" type="presParOf" srcId="{08294FBC-334D-4E84-98B4-4F12F4879305}" destId="{2BF2B0CA-C536-4929-A0D2-56629ED7D219}" srcOrd="0" destOrd="0" presId="urn:microsoft.com/office/officeart/2008/layout/VerticalCurvedList"/>
    <dgm:cxn modelId="{6C349043-444C-45AD-A631-F4D8A8392498}" type="presParOf" srcId="{2118104A-E3D1-4A67-9FBB-BF5D80C62286}" destId="{2ACDFCCD-F093-4552-97D3-4A267A46F2E6}" srcOrd="5" destOrd="0" presId="urn:microsoft.com/office/officeart/2008/layout/VerticalCurvedList"/>
    <dgm:cxn modelId="{5A3070AD-0132-4A60-BCC6-FBFA9C39EB59}" type="presParOf" srcId="{2118104A-E3D1-4A67-9FBB-BF5D80C62286}" destId="{77B5D53E-5DB9-4D18-AC63-22513B2F0965}" srcOrd="6" destOrd="0" presId="urn:microsoft.com/office/officeart/2008/layout/VerticalCurvedList"/>
    <dgm:cxn modelId="{814BC0C7-093E-4F01-8931-FC7261A74B5E}" type="presParOf" srcId="{77B5D53E-5DB9-4D18-AC63-22513B2F0965}" destId="{8FB92C77-2A95-4627-8906-9220CAB65C7F}" srcOrd="0" destOrd="0" presId="urn:microsoft.com/office/officeart/2008/layout/VerticalCurvedList"/>
    <dgm:cxn modelId="{74E532DE-BB47-42B1-B938-49607458E4A7}" type="presParOf" srcId="{2118104A-E3D1-4A67-9FBB-BF5D80C62286}" destId="{48F6078B-4FA9-43D9-AD56-CA18EC85FD55}" srcOrd="7" destOrd="0" presId="urn:microsoft.com/office/officeart/2008/layout/VerticalCurvedList"/>
    <dgm:cxn modelId="{AE09AC5A-58FB-4530-9878-482FAFC4816B}" type="presParOf" srcId="{2118104A-E3D1-4A67-9FBB-BF5D80C62286}" destId="{BCB6080F-00A1-49EB-913D-D311F9593AB2}" srcOrd="8" destOrd="0" presId="urn:microsoft.com/office/officeart/2008/layout/VerticalCurvedList"/>
    <dgm:cxn modelId="{70A9327C-4F95-4F64-AE00-9FEFA3E2F5C6}" type="presParOf" srcId="{BCB6080F-00A1-49EB-913D-D311F9593AB2}" destId="{1124A9AF-0208-4526-83F6-A666247F68C1}" srcOrd="0" destOrd="0" presId="urn:microsoft.com/office/officeart/2008/layout/VerticalCurvedList"/>
    <dgm:cxn modelId="{1A7488CC-AEBD-4E42-909E-DC041AF2A141}" type="presParOf" srcId="{2118104A-E3D1-4A67-9FBB-BF5D80C62286}" destId="{22844834-0AFE-48F0-9231-5122C76EFE66}" srcOrd="9" destOrd="0" presId="urn:microsoft.com/office/officeart/2008/layout/VerticalCurvedList"/>
    <dgm:cxn modelId="{B711FFE5-294C-4455-B1EA-2F842A5F7C91}" type="presParOf" srcId="{2118104A-E3D1-4A67-9FBB-BF5D80C62286}" destId="{F716BE6A-289B-4EA6-9918-D386DEA24D25}" srcOrd="10" destOrd="0" presId="urn:microsoft.com/office/officeart/2008/layout/VerticalCurvedList"/>
    <dgm:cxn modelId="{EF68EA10-DA14-41F6-8DE8-FDA7B2973BC5}" type="presParOf" srcId="{F716BE6A-289B-4EA6-9918-D386DEA24D25}" destId="{6E5479BF-1A4E-4FF3-B3ED-F00DC2AFEA14}" srcOrd="0" destOrd="0" presId="urn:microsoft.com/office/officeart/2008/layout/VerticalCurvedList"/>
    <dgm:cxn modelId="{0E352C6D-99CB-4660-A1F6-48E5C319FC14}" type="presParOf" srcId="{2118104A-E3D1-4A67-9FBB-BF5D80C62286}" destId="{4D24EC6C-379E-4B0C-BAEC-9F817FE76079}" srcOrd="11" destOrd="0" presId="urn:microsoft.com/office/officeart/2008/layout/VerticalCurvedList"/>
    <dgm:cxn modelId="{F75DB483-7003-4D40-8A66-6849E64AF650}" type="presParOf" srcId="{2118104A-E3D1-4A67-9FBB-BF5D80C62286}" destId="{71635FFE-2A1C-4355-A615-0809B0C975B6}" srcOrd="12" destOrd="0" presId="urn:microsoft.com/office/officeart/2008/layout/VerticalCurvedList"/>
    <dgm:cxn modelId="{68789494-55F6-4094-81AD-4717FD9903F3}" type="presParOf" srcId="{71635FFE-2A1C-4355-A615-0809B0C975B6}" destId="{8C79DAF1-D233-4C99-AFD6-0905CE9CBEB2}" srcOrd="0" destOrd="0" presId="urn:microsoft.com/office/officeart/2008/layout/VerticalCurvedList"/>
    <dgm:cxn modelId="{49842E5F-F4CE-4F87-AD20-A1C75783A1EC}" type="presParOf" srcId="{2118104A-E3D1-4A67-9FBB-BF5D80C62286}" destId="{4276B921-47A3-4940-894F-C36506B8FEA7}" srcOrd="13" destOrd="0" presId="urn:microsoft.com/office/officeart/2008/layout/VerticalCurvedList"/>
    <dgm:cxn modelId="{09776F21-1869-4E27-A20F-35A15098D63A}" type="presParOf" srcId="{2118104A-E3D1-4A67-9FBB-BF5D80C62286}" destId="{7D890AD9-2509-41EA-8E09-E151BB63CE4C}" srcOrd="14" destOrd="0" presId="urn:microsoft.com/office/officeart/2008/layout/VerticalCurvedList"/>
    <dgm:cxn modelId="{3158CA2F-1672-40D7-9E5E-472E81775D64}" type="presParOf" srcId="{7D890AD9-2509-41EA-8E09-E151BB63CE4C}" destId="{393220B7-E9F7-43B0-9463-68179E553A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9421E-3330-4AD2-9949-B7A676AA29D5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C867C7D-3B90-4F5B-A5C0-A92976E342A3}" type="pres">
      <dgm:prSet presAssocID="{5309421E-3330-4AD2-9949-B7A676AA2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9ED78-0F9D-43D2-9F98-226E408095EC}" type="presOf" srcId="{5309421E-3330-4AD2-9949-B7A676AA29D5}" destId="{DC867C7D-3B90-4F5B-A5C0-A92976E342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11664-5CF6-4EC4-9DB2-9A9311F4A06F}" type="doc">
      <dgm:prSet loTypeId="urn:microsoft.com/office/officeart/2005/8/layout/cycle4#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53D240-2966-423E-B652-5A0097A4009D}">
      <dgm:prSet phldrT="[Текст]" custT="1"/>
      <dgm:spPr/>
      <dgm:t>
        <a:bodyPr lIns="0" tIns="0" rIns="0" bIns="0" anchor="ctr" anchorCtr="0"/>
        <a:lstStyle/>
        <a:p>
          <a:pPr algn="l"/>
          <a:r>
            <a:rPr lang="ru-RU" sz="1700" b="1" i="0" u="non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Заработная плата и начисления на нее</a:t>
          </a:r>
          <a:endParaRPr lang="ru-RU" sz="17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E11E88-D23E-4DC0-AF67-AB7656B575AB}" type="parTrans" cxnId="{C0E228A5-7862-41DC-BD34-68D80316337F}">
      <dgm:prSet/>
      <dgm:spPr/>
      <dgm:t>
        <a:bodyPr/>
        <a:lstStyle/>
        <a:p>
          <a:endParaRPr lang="ru-RU"/>
        </a:p>
      </dgm:t>
    </dgm:pt>
    <dgm:pt modelId="{4E0E20E9-0DF1-4C03-AAFD-AD3A00BA6844}" type="sibTrans" cxnId="{C0E228A5-7862-41DC-BD34-68D80316337F}">
      <dgm:prSet/>
      <dgm:spPr/>
      <dgm:t>
        <a:bodyPr/>
        <a:lstStyle/>
        <a:p>
          <a:endParaRPr lang="ru-RU"/>
        </a:p>
      </dgm:t>
    </dgm:pt>
    <dgm:pt modelId="{B1826201-700A-4503-88ED-DB7FE8B49325}">
      <dgm:prSet phldrT="[Текст]" custT="1"/>
      <dgm:spPr/>
      <dgm:t>
        <a:bodyPr lIns="0" tIns="0" rIns="0" bIns="0"/>
        <a:lstStyle/>
        <a:p>
          <a:r>
            <a:rPr lang="ru-RU" sz="17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Социальные выплаты гражданам</a:t>
          </a:r>
          <a:endParaRPr lang="ru-RU" sz="17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6F3FF4-4EF5-426A-BC20-0405D041DC83}" type="parTrans" cxnId="{7A508B0A-4C4D-44D9-A2F0-D056AE20C329}">
      <dgm:prSet/>
      <dgm:spPr/>
      <dgm:t>
        <a:bodyPr/>
        <a:lstStyle/>
        <a:p>
          <a:endParaRPr lang="ru-RU"/>
        </a:p>
      </dgm:t>
    </dgm:pt>
    <dgm:pt modelId="{63CB9A30-9D23-45A1-BEEC-4ADC2E9E032F}" type="sibTrans" cxnId="{7A508B0A-4C4D-44D9-A2F0-D056AE20C329}">
      <dgm:prSet/>
      <dgm:spPr/>
      <dgm:t>
        <a:bodyPr/>
        <a:lstStyle/>
        <a:p>
          <a:endParaRPr lang="ru-RU"/>
        </a:p>
      </dgm:t>
    </dgm:pt>
    <dgm:pt modelId="{4EF64C5C-C3D7-4B95-8574-F1407D58DCFA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2015          186 054,3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CFCF4E2-2DC2-49DB-9A91-531ED6A54B31}" type="parTrans" cxnId="{857E4109-633C-42B9-BE20-29A190E2ACC4}">
      <dgm:prSet/>
      <dgm:spPr/>
      <dgm:t>
        <a:bodyPr/>
        <a:lstStyle/>
        <a:p>
          <a:endParaRPr lang="ru-RU"/>
        </a:p>
      </dgm:t>
    </dgm:pt>
    <dgm:pt modelId="{95828D4C-8858-40A6-BBD7-B15F96DD6F5D}" type="sibTrans" cxnId="{857E4109-633C-42B9-BE20-29A190E2ACC4}">
      <dgm:prSet/>
      <dgm:spPr/>
      <dgm:t>
        <a:bodyPr/>
        <a:lstStyle/>
        <a:p>
          <a:endParaRPr lang="ru-RU"/>
        </a:p>
      </dgm:t>
    </dgm:pt>
    <dgm:pt modelId="{37DF6C9D-F6C0-4169-A57E-DF87F4044158}">
      <dgm:prSet phldrT="[Текст]" custT="1"/>
      <dgm:spPr>
        <a:solidFill>
          <a:srgbClr val="7030A0"/>
        </a:solidFill>
      </dgm:spPr>
      <dgm:t>
        <a:bodyPr lIns="0" tIns="0" rIns="0" bIns="0" anchor="ctr" anchorCtr="0"/>
        <a:lstStyle/>
        <a:p>
          <a:r>
            <a:rPr lang="ru-RU" sz="1650" b="1" i="0" u="non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165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71F1E7-61BA-40BC-B34D-9CFB4393FADB}" type="parTrans" cxnId="{3203DF67-4CBD-4CF9-AFFF-AD5A6EBE45DD}">
      <dgm:prSet/>
      <dgm:spPr/>
      <dgm:t>
        <a:bodyPr/>
        <a:lstStyle/>
        <a:p>
          <a:endParaRPr lang="ru-RU"/>
        </a:p>
      </dgm:t>
    </dgm:pt>
    <dgm:pt modelId="{FB9016CB-9D4A-4631-B1DC-8DFD0B748397}" type="sibTrans" cxnId="{3203DF67-4CBD-4CF9-AFFF-AD5A6EBE45DD}">
      <dgm:prSet/>
      <dgm:spPr/>
      <dgm:t>
        <a:bodyPr/>
        <a:lstStyle/>
        <a:p>
          <a:endParaRPr lang="ru-RU"/>
        </a:p>
      </dgm:t>
    </dgm:pt>
    <dgm:pt modelId="{3BCAFAB8-64A2-4ED4-80F6-B364F763B24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700" b="1" i="0" u="none" dirty="0" smtClean="0">
              <a:latin typeface="Times New Roman" pitchFamily="18" charset="0"/>
              <a:cs typeface="Times New Roman" pitchFamily="18" charset="0"/>
            </a:rPr>
            <a:t>Межбюджетные трансферты из республиканского бюджета</a:t>
          </a:r>
          <a:endParaRPr lang="ru-RU" sz="17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BDEED2-5CC2-48B2-8842-CE8757002493}" type="parTrans" cxnId="{BC8E5CBF-1481-4BCB-BC59-E35988613831}">
      <dgm:prSet/>
      <dgm:spPr/>
      <dgm:t>
        <a:bodyPr/>
        <a:lstStyle/>
        <a:p>
          <a:endParaRPr lang="ru-RU"/>
        </a:p>
      </dgm:t>
    </dgm:pt>
    <dgm:pt modelId="{B22E0338-FC79-48C0-890C-62C3B8C191F5}" type="sibTrans" cxnId="{BC8E5CBF-1481-4BCB-BC59-E35988613831}">
      <dgm:prSet/>
      <dgm:spPr/>
      <dgm:t>
        <a:bodyPr/>
        <a:lstStyle/>
        <a:p>
          <a:endParaRPr lang="ru-RU"/>
        </a:p>
      </dgm:t>
    </dgm:pt>
    <dgm:pt modelId="{2B6EA47B-225D-46E9-A9BC-DE3A69ADF2AF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pPr algn="l"/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E1E2EA0-7C6B-4713-9A8F-4D4A7E6842F1}" type="parTrans" cxnId="{BAB66865-8F98-44C9-A133-FC4320B9D02A}">
      <dgm:prSet/>
      <dgm:spPr/>
      <dgm:t>
        <a:bodyPr/>
        <a:lstStyle/>
        <a:p>
          <a:endParaRPr lang="ru-RU"/>
        </a:p>
      </dgm:t>
    </dgm:pt>
    <dgm:pt modelId="{C5E03AD8-473D-4987-A40E-AF0730F740DE}" type="sibTrans" cxnId="{BAB66865-8F98-44C9-A133-FC4320B9D02A}">
      <dgm:prSet/>
      <dgm:spPr/>
      <dgm:t>
        <a:bodyPr/>
        <a:lstStyle/>
        <a:p>
          <a:endParaRPr lang="ru-RU"/>
        </a:p>
      </dgm:t>
    </dgm:pt>
    <dgm:pt modelId="{DEF935EC-3900-4A71-92DA-EE8999ACF8ED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2016          318 818,5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F8C188FD-1BD9-46B1-BBAF-D4A01C29262E}" type="parTrans" cxnId="{6C4286DB-510F-4622-A9ED-5672F8DA7074}">
      <dgm:prSet/>
      <dgm:spPr/>
      <dgm:t>
        <a:bodyPr/>
        <a:lstStyle/>
        <a:p>
          <a:endParaRPr lang="ru-RU"/>
        </a:p>
      </dgm:t>
    </dgm:pt>
    <dgm:pt modelId="{A2E1C630-A167-490A-85D4-987ADC216B7C}" type="sibTrans" cxnId="{6C4286DB-510F-4622-A9ED-5672F8DA7074}">
      <dgm:prSet/>
      <dgm:spPr/>
      <dgm:t>
        <a:bodyPr/>
        <a:lstStyle/>
        <a:p>
          <a:endParaRPr lang="ru-RU"/>
        </a:p>
      </dgm:t>
    </dgm:pt>
    <dgm:pt modelId="{C5C04645-7BB4-41B1-8B2F-82A7DFF08D74}">
      <dgm:prSet phldrT="[Текст]" custT="1"/>
      <dgm:spPr>
        <a:solidFill>
          <a:srgbClr val="FFFFCC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2015         2 993,8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900A7CC-F0B9-4E07-8EEB-1AEAB85A37DA}" type="sibTrans" cxnId="{27A5E3F5-3734-4950-8D81-341422F8C01F}">
      <dgm:prSet/>
      <dgm:spPr/>
      <dgm:t>
        <a:bodyPr/>
        <a:lstStyle/>
        <a:p>
          <a:endParaRPr lang="ru-RU"/>
        </a:p>
      </dgm:t>
    </dgm:pt>
    <dgm:pt modelId="{E958DFBF-3A59-49B3-84A4-A1D4DE45CF18}" type="parTrans" cxnId="{27A5E3F5-3734-4950-8D81-341422F8C01F}">
      <dgm:prSet/>
      <dgm:spPr/>
      <dgm:t>
        <a:bodyPr/>
        <a:lstStyle/>
        <a:p>
          <a:endParaRPr lang="ru-RU"/>
        </a:p>
      </dgm:t>
    </dgm:pt>
    <dgm:pt modelId="{4A7DDDD5-1F81-492D-811B-3549E8402E9B}">
      <dgm:prSet phldrT="[Текст]" custT="1"/>
      <dgm:spPr>
        <a:solidFill>
          <a:srgbClr val="FFFFCC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2016         2 994,9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1B5975C-E5C8-4C15-8642-A4B39BECE933}" type="parTrans" cxnId="{6A439773-AAA9-4AA4-9E2B-E160554C5A1C}">
      <dgm:prSet/>
      <dgm:spPr/>
      <dgm:t>
        <a:bodyPr/>
        <a:lstStyle/>
        <a:p>
          <a:endParaRPr lang="ru-RU"/>
        </a:p>
      </dgm:t>
    </dgm:pt>
    <dgm:pt modelId="{3EE01A6D-4B47-4F97-88CC-3FCB156755CE}" type="sibTrans" cxnId="{6A439773-AAA9-4AA4-9E2B-E160554C5A1C}">
      <dgm:prSet/>
      <dgm:spPr/>
      <dgm:t>
        <a:bodyPr/>
        <a:lstStyle/>
        <a:p>
          <a:endParaRPr lang="ru-RU"/>
        </a:p>
      </dgm:t>
    </dgm:pt>
    <dgm:pt modelId="{550705F0-328D-477D-82D8-46467AF3E407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2015     9 543 810,9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2900838-1671-4AA1-A7AA-2051753C33F3}" type="parTrans" cxnId="{7C5A740C-4345-4F12-BDC1-FB899BA19863}">
      <dgm:prSet/>
      <dgm:spPr/>
      <dgm:t>
        <a:bodyPr/>
        <a:lstStyle/>
        <a:p>
          <a:endParaRPr lang="ru-RU"/>
        </a:p>
      </dgm:t>
    </dgm:pt>
    <dgm:pt modelId="{4BA619D9-B772-4C3F-94FF-CD04F544AB89}" type="sibTrans" cxnId="{7C5A740C-4345-4F12-BDC1-FB899BA19863}">
      <dgm:prSet/>
      <dgm:spPr/>
      <dgm:t>
        <a:bodyPr/>
        <a:lstStyle/>
        <a:p>
          <a:endParaRPr lang="ru-RU"/>
        </a:p>
      </dgm:t>
    </dgm:pt>
    <dgm:pt modelId="{65153B54-3BFE-47CE-8EE6-679F3FD12CA2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2015            1 847 579,6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29DB495-6568-452A-8F53-C97A81BDCE02}" type="sibTrans" cxnId="{37A77006-0B3F-40D0-BA5B-D4A65F18A751}">
      <dgm:prSet/>
      <dgm:spPr/>
      <dgm:t>
        <a:bodyPr/>
        <a:lstStyle/>
        <a:p>
          <a:endParaRPr lang="ru-RU"/>
        </a:p>
      </dgm:t>
    </dgm:pt>
    <dgm:pt modelId="{AA98B724-07B2-4140-BE0F-A055948A06D6}" type="parTrans" cxnId="{37A77006-0B3F-40D0-BA5B-D4A65F18A751}">
      <dgm:prSet/>
      <dgm:spPr/>
      <dgm:t>
        <a:bodyPr/>
        <a:lstStyle/>
        <a:p>
          <a:endParaRPr lang="ru-RU"/>
        </a:p>
      </dgm:t>
    </dgm:pt>
    <dgm:pt modelId="{92D1620D-151A-42D1-AE31-6B9235D11BC1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2016            1 899 010,6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4D7CB08-39C3-4E69-87BB-15C50F2A94C0}" type="sibTrans" cxnId="{63FDBDEC-66A8-4966-9FBC-1B6E9A04EE09}">
      <dgm:prSet/>
      <dgm:spPr/>
      <dgm:t>
        <a:bodyPr/>
        <a:lstStyle/>
        <a:p>
          <a:endParaRPr lang="ru-RU"/>
        </a:p>
      </dgm:t>
    </dgm:pt>
    <dgm:pt modelId="{A38C5463-699C-42B1-BBCA-39EB9F6A6E64}" type="parTrans" cxnId="{63FDBDEC-66A8-4966-9FBC-1B6E9A04EE09}">
      <dgm:prSet/>
      <dgm:spPr/>
      <dgm:t>
        <a:bodyPr/>
        <a:lstStyle/>
        <a:p>
          <a:endParaRPr lang="ru-RU"/>
        </a:p>
      </dgm:t>
    </dgm:pt>
    <dgm:pt modelId="{24EF1C24-7034-4646-9F38-826B52213559}">
      <dgm:prSet phldrT="[Текст]" custT="1"/>
      <dgm:spPr>
        <a:solidFill>
          <a:srgbClr val="FFFFCC">
            <a:alpha val="90000"/>
          </a:srgbClr>
        </a:solidFill>
      </dgm:spPr>
      <dgm:t>
        <a:bodyPr anchor="ctr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2016     9 398 636,3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5A48D39-DD83-447E-A6DE-29C8B2A3BB3F}" type="parTrans" cxnId="{B209DF0B-C752-4E10-94B5-7191AA2A25C8}">
      <dgm:prSet/>
      <dgm:spPr/>
      <dgm:t>
        <a:bodyPr/>
        <a:lstStyle/>
        <a:p>
          <a:endParaRPr lang="ru-RU"/>
        </a:p>
      </dgm:t>
    </dgm:pt>
    <dgm:pt modelId="{3325BCB0-9946-4EDA-AE81-67DE8B7D5936}" type="sibTrans" cxnId="{B209DF0B-C752-4E10-94B5-7191AA2A25C8}">
      <dgm:prSet/>
      <dgm:spPr/>
      <dgm:t>
        <a:bodyPr/>
        <a:lstStyle/>
        <a:p>
          <a:endParaRPr lang="ru-RU"/>
        </a:p>
      </dgm:t>
    </dgm:pt>
    <dgm:pt modelId="{093FAE1E-C395-47FC-8BCF-AC5C5B188A1E}" type="pres">
      <dgm:prSet presAssocID="{F2D11664-5CF6-4EC4-9DB2-9A9311F4A06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A27F3-2904-4814-B9DA-F85C344AB233}" type="pres">
      <dgm:prSet presAssocID="{F2D11664-5CF6-4EC4-9DB2-9A9311F4A06F}" presName="children" presStyleCnt="0"/>
      <dgm:spPr/>
      <dgm:t>
        <a:bodyPr/>
        <a:lstStyle/>
        <a:p>
          <a:endParaRPr lang="ru-RU"/>
        </a:p>
      </dgm:t>
    </dgm:pt>
    <dgm:pt modelId="{5256A74A-7989-4E07-8C56-7D9F29708149}" type="pres">
      <dgm:prSet presAssocID="{F2D11664-5CF6-4EC4-9DB2-9A9311F4A06F}" presName="child1group" presStyleCnt="0"/>
      <dgm:spPr/>
      <dgm:t>
        <a:bodyPr/>
        <a:lstStyle/>
        <a:p>
          <a:endParaRPr lang="ru-RU"/>
        </a:p>
      </dgm:t>
    </dgm:pt>
    <dgm:pt modelId="{87A30C2A-6CB4-4453-9B16-316B0FE21D5B}" type="pres">
      <dgm:prSet presAssocID="{F2D11664-5CF6-4EC4-9DB2-9A9311F4A06F}" presName="child1" presStyleLbl="bgAcc1" presStyleIdx="0" presStyleCnt="4" custScaleX="143532" custScaleY="110000" custLinFactNeighborX="-33626" custLinFactNeighborY="3621"/>
      <dgm:spPr/>
      <dgm:t>
        <a:bodyPr/>
        <a:lstStyle/>
        <a:p>
          <a:endParaRPr lang="ru-RU"/>
        </a:p>
      </dgm:t>
    </dgm:pt>
    <dgm:pt modelId="{4C837D6F-CD54-4C7C-AA56-226E5E58A95D}" type="pres">
      <dgm:prSet presAssocID="{F2D11664-5CF6-4EC4-9DB2-9A9311F4A06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EF7AB-51CD-49FC-9A27-5256DE78A554}" type="pres">
      <dgm:prSet presAssocID="{F2D11664-5CF6-4EC4-9DB2-9A9311F4A06F}" presName="child2group" presStyleCnt="0"/>
      <dgm:spPr/>
      <dgm:t>
        <a:bodyPr/>
        <a:lstStyle/>
        <a:p>
          <a:endParaRPr lang="ru-RU"/>
        </a:p>
      </dgm:t>
    </dgm:pt>
    <dgm:pt modelId="{B2728A32-3C54-4D17-8A9D-C92B01FCC0D6}" type="pres">
      <dgm:prSet presAssocID="{F2D11664-5CF6-4EC4-9DB2-9A9311F4A06F}" presName="child2" presStyleLbl="bgAcc1" presStyleIdx="1" presStyleCnt="4" custScaleX="132278" custScaleY="109937" custLinFactNeighborX="31739" custLinFactNeighborY="-4018"/>
      <dgm:spPr/>
      <dgm:t>
        <a:bodyPr/>
        <a:lstStyle/>
        <a:p>
          <a:endParaRPr lang="ru-RU"/>
        </a:p>
      </dgm:t>
    </dgm:pt>
    <dgm:pt modelId="{0A0EA981-DCA3-4F3C-8F5A-1A923E46097A}" type="pres">
      <dgm:prSet presAssocID="{F2D11664-5CF6-4EC4-9DB2-9A9311F4A06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68FFA-EAE1-4355-8497-00377F9A8170}" type="pres">
      <dgm:prSet presAssocID="{F2D11664-5CF6-4EC4-9DB2-9A9311F4A06F}" presName="child3group" presStyleCnt="0"/>
      <dgm:spPr/>
      <dgm:t>
        <a:bodyPr/>
        <a:lstStyle/>
        <a:p>
          <a:endParaRPr lang="ru-RU"/>
        </a:p>
      </dgm:t>
    </dgm:pt>
    <dgm:pt modelId="{1C7A661E-6FC9-49E0-A554-710EF82FB0BE}" type="pres">
      <dgm:prSet presAssocID="{F2D11664-5CF6-4EC4-9DB2-9A9311F4A06F}" presName="child3" presStyleLbl="bgAcc1" presStyleIdx="2" presStyleCnt="4" custScaleX="142428" custScaleY="109191" custLinFactNeighborX="38232" custLinFactNeighborY="-6846"/>
      <dgm:spPr/>
      <dgm:t>
        <a:bodyPr/>
        <a:lstStyle/>
        <a:p>
          <a:endParaRPr lang="ru-RU"/>
        </a:p>
      </dgm:t>
    </dgm:pt>
    <dgm:pt modelId="{29E78407-BAA7-4196-8D84-348D01E0C26B}" type="pres">
      <dgm:prSet presAssocID="{F2D11664-5CF6-4EC4-9DB2-9A9311F4A06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0C14A-0640-49B7-894A-C5A1D8AFB1AE}" type="pres">
      <dgm:prSet presAssocID="{F2D11664-5CF6-4EC4-9DB2-9A9311F4A06F}" presName="child4group" presStyleCnt="0"/>
      <dgm:spPr/>
      <dgm:t>
        <a:bodyPr/>
        <a:lstStyle/>
        <a:p>
          <a:endParaRPr lang="ru-RU"/>
        </a:p>
      </dgm:t>
    </dgm:pt>
    <dgm:pt modelId="{B3397B5D-6F38-422E-A563-FFEBE834F19E}" type="pres">
      <dgm:prSet presAssocID="{F2D11664-5CF6-4EC4-9DB2-9A9311F4A06F}" presName="child4" presStyleLbl="bgAcc1" presStyleIdx="3" presStyleCnt="4" custScaleX="142428" custScaleY="109197" custLinFactNeighborX="-45337" custLinFactNeighborY="-11858"/>
      <dgm:spPr/>
      <dgm:t>
        <a:bodyPr/>
        <a:lstStyle/>
        <a:p>
          <a:endParaRPr lang="ru-RU"/>
        </a:p>
      </dgm:t>
    </dgm:pt>
    <dgm:pt modelId="{16C13980-C576-49F9-860E-DA67EE4BA42B}" type="pres">
      <dgm:prSet presAssocID="{F2D11664-5CF6-4EC4-9DB2-9A9311F4A06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CF0B-FB8B-4AA8-AA4B-F12EA042BC38}" type="pres">
      <dgm:prSet presAssocID="{F2D11664-5CF6-4EC4-9DB2-9A9311F4A06F}" presName="childPlaceholder" presStyleCnt="0"/>
      <dgm:spPr/>
      <dgm:t>
        <a:bodyPr/>
        <a:lstStyle/>
        <a:p>
          <a:endParaRPr lang="ru-RU"/>
        </a:p>
      </dgm:t>
    </dgm:pt>
    <dgm:pt modelId="{2F3BBBF3-9125-40B3-BFE8-0CA01BC8905D}" type="pres">
      <dgm:prSet presAssocID="{F2D11664-5CF6-4EC4-9DB2-9A9311F4A06F}" presName="circle" presStyleCnt="0"/>
      <dgm:spPr/>
      <dgm:t>
        <a:bodyPr/>
        <a:lstStyle/>
        <a:p>
          <a:endParaRPr lang="ru-RU"/>
        </a:p>
      </dgm:t>
    </dgm:pt>
    <dgm:pt modelId="{6FA792FA-CE6E-4BE4-A9D4-FF42B5BE1B71}" type="pres">
      <dgm:prSet presAssocID="{F2D11664-5CF6-4EC4-9DB2-9A9311F4A06F}" presName="quadrant1" presStyleLbl="node1" presStyleIdx="0" presStyleCnt="4" custScaleX="121048" custScaleY="121000" custLinFactNeighborX="-11596" custLinFactNeighborY="-5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B380F-4B85-484E-94B1-9E35E7E02405}" type="pres">
      <dgm:prSet presAssocID="{F2D11664-5CF6-4EC4-9DB2-9A9311F4A06F}" presName="quadrant2" presStyleLbl="node1" presStyleIdx="1" presStyleCnt="4" custScaleX="121000" custScaleY="121000" custLinFactNeighborX="11362" custLinFactNeighborY="-5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A0712-D81A-4371-9B9A-65BDF4A05BFA}" type="pres">
      <dgm:prSet presAssocID="{F2D11664-5CF6-4EC4-9DB2-9A9311F4A06F}" presName="quadrant3" presStyleLbl="node1" presStyleIdx="2" presStyleCnt="4" custScaleX="121000" custScaleY="121000" custLinFactNeighborX="11339" custLinFactNeighborY="13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CED70-B0C4-4FA5-BB06-64040AE1C56C}" type="pres">
      <dgm:prSet presAssocID="{F2D11664-5CF6-4EC4-9DB2-9A9311F4A06F}" presName="quadrant4" presStyleLbl="node1" presStyleIdx="3" presStyleCnt="4" custScaleX="120425" custScaleY="120174" custLinFactNeighborX="-10234" custLinFactNeighborY="12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4D30-28C9-473C-9A93-150A7C8FDF9C}" type="pres">
      <dgm:prSet presAssocID="{F2D11664-5CF6-4EC4-9DB2-9A9311F4A06F}" presName="quadrantPlaceholder" presStyleCnt="0"/>
      <dgm:spPr/>
      <dgm:t>
        <a:bodyPr/>
        <a:lstStyle/>
        <a:p>
          <a:endParaRPr lang="ru-RU"/>
        </a:p>
      </dgm:t>
    </dgm:pt>
    <dgm:pt modelId="{E652A277-F56B-4506-A915-B8F6E4429265}" type="pres">
      <dgm:prSet presAssocID="{F2D11664-5CF6-4EC4-9DB2-9A9311F4A06F}" presName="center1" presStyleLbl="fgShp" presStyleIdx="0" presStyleCnt="2"/>
      <dgm:spPr/>
      <dgm:t>
        <a:bodyPr/>
        <a:lstStyle/>
        <a:p>
          <a:endParaRPr lang="ru-RU"/>
        </a:p>
      </dgm:t>
    </dgm:pt>
    <dgm:pt modelId="{1A3BF99A-56FE-48A9-BEF0-5F582054C2D4}" type="pres">
      <dgm:prSet presAssocID="{F2D11664-5CF6-4EC4-9DB2-9A9311F4A06F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CA77CBD6-57E4-4740-A52A-A9CED270B128}" type="presOf" srcId="{C5C04645-7BB4-41B1-8B2F-82A7DFF08D74}" destId="{29E78407-BAA7-4196-8D84-348D01E0C26B}" srcOrd="1" destOrd="0" presId="urn:microsoft.com/office/officeart/2005/8/layout/cycle4#1"/>
    <dgm:cxn modelId="{B209DF0B-C752-4E10-94B5-7191AA2A25C8}" srcId="{3BCAFAB8-64A2-4ED4-80F6-B364F763B242}" destId="{24EF1C24-7034-4646-9F38-826B52213559}" srcOrd="1" destOrd="0" parTransId="{A5A48D39-DD83-447E-A6DE-29C8B2A3BB3F}" sibTransId="{3325BCB0-9946-4EDA-AE81-67DE8B7D5936}"/>
    <dgm:cxn modelId="{BAB66865-8F98-44C9-A133-FC4320B9D02A}" srcId="{E553D240-2966-423E-B652-5A0097A4009D}" destId="{2B6EA47B-225D-46E9-A9BC-DE3A69ADF2AF}" srcOrd="2" destOrd="0" parTransId="{8E1E2EA0-7C6B-4713-9A8F-4D4A7E6842F1}" sibTransId="{C5E03AD8-473D-4987-A40E-AF0730F740DE}"/>
    <dgm:cxn modelId="{20B5CBEF-215A-4BF3-BAFA-98592B806154}" type="presOf" srcId="{24EF1C24-7034-4646-9F38-826B52213559}" destId="{B3397B5D-6F38-422E-A563-FFEBE834F19E}" srcOrd="0" destOrd="1" presId="urn:microsoft.com/office/officeart/2005/8/layout/cycle4#1"/>
    <dgm:cxn modelId="{C5ABE3FA-B18A-4034-B522-7E597953A498}" type="presOf" srcId="{65153B54-3BFE-47CE-8EE6-679F3FD12CA2}" destId="{4C837D6F-CD54-4C7C-AA56-226E5E58A95D}" srcOrd="1" destOrd="0" presId="urn:microsoft.com/office/officeart/2005/8/layout/cycle4#1"/>
    <dgm:cxn modelId="{203FA068-050B-4E0D-B3C8-A9E228532D99}" type="presOf" srcId="{550705F0-328D-477D-82D8-46467AF3E407}" destId="{B3397B5D-6F38-422E-A563-FFEBE834F19E}" srcOrd="0" destOrd="0" presId="urn:microsoft.com/office/officeart/2005/8/layout/cycle4#1"/>
    <dgm:cxn modelId="{DE93769A-39AF-4BE4-ADAD-A4D2201C7CD8}" type="presOf" srcId="{24EF1C24-7034-4646-9F38-826B52213559}" destId="{16C13980-C576-49F9-860E-DA67EE4BA42B}" srcOrd="1" destOrd="1" presId="urn:microsoft.com/office/officeart/2005/8/layout/cycle4#1"/>
    <dgm:cxn modelId="{6C4286DB-510F-4622-A9ED-5672F8DA7074}" srcId="{B1826201-700A-4503-88ED-DB7FE8B49325}" destId="{DEF935EC-3900-4A71-92DA-EE8999ACF8ED}" srcOrd="1" destOrd="0" parTransId="{F8C188FD-1BD9-46B1-BBAF-D4A01C29262E}" sibTransId="{A2E1C630-A167-490A-85D4-987ADC216B7C}"/>
    <dgm:cxn modelId="{1D822D3D-A43F-49CD-9872-70DFFD714AB1}" type="presOf" srcId="{DEF935EC-3900-4A71-92DA-EE8999ACF8ED}" destId="{0A0EA981-DCA3-4F3C-8F5A-1A923E46097A}" srcOrd="1" destOrd="1" presId="urn:microsoft.com/office/officeart/2005/8/layout/cycle4#1"/>
    <dgm:cxn modelId="{4F51F61A-B31D-4C27-A65A-8AC51742830B}" type="presOf" srcId="{3BCAFAB8-64A2-4ED4-80F6-B364F763B242}" destId="{57FCED70-B0C4-4FA5-BB06-64040AE1C56C}" srcOrd="0" destOrd="0" presId="urn:microsoft.com/office/officeart/2005/8/layout/cycle4#1"/>
    <dgm:cxn modelId="{C4BFB6CE-C2BD-4F9A-99FD-0DCD1E72D72B}" type="presOf" srcId="{DEF935EC-3900-4A71-92DA-EE8999ACF8ED}" destId="{B2728A32-3C54-4D17-8A9D-C92B01FCC0D6}" srcOrd="0" destOrd="1" presId="urn:microsoft.com/office/officeart/2005/8/layout/cycle4#1"/>
    <dgm:cxn modelId="{F95D709A-5CAD-4131-9CB1-EC055D5CD810}" type="presOf" srcId="{C5C04645-7BB4-41B1-8B2F-82A7DFF08D74}" destId="{1C7A661E-6FC9-49E0-A554-710EF82FB0BE}" srcOrd="0" destOrd="0" presId="urn:microsoft.com/office/officeart/2005/8/layout/cycle4#1"/>
    <dgm:cxn modelId="{63FDBDEC-66A8-4966-9FBC-1B6E9A04EE09}" srcId="{E553D240-2966-423E-B652-5A0097A4009D}" destId="{92D1620D-151A-42D1-AE31-6B9235D11BC1}" srcOrd="1" destOrd="0" parTransId="{A38C5463-699C-42B1-BBCA-39EB9F6A6E64}" sibTransId="{F4D7CB08-39C3-4E69-87BB-15C50F2A94C0}"/>
    <dgm:cxn modelId="{7A508B0A-4C4D-44D9-A2F0-D056AE20C329}" srcId="{F2D11664-5CF6-4EC4-9DB2-9A9311F4A06F}" destId="{B1826201-700A-4503-88ED-DB7FE8B49325}" srcOrd="1" destOrd="0" parTransId="{5D6F3FF4-4EF5-426A-BC20-0405D041DC83}" sibTransId="{63CB9A30-9D23-45A1-BEEC-4ADC2E9E032F}"/>
    <dgm:cxn modelId="{22839C2B-3B13-455E-A0A4-63267334D842}" type="presOf" srcId="{2B6EA47B-225D-46E9-A9BC-DE3A69ADF2AF}" destId="{4C837D6F-CD54-4C7C-AA56-226E5E58A95D}" srcOrd="1" destOrd="2" presId="urn:microsoft.com/office/officeart/2005/8/layout/cycle4#1"/>
    <dgm:cxn modelId="{857E4109-633C-42B9-BE20-29A190E2ACC4}" srcId="{B1826201-700A-4503-88ED-DB7FE8B49325}" destId="{4EF64C5C-C3D7-4B95-8574-F1407D58DCFA}" srcOrd="0" destOrd="0" parTransId="{0CFCF4E2-2DC2-49DB-9A91-531ED6A54B31}" sibTransId="{95828D4C-8858-40A6-BBD7-B15F96DD6F5D}"/>
    <dgm:cxn modelId="{3203DF67-4CBD-4CF9-AFFF-AD5A6EBE45DD}" srcId="{F2D11664-5CF6-4EC4-9DB2-9A9311F4A06F}" destId="{37DF6C9D-F6C0-4169-A57E-DF87F4044158}" srcOrd="2" destOrd="0" parTransId="{A471F1E7-61BA-40BC-B34D-9CFB4393FADB}" sibTransId="{FB9016CB-9D4A-4631-B1DC-8DFD0B748397}"/>
    <dgm:cxn modelId="{6A439773-AAA9-4AA4-9E2B-E160554C5A1C}" srcId="{37DF6C9D-F6C0-4169-A57E-DF87F4044158}" destId="{4A7DDDD5-1F81-492D-811B-3549E8402E9B}" srcOrd="1" destOrd="0" parTransId="{51B5975C-E5C8-4C15-8642-A4B39BECE933}" sibTransId="{3EE01A6D-4B47-4F97-88CC-3FCB156755CE}"/>
    <dgm:cxn modelId="{7C5A740C-4345-4F12-BDC1-FB899BA19863}" srcId="{3BCAFAB8-64A2-4ED4-80F6-B364F763B242}" destId="{550705F0-328D-477D-82D8-46467AF3E407}" srcOrd="0" destOrd="0" parTransId="{82900838-1671-4AA1-A7AA-2051753C33F3}" sibTransId="{4BA619D9-B772-4C3F-94FF-CD04F544AB89}"/>
    <dgm:cxn modelId="{7516F6D9-C372-4297-B6F5-72B6266ACD80}" type="presOf" srcId="{4EF64C5C-C3D7-4B95-8574-F1407D58DCFA}" destId="{B2728A32-3C54-4D17-8A9D-C92B01FCC0D6}" srcOrd="0" destOrd="0" presId="urn:microsoft.com/office/officeart/2005/8/layout/cycle4#1"/>
    <dgm:cxn modelId="{7E2D01DE-1291-4A49-8A14-DDCCB961307F}" type="presOf" srcId="{4A7DDDD5-1F81-492D-811B-3549E8402E9B}" destId="{29E78407-BAA7-4196-8D84-348D01E0C26B}" srcOrd="1" destOrd="1" presId="urn:microsoft.com/office/officeart/2005/8/layout/cycle4#1"/>
    <dgm:cxn modelId="{C8654054-9B40-4124-80DD-BF0AC6865F58}" type="presOf" srcId="{B1826201-700A-4503-88ED-DB7FE8B49325}" destId="{9B6B380F-4B85-484E-94B1-9E35E7E02405}" srcOrd="0" destOrd="0" presId="urn:microsoft.com/office/officeart/2005/8/layout/cycle4#1"/>
    <dgm:cxn modelId="{B0C6107D-9EB9-47AB-98CF-E0EA7D1B20C3}" type="presOf" srcId="{E553D240-2966-423E-B652-5A0097A4009D}" destId="{6FA792FA-CE6E-4BE4-A9D4-FF42B5BE1B71}" srcOrd="0" destOrd="0" presId="urn:microsoft.com/office/officeart/2005/8/layout/cycle4#1"/>
    <dgm:cxn modelId="{CCE5A98A-3ACC-43CD-9252-67D604BE7B27}" type="presOf" srcId="{F2D11664-5CF6-4EC4-9DB2-9A9311F4A06F}" destId="{093FAE1E-C395-47FC-8BCF-AC5C5B188A1E}" srcOrd="0" destOrd="0" presId="urn:microsoft.com/office/officeart/2005/8/layout/cycle4#1"/>
    <dgm:cxn modelId="{39B6A3BE-7419-49A3-B8BB-3F1A25A7DE6B}" type="presOf" srcId="{4EF64C5C-C3D7-4B95-8574-F1407D58DCFA}" destId="{0A0EA981-DCA3-4F3C-8F5A-1A923E46097A}" srcOrd="1" destOrd="0" presId="urn:microsoft.com/office/officeart/2005/8/layout/cycle4#1"/>
    <dgm:cxn modelId="{EEE86DF3-AF9B-4301-8DDB-D733DA3A5796}" type="presOf" srcId="{92D1620D-151A-42D1-AE31-6B9235D11BC1}" destId="{87A30C2A-6CB4-4453-9B16-316B0FE21D5B}" srcOrd="0" destOrd="1" presId="urn:microsoft.com/office/officeart/2005/8/layout/cycle4#1"/>
    <dgm:cxn modelId="{720B70E8-D5E0-4A8A-A47D-D73DDDBD9E51}" type="presOf" srcId="{37DF6C9D-F6C0-4169-A57E-DF87F4044158}" destId="{C12A0712-D81A-4371-9B9A-65BDF4A05BFA}" srcOrd="0" destOrd="0" presId="urn:microsoft.com/office/officeart/2005/8/layout/cycle4#1"/>
    <dgm:cxn modelId="{8642E2B7-FD68-4AB9-91E0-01D9FFBE17A0}" type="presOf" srcId="{92D1620D-151A-42D1-AE31-6B9235D11BC1}" destId="{4C837D6F-CD54-4C7C-AA56-226E5E58A95D}" srcOrd="1" destOrd="1" presId="urn:microsoft.com/office/officeart/2005/8/layout/cycle4#1"/>
    <dgm:cxn modelId="{2BEA5EC8-D1C5-4CCC-9706-F383DC4C85F6}" type="presOf" srcId="{4A7DDDD5-1F81-492D-811B-3549E8402E9B}" destId="{1C7A661E-6FC9-49E0-A554-710EF82FB0BE}" srcOrd="0" destOrd="1" presId="urn:microsoft.com/office/officeart/2005/8/layout/cycle4#1"/>
    <dgm:cxn modelId="{27A5E3F5-3734-4950-8D81-341422F8C01F}" srcId="{37DF6C9D-F6C0-4169-A57E-DF87F4044158}" destId="{C5C04645-7BB4-41B1-8B2F-82A7DFF08D74}" srcOrd="0" destOrd="0" parTransId="{E958DFBF-3A59-49B3-84A4-A1D4DE45CF18}" sibTransId="{D900A7CC-F0B9-4E07-8EEB-1AEAB85A37DA}"/>
    <dgm:cxn modelId="{77D5D644-13E8-4243-A07B-A8491A4189E8}" type="presOf" srcId="{2B6EA47B-225D-46E9-A9BC-DE3A69ADF2AF}" destId="{87A30C2A-6CB4-4453-9B16-316B0FE21D5B}" srcOrd="0" destOrd="2" presId="urn:microsoft.com/office/officeart/2005/8/layout/cycle4#1"/>
    <dgm:cxn modelId="{37A77006-0B3F-40D0-BA5B-D4A65F18A751}" srcId="{E553D240-2966-423E-B652-5A0097A4009D}" destId="{65153B54-3BFE-47CE-8EE6-679F3FD12CA2}" srcOrd="0" destOrd="0" parTransId="{AA98B724-07B2-4140-BE0F-A055948A06D6}" sibTransId="{829DB495-6568-452A-8F53-C97A81BDCE02}"/>
    <dgm:cxn modelId="{C0E228A5-7862-41DC-BD34-68D80316337F}" srcId="{F2D11664-5CF6-4EC4-9DB2-9A9311F4A06F}" destId="{E553D240-2966-423E-B652-5A0097A4009D}" srcOrd="0" destOrd="0" parTransId="{2EE11E88-D23E-4DC0-AF67-AB7656B575AB}" sibTransId="{4E0E20E9-0DF1-4C03-AAFD-AD3A00BA6844}"/>
    <dgm:cxn modelId="{D6516644-D2C2-4413-B9FA-A85BC9E5B0B7}" type="presOf" srcId="{65153B54-3BFE-47CE-8EE6-679F3FD12CA2}" destId="{87A30C2A-6CB4-4453-9B16-316B0FE21D5B}" srcOrd="0" destOrd="0" presId="urn:microsoft.com/office/officeart/2005/8/layout/cycle4#1"/>
    <dgm:cxn modelId="{C6BA7E04-FE7E-439F-B856-A50A98B602BB}" type="presOf" srcId="{550705F0-328D-477D-82D8-46467AF3E407}" destId="{16C13980-C576-49F9-860E-DA67EE4BA42B}" srcOrd="1" destOrd="0" presId="urn:microsoft.com/office/officeart/2005/8/layout/cycle4#1"/>
    <dgm:cxn modelId="{BC8E5CBF-1481-4BCB-BC59-E35988613831}" srcId="{F2D11664-5CF6-4EC4-9DB2-9A9311F4A06F}" destId="{3BCAFAB8-64A2-4ED4-80F6-B364F763B242}" srcOrd="3" destOrd="0" parTransId="{1DBDEED2-5CC2-48B2-8842-CE8757002493}" sibTransId="{B22E0338-FC79-48C0-890C-62C3B8C191F5}"/>
    <dgm:cxn modelId="{71DD6F90-395D-4BE7-85FF-EEF859365D8B}" type="presParOf" srcId="{093FAE1E-C395-47FC-8BCF-AC5C5B188A1E}" destId="{85EA27F3-2904-4814-B9DA-F85C344AB233}" srcOrd="0" destOrd="0" presId="urn:microsoft.com/office/officeart/2005/8/layout/cycle4#1"/>
    <dgm:cxn modelId="{460AF2A8-8647-426E-876A-A35227293A83}" type="presParOf" srcId="{85EA27F3-2904-4814-B9DA-F85C344AB233}" destId="{5256A74A-7989-4E07-8C56-7D9F29708149}" srcOrd="0" destOrd="0" presId="urn:microsoft.com/office/officeart/2005/8/layout/cycle4#1"/>
    <dgm:cxn modelId="{E885CB39-ADDD-489B-B7D4-D56BE808DE4C}" type="presParOf" srcId="{5256A74A-7989-4E07-8C56-7D9F29708149}" destId="{87A30C2A-6CB4-4453-9B16-316B0FE21D5B}" srcOrd="0" destOrd="0" presId="urn:microsoft.com/office/officeart/2005/8/layout/cycle4#1"/>
    <dgm:cxn modelId="{36702088-B205-41A8-8DC7-9C5B6019C582}" type="presParOf" srcId="{5256A74A-7989-4E07-8C56-7D9F29708149}" destId="{4C837D6F-CD54-4C7C-AA56-226E5E58A95D}" srcOrd="1" destOrd="0" presId="urn:microsoft.com/office/officeart/2005/8/layout/cycle4#1"/>
    <dgm:cxn modelId="{0C5D482B-033A-482D-A7FF-7AF83BD20799}" type="presParOf" srcId="{85EA27F3-2904-4814-B9DA-F85C344AB233}" destId="{A41EF7AB-51CD-49FC-9A27-5256DE78A554}" srcOrd="1" destOrd="0" presId="urn:microsoft.com/office/officeart/2005/8/layout/cycle4#1"/>
    <dgm:cxn modelId="{0A177918-F2BB-4975-9F2A-C7A46DA49322}" type="presParOf" srcId="{A41EF7AB-51CD-49FC-9A27-5256DE78A554}" destId="{B2728A32-3C54-4D17-8A9D-C92B01FCC0D6}" srcOrd="0" destOrd="0" presId="urn:microsoft.com/office/officeart/2005/8/layout/cycle4#1"/>
    <dgm:cxn modelId="{B50793AA-98A2-4194-A490-97D3012ABAB4}" type="presParOf" srcId="{A41EF7AB-51CD-49FC-9A27-5256DE78A554}" destId="{0A0EA981-DCA3-4F3C-8F5A-1A923E46097A}" srcOrd="1" destOrd="0" presId="urn:microsoft.com/office/officeart/2005/8/layout/cycle4#1"/>
    <dgm:cxn modelId="{A3542C8E-CB30-43FF-8D1E-F98BA86FDB63}" type="presParOf" srcId="{85EA27F3-2904-4814-B9DA-F85C344AB233}" destId="{64768FFA-EAE1-4355-8497-00377F9A8170}" srcOrd="2" destOrd="0" presId="urn:microsoft.com/office/officeart/2005/8/layout/cycle4#1"/>
    <dgm:cxn modelId="{D7EFF8D8-79BA-4A09-AB03-54DDC33A6DC5}" type="presParOf" srcId="{64768FFA-EAE1-4355-8497-00377F9A8170}" destId="{1C7A661E-6FC9-49E0-A554-710EF82FB0BE}" srcOrd="0" destOrd="0" presId="urn:microsoft.com/office/officeart/2005/8/layout/cycle4#1"/>
    <dgm:cxn modelId="{E4017AE1-D73A-4A7F-A5B8-B1F7D3EAED16}" type="presParOf" srcId="{64768FFA-EAE1-4355-8497-00377F9A8170}" destId="{29E78407-BAA7-4196-8D84-348D01E0C26B}" srcOrd="1" destOrd="0" presId="urn:microsoft.com/office/officeart/2005/8/layout/cycle4#1"/>
    <dgm:cxn modelId="{CC8CB810-168B-4043-90EE-77EC8A8565EA}" type="presParOf" srcId="{85EA27F3-2904-4814-B9DA-F85C344AB233}" destId="{68A0C14A-0640-49B7-894A-C5A1D8AFB1AE}" srcOrd="3" destOrd="0" presId="urn:microsoft.com/office/officeart/2005/8/layout/cycle4#1"/>
    <dgm:cxn modelId="{03DD2033-89BF-4B9E-B373-EA1844551301}" type="presParOf" srcId="{68A0C14A-0640-49B7-894A-C5A1D8AFB1AE}" destId="{B3397B5D-6F38-422E-A563-FFEBE834F19E}" srcOrd="0" destOrd="0" presId="urn:microsoft.com/office/officeart/2005/8/layout/cycle4#1"/>
    <dgm:cxn modelId="{906B8493-70C2-4803-AB41-E14A48845F3C}" type="presParOf" srcId="{68A0C14A-0640-49B7-894A-C5A1D8AFB1AE}" destId="{16C13980-C576-49F9-860E-DA67EE4BA42B}" srcOrd="1" destOrd="0" presId="urn:microsoft.com/office/officeart/2005/8/layout/cycle4#1"/>
    <dgm:cxn modelId="{D35400FF-D391-4EEE-9581-58E6A7C6AD4B}" type="presParOf" srcId="{85EA27F3-2904-4814-B9DA-F85C344AB233}" destId="{7F24CF0B-FB8B-4AA8-AA4B-F12EA042BC38}" srcOrd="4" destOrd="0" presId="urn:microsoft.com/office/officeart/2005/8/layout/cycle4#1"/>
    <dgm:cxn modelId="{4A47D69F-A16D-4233-B833-1DBFDD83BE3C}" type="presParOf" srcId="{093FAE1E-C395-47FC-8BCF-AC5C5B188A1E}" destId="{2F3BBBF3-9125-40B3-BFE8-0CA01BC8905D}" srcOrd="1" destOrd="0" presId="urn:microsoft.com/office/officeart/2005/8/layout/cycle4#1"/>
    <dgm:cxn modelId="{7C8A973E-61A6-4D97-8DAB-E70E3D345B6C}" type="presParOf" srcId="{2F3BBBF3-9125-40B3-BFE8-0CA01BC8905D}" destId="{6FA792FA-CE6E-4BE4-A9D4-FF42B5BE1B71}" srcOrd="0" destOrd="0" presId="urn:microsoft.com/office/officeart/2005/8/layout/cycle4#1"/>
    <dgm:cxn modelId="{213BE5F3-6BB7-4B87-8DEE-5ED7CEC4FB15}" type="presParOf" srcId="{2F3BBBF3-9125-40B3-BFE8-0CA01BC8905D}" destId="{9B6B380F-4B85-484E-94B1-9E35E7E02405}" srcOrd="1" destOrd="0" presId="urn:microsoft.com/office/officeart/2005/8/layout/cycle4#1"/>
    <dgm:cxn modelId="{A4245F6B-7DD6-4BC8-B6A0-C28232437D50}" type="presParOf" srcId="{2F3BBBF3-9125-40B3-BFE8-0CA01BC8905D}" destId="{C12A0712-D81A-4371-9B9A-65BDF4A05BFA}" srcOrd="2" destOrd="0" presId="urn:microsoft.com/office/officeart/2005/8/layout/cycle4#1"/>
    <dgm:cxn modelId="{D1C3AB2A-460F-452F-AA36-5990613AC68C}" type="presParOf" srcId="{2F3BBBF3-9125-40B3-BFE8-0CA01BC8905D}" destId="{57FCED70-B0C4-4FA5-BB06-64040AE1C56C}" srcOrd="3" destOrd="0" presId="urn:microsoft.com/office/officeart/2005/8/layout/cycle4#1"/>
    <dgm:cxn modelId="{65CB72BC-775D-45C9-A742-9B156F6A30EE}" type="presParOf" srcId="{2F3BBBF3-9125-40B3-BFE8-0CA01BC8905D}" destId="{CEC84D30-28C9-473C-9A93-150A7C8FDF9C}" srcOrd="4" destOrd="0" presId="urn:microsoft.com/office/officeart/2005/8/layout/cycle4#1"/>
    <dgm:cxn modelId="{C74A6268-7E49-41E0-A6F1-1DDBCA2C03A2}" type="presParOf" srcId="{093FAE1E-C395-47FC-8BCF-AC5C5B188A1E}" destId="{E652A277-F56B-4506-A915-B8F6E4429265}" srcOrd="2" destOrd="0" presId="urn:microsoft.com/office/officeart/2005/8/layout/cycle4#1"/>
    <dgm:cxn modelId="{86B8D6B7-6F5C-4500-B9EC-40C906BC8923}" type="presParOf" srcId="{093FAE1E-C395-47FC-8BCF-AC5C5B188A1E}" destId="{1A3BF99A-56FE-48A9-BEF0-5F582054C2D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D7C9D-1A84-4EA9-9195-23B0749EBDDA}" type="doc">
      <dgm:prSet loTypeId="urn:microsoft.com/office/officeart/2005/8/layout/chevron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DC3014-4116-4E39-AFE8-7B94EB9B36E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D3589EE-325E-4C73-914A-3995662A7D35}" type="parTrans" cxnId="{EC228935-6598-457E-B280-805F5BC2A34A}">
      <dgm:prSet/>
      <dgm:spPr/>
      <dgm:t>
        <a:bodyPr/>
        <a:lstStyle/>
        <a:p>
          <a:endParaRPr lang="ru-RU" sz="1050"/>
        </a:p>
      </dgm:t>
    </dgm:pt>
    <dgm:pt modelId="{8832D336-56CA-4F79-B5B3-78153CF6CDDF}" type="sibTrans" cxnId="{EC228935-6598-457E-B280-805F5BC2A34A}">
      <dgm:prSet/>
      <dgm:spPr/>
      <dgm:t>
        <a:bodyPr/>
        <a:lstStyle/>
        <a:p>
          <a:endParaRPr lang="ru-RU" sz="1050"/>
        </a:p>
      </dgm:t>
    </dgm:pt>
    <dgm:pt modelId="{F55A7A60-ED25-4E1C-ABEA-D928B83E2C5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и ведение реестра источников доходов республиканского бюджета и реестра источников доходов бюджета Территориального фонда обязательного медицинского страхования Карачаево-Черкесской Республики, а также свода реестров источников доходов бюджетов муниципальных образований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49D63-3F0D-48A3-8921-C96779D2391D}" type="parTrans" cxnId="{CEA4D199-5F10-4B06-A1BA-8E132A318B5E}">
      <dgm:prSet/>
      <dgm:spPr/>
      <dgm:t>
        <a:bodyPr/>
        <a:lstStyle/>
        <a:p>
          <a:endParaRPr lang="ru-RU"/>
        </a:p>
      </dgm:t>
    </dgm:pt>
    <dgm:pt modelId="{D0F711D8-8EF8-4B75-9DE7-C2DF1EB9A597}" type="sibTrans" cxnId="{CEA4D199-5F10-4B06-A1BA-8E132A318B5E}">
      <dgm:prSet/>
      <dgm:spPr/>
      <dgm:t>
        <a:bodyPr/>
        <a:lstStyle/>
        <a:p>
          <a:endParaRPr lang="ru-RU"/>
        </a:p>
      </dgm:t>
    </dgm:pt>
    <dgm:pt modelId="{C93542CB-9BB7-4274-986A-DDF08591301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исполнение Плана мероприятий, направленных на мобилизацию дополнительных доходов консолидированного бюджета Карачаево-Черкесской Республики за счет повышения эффективности налогообложения имущества и погашения задолженности, на 2017 год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3A7944-9657-486F-B3B4-1FBF84F9E8E3}" type="sibTrans" cxnId="{9FF7CDD3-CEBD-4809-9A32-F35C537E2C42}">
      <dgm:prSet/>
      <dgm:spPr/>
      <dgm:t>
        <a:bodyPr/>
        <a:lstStyle/>
        <a:p>
          <a:endParaRPr lang="ru-RU" sz="1050"/>
        </a:p>
      </dgm:t>
    </dgm:pt>
    <dgm:pt modelId="{941BEC47-228F-4564-8DD1-582C02D15492}" type="parTrans" cxnId="{9FF7CDD3-CEBD-4809-9A32-F35C537E2C42}">
      <dgm:prSet/>
      <dgm:spPr/>
      <dgm:t>
        <a:bodyPr/>
        <a:lstStyle/>
        <a:p>
          <a:endParaRPr lang="ru-RU" sz="1050"/>
        </a:p>
      </dgm:t>
    </dgm:pt>
    <dgm:pt modelId="{C7BF1474-6746-4537-91D1-5F8CABA447E0}">
      <dgm:prSet/>
      <dgm:spPr/>
      <dgm:t>
        <a:bodyPr/>
        <a:lstStyle/>
        <a:p>
          <a:endParaRPr lang="ru-RU" dirty="0"/>
        </a:p>
      </dgm:t>
    </dgm:pt>
    <dgm:pt modelId="{D70D8092-99B2-4DCF-A3D4-3901AD2E4871}" type="parTrans" cxnId="{67013B40-BB11-4CE9-8E49-E82C56CCC4D3}">
      <dgm:prSet/>
      <dgm:spPr/>
      <dgm:t>
        <a:bodyPr/>
        <a:lstStyle/>
        <a:p>
          <a:endParaRPr lang="ru-RU"/>
        </a:p>
      </dgm:t>
    </dgm:pt>
    <dgm:pt modelId="{65BA14F7-1C4C-4EBD-A036-D7C6571F9A88}" type="sibTrans" cxnId="{67013B40-BB11-4CE9-8E49-E82C56CCC4D3}">
      <dgm:prSet/>
      <dgm:spPr/>
      <dgm:t>
        <a:bodyPr/>
        <a:lstStyle/>
        <a:p>
          <a:endParaRPr lang="ru-RU"/>
        </a:p>
      </dgm:t>
    </dgm:pt>
    <dgm:pt modelId="{766A8319-86A4-40E0-9B69-478D19282AAB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выполнение Плана мероприятий по росту доходов, оптимизации расходов и совершенствованию долговой политики Карачаево-Черкесской Республики;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8C79E5-ECF3-484A-839F-33AF1896FFDD}" type="parTrans" cxnId="{6499D7B0-EFBD-4794-A962-EBC93BA549A7}">
      <dgm:prSet/>
      <dgm:spPr/>
      <dgm:t>
        <a:bodyPr/>
        <a:lstStyle/>
        <a:p>
          <a:endParaRPr lang="ru-RU"/>
        </a:p>
      </dgm:t>
    </dgm:pt>
    <dgm:pt modelId="{D60ABFEA-F3D7-4BD1-8146-8FFA751C5E91}" type="sibTrans" cxnId="{6499D7B0-EFBD-4794-A962-EBC93BA549A7}">
      <dgm:prSet/>
      <dgm:spPr/>
      <dgm:t>
        <a:bodyPr/>
        <a:lstStyle/>
        <a:p>
          <a:endParaRPr lang="ru-RU"/>
        </a:p>
      </dgm:t>
    </dgm:pt>
    <dgm:pt modelId="{C24B6177-18F0-4CD9-B517-65C61F67CCF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F9673F1-D931-4815-9E48-49172E8E8EA2}" type="parTrans" cxnId="{78A7F631-7654-4AF2-9604-14E5B2D99841}">
      <dgm:prSet/>
      <dgm:spPr/>
      <dgm:t>
        <a:bodyPr/>
        <a:lstStyle/>
        <a:p>
          <a:endParaRPr lang="ru-RU"/>
        </a:p>
      </dgm:t>
    </dgm:pt>
    <dgm:pt modelId="{AE33D2AA-7249-4A36-B5B2-142CB608DA88}" type="sibTrans" cxnId="{78A7F631-7654-4AF2-9604-14E5B2D99841}">
      <dgm:prSet/>
      <dgm:spPr/>
      <dgm:t>
        <a:bodyPr/>
        <a:lstStyle/>
        <a:p>
          <a:endParaRPr lang="ru-RU"/>
        </a:p>
      </dgm:t>
    </dgm:pt>
    <dgm:pt modelId="{0436F610-7B62-443E-8B83-281F3282B16C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совершенствование бюджетного и налогового законодательства в рамках полномочий субъекта, в целях прироста налогового потенциала субъекта, притока инвестиций, стимулирования развития туризма и промышленного производства;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B909DA-4628-4254-873F-9AB7A6F99BF8}" type="parTrans" cxnId="{001529D9-E5AA-4D29-9AB9-6E6EED25745F}">
      <dgm:prSet/>
      <dgm:spPr/>
      <dgm:t>
        <a:bodyPr/>
        <a:lstStyle/>
        <a:p>
          <a:endParaRPr lang="ru-RU"/>
        </a:p>
      </dgm:t>
    </dgm:pt>
    <dgm:pt modelId="{BBE81FA0-469E-4A32-8D8A-4E83861C21CC}" type="sibTrans" cxnId="{001529D9-E5AA-4D29-9AB9-6E6EED25745F}">
      <dgm:prSet/>
      <dgm:spPr/>
      <dgm:t>
        <a:bodyPr/>
        <a:lstStyle/>
        <a:p>
          <a:endParaRPr lang="ru-RU"/>
        </a:p>
      </dgm:t>
    </dgm:pt>
    <dgm:pt modelId="{77B8FE7B-FFBE-462B-BDFC-9A1EFB775F5B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68ADC38-B985-408B-82AB-AE9B21C2650C}" type="parTrans" cxnId="{2ECA1016-044E-4CD4-83B1-2D3738679B5A}">
      <dgm:prSet/>
      <dgm:spPr/>
      <dgm:t>
        <a:bodyPr/>
        <a:lstStyle/>
        <a:p>
          <a:endParaRPr lang="ru-RU"/>
        </a:p>
      </dgm:t>
    </dgm:pt>
    <dgm:pt modelId="{A5D66772-CE92-43B2-BA3E-3059283EEEF8}" type="sibTrans" cxnId="{2ECA1016-044E-4CD4-83B1-2D3738679B5A}">
      <dgm:prSet/>
      <dgm:spPr/>
      <dgm:t>
        <a:bodyPr/>
        <a:lstStyle/>
        <a:p>
          <a:endParaRPr lang="ru-RU"/>
        </a:p>
      </dgm:t>
    </dgm:pt>
    <dgm:pt modelId="{134CD457-4AA4-435E-A0BD-A477B524C007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E8C6652-4A4E-43A6-AC1C-7644EAEB7AC2}" type="parTrans" cxnId="{7E07F19A-D717-4766-9BFE-2D01715E6482}">
      <dgm:prSet/>
      <dgm:spPr/>
      <dgm:t>
        <a:bodyPr/>
        <a:lstStyle/>
        <a:p>
          <a:endParaRPr lang="ru-RU"/>
        </a:p>
      </dgm:t>
    </dgm:pt>
    <dgm:pt modelId="{AB1C39E7-01E7-4E65-B039-5C2EE9EB6C1F}" type="sibTrans" cxnId="{7E07F19A-D717-4766-9BFE-2D01715E6482}">
      <dgm:prSet/>
      <dgm:spPr/>
      <dgm:t>
        <a:bodyPr/>
        <a:lstStyle/>
        <a:p>
          <a:endParaRPr lang="ru-RU"/>
        </a:p>
      </dgm:t>
    </dgm:pt>
    <dgm:pt modelId="{8E9EC3DF-DD88-4773-9833-3E46BF569440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628744-91C9-4F31-9EFA-D895886C00B2}" type="parTrans" cxnId="{79E1E159-A86A-4746-AB22-B357F140C362}">
      <dgm:prSet/>
      <dgm:spPr/>
      <dgm:t>
        <a:bodyPr/>
        <a:lstStyle/>
        <a:p>
          <a:endParaRPr lang="ru-RU"/>
        </a:p>
      </dgm:t>
    </dgm:pt>
    <dgm:pt modelId="{967E0A7B-1F59-487A-8317-6C57AC77CF41}" type="sibTrans" cxnId="{79E1E159-A86A-4746-AB22-B357F140C362}">
      <dgm:prSet/>
      <dgm:spPr/>
      <dgm:t>
        <a:bodyPr/>
        <a:lstStyle/>
        <a:p>
          <a:endParaRPr lang="ru-RU"/>
        </a:p>
      </dgm:t>
    </dgm:pt>
    <dgm:pt modelId="{04D140DA-9950-4941-8402-81E8EC205F47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работа с администраторами доходов по улучшению администрирования налоговых и неналоговых доходов, повышение их собираемости;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2C3983-5F42-40BB-8B96-59DFF8D389BB}" type="parTrans" cxnId="{B973D4A5-D472-43C4-9E9C-545F7BB0439D}">
      <dgm:prSet/>
      <dgm:spPr/>
      <dgm:t>
        <a:bodyPr/>
        <a:lstStyle/>
        <a:p>
          <a:endParaRPr lang="ru-RU"/>
        </a:p>
      </dgm:t>
    </dgm:pt>
    <dgm:pt modelId="{C60DC734-A66C-493D-8CE5-BEF96201B3CA}" type="sibTrans" cxnId="{B973D4A5-D472-43C4-9E9C-545F7BB0439D}">
      <dgm:prSet/>
      <dgm:spPr/>
      <dgm:t>
        <a:bodyPr/>
        <a:lstStyle/>
        <a:p>
          <a:endParaRPr lang="ru-RU"/>
        </a:p>
      </dgm:t>
    </dgm:pt>
    <dgm:pt modelId="{4D41F14D-ED5F-4BE6-8B4B-385A09DF1862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действующих налоговых ставок и льгот, установленных на региональном и местном уровне;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DA77B90-CD34-48AB-B83A-55440FD1EAA4}" type="parTrans" cxnId="{C590BADD-2AFD-41EF-A65A-B77FA86876A5}">
      <dgm:prSet/>
      <dgm:spPr/>
      <dgm:t>
        <a:bodyPr/>
        <a:lstStyle/>
        <a:p>
          <a:endParaRPr lang="ru-RU"/>
        </a:p>
      </dgm:t>
    </dgm:pt>
    <dgm:pt modelId="{77AC1AA7-1395-484F-97E9-4AADFE25D9DE}" type="sibTrans" cxnId="{C590BADD-2AFD-41EF-A65A-B77FA86876A5}">
      <dgm:prSet/>
      <dgm:spPr/>
      <dgm:t>
        <a:bodyPr/>
        <a:lstStyle/>
        <a:p>
          <a:endParaRPr lang="ru-RU"/>
        </a:p>
      </dgm:t>
    </dgm:pt>
    <dgm:pt modelId="{ED05D2DC-8090-4205-85F2-98B62A148DC0}" type="pres">
      <dgm:prSet presAssocID="{64AD7C9D-1A84-4EA9-9195-23B0749EBD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A20BB-F967-4991-BCD1-0CF332D218A0}" type="pres">
      <dgm:prSet presAssocID="{C7BF1474-6746-4537-91D1-5F8CABA447E0}" presName="composite" presStyleCnt="0"/>
      <dgm:spPr/>
    </dgm:pt>
    <dgm:pt modelId="{1C6C408F-82CC-4733-B78B-44BDBFEE3B41}" type="pres">
      <dgm:prSet presAssocID="{C7BF1474-6746-4537-91D1-5F8CABA447E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A561E-47BC-4762-9164-6A171D6CE173}" type="pres">
      <dgm:prSet presAssocID="{C7BF1474-6746-4537-91D1-5F8CABA447E0}" presName="descendantText" presStyleLbl="alignAcc1" presStyleIdx="0" presStyleCnt="5" custScaleY="13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E1934-5AAB-4BFF-AA61-E5AE24210C37}" type="pres">
      <dgm:prSet presAssocID="{65BA14F7-1C4C-4EBD-A036-D7C6571F9A88}" presName="sp" presStyleCnt="0"/>
      <dgm:spPr/>
    </dgm:pt>
    <dgm:pt modelId="{35B27524-3B34-46FC-89D8-E0BF0CEB9F14}" type="pres">
      <dgm:prSet presAssocID="{C24B6177-18F0-4CD9-B517-65C61F67CCF2}" presName="composite" presStyleCnt="0"/>
      <dgm:spPr/>
    </dgm:pt>
    <dgm:pt modelId="{102546AC-AC4B-48D2-B6E6-BA731F9C043C}" type="pres">
      <dgm:prSet presAssocID="{C24B6177-18F0-4CD9-B517-65C61F67CCF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CFA4-DE05-49C5-A514-F3F44D6B20EB}" type="pres">
      <dgm:prSet presAssocID="{C24B6177-18F0-4CD9-B517-65C61F67CCF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43AA-4D47-4C38-8B75-9B2225FA8CEE}" type="pres">
      <dgm:prSet presAssocID="{AE33D2AA-7249-4A36-B5B2-142CB608DA88}" presName="sp" presStyleCnt="0"/>
      <dgm:spPr/>
    </dgm:pt>
    <dgm:pt modelId="{805A32E9-DA22-4D51-8361-4330B12A47A5}" type="pres">
      <dgm:prSet presAssocID="{8E9EC3DF-DD88-4773-9833-3E46BF569440}" presName="composite" presStyleCnt="0"/>
      <dgm:spPr/>
    </dgm:pt>
    <dgm:pt modelId="{DB955456-6CEC-4D3A-9F5C-190D4AF27AFA}" type="pres">
      <dgm:prSet presAssocID="{8E9EC3DF-DD88-4773-9833-3E46BF56944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B0267-D335-4FCF-8E40-387CEA963751}" type="pres">
      <dgm:prSet presAssocID="{8E9EC3DF-DD88-4773-9833-3E46BF56944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ECEE-5AC1-4D58-BEB1-DFCA0E6DD62B}" type="pres">
      <dgm:prSet presAssocID="{967E0A7B-1F59-487A-8317-6C57AC77CF41}" presName="sp" presStyleCnt="0"/>
      <dgm:spPr/>
    </dgm:pt>
    <dgm:pt modelId="{95DFE6B8-219E-4C4F-BAC4-0C2D9D70B3C5}" type="pres">
      <dgm:prSet presAssocID="{77B8FE7B-FFBE-462B-BDFC-9A1EFB775F5B}" presName="composite" presStyleCnt="0"/>
      <dgm:spPr/>
    </dgm:pt>
    <dgm:pt modelId="{11F279F2-BA79-4611-9FDF-E7F9A3AE5A42}" type="pres">
      <dgm:prSet presAssocID="{77B8FE7B-FFBE-462B-BDFC-9A1EFB775F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361BC-1F74-4EEF-9697-13F7B7CB0805}" type="pres">
      <dgm:prSet presAssocID="{77B8FE7B-FFBE-462B-BDFC-9A1EFB775F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87D8-3055-4F5F-BE95-CA595AF2B1AA}" type="pres">
      <dgm:prSet presAssocID="{A5D66772-CE92-43B2-BA3E-3059283EEEF8}" presName="sp" presStyleCnt="0"/>
      <dgm:spPr/>
    </dgm:pt>
    <dgm:pt modelId="{955E193F-8CF7-44AA-8B7F-5A6634DACFA9}" type="pres">
      <dgm:prSet presAssocID="{3DDC3014-4116-4E39-AFE8-7B94EB9B36E5}" presName="composite" presStyleCnt="0"/>
      <dgm:spPr/>
    </dgm:pt>
    <dgm:pt modelId="{BA7D1529-FB9E-4176-9B6E-A3F68A987900}" type="pres">
      <dgm:prSet presAssocID="{3DDC3014-4116-4E39-AFE8-7B94EB9B36E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DD9F0-A6A9-40E9-A06D-1263527C64C6}" type="pres">
      <dgm:prSet presAssocID="{3DDC3014-4116-4E39-AFE8-7B94EB9B36E5}" presName="descendantText" presStyleLbl="alignAcc1" presStyleIdx="4" presStyleCnt="5" custScaleY="234103" custLinFactNeighborX="-305" custLinFactNeighborY="-5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A1016-044E-4CD4-83B1-2D3738679B5A}" srcId="{64AD7C9D-1A84-4EA9-9195-23B0749EBDDA}" destId="{77B8FE7B-FFBE-462B-BDFC-9A1EFB775F5B}" srcOrd="3" destOrd="0" parTransId="{968ADC38-B985-408B-82AB-AE9B21C2650C}" sibTransId="{A5D66772-CE92-43B2-BA3E-3059283EEEF8}"/>
    <dgm:cxn modelId="{CEA4D199-5F10-4B06-A1BA-8E132A318B5E}" srcId="{3DDC3014-4116-4E39-AFE8-7B94EB9B36E5}" destId="{F55A7A60-ED25-4E1C-ABEA-D928B83E2C54}" srcOrd="1" destOrd="0" parTransId="{CC349D63-3F0D-48A3-8921-C96779D2391D}" sibTransId="{D0F711D8-8EF8-4B75-9DE7-C2DF1EB9A597}"/>
    <dgm:cxn modelId="{ACDDBE54-BCDD-411A-B7A7-80845CB73F53}" type="presOf" srcId="{C24B6177-18F0-4CD9-B517-65C61F67CCF2}" destId="{102546AC-AC4B-48D2-B6E6-BA731F9C043C}" srcOrd="0" destOrd="0" presId="urn:microsoft.com/office/officeart/2005/8/layout/chevron2"/>
    <dgm:cxn modelId="{EC228935-6598-457E-B280-805F5BC2A34A}" srcId="{64AD7C9D-1A84-4EA9-9195-23B0749EBDDA}" destId="{3DDC3014-4116-4E39-AFE8-7B94EB9B36E5}" srcOrd="4" destOrd="0" parTransId="{2D3589EE-325E-4C73-914A-3995662A7D35}" sibTransId="{8832D336-56CA-4F79-B5B3-78153CF6CDDF}"/>
    <dgm:cxn modelId="{2D4108AF-9F03-42FE-BFD3-7D328E141C6F}" type="presOf" srcId="{04D140DA-9950-4941-8402-81E8EC205F47}" destId="{15AB0267-D335-4FCF-8E40-387CEA963751}" srcOrd="0" destOrd="0" presId="urn:microsoft.com/office/officeart/2005/8/layout/chevron2"/>
    <dgm:cxn modelId="{96560F12-BEAB-4061-8A9F-8E244DFE1392}" type="presOf" srcId="{C7BF1474-6746-4537-91D1-5F8CABA447E0}" destId="{1C6C408F-82CC-4733-B78B-44BDBFEE3B41}" srcOrd="0" destOrd="0" presId="urn:microsoft.com/office/officeart/2005/8/layout/chevron2"/>
    <dgm:cxn modelId="{7ACC2A7E-A37E-4A98-B681-2C9AC0B8AB29}" type="presOf" srcId="{8E9EC3DF-DD88-4773-9833-3E46BF569440}" destId="{DB955456-6CEC-4D3A-9F5C-190D4AF27AFA}" srcOrd="0" destOrd="0" presId="urn:microsoft.com/office/officeart/2005/8/layout/chevron2"/>
    <dgm:cxn modelId="{67013B40-BB11-4CE9-8E49-E82C56CCC4D3}" srcId="{64AD7C9D-1A84-4EA9-9195-23B0749EBDDA}" destId="{C7BF1474-6746-4537-91D1-5F8CABA447E0}" srcOrd="0" destOrd="0" parTransId="{D70D8092-99B2-4DCF-A3D4-3901AD2E4871}" sibTransId="{65BA14F7-1C4C-4EBD-A036-D7C6571F9A88}"/>
    <dgm:cxn modelId="{6499D7B0-EFBD-4794-A962-EBC93BA549A7}" srcId="{C7BF1474-6746-4537-91D1-5F8CABA447E0}" destId="{766A8319-86A4-40E0-9B69-478D19282AAB}" srcOrd="0" destOrd="0" parTransId="{918C79E5-ECF3-484A-839F-33AF1896FFDD}" sibTransId="{D60ABFEA-F3D7-4BD1-8146-8FFA751C5E91}"/>
    <dgm:cxn modelId="{8CA97DE4-4B3D-4B24-8D65-4D333F633A47}" type="presOf" srcId="{64AD7C9D-1A84-4EA9-9195-23B0749EBDDA}" destId="{ED05D2DC-8090-4205-85F2-98B62A148DC0}" srcOrd="0" destOrd="0" presId="urn:microsoft.com/office/officeart/2005/8/layout/chevron2"/>
    <dgm:cxn modelId="{4F05857C-8A98-4FB3-B3E0-C107445FA560}" type="presOf" srcId="{F55A7A60-ED25-4E1C-ABEA-D928B83E2C54}" destId="{7C3DD9F0-A6A9-40E9-A06D-1263527C64C6}" srcOrd="0" destOrd="1" presId="urn:microsoft.com/office/officeart/2005/8/layout/chevron2"/>
    <dgm:cxn modelId="{2BFE7917-D297-4562-BEAC-8E80C1455DF0}" type="presOf" srcId="{766A8319-86A4-40E0-9B69-478D19282AAB}" destId="{C75A561E-47BC-4762-9164-6A171D6CE173}" srcOrd="0" destOrd="0" presId="urn:microsoft.com/office/officeart/2005/8/layout/chevron2"/>
    <dgm:cxn modelId="{2A836E92-D71A-4E58-A8D0-10F1E8D844BA}" type="presOf" srcId="{77B8FE7B-FFBE-462B-BDFC-9A1EFB775F5B}" destId="{11F279F2-BA79-4611-9FDF-E7F9A3AE5A42}" srcOrd="0" destOrd="0" presId="urn:microsoft.com/office/officeart/2005/8/layout/chevron2"/>
    <dgm:cxn modelId="{9FF7CDD3-CEBD-4809-9A32-F35C537E2C42}" srcId="{3DDC3014-4116-4E39-AFE8-7B94EB9B36E5}" destId="{C93542CB-9BB7-4274-986A-DDF085913011}" srcOrd="0" destOrd="0" parTransId="{941BEC47-228F-4564-8DD1-582C02D15492}" sibTransId="{823A7944-9657-486F-B3B4-1FBF84F9E8E3}"/>
    <dgm:cxn modelId="{47ECF6CA-DD10-4A8D-B9AA-C744CE96D97D}" type="presOf" srcId="{0436F610-7B62-443E-8B83-281F3282B16C}" destId="{5148CFA4-DE05-49C5-A514-F3F44D6B20EB}" srcOrd="0" destOrd="0" presId="urn:microsoft.com/office/officeart/2005/8/layout/chevron2"/>
    <dgm:cxn modelId="{7E07F19A-D717-4766-9BFE-2D01715E6482}" srcId="{77B8FE7B-FFBE-462B-BDFC-9A1EFB775F5B}" destId="{134CD457-4AA4-435E-A0BD-A477B524C007}" srcOrd="0" destOrd="0" parTransId="{2E8C6652-4A4E-43A6-AC1C-7644EAEB7AC2}" sibTransId="{AB1C39E7-01E7-4E65-B039-5C2EE9EB6C1F}"/>
    <dgm:cxn modelId="{001529D9-E5AA-4D29-9AB9-6E6EED25745F}" srcId="{C24B6177-18F0-4CD9-B517-65C61F67CCF2}" destId="{0436F610-7B62-443E-8B83-281F3282B16C}" srcOrd="0" destOrd="0" parTransId="{EFB909DA-4628-4254-873F-9AB7A6F99BF8}" sibTransId="{BBE81FA0-469E-4A32-8D8A-4E83861C21CC}"/>
    <dgm:cxn modelId="{066CD8FC-6540-4305-AEBA-960DADECE42C}" type="presOf" srcId="{3DDC3014-4116-4E39-AFE8-7B94EB9B36E5}" destId="{BA7D1529-FB9E-4176-9B6E-A3F68A987900}" srcOrd="0" destOrd="0" presId="urn:microsoft.com/office/officeart/2005/8/layout/chevron2"/>
    <dgm:cxn modelId="{C590BADD-2AFD-41EF-A65A-B77FA86876A5}" srcId="{77B8FE7B-FFBE-462B-BDFC-9A1EFB775F5B}" destId="{4D41F14D-ED5F-4BE6-8B4B-385A09DF1862}" srcOrd="1" destOrd="0" parTransId="{5DA77B90-CD34-48AB-B83A-55440FD1EAA4}" sibTransId="{77AC1AA7-1395-484F-97E9-4AADFE25D9DE}"/>
    <dgm:cxn modelId="{78A7F631-7654-4AF2-9604-14E5B2D99841}" srcId="{64AD7C9D-1A84-4EA9-9195-23B0749EBDDA}" destId="{C24B6177-18F0-4CD9-B517-65C61F67CCF2}" srcOrd="1" destOrd="0" parTransId="{6F9673F1-D931-4815-9E48-49172E8E8EA2}" sibTransId="{AE33D2AA-7249-4A36-B5B2-142CB608DA88}"/>
    <dgm:cxn modelId="{2B0AAEDF-5F77-469F-9CF1-46253F947226}" type="presOf" srcId="{4D41F14D-ED5F-4BE6-8B4B-385A09DF1862}" destId="{311361BC-1F74-4EEF-9697-13F7B7CB0805}" srcOrd="0" destOrd="1" presId="urn:microsoft.com/office/officeart/2005/8/layout/chevron2"/>
    <dgm:cxn modelId="{E25F23B6-E841-4701-814E-C416E21F1068}" type="presOf" srcId="{C93542CB-9BB7-4274-986A-DDF085913011}" destId="{7C3DD9F0-A6A9-40E9-A06D-1263527C64C6}" srcOrd="0" destOrd="0" presId="urn:microsoft.com/office/officeart/2005/8/layout/chevron2"/>
    <dgm:cxn modelId="{B973D4A5-D472-43C4-9E9C-545F7BB0439D}" srcId="{8E9EC3DF-DD88-4773-9833-3E46BF569440}" destId="{04D140DA-9950-4941-8402-81E8EC205F47}" srcOrd="0" destOrd="0" parTransId="{B12C3983-5F42-40BB-8B96-59DFF8D389BB}" sibTransId="{C60DC734-A66C-493D-8CE5-BEF96201B3CA}"/>
    <dgm:cxn modelId="{20BCAD3F-E0F5-42A4-89BC-BC44B0EC37C3}" type="presOf" srcId="{134CD457-4AA4-435E-A0BD-A477B524C007}" destId="{311361BC-1F74-4EEF-9697-13F7B7CB0805}" srcOrd="0" destOrd="0" presId="urn:microsoft.com/office/officeart/2005/8/layout/chevron2"/>
    <dgm:cxn modelId="{79E1E159-A86A-4746-AB22-B357F140C362}" srcId="{64AD7C9D-1A84-4EA9-9195-23B0749EBDDA}" destId="{8E9EC3DF-DD88-4773-9833-3E46BF569440}" srcOrd="2" destOrd="0" parTransId="{2F628744-91C9-4F31-9EFA-D895886C00B2}" sibTransId="{967E0A7B-1F59-487A-8317-6C57AC77CF41}"/>
    <dgm:cxn modelId="{E21145CC-7FDC-4BD7-8EE1-1F7E89ECC2B8}" type="presParOf" srcId="{ED05D2DC-8090-4205-85F2-98B62A148DC0}" destId="{F93A20BB-F967-4991-BCD1-0CF332D218A0}" srcOrd="0" destOrd="0" presId="urn:microsoft.com/office/officeart/2005/8/layout/chevron2"/>
    <dgm:cxn modelId="{A98851DA-8F01-4D3E-A760-8BC93F5EC884}" type="presParOf" srcId="{F93A20BB-F967-4991-BCD1-0CF332D218A0}" destId="{1C6C408F-82CC-4733-B78B-44BDBFEE3B41}" srcOrd="0" destOrd="0" presId="urn:microsoft.com/office/officeart/2005/8/layout/chevron2"/>
    <dgm:cxn modelId="{51FB82CF-5D92-4952-842A-95EE092FD245}" type="presParOf" srcId="{F93A20BB-F967-4991-BCD1-0CF332D218A0}" destId="{C75A561E-47BC-4762-9164-6A171D6CE173}" srcOrd="1" destOrd="0" presId="urn:microsoft.com/office/officeart/2005/8/layout/chevron2"/>
    <dgm:cxn modelId="{76990E81-8E7C-4A5B-8DBC-E8C0B355E826}" type="presParOf" srcId="{ED05D2DC-8090-4205-85F2-98B62A148DC0}" destId="{587E1934-5AAB-4BFF-AA61-E5AE24210C37}" srcOrd="1" destOrd="0" presId="urn:microsoft.com/office/officeart/2005/8/layout/chevron2"/>
    <dgm:cxn modelId="{8314ADD7-3A6A-4875-B744-63F327A4F74C}" type="presParOf" srcId="{ED05D2DC-8090-4205-85F2-98B62A148DC0}" destId="{35B27524-3B34-46FC-89D8-E0BF0CEB9F14}" srcOrd="2" destOrd="0" presId="urn:microsoft.com/office/officeart/2005/8/layout/chevron2"/>
    <dgm:cxn modelId="{B12ADE79-455E-46B1-BFC6-59ECE6A3392A}" type="presParOf" srcId="{35B27524-3B34-46FC-89D8-E0BF0CEB9F14}" destId="{102546AC-AC4B-48D2-B6E6-BA731F9C043C}" srcOrd="0" destOrd="0" presId="urn:microsoft.com/office/officeart/2005/8/layout/chevron2"/>
    <dgm:cxn modelId="{F9403224-7017-4733-BE33-BBC5C53FE136}" type="presParOf" srcId="{35B27524-3B34-46FC-89D8-E0BF0CEB9F14}" destId="{5148CFA4-DE05-49C5-A514-F3F44D6B20EB}" srcOrd="1" destOrd="0" presId="urn:microsoft.com/office/officeart/2005/8/layout/chevron2"/>
    <dgm:cxn modelId="{CF49154B-F870-41DE-AE84-E8E461E013A4}" type="presParOf" srcId="{ED05D2DC-8090-4205-85F2-98B62A148DC0}" destId="{133743AA-4D47-4C38-8B75-9B2225FA8CEE}" srcOrd="3" destOrd="0" presId="urn:microsoft.com/office/officeart/2005/8/layout/chevron2"/>
    <dgm:cxn modelId="{492714C0-F63B-47E7-9E15-B36AA0B31101}" type="presParOf" srcId="{ED05D2DC-8090-4205-85F2-98B62A148DC0}" destId="{805A32E9-DA22-4D51-8361-4330B12A47A5}" srcOrd="4" destOrd="0" presId="urn:microsoft.com/office/officeart/2005/8/layout/chevron2"/>
    <dgm:cxn modelId="{DC0EF67B-5F02-4C49-9C68-927992AE07AB}" type="presParOf" srcId="{805A32E9-DA22-4D51-8361-4330B12A47A5}" destId="{DB955456-6CEC-4D3A-9F5C-190D4AF27AFA}" srcOrd="0" destOrd="0" presId="urn:microsoft.com/office/officeart/2005/8/layout/chevron2"/>
    <dgm:cxn modelId="{9A35E3F2-23F2-4DDB-BC55-524CC57496A9}" type="presParOf" srcId="{805A32E9-DA22-4D51-8361-4330B12A47A5}" destId="{15AB0267-D335-4FCF-8E40-387CEA963751}" srcOrd="1" destOrd="0" presId="urn:microsoft.com/office/officeart/2005/8/layout/chevron2"/>
    <dgm:cxn modelId="{92307DD2-B4B0-455E-8445-DEEA227662AD}" type="presParOf" srcId="{ED05D2DC-8090-4205-85F2-98B62A148DC0}" destId="{7CD5ECEE-5AC1-4D58-BEB1-DFCA0E6DD62B}" srcOrd="5" destOrd="0" presId="urn:microsoft.com/office/officeart/2005/8/layout/chevron2"/>
    <dgm:cxn modelId="{115958A6-68C8-40D8-8753-543B418CF71F}" type="presParOf" srcId="{ED05D2DC-8090-4205-85F2-98B62A148DC0}" destId="{95DFE6B8-219E-4C4F-BAC4-0C2D9D70B3C5}" srcOrd="6" destOrd="0" presId="urn:microsoft.com/office/officeart/2005/8/layout/chevron2"/>
    <dgm:cxn modelId="{61A2D8F7-CCD9-40FA-BDEF-C145CD584FD5}" type="presParOf" srcId="{95DFE6B8-219E-4C4F-BAC4-0C2D9D70B3C5}" destId="{11F279F2-BA79-4611-9FDF-E7F9A3AE5A42}" srcOrd="0" destOrd="0" presId="urn:microsoft.com/office/officeart/2005/8/layout/chevron2"/>
    <dgm:cxn modelId="{C8EE3F60-81D1-4657-9B04-762AFA5B851A}" type="presParOf" srcId="{95DFE6B8-219E-4C4F-BAC4-0C2D9D70B3C5}" destId="{311361BC-1F74-4EEF-9697-13F7B7CB0805}" srcOrd="1" destOrd="0" presId="urn:microsoft.com/office/officeart/2005/8/layout/chevron2"/>
    <dgm:cxn modelId="{EF123272-EF64-4C45-881A-9A8F9710D650}" type="presParOf" srcId="{ED05D2DC-8090-4205-85F2-98B62A148DC0}" destId="{A67387D8-3055-4F5F-BE95-CA595AF2B1AA}" srcOrd="7" destOrd="0" presId="urn:microsoft.com/office/officeart/2005/8/layout/chevron2"/>
    <dgm:cxn modelId="{DCF00F09-7028-41BE-A7FD-575604380605}" type="presParOf" srcId="{ED05D2DC-8090-4205-85F2-98B62A148DC0}" destId="{955E193F-8CF7-44AA-8B7F-5A6634DACFA9}" srcOrd="8" destOrd="0" presId="urn:microsoft.com/office/officeart/2005/8/layout/chevron2"/>
    <dgm:cxn modelId="{94A670EA-AB9D-45CA-A0CB-10F5354C30CD}" type="presParOf" srcId="{955E193F-8CF7-44AA-8B7F-5A6634DACFA9}" destId="{BA7D1529-FB9E-4176-9B6E-A3F68A987900}" srcOrd="0" destOrd="0" presId="urn:microsoft.com/office/officeart/2005/8/layout/chevron2"/>
    <dgm:cxn modelId="{3D113360-B8E6-4710-9484-612E2BE6183A}" type="presParOf" srcId="{955E193F-8CF7-44AA-8B7F-5A6634DACFA9}" destId="{7C3DD9F0-A6A9-40E9-A06D-1263527C64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AD7C9D-1A84-4EA9-9195-23B0749EBDDA}" type="doc">
      <dgm:prSet loTypeId="urn:microsoft.com/office/officeart/2005/8/layout/chevron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7BF1474-6746-4537-91D1-5F8CABA447E0}">
      <dgm:prSet/>
      <dgm:spPr/>
      <dgm:t>
        <a:bodyPr/>
        <a:lstStyle/>
        <a:p>
          <a:endParaRPr lang="ru-RU" dirty="0"/>
        </a:p>
      </dgm:t>
    </dgm:pt>
    <dgm:pt modelId="{D70D8092-99B2-4DCF-A3D4-3901AD2E4871}" type="parTrans" cxnId="{67013B40-BB11-4CE9-8E49-E82C56CCC4D3}">
      <dgm:prSet/>
      <dgm:spPr/>
      <dgm:t>
        <a:bodyPr/>
        <a:lstStyle/>
        <a:p>
          <a:endParaRPr lang="ru-RU"/>
        </a:p>
      </dgm:t>
    </dgm:pt>
    <dgm:pt modelId="{65BA14F7-1C4C-4EBD-A036-D7C6571F9A88}" type="sibTrans" cxnId="{67013B40-BB11-4CE9-8E49-E82C56CCC4D3}">
      <dgm:prSet/>
      <dgm:spPr/>
      <dgm:t>
        <a:bodyPr/>
        <a:lstStyle/>
        <a:p>
          <a:endParaRPr lang="ru-RU"/>
        </a:p>
      </dgm:t>
    </dgm:pt>
    <dgm:pt modelId="{766A8319-86A4-40E0-9B69-478D19282AAB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8C79E5-ECF3-484A-839F-33AF1896FFDD}" type="parTrans" cxnId="{6499D7B0-EFBD-4794-A962-EBC93BA549A7}">
      <dgm:prSet/>
      <dgm:spPr/>
      <dgm:t>
        <a:bodyPr/>
        <a:lstStyle/>
        <a:p>
          <a:endParaRPr lang="ru-RU"/>
        </a:p>
      </dgm:t>
    </dgm:pt>
    <dgm:pt modelId="{D60ABFEA-F3D7-4BD1-8146-8FFA751C5E91}" type="sibTrans" cxnId="{6499D7B0-EFBD-4794-A962-EBC93BA549A7}">
      <dgm:prSet/>
      <dgm:spPr/>
      <dgm:t>
        <a:bodyPr/>
        <a:lstStyle/>
        <a:p>
          <a:endParaRPr lang="ru-RU"/>
        </a:p>
      </dgm:t>
    </dgm:pt>
    <dgm:pt modelId="{C24B6177-18F0-4CD9-B517-65C61F67CCF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F9673F1-D931-4815-9E48-49172E8E8EA2}" type="parTrans" cxnId="{78A7F631-7654-4AF2-9604-14E5B2D99841}">
      <dgm:prSet/>
      <dgm:spPr/>
      <dgm:t>
        <a:bodyPr/>
        <a:lstStyle/>
        <a:p>
          <a:endParaRPr lang="ru-RU"/>
        </a:p>
      </dgm:t>
    </dgm:pt>
    <dgm:pt modelId="{AE33D2AA-7249-4A36-B5B2-142CB608DA88}" type="sibTrans" cxnId="{78A7F631-7654-4AF2-9604-14E5B2D99841}">
      <dgm:prSet/>
      <dgm:spPr/>
      <dgm:t>
        <a:bodyPr/>
        <a:lstStyle/>
        <a:p>
          <a:endParaRPr lang="ru-RU"/>
        </a:p>
      </dgm:t>
    </dgm:pt>
    <dgm:pt modelId="{0436F610-7B62-443E-8B83-281F3282B16C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B909DA-4628-4254-873F-9AB7A6F99BF8}" type="parTrans" cxnId="{001529D9-E5AA-4D29-9AB9-6E6EED25745F}">
      <dgm:prSet/>
      <dgm:spPr/>
      <dgm:t>
        <a:bodyPr/>
        <a:lstStyle/>
        <a:p>
          <a:endParaRPr lang="ru-RU"/>
        </a:p>
      </dgm:t>
    </dgm:pt>
    <dgm:pt modelId="{BBE81FA0-469E-4A32-8D8A-4E83861C21CC}" type="sibTrans" cxnId="{001529D9-E5AA-4D29-9AB9-6E6EED25745F}">
      <dgm:prSet/>
      <dgm:spPr/>
      <dgm:t>
        <a:bodyPr/>
        <a:lstStyle/>
        <a:p>
          <a:endParaRPr lang="ru-RU"/>
        </a:p>
      </dgm:t>
    </dgm:pt>
    <dgm:pt modelId="{77B8FE7B-FFBE-462B-BDFC-9A1EFB775F5B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68ADC38-B985-408B-82AB-AE9B21C2650C}" type="parTrans" cxnId="{2ECA1016-044E-4CD4-83B1-2D3738679B5A}">
      <dgm:prSet/>
      <dgm:spPr/>
      <dgm:t>
        <a:bodyPr/>
        <a:lstStyle/>
        <a:p>
          <a:endParaRPr lang="ru-RU"/>
        </a:p>
      </dgm:t>
    </dgm:pt>
    <dgm:pt modelId="{A5D66772-CE92-43B2-BA3E-3059283EEEF8}" type="sibTrans" cxnId="{2ECA1016-044E-4CD4-83B1-2D3738679B5A}">
      <dgm:prSet/>
      <dgm:spPr/>
      <dgm:t>
        <a:bodyPr/>
        <a:lstStyle/>
        <a:p>
          <a:endParaRPr lang="ru-RU"/>
        </a:p>
      </dgm:t>
    </dgm:pt>
    <dgm:pt modelId="{134CD457-4AA4-435E-A0BD-A477B524C007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недопущение увеличения численности государственных гражданских служащих и работников органов государственной власти.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E8C6652-4A4E-43A6-AC1C-7644EAEB7AC2}" type="parTrans" cxnId="{7E07F19A-D717-4766-9BFE-2D01715E6482}">
      <dgm:prSet/>
      <dgm:spPr/>
      <dgm:t>
        <a:bodyPr/>
        <a:lstStyle/>
        <a:p>
          <a:endParaRPr lang="ru-RU"/>
        </a:p>
      </dgm:t>
    </dgm:pt>
    <dgm:pt modelId="{AB1C39E7-01E7-4E65-B039-5C2EE9EB6C1F}" type="sibTrans" cxnId="{7E07F19A-D717-4766-9BFE-2D01715E6482}">
      <dgm:prSet/>
      <dgm:spPr/>
      <dgm:t>
        <a:bodyPr/>
        <a:lstStyle/>
        <a:p>
          <a:endParaRPr lang="ru-RU"/>
        </a:p>
      </dgm:t>
    </dgm:pt>
    <dgm:pt modelId="{00253BB3-9467-4BDB-94E7-D9A6C2A49F24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исполнение Программы оптимизации расходов республиканского бюджета Карачаево-Черкесской Республики на 2017-2019 годы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D59B89-5AE3-4089-B3BC-57D2158AEC1E}" type="parTrans" cxnId="{7138798D-DCEC-4A26-B0B7-90FB5C66B69C}">
      <dgm:prSet/>
      <dgm:spPr/>
      <dgm:t>
        <a:bodyPr/>
        <a:lstStyle/>
        <a:p>
          <a:endParaRPr lang="ru-RU"/>
        </a:p>
      </dgm:t>
    </dgm:pt>
    <dgm:pt modelId="{D17D68E9-FB2E-49AA-A9C3-B3406DDD7375}" type="sibTrans" cxnId="{7138798D-DCEC-4A26-B0B7-90FB5C66B69C}">
      <dgm:prSet/>
      <dgm:spPr/>
      <dgm:t>
        <a:bodyPr/>
        <a:lstStyle/>
        <a:p>
          <a:endParaRPr lang="ru-RU"/>
        </a:p>
      </dgm:t>
    </dgm:pt>
    <dgm:pt modelId="{CB101F94-EE0F-423E-AC3A-7D93016ED473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выполнение условий соглашения о предоставлении дотации на выравнивание бюджетной обеспеченности бюджета Карачаево-Черкесской Республики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B83C8D-061F-402F-9FBF-6704F1D86E8B}" type="parTrans" cxnId="{936B681D-CB23-4E2F-9ACD-C81E21AE9010}">
      <dgm:prSet/>
      <dgm:spPr/>
      <dgm:t>
        <a:bodyPr/>
        <a:lstStyle/>
        <a:p>
          <a:endParaRPr lang="ru-RU"/>
        </a:p>
      </dgm:t>
    </dgm:pt>
    <dgm:pt modelId="{1F1D80D2-FD3E-4922-8D64-7DFBC7E23E4B}" type="sibTrans" cxnId="{936B681D-CB23-4E2F-9ACD-C81E21AE9010}">
      <dgm:prSet/>
      <dgm:spPr/>
      <dgm:t>
        <a:bodyPr/>
        <a:lstStyle/>
        <a:p>
          <a:endParaRPr lang="ru-RU"/>
        </a:p>
      </dgm:t>
    </dgm:pt>
    <dgm:pt modelId="{2F7EBB34-6C86-4CB2-86BD-FD9F35AE5B8E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соблюдение установленных Правительством КЧР нормативов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муниципальных служащих и на содержание органов местного самоуправления Карачаево-Черкесской Республики.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C9DC8C-AC59-4CC4-B2E9-2BFBD64A4392}" type="parTrans" cxnId="{191AE3A9-0DA0-4EB6-ACBA-FCE717CC4838}">
      <dgm:prSet/>
      <dgm:spPr/>
      <dgm:t>
        <a:bodyPr/>
        <a:lstStyle/>
        <a:p>
          <a:endParaRPr lang="ru-RU"/>
        </a:p>
      </dgm:t>
    </dgm:pt>
    <dgm:pt modelId="{FF8687B4-E180-45D7-93E4-516436181A6F}" type="sibTrans" cxnId="{191AE3A9-0DA0-4EB6-ACBA-FCE717CC4838}">
      <dgm:prSet/>
      <dgm:spPr/>
      <dgm:t>
        <a:bodyPr/>
        <a:lstStyle/>
        <a:p>
          <a:endParaRPr lang="ru-RU"/>
        </a:p>
      </dgm:t>
    </dgm:pt>
    <dgm:pt modelId="{739B62FF-F57B-4F88-8118-7FE1E03A11BF}">
      <dgm:prSet/>
      <dgm:spPr/>
      <dgm:t>
        <a:bodyPr/>
        <a:lstStyle/>
        <a:p>
          <a:endParaRPr lang="ru-RU"/>
        </a:p>
      </dgm:t>
    </dgm:pt>
    <dgm:pt modelId="{0729A3D1-BFBF-4957-9A62-A503D7D9F283}" type="parTrans" cxnId="{603A90CF-4D24-472D-A57A-1C8B9B0923E0}">
      <dgm:prSet/>
      <dgm:spPr/>
      <dgm:t>
        <a:bodyPr/>
        <a:lstStyle/>
        <a:p>
          <a:endParaRPr lang="ru-RU"/>
        </a:p>
      </dgm:t>
    </dgm:pt>
    <dgm:pt modelId="{CFFE946F-C6CE-4669-9B38-F5F0C26CC638}" type="sibTrans" cxnId="{603A90CF-4D24-472D-A57A-1C8B9B0923E0}">
      <dgm:prSet/>
      <dgm:spPr/>
      <dgm:t>
        <a:bodyPr/>
        <a:lstStyle/>
        <a:p>
          <a:endParaRPr lang="ru-RU"/>
        </a:p>
      </dgm:t>
    </dgm:pt>
    <dgm:pt modelId="{FC70B4D4-E4AE-4C4D-BD6C-7B9CF8EB9326}">
      <dgm:prSet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проведение мониторинга соблюдения органами местного самоуправления городских округов и муниципальных районов республики требований бюджетного законодательства и оценки качества организации и осуществления бюджетного процесса</a:t>
          </a:r>
          <a:endParaRPr lang="ru-RU" dirty="0"/>
        </a:p>
      </dgm:t>
    </dgm:pt>
    <dgm:pt modelId="{0EAAE51B-4159-48A3-894F-D9FCCB1E5599}" type="parTrans" cxnId="{BECA30F9-8B5E-4F67-AA55-80607BA1E845}">
      <dgm:prSet/>
      <dgm:spPr/>
      <dgm:t>
        <a:bodyPr/>
        <a:lstStyle/>
        <a:p>
          <a:endParaRPr lang="ru-RU"/>
        </a:p>
      </dgm:t>
    </dgm:pt>
    <dgm:pt modelId="{437D9930-B759-4F90-8FAA-0F077B2C1234}" type="sibTrans" cxnId="{BECA30F9-8B5E-4F67-AA55-80607BA1E845}">
      <dgm:prSet/>
      <dgm:spPr/>
      <dgm:t>
        <a:bodyPr/>
        <a:lstStyle/>
        <a:p>
          <a:endParaRPr lang="ru-RU"/>
        </a:p>
      </dgm:t>
    </dgm:pt>
    <dgm:pt modelId="{ED05D2DC-8090-4205-85F2-98B62A148DC0}" type="pres">
      <dgm:prSet presAssocID="{64AD7C9D-1A84-4EA9-9195-23B0749EBD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C090B-55C3-47FC-A764-E136A9400BBB}" type="pres">
      <dgm:prSet presAssocID="{739B62FF-F57B-4F88-8118-7FE1E03A11BF}" presName="composite" presStyleCnt="0"/>
      <dgm:spPr/>
    </dgm:pt>
    <dgm:pt modelId="{A534F5B7-6FF0-4900-83EA-74C164AA7F2C}" type="pres">
      <dgm:prSet presAssocID="{739B62FF-F57B-4F88-8118-7FE1E03A11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A6737-A133-4D65-8218-851496FF42CB}" type="pres">
      <dgm:prSet presAssocID="{739B62FF-F57B-4F88-8118-7FE1E03A11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0B33E-A6D6-46C1-AD99-41041C45C050}" type="pres">
      <dgm:prSet presAssocID="{CFFE946F-C6CE-4669-9B38-F5F0C26CC638}" presName="sp" presStyleCnt="0"/>
      <dgm:spPr/>
    </dgm:pt>
    <dgm:pt modelId="{F93A20BB-F967-4991-BCD1-0CF332D218A0}" type="pres">
      <dgm:prSet presAssocID="{C7BF1474-6746-4537-91D1-5F8CABA447E0}" presName="composite" presStyleCnt="0"/>
      <dgm:spPr/>
    </dgm:pt>
    <dgm:pt modelId="{1C6C408F-82CC-4733-B78B-44BDBFEE3B41}" type="pres">
      <dgm:prSet presAssocID="{C7BF1474-6746-4537-91D1-5F8CABA447E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A561E-47BC-4762-9164-6A171D6CE173}" type="pres">
      <dgm:prSet presAssocID="{C7BF1474-6746-4537-91D1-5F8CABA447E0}" presName="descendantText" presStyleLbl="alignAcc1" presStyleIdx="1" presStyleCnt="4" custScaleY="13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E1934-5AAB-4BFF-AA61-E5AE24210C37}" type="pres">
      <dgm:prSet presAssocID="{65BA14F7-1C4C-4EBD-A036-D7C6571F9A88}" presName="sp" presStyleCnt="0"/>
      <dgm:spPr/>
    </dgm:pt>
    <dgm:pt modelId="{35B27524-3B34-46FC-89D8-E0BF0CEB9F14}" type="pres">
      <dgm:prSet presAssocID="{C24B6177-18F0-4CD9-B517-65C61F67CCF2}" presName="composite" presStyleCnt="0"/>
      <dgm:spPr/>
    </dgm:pt>
    <dgm:pt modelId="{102546AC-AC4B-48D2-B6E6-BA731F9C043C}" type="pres">
      <dgm:prSet presAssocID="{C24B6177-18F0-4CD9-B517-65C61F67CC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CFA4-DE05-49C5-A514-F3F44D6B20EB}" type="pres">
      <dgm:prSet presAssocID="{C24B6177-18F0-4CD9-B517-65C61F67CC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43AA-4D47-4C38-8B75-9B2225FA8CEE}" type="pres">
      <dgm:prSet presAssocID="{AE33D2AA-7249-4A36-B5B2-142CB608DA88}" presName="sp" presStyleCnt="0"/>
      <dgm:spPr/>
    </dgm:pt>
    <dgm:pt modelId="{95DFE6B8-219E-4C4F-BAC4-0C2D9D70B3C5}" type="pres">
      <dgm:prSet presAssocID="{77B8FE7B-FFBE-462B-BDFC-9A1EFB775F5B}" presName="composite" presStyleCnt="0"/>
      <dgm:spPr/>
    </dgm:pt>
    <dgm:pt modelId="{11F279F2-BA79-4611-9FDF-E7F9A3AE5A42}" type="pres">
      <dgm:prSet presAssocID="{77B8FE7B-FFBE-462B-BDFC-9A1EFB775F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361BC-1F74-4EEF-9697-13F7B7CB0805}" type="pres">
      <dgm:prSet presAssocID="{77B8FE7B-FFBE-462B-BDFC-9A1EFB775F5B}" presName="descendantText" presStyleLbl="alignAcc1" presStyleIdx="3" presStyleCnt="4" custScaleY="20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A30F9-8B5E-4F67-AA55-80607BA1E845}" srcId="{739B62FF-F57B-4F88-8118-7FE1E03A11BF}" destId="{FC70B4D4-E4AE-4C4D-BD6C-7B9CF8EB9326}" srcOrd="0" destOrd="0" parTransId="{0EAAE51B-4159-48A3-894F-D9FCCB1E5599}" sibTransId="{437D9930-B759-4F90-8FAA-0F077B2C1234}"/>
    <dgm:cxn modelId="{2ECA1016-044E-4CD4-83B1-2D3738679B5A}" srcId="{64AD7C9D-1A84-4EA9-9195-23B0749EBDDA}" destId="{77B8FE7B-FFBE-462B-BDFC-9A1EFB775F5B}" srcOrd="3" destOrd="0" parTransId="{968ADC38-B985-408B-82AB-AE9B21C2650C}" sibTransId="{A5D66772-CE92-43B2-BA3E-3059283EEEF8}"/>
    <dgm:cxn modelId="{01527329-B67C-4FDE-A71F-6298E21FAE75}" type="presOf" srcId="{77B8FE7B-FFBE-462B-BDFC-9A1EFB775F5B}" destId="{11F279F2-BA79-4611-9FDF-E7F9A3AE5A42}" srcOrd="0" destOrd="0" presId="urn:microsoft.com/office/officeart/2005/8/layout/chevron2"/>
    <dgm:cxn modelId="{001529D9-E5AA-4D29-9AB9-6E6EED25745F}" srcId="{C24B6177-18F0-4CD9-B517-65C61F67CCF2}" destId="{0436F610-7B62-443E-8B83-281F3282B16C}" srcOrd="0" destOrd="0" parTransId="{EFB909DA-4628-4254-873F-9AB7A6F99BF8}" sibTransId="{BBE81FA0-469E-4A32-8D8A-4E83861C21CC}"/>
    <dgm:cxn modelId="{60E0EEE1-8D58-41FD-89FC-923581AE6A6A}" type="presOf" srcId="{0436F610-7B62-443E-8B83-281F3282B16C}" destId="{5148CFA4-DE05-49C5-A514-F3F44D6B20EB}" srcOrd="0" destOrd="0" presId="urn:microsoft.com/office/officeart/2005/8/layout/chevron2"/>
    <dgm:cxn modelId="{191AE3A9-0DA0-4EB6-ACBA-FCE717CC4838}" srcId="{77B8FE7B-FFBE-462B-BDFC-9A1EFB775F5B}" destId="{2F7EBB34-6C86-4CB2-86BD-FD9F35AE5B8E}" srcOrd="1" destOrd="0" parTransId="{F0C9DC8C-AC59-4CC4-B2E9-2BFBD64A4392}" sibTransId="{FF8687B4-E180-45D7-93E4-516436181A6F}"/>
    <dgm:cxn modelId="{C1DEDD73-A70C-45C7-BDE7-190A784194C4}" type="presOf" srcId="{00253BB3-9467-4BDB-94E7-D9A6C2A49F24}" destId="{C75A561E-47BC-4762-9164-6A171D6CE173}" srcOrd="0" destOrd="1" presId="urn:microsoft.com/office/officeart/2005/8/layout/chevron2"/>
    <dgm:cxn modelId="{217C0A0E-2A33-45EC-945A-E1D6D7502673}" type="presOf" srcId="{CB101F94-EE0F-423E-AC3A-7D93016ED473}" destId="{5148CFA4-DE05-49C5-A514-F3F44D6B20EB}" srcOrd="0" destOrd="1" presId="urn:microsoft.com/office/officeart/2005/8/layout/chevron2"/>
    <dgm:cxn modelId="{718ADD77-7924-44F3-BBBF-DC3E084902AF}" type="presOf" srcId="{64AD7C9D-1A84-4EA9-9195-23B0749EBDDA}" destId="{ED05D2DC-8090-4205-85F2-98B62A148DC0}" srcOrd="0" destOrd="0" presId="urn:microsoft.com/office/officeart/2005/8/layout/chevron2"/>
    <dgm:cxn modelId="{FD3701E7-4014-47C6-88A5-B0012A9FBEDC}" type="presOf" srcId="{C24B6177-18F0-4CD9-B517-65C61F67CCF2}" destId="{102546AC-AC4B-48D2-B6E6-BA731F9C043C}" srcOrd="0" destOrd="0" presId="urn:microsoft.com/office/officeart/2005/8/layout/chevron2"/>
    <dgm:cxn modelId="{9885719A-66A1-4E61-B984-52725E9DAD7C}" type="presOf" srcId="{FC70B4D4-E4AE-4C4D-BD6C-7B9CF8EB9326}" destId="{C30A6737-A133-4D65-8218-851496FF42CB}" srcOrd="0" destOrd="0" presId="urn:microsoft.com/office/officeart/2005/8/layout/chevron2"/>
    <dgm:cxn modelId="{936B681D-CB23-4E2F-9ACD-C81E21AE9010}" srcId="{C24B6177-18F0-4CD9-B517-65C61F67CCF2}" destId="{CB101F94-EE0F-423E-AC3A-7D93016ED473}" srcOrd="1" destOrd="0" parTransId="{65B83C8D-061F-402F-9FBF-6704F1D86E8B}" sibTransId="{1F1D80D2-FD3E-4922-8D64-7DFBC7E23E4B}"/>
    <dgm:cxn modelId="{7FA58804-8A7F-4CCE-BEC5-B4BDE289FF40}" type="presOf" srcId="{134CD457-4AA4-435E-A0BD-A477B524C007}" destId="{311361BC-1F74-4EEF-9697-13F7B7CB0805}" srcOrd="0" destOrd="0" presId="urn:microsoft.com/office/officeart/2005/8/layout/chevron2"/>
    <dgm:cxn modelId="{7C50507C-855C-489B-BC3E-D21712FD2D00}" type="presOf" srcId="{739B62FF-F57B-4F88-8118-7FE1E03A11BF}" destId="{A534F5B7-6FF0-4900-83EA-74C164AA7F2C}" srcOrd="0" destOrd="0" presId="urn:microsoft.com/office/officeart/2005/8/layout/chevron2"/>
    <dgm:cxn modelId="{B973CD24-CC71-4DDE-A1A1-0479EFBD8466}" type="presOf" srcId="{C7BF1474-6746-4537-91D1-5F8CABA447E0}" destId="{1C6C408F-82CC-4733-B78B-44BDBFEE3B41}" srcOrd="0" destOrd="0" presId="urn:microsoft.com/office/officeart/2005/8/layout/chevron2"/>
    <dgm:cxn modelId="{7E07F19A-D717-4766-9BFE-2D01715E6482}" srcId="{77B8FE7B-FFBE-462B-BDFC-9A1EFB775F5B}" destId="{134CD457-4AA4-435E-A0BD-A477B524C007}" srcOrd="0" destOrd="0" parTransId="{2E8C6652-4A4E-43A6-AC1C-7644EAEB7AC2}" sibTransId="{AB1C39E7-01E7-4E65-B039-5C2EE9EB6C1F}"/>
    <dgm:cxn modelId="{603A90CF-4D24-472D-A57A-1C8B9B0923E0}" srcId="{64AD7C9D-1A84-4EA9-9195-23B0749EBDDA}" destId="{739B62FF-F57B-4F88-8118-7FE1E03A11BF}" srcOrd="0" destOrd="0" parTransId="{0729A3D1-BFBF-4957-9A62-A503D7D9F283}" sibTransId="{CFFE946F-C6CE-4669-9B38-F5F0C26CC638}"/>
    <dgm:cxn modelId="{3E4D4E47-D60B-4E84-9D76-ABFB558A0CB8}" type="presOf" srcId="{2F7EBB34-6C86-4CB2-86BD-FD9F35AE5B8E}" destId="{311361BC-1F74-4EEF-9697-13F7B7CB0805}" srcOrd="0" destOrd="1" presId="urn:microsoft.com/office/officeart/2005/8/layout/chevron2"/>
    <dgm:cxn modelId="{67013B40-BB11-4CE9-8E49-E82C56CCC4D3}" srcId="{64AD7C9D-1A84-4EA9-9195-23B0749EBDDA}" destId="{C7BF1474-6746-4537-91D1-5F8CABA447E0}" srcOrd="1" destOrd="0" parTransId="{D70D8092-99B2-4DCF-A3D4-3901AD2E4871}" sibTransId="{65BA14F7-1C4C-4EBD-A036-D7C6571F9A88}"/>
    <dgm:cxn modelId="{6499D7B0-EFBD-4794-A962-EBC93BA549A7}" srcId="{C7BF1474-6746-4537-91D1-5F8CABA447E0}" destId="{766A8319-86A4-40E0-9B69-478D19282AAB}" srcOrd="0" destOrd="0" parTransId="{918C79E5-ECF3-484A-839F-33AF1896FFDD}" sibTransId="{D60ABFEA-F3D7-4BD1-8146-8FFA751C5E91}"/>
    <dgm:cxn modelId="{12416372-DCB7-4778-9512-4798BEEDDD7F}" type="presOf" srcId="{766A8319-86A4-40E0-9B69-478D19282AAB}" destId="{C75A561E-47BC-4762-9164-6A171D6CE173}" srcOrd="0" destOrd="0" presId="urn:microsoft.com/office/officeart/2005/8/layout/chevron2"/>
    <dgm:cxn modelId="{7138798D-DCEC-4A26-B0B7-90FB5C66B69C}" srcId="{C7BF1474-6746-4537-91D1-5F8CABA447E0}" destId="{00253BB3-9467-4BDB-94E7-D9A6C2A49F24}" srcOrd="1" destOrd="0" parTransId="{29D59B89-5AE3-4089-B3BC-57D2158AEC1E}" sibTransId="{D17D68E9-FB2E-49AA-A9C3-B3406DDD7375}"/>
    <dgm:cxn modelId="{78A7F631-7654-4AF2-9604-14E5B2D99841}" srcId="{64AD7C9D-1A84-4EA9-9195-23B0749EBDDA}" destId="{C24B6177-18F0-4CD9-B517-65C61F67CCF2}" srcOrd="2" destOrd="0" parTransId="{6F9673F1-D931-4815-9E48-49172E8E8EA2}" sibTransId="{AE33D2AA-7249-4A36-B5B2-142CB608DA88}"/>
    <dgm:cxn modelId="{5B1CC0D7-9C7D-4255-ACA2-7CC402F5D42A}" type="presParOf" srcId="{ED05D2DC-8090-4205-85F2-98B62A148DC0}" destId="{2ABC090B-55C3-47FC-A764-E136A9400BBB}" srcOrd="0" destOrd="0" presId="urn:microsoft.com/office/officeart/2005/8/layout/chevron2"/>
    <dgm:cxn modelId="{B21297D1-22C3-4542-87A0-FE775C576260}" type="presParOf" srcId="{2ABC090B-55C3-47FC-A764-E136A9400BBB}" destId="{A534F5B7-6FF0-4900-83EA-74C164AA7F2C}" srcOrd="0" destOrd="0" presId="urn:microsoft.com/office/officeart/2005/8/layout/chevron2"/>
    <dgm:cxn modelId="{2F406D51-4159-4090-8B28-64B328BF461A}" type="presParOf" srcId="{2ABC090B-55C3-47FC-A764-E136A9400BBB}" destId="{C30A6737-A133-4D65-8218-851496FF42CB}" srcOrd="1" destOrd="0" presId="urn:microsoft.com/office/officeart/2005/8/layout/chevron2"/>
    <dgm:cxn modelId="{C478D558-EE89-4450-B396-1E36A4BBB49A}" type="presParOf" srcId="{ED05D2DC-8090-4205-85F2-98B62A148DC0}" destId="{3570B33E-A6D6-46C1-AD99-41041C45C050}" srcOrd="1" destOrd="0" presId="urn:microsoft.com/office/officeart/2005/8/layout/chevron2"/>
    <dgm:cxn modelId="{9036809A-A3B4-4BEC-BBEF-EFF45C739CEB}" type="presParOf" srcId="{ED05D2DC-8090-4205-85F2-98B62A148DC0}" destId="{F93A20BB-F967-4991-BCD1-0CF332D218A0}" srcOrd="2" destOrd="0" presId="urn:microsoft.com/office/officeart/2005/8/layout/chevron2"/>
    <dgm:cxn modelId="{0A785845-E34C-48E0-96B9-11A6777808D5}" type="presParOf" srcId="{F93A20BB-F967-4991-BCD1-0CF332D218A0}" destId="{1C6C408F-82CC-4733-B78B-44BDBFEE3B41}" srcOrd="0" destOrd="0" presId="urn:microsoft.com/office/officeart/2005/8/layout/chevron2"/>
    <dgm:cxn modelId="{58DEBF78-E8AD-4F82-AB2F-35C947C7488E}" type="presParOf" srcId="{F93A20BB-F967-4991-BCD1-0CF332D218A0}" destId="{C75A561E-47BC-4762-9164-6A171D6CE173}" srcOrd="1" destOrd="0" presId="urn:microsoft.com/office/officeart/2005/8/layout/chevron2"/>
    <dgm:cxn modelId="{CE46FDFB-A69A-459C-8BDA-1C3C4BB30A17}" type="presParOf" srcId="{ED05D2DC-8090-4205-85F2-98B62A148DC0}" destId="{587E1934-5AAB-4BFF-AA61-E5AE24210C37}" srcOrd="3" destOrd="0" presId="urn:microsoft.com/office/officeart/2005/8/layout/chevron2"/>
    <dgm:cxn modelId="{7CA22CA6-BA42-4893-B9AB-F5E295C85035}" type="presParOf" srcId="{ED05D2DC-8090-4205-85F2-98B62A148DC0}" destId="{35B27524-3B34-46FC-89D8-E0BF0CEB9F14}" srcOrd="4" destOrd="0" presId="urn:microsoft.com/office/officeart/2005/8/layout/chevron2"/>
    <dgm:cxn modelId="{FE8FB073-E90C-4C4C-A3F0-6E169660D5B7}" type="presParOf" srcId="{35B27524-3B34-46FC-89D8-E0BF0CEB9F14}" destId="{102546AC-AC4B-48D2-B6E6-BA731F9C043C}" srcOrd="0" destOrd="0" presId="urn:microsoft.com/office/officeart/2005/8/layout/chevron2"/>
    <dgm:cxn modelId="{C6C6F842-4E87-4A53-BE5A-B56F31036724}" type="presParOf" srcId="{35B27524-3B34-46FC-89D8-E0BF0CEB9F14}" destId="{5148CFA4-DE05-49C5-A514-F3F44D6B20EB}" srcOrd="1" destOrd="0" presId="urn:microsoft.com/office/officeart/2005/8/layout/chevron2"/>
    <dgm:cxn modelId="{C32749E0-34F0-41AE-9A66-F382C0C377ED}" type="presParOf" srcId="{ED05D2DC-8090-4205-85F2-98B62A148DC0}" destId="{133743AA-4D47-4C38-8B75-9B2225FA8CEE}" srcOrd="5" destOrd="0" presId="urn:microsoft.com/office/officeart/2005/8/layout/chevron2"/>
    <dgm:cxn modelId="{2D61D6A3-F085-4B93-AA82-F366A0371EBA}" type="presParOf" srcId="{ED05D2DC-8090-4205-85F2-98B62A148DC0}" destId="{95DFE6B8-219E-4C4F-BAC4-0C2D9D70B3C5}" srcOrd="6" destOrd="0" presId="urn:microsoft.com/office/officeart/2005/8/layout/chevron2"/>
    <dgm:cxn modelId="{2CA5108D-0481-4804-8086-E2629CF88E3E}" type="presParOf" srcId="{95DFE6B8-219E-4C4F-BAC4-0C2D9D70B3C5}" destId="{11F279F2-BA79-4611-9FDF-E7F9A3AE5A42}" srcOrd="0" destOrd="0" presId="urn:microsoft.com/office/officeart/2005/8/layout/chevron2"/>
    <dgm:cxn modelId="{0960CF42-0CFE-465A-8E8A-05F087AC646F}" type="presParOf" srcId="{95DFE6B8-219E-4C4F-BAC4-0C2D9D70B3C5}" destId="{311361BC-1F74-4EEF-9697-13F7B7CB0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2D6DF7-ECFA-4E2B-94A7-A8AAFC4016B0}" type="doc">
      <dgm:prSet loTypeId="urn:microsoft.com/office/officeart/2005/8/layout/chevron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843587-050A-49FF-B157-170455D9365C}">
      <dgm:prSet phldrT="[Текст]" custT="1"/>
      <dgm:spPr/>
      <dgm:t>
        <a:bodyPr/>
        <a:lstStyle/>
        <a:p>
          <a:r>
            <a:rPr lang="ru-RU" sz="800" dirty="0" smtClean="0"/>
            <a:t>.</a:t>
          </a:r>
          <a:endParaRPr lang="ru-RU" sz="800" dirty="0"/>
        </a:p>
      </dgm:t>
    </dgm:pt>
    <dgm:pt modelId="{38E686F1-284C-4692-93A1-4AED3BEDC6A7}" type="parTrans" cxnId="{DBFFCCFA-EFB4-4696-BF4E-143F2227DCC4}">
      <dgm:prSet/>
      <dgm:spPr/>
      <dgm:t>
        <a:bodyPr/>
        <a:lstStyle/>
        <a:p>
          <a:endParaRPr lang="ru-RU"/>
        </a:p>
      </dgm:t>
    </dgm:pt>
    <dgm:pt modelId="{D2802529-5369-47EA-AE74-E3DD3162D52A}" type="sibTrans" cxnId="{DBFFCCFA-EFB4-4696-BF4E-143F2227DCC4}">
      <dgm:prSet/>
      <dgm:spPr/>
      <dgm:t>
        <a:bodyPr/>
        <a:lstStyle/>
        <a:p>
          <a:endParaRPr lang="ru-RU"/>
        </a:p>
      </dgm:t>
    </dgm:pt>
    <dgm:pt modelId="{C3AF4EEC-CF96-485D-B221-5B900FEE0D2C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перечня основных налогоплательщиков субъекта, проведение работы с крупнейшими налогоплательщиками, осуществляющими свою деятельность на территории республики,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C747FB-16BB-4EED-A028-2D6CB7832485}" type="parTrans" cxnId="{A799F59A-4135-4EDE-86F8-ED62E2506255}">
      <dgm:prSet/>
      <dgm:spPr/>
      <dgm:t>
        <a:bodyPr/>
        <a:lstStyle/>
        <a:p>
          <a:endParaRPr lang="ru-RU"/>
        </a:p>
      </dgm:t>
    </dgm:pt>
    <dgm:pt modelId="{38E88F00-4C78-4C2A-8A7A-4D487D6AB36C}" type="sibTrans" cxnId="{A799F59A-4135-4EDE-86F8-ED62E2506255}">
      <dgm:prSet/>
      <dgm:spPr/>
      <dgm:t>
        <a:bodyPr/>
        <a:lstStyle/>
        <a:p>
          <a:endParaRPr lang="ru-RU"/>
        </a:p>
      </dgm:t>
    </dgm:pt>
    <dgm:pt modelId="{BBF7FAB2-E952-4071-9762-0A7F574CA36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50FB24-75DD-40D0-93D4-141044BB6E1A}" type="parTrans" cxnId="{968012CB-6B96-4640-ACAB-ECC64171E1E4}">
      <dgm:prSet/>
      <dgm:spPr/>
      <dgm:t>
        <a:bodyPr/>
        <a:lstStyle/>
        <a:p>
          <a:endParaRPr lang="ru-RU"/>
        </a:p>
      </dgm:t>
    </dgm:pt>
    <dgm:pt modelId="{ED123336-11A8-4D5E-ACC3-40B74B5D3E12}" type="sibTrans" cxnId="{968012CB-6B96-4640-ACAB-ECC64171E1E4}">
      <dgm:prSet/>
      <dgm:spPr/>
      <dgm:t>
        <a:bodyPr/>
        <a:lstStyle/>
        <a:p>
          <a:endParaRPr lang="ru-RU"/>
        </a:p>
      </dgm:t>
    </dgm:pt>
    <dgm:pt modelId="{9C92D49E-F288-4C56-8260-C7E590790A36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7EBBC4-1BA3-4028-B704-09F92B115699}" type="parTrans" cxnId="{12862023-BBD2-46DE-98C4-C6786DC7F95B}">
      <dgm:prSet/>
      <dgm:spPr/>
      <dgm:t>
        <a:bodyPr/>
        <a:lstStyle/>
        <a:p>
          <a:endParaRPr lang="ru-RU"/>
        </a:p>
      </dgm:t>
    </dgm:pt>
    <dgm:pt modelId="{C98168D3-5C90-4F43-8EA6-54AE51CA7239}" type="sibTrans" cxnId="{12862023-BBD2-46DE-98C4-C6786DC7F95B}">
      <dgm:prSet/>
      <dgm:spPr/>
      <dgm:t>
        <a:bodyPr/>
        <a:lstStyle/>
        <a:p>
          <a:endParaRPr lang="ru-RU"/>
        </a:p>
      </dgm:t>
    </dgm:pt>
    <dgm:pt modelId="{5F993C73-1DD2-4D47-850B-E0609FC2C535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эффективной системы электронного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похозяйственного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учета муниципальных образований, позволяющей производить автоматизированную сверку баз данных органов местного самоуправления о земельно-имущественном комплексе с данными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Росреестра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Кадастровой палаты и налоговых органов в целях актуализации налоговой базы по местным налогам;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7158E9-2079-4C53-8742-4B38A96071EE}" type="parTrans" cxnId="{E3651F12-079B-4DC2-A2D5-A9514C6E87A0}">
      <dgm:prSet/>
      <dgm:spPr/>
      <dgm:t>
        <a:bodyPr/>
        <a:lstStyle/>
        <a:p>
          <a:endParaRPr lang="ru-RU"/>
        </a:p>
      </dgm:t>
    </dgm:pt>
    <dgm:pt modelId="{2F18A0AF-C2E7-4CA0-9530-484FBBDFEFF9}" type="sibTrans" cxnId="{E3651F12-079B-4DC2-A2D5-A9514C6E87A0}">
      <dgm:prSet/>
      <dgm:spPr/>
      <dgm:t>
        <a:bodyPr/>
        <a:lstStyle/>
        <a:p>
          <a:endParaRPr lang="ru-RU"/>
        </a:p>
      </dgm:t>
    </dgm:pt>
    <dgm:pt modelId="{AE22261B-CF6B-4E07-A401-49385EE60BF8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задолженности по налогам и сборам в бюджет республики;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5CDC74-230F-43A1-8E35-59C4CD1C48CF}" type="parTrans" cxnId="{6BBCD7CD-B6DD-43FA-B5DC-98F25C7A06B3}">
      <dgm:prSet/>
      <dgm:spPr/>
      <dgm:t>
        <a:bodyPr/>
        <a:lstStyle/>
        <a:p>
          <a:endParaRPr lang="ru-RU"/>
        </a:p>
      </dgm:t>
    </dgm:pt>
    <dgm:pt modelId="{DA01A418-6EC6-478B-8A08-3E62FA8280F8}" type="sibTrans" cxnId="{6BBCD7CD-B6DD-43FA-B5DC-98F25C7A06B3}">
      <dgm:prSet/>
      <dgm:spPr/>
      <dgm:t>
        <a:bodyPr/>
        <a:lstStyle/>
        <a:p>
          <a:endParaRPr lang="ru-RU"/>
        </a:p>
      </dgm:t>
    </dgm:pt>
    <dgm:pt modelId="{EB6C7DA9-05A6-40BD-A8A8-9662996028D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482BD3-6CEA-4E85-9255-AB83FF18809A}" type="parTrans" cxnId="{EAC8408F-CF33-4325-BCE6-40E312F4C93F}">
      <dgm:prSet/>
      <dgm:spPr/>
      <dgm:t>
        <a:bodyPr/>
        <a:lstStyle/>
        <a:p>
          <a:endParaRPr lang="ru-RU"/>
        </a:p>
      </dgm:t>
    </dgm:pt>
    <dgm:pt modelId="{74E2F5D8-8CDA-44AF-BCC8-FF723B433D92}" type="sibTrans" cxnId="{EAC8408F-CF33-4325-BCE6-40E312F4C93F}">
      <dgm:prSet/>
      <dgm:spPr/>
      <dgm:t>
        <a:bodyPr/>
        <a:lstStyle/>
        <a:p>
          <a:endParaRPr lang="ru-RU"/>
        </a:p>
      </dgm:t>
    </dgm:pt>
    <dgm:pt modelId="{EC8664AF-7479-4566-92D3-708AE38EE923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усиления действия административного ресурса по наращиванию налогового потенциала региона и установлению равной ответственности за пополнение бюджета всеми органами власти;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0CE8B-1F67-48E7-B698-40E41A35AFE1}" type="parTrans" cxnId="{24C3E6E0-B67A-440D-B0B4-D475E4678195}">
      <dgm:prSet/>
      <dgm:spPr/>
      <dgm:t>
        <a:bodyPr/>
        <a:lstStyle/>
        <a:p>
          <a:endParaRPr lang="ru-RU"/>
        </a:p>
      </dgm:t>
    </dgm:pt>
    <dgm:pt modelId="{99957337-FB81-4171-8EE8-700D89D134FC}" type="sibTrans" cxnId="{24C3E6E0-B67A-440D-B0B4-D475E4678195}">
      <dgm:prSet/>
      <dgm:spPr/>
      <dgm:t>
        <a:bodyPr/>
        <a:lstStyle/>
        <a:p>
          <a:endParaRPr lang="ru-RU"/>
        </a:p>
      </dgm:t>
    </dgm:pt>
    <dgm:pt modelId="{63DA121C-89BC-4261-AC18-B2FA1C72830B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2EA1697-3C63-4B32-9B1E-9FCE47D7AE68}" type="parTrans" cxnId="{5FA98FA2-6F2A-47F0-8FD2-647CFF840636}">
      <dgm:prSet/>
      <dgm:spPr/>
      <dgm:t>
        <a:bodyPr/>
        <a:lstStyle/>
        <a:p>
          <a:endParaRPr lang="ru-RU"/>
        </a:p>
      </dgm:t>
    </dgm:pt>
    <dgm:pt modelId="{1B4F5C33-E028-485C-AA47-2453791D6C88}" type="sibTrans" cxnId="{5FA98FA2-6F2A-47F0-8FD2-647CFF840636}">
      <dgm:prSet/>
      <dgm:spPr/>
      <dgm:t>
        <a:bodyPr/>
        <a:lstStyle/>
        <a:p>
          <a:endParaRPr lang="ru-RU"/>
        </a:p>
      </dgm:t>
    </dgm:pt>
    <dgm:pt modelId="{5A97720E-9EC9-4D6C-9FFE-F31F71C07759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анализа эффективности расходов бюджетных средств по отраслям в целях осуществления мероприятий по оптимизации расходов бюджета Карачаево-Черкесской Республики в 2017 году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9840B2-98EF-4928-B0AF-BF6DCA793AC1}" type="parTrans" cxnId="{F627DB5A-D9CA-45D1-9DD8-C55F853442F2}">
      <dgm:prSet/>
      <dgm:spPr/>
      <dgm:t>
        <a:bodyPr/>
        <a:lstStyle/>
        <a:p>
          <a:endParaRPr lang="ru-RU"/>
        </a:p>
      </dgm:t>
    </dgm:pt>
    <dgm:pt modelId="{B14626B1-7D71-4D9C-A70A-3CD2D9C6A1AA}" type="sibTrans" cxnId="{F627DB5A-D9CA-45D1-9DD8-C55F853442F2}">
      <dgm:prSet/>
      <dgm:spPr/>
      <dgm:t>
        <a:bodyPr/>
        <a:lstStyle/>
        <a:p>
          <a:endParaRPr lang="ru-RU"/>
        </a:p>
      </dgm:t>
    </dgm:pt>
    <dgm:pt modelId="{B0346381-D242-43D2-8821-722445AA806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9C8DC5F-8DCA-42FE-85A5-1ED9EE1E7E88}" type="parTrans" cxnId="{1A22B3FF-988D-4BC7-8E20-895417E1DE6D}">
      <dgm:prSet/>
      <dgm:spPr/>
      <dgm:t>
        <a:bodyPr/>
        <a:lstStyle/>
        <a:p>
          <a:endParaRPr lang="ru-RU"/>
        </a:p>
      </dgm:t>
    </dgm:pt>
    <dgm:pt modelId="{F7C7613C-CEFB-448C-B660-B77849EB253A}" type="sibTrans" cxnId="{1A22B3FF-988D-4BC7-8E20-895417E1DE6D}">
      <dgm:prSet/>
      <dgm:spPr/>
      <dgm:t>
        <a:bodyPr/>
        <a:lstStyle/>
        <a:p>
          <a:endParaRPr lang="ru-RU"/>
        </a:p>
      </dgm:t>
    </dgm:pt>
    <dgm:pt modelId="{DFB60FAF-5B15-475E-8EC0-0CCC78FD29D9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взаимодействие с отраслевыми министерствами в части мониторинга реализации мероприятий «майских» Указов Президента Российской Федерации и внесение соответствующих предложений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CCA8E89-1085-49D2-BAE1-BC79591C2615}" type="parTrans" cxnId="{029AC8F0-CE48-403B-BB01-791801FD23D4}">
      <dgm:prSet/>
      <dgm:spPr/>
      <dgm:t>
        <a:bodyPr/>
        <a:lstStyle/>
        <a:p>
          <a:endParaRPr lang="ru-RU"/>
        </a:p>
      </dgm:t>
    </dgm:pt>
    <dgm:pt modelId="{44ECA2BD-7CCC-4C15-8415-D31D1B0BB349}" type="sibTrans" cxnId="{029AC8F0-CE48-403B-BB01-791801FD23D4}">
      <dgm:prSet/>
      <dgm:spPr/>
      <dgm:t>
        <a:bodyPr/>
        <a:lstStyle/>
        <a:p>
          <a:endParaRPr lang="ru-RU"/>
        </a:p>
      </dgm:t>
    </dgm:pt>
    <dgm:pt modelId="{B18FD96E-A6B6-41A1-91C9-F7EC93B19F74}" type="pres">
      <dgm:prSet presAssocID="{E52D6DF7-ECFA-4E2B-94A7-A8AAFC4016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36369-53A8-4D02-A9F1-35F9DF383E3E}" type="pres">
      <dgm:prSet presAssocID="{72843587-050A-49FF-B157-170455D9365C}" presName="composite" presStyleCnt="0"/>
      <dgm:spPr/>
    </dgm:pt>
    <dgm:pt modelId="{32BB73A5-FA0B-4237-A5EF-A7A87867006F}" type="pres">
      <dgm:prSet presAssocID="{72843587-050A-49FF-B157-170455D936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ABF8B-B0CE-4C1F-8F6D-212A52F04C23}" type="pres">
      <dgm:prSet presAssocID="{72843587-050A-49FF-B157-170455D9365C}" presName="descendantText" presStyleLbl="alignAcc1" presStyleIdx="0" presStyleCnt="4" custScaleY="148308" custLinFactNeighborX="311" custLinFactNeighborY="-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B77C4-93F4-4700-B521-53B0AC3E56B9}" type="pres">
      <dgm:prSet presAssocID="{D2802529-5369-47EA-AE74-E3DD3162D52A}" presName="sp" presStyleCnt="0"/>
      <dgm:spPr/>
    </dgm:pt>
    <dgm:pt modelId="{E67E7A6A-E421-4418-B6BA-06C313C6D069}" type="pres">
      <dgm:prSet presAssocID="{BBF7FAB2-E952-4071-9762-0A7F574CA36B}" presName="composite" presStyleCnt="0"/>
      <dgm:spPr/>
    </dgm:pt>
    <dgm:pt modelId="{3E5F08B1-042E-4817-806D-A2576B6AA5EA}" type="pres">
      <dgm:prSet presAssocID="{BBF7FAB2-E952-4071-9762-0A7F574CA36B}" presName="parentText" presStyleLbl="alignNode1" presStyleIdx="1" presStyleCnt="4" custScaleY="111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F16C-5227-4035-A7EC-6E7EA255BBB2}" type="pres">
      <dgm:prSet presAssocID="{BBF7FAB2-E952-4071-9762-0A7F574CA36B}" presName="descendantText" presStyleLbl="alignAcc1" presStyleIdx="1" presStyleCnt="4" custScaleY="16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BF0F4-A8DF-4323-B3C1-1FFF0303C760}" type="pres">
      <dgm:prSet presAssocID="{ED123336-11A8-4D5E-ACC3-40B74B5D3E12}" presName="sp" presStyleCnt="0"/>
      <dgm:spPr/>
    </dgm:pt>
    <dgm:pt modelId="{5E4DCE83-70C7-4E2D-A4FB-FB8A73314E32}" type="pres">
      <dgm:prSet presAssocID="{63DA121C-89BC-4261-AC18-B2FA1C72830B}" presName="composite" presStyleCnt="0"/>
      <dgm:spPr/>
    </dgm:pt>
    <dgm:pt modelId="{E47DF15B-2228-4220-A1C9-93243D85DEC6}" type="pres">
      <dgm:prSet presAssocID="{63DA121C-89BC-4261-AC18-B2FA1C72830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3B7CB-C8D7-446B-9FB7-DB080F04240E}" type="pres">
      <dgm:prSet presAssocID="{63DA121C-89BC-4261-AC18-B2FA1C72830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670D8-BF10-46D3-9186-131BD5E75E03}" type="pres">
      <dgm:prSet presAssocID="{1B4F5C33-E028-485C-AA47-2453791D6C88}" presName="sp" presStyleCnt="0"/>
      <dgm:spPr/>
    </dgm:pt>
    <dgm:pt modelId="{041F458F-CF75-49D3-AB32-D98A442CC21A}" type="pres">
      <dgm:prSet presAssocID="{B0346381-D242-43D2-8821-722445AA806E}" presName="composite" presStyleCnt="0"/>
      <dgm:spPr/>
    </dgm:pt>
    <dgm:pt modelId="{F839226C-3983-48E6-90AE-79F7FBB55758}" type="pres">
      <dgm:prSet presAssocID="{B0346381-D242-43D2-8821-722445AA806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34AA3-13E3-49D6-B026-22B203AED154}" type="pres">
      <dgm:prSet presAssocID="{B0346381-D242-43D2-8821-722445AA806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EBD4A-7450-407F-8052-1C395A408EED}" type="presOf" srcId="{B0346381-D242-43D2-8821-722445AA806E}" destId="{F839226C-3983-48E6-90AE-79F7FBB55758}" srcOrd="0" destOrd="0" presId="urn:microsoft.com/office/officeart/2005/8/layout/chevron2"/>
    <dgm:cxn modelId="{E3651F12-079B-4DC2-A2D5-A9514C6E87A0}" srcId="{BBF7FAB2-E952-4071-9762-0A7F574CA36B}" destId="{5F993C73-1DD2-4D47-850B-E0609FC2C535}" srcOrd="1" destOrd="0" parTransId="{0C7158E9-2079-4C53-8742-4B38A96071EE}" sibTransId="{2F18A0AF-C2E7-4CA0-9530-484FBBDFEFF9}"/>
    <dgm:cxn modelId="{5FA98FA2-6F2A-47F0-8FD2-647CFF840636}" srcId="{E52D6DF7-ECFA-4E2B-94A7-A8AAFC4016B0}" destId="{63DA121C-89BC-4261-AC18-B2FA1C72830B}" srcOrd="2" destOrd="0" parTransId="{52EA1697-3C63-4B32-9B1E-9FCE47D7AE68}" sibTransId="{1B4F5C33-E028-485C-AA47-2453791D6C88}"/>
    <dgm:cxn modelId="{83FCBE55-A62D-42B6-8849-3E9B068CC7F8}" type="presOf" srcId="{DFB60FAF-5B15-475E-8EC0-0CCC78FD29D9}" destId="{78334AA3-13E3-49D6-B026-22B203AED154}" srcOrd="0" destOrd="0" presId="urn:microsoft.com/office/officeart/2005/8/layout/chevron2"/>
    <dgm:cxn modelId="{029AC8F0-CE48-403B-BB01-791801FD23D4}" srcId="{B0346381-D242-43D2-8821-722445AA806E}" destId="{DFB60FAF-5B15-475E-8EC0-0CCC78FD29D9}" srcOrd="0" destOrd="0" parTransId="{2CCA8E89-1085-49D2-BAE1-BC79591C2615}" sibTransId="{44ECA2BD-7CCC-4C15-8415-D31D1B0BB349}"/>
    <dgm:cxn modelId="{331704A4-22FA-479C-BFCB-FD6D1DEAD1F7}" type="presOf" srcId="{9C92D49E-F288-4C56-8260-C7E590790A36}" destId="{A9A1F16C-5227-4035-A7EC-6E7EA255BBB2}" srcOrd="0" destOrd="0" presId="urn:microsoft.com/office/officeart/2005/8/layout/chevron2"/>
    <dgm:cxn modelId="{DBFFCCFA-EFB4-4696-BF4E-143F2227DCC4}" srcId="{E52D6DF7-ECFA-4E2B-94A7-A8AAFC4016B0}" destId="{72843587-050A-49FF-B157-170455D9365C}" srcOrd="0" destOrd="0" parTransId="{38E686F1-284C-4692-93A1-4AED3BEDC6A7}" sibTransId="{D2802529-5369-47EA-AE74-E3DD3162D52A}"/>
    <dgm:cxn modelId="{A799F59A-4135-4EDE-86F8-ED62E2506255}" srcId="{72843587-050A-49FF-B157-170455D9365C}" destId="{C3AF4EEC-CF96-485D-B221-5B900FEE0D2C}" srcOrd="0" destOrd="0" parTransId="{CAC747FB-16BB-4EED-A028-2D6CB7832485}" sibTransId="{38E88F00-4C78-4C2A-8A7A-4D487D6AB36C}"/>
    <dgm:cxn modelId="{6BBCD7CD-B6DD-43FA-B5DC-98F25C7A06B3}" srcId="{72843587-050A-49FF-B157-170455D9365C}" destId="{AE22261B-CF6B-4E07-A401-49385EE60BF8}" srcOrd="2" destOrd="0" parTransId="{2D5CDC74-230F-43A1-8E35-59C4CD1C48CF}" sibTransId="{DA01A418-6EC6-478B-8A08-3E62FA8280F8}"/>
    <dgm:cxn modelId="{448FEE79-C08E-485A-BCBA-49671C0BDF4D}" type="presOf" srcId="{EC8664AF-7479-4566-92D3-708AE38EE923}" destId="{936ABF8B-B0CE-4C1F-8F6D-212A52F04C23}" srcOrd="0" destOrd="1" presId="urn:microsoft.com/office/officeart/2005/8/layout/chevron2"/>
    <dgm:cxn modelId="{EAC8408F-CF33-4325-BCE6-40E312F4C93F}" srcId="{BBF7FAB2-E952-4071-9762-0A7F574CA36B}" destId="{EB6C7DA9-05A6-40BD-A8A8-9662996028D9}" srcOrd="2" destOrd="0" parTransId="{12482BD3-6CEA-4E85-9255-AB83FF18809A}" sibTransId="{74E2F5D8-8CDA-44AF-BCC8-FF723B433D92}"/>
    <dgm:cxn modelId="{12862023-BBD2-46DE-98C4-C6786DC7F95B}" srcId="{BBF7FAB2-E952-4071-9762-0A7F574CA36B}" destId="{9C92D49E-F288-4C56-8260-C7E590790A36}" srcOrd="0" destOrd="0" parTransId="{637EBBC4-1BA3-4028-B704-09F92B115699}" sibTransId="{C98168D3-5C90-4F43-8EA6-54AE51CA7239}"/>
    <dgm:cxn modelId="{10B3BC9C-B694-4E2F-913E-EBC6B29811CA}" type="presOf" srcId="{EB6C7DA9-05A6-40BD-A8A8-9662996028D9}" destId="{A9A1F16C-5227-4035-A7EC-6E7EA255BBB2}" srcOrd="0" destOrd="2" presId="urn:microsoft.com/office/officeart/2005/8/layout/chevron2"/>
    <dgm:cxn modelId="{45E23D60-30B3-4F5D-ADBC-9BDC8799CA8A}" type="presOf" srcId="{AE22261B-CF6B-4E07-A401-49385EE60BF8}" destId="{936ABF8B-B0CE-4C1F-8F6D-212A52F04C23}" srcOrd="0" destOrd="2" presId="urn:microsoft.com/office/officeart/2005/8/layout/chevron2"/>
    <dgm:cxn modelId="{CD65F5A3-7A34-4F48-8192-48188929F2C8}" type="presOf" srcId="{72843587-050A-49FF-B157-170455D9365C}" destId="{32BB73A5-FA0B-4237-A5EF-A7A87867006F}" srcOrd="0" destOrd="0" presId="urn:microsoft.com/office/officeart/2005/8/layout/chevron2"/>
    <dgm:cxn modelId="{51F9B6AE-9614-4F25-ABD0-E257CD9ACF42}" type="presOf" srcId="{BBF7FAB2-E952-4071-9762-0A7F574CA36B}" destId="{3E5F08B1-042E-4817-806D-A2576B6AA5EA}" srcOrd="0" destOrd="0" presId="urn:microsoft.com/office/officeart/2005/8/layout/chevron2"/>
    <dgm:cxn modelId="{193BED27-89FE-4F09-AD9E-FAD893CE286C}" type="presOf" srcId="{63DA121C-89BC-4261-AC18-B2FA1C72830B}" destId="{E47DF15B-2228-4220-A1C9-93243D85DEC6}" srcOrd="0" destOrd="0" presId="urn:microsoft.com/office/officeart/2005/8/layout/chevron2"/>
    <dgm:cxn modelId="{F627DB5A-D9CA-45D1-9DD8-C55F853442F2}" srcId="{63DA121C-89BC-4261-AC18-B2FA1C72830B}" destId="{5A97720E-9EC9-4D6C-9FFE-F31F71C07759}" srcOrd="0" destOrd="0" parTransId="{A59840B2-98EF-4928-B0AF-BF6DCA793AC1}" sibTransId="{B14626B1-7D71-4D9C-A70A-3CD2D9C6A1AA}"/>
    <dgm:cxn modelId="{968012CB-6B96-4640-ACAB-ECC64171E1E4}" srcId="{E52D6DF7-ECFA-4E2B-94A7-A8AAFC4016B0}" destId="{BBF7FAB2-E952-4071-9762-0A7F574CA36B}" srcOrd="1" destOrd="0" parTransId="{9550FB24-75DD-40D0-93D4-141044BB6E1A}" sibTransId="{ED123336-11A8-4D5E-ACC3-40B74B5D3E12}"/>
    <dgm:cxn modelId="{036D1D72-CC1E-41B6-868F-D8A510C5970D}" type="presOf" srcId="{E52D6DF7-ECFA-4E2B-94A7-A8AAFC4016B0}" destId="{B18FD96E-A6B6-41A1-91C9-F7EC93B19F74}" srcOrd="0" destOrd="0" presId="urn:microsoft.com/office/officeart/2005/8/layout/chevron2"/>
    <dgm:cxn modelId="{1A22B3FF-988D-4BC7-8E20-895417E1DE6D}" srcId="{E52D6DF7-ECFA-4E2B-94A7-A8AAFC4016B0}" destId="{B0346381-D242-43D2-8821-722445AA806E}" srcOrd="3" destOrd="0" parTransId="{99C8DC5F-8DCA-42FE-85A5-1ED9EE1E7E88}" sibTransId="{F7C7613C-CEFB-448C-B660-B77849EB253A}"/>
    <dgm:cxn modelId="{7437AEEC-1F55-48BD-8821-7A7A2708A5F8}" type="presOf" srcId="{5A97720E-9EC9-4D6C-9FFE-F31F71C07759}" destId="{4C43B7CB-C8D7-446B-9FB7-DB080F04240E}" srcOrd="0" destOrd="0" presId="urn:microsoft.com/office/officeart/2005/8/layout/chevron2"/>
    <dgm:cxn modelId="{24C3E6E0-B67A-440D-B0B4-D475E4678195}" srcId="{72843587-050A-49FF-B157-170455D9365C}" destId="{EC8664AF-7479-4566-92D3-708AE38EE923}" srcOrd="1" destOrd="0" parTransId="{7350CE8B-1F67-48E7-B698-40E41A35AFE1}" sibTransId="{99957337-FB81-4171-8EE8-700D89D134FC}"/>
    <dgm:cxn modelId="{A4EEAD91-BAF7-4D9B-A4EB-6B3836F80A93}" type="presOf" srcId="{5F993C73-1DD2-4D47-850B-E0609FC2C535}" destId="{A9A1F16C-5227-4035-A7EC-6E7EA255BBB2}" srcOrd="0" destOrd="1" presId="urn:microsoft.com/office/officeart/2005/8/layout/chevron2"/>
    <dgm:cxn modelId="{33CA6DF7-E675-47E2-B1F7-15DD0F95F91A}" type="presOf" srcId="{C3AF4EEC-CF96-485D-B221-5B900FEE0D2C}" destId="{936ABF8B-B0CE-4C1F-8F6D-212A52F04C23}" srcOrd="0" destOrd="0" presId="urn:microsoft.com/office/officeart/2005/8/layout/chevron2"/>
    <dgm:cxn modelId="{270884DD-9888-4478-87BF-B548B5E17E79}" type="presParOf" srcId="{B18FD96E-A6B6-41A1-91C9-F7EC93B19F74}" destId="{FD936369-53A8-4D02-A9F1-35F9DF383E3E}" srcOrd="0" destOrd="0" presId="urn:microsoft.com/office/officeart/2005/8/layout/chevron2"/>
    <dgm:cxn modelId="{C602BAAA-4161-4E0B-B6EC-EBE97264EC3B}" type="presParOf" srcId="{FD936369-53A8-4D02-A9F1-35F9DF383E3E}" destId="{32BB73A5-FA0B-4237-A5EF-A7A87867006F}" srcOrd="0" destOrd="0" presId="urn:microsoft.com/office/officeart/2005/8/layout/chevron2"/>
    <dgm:cxn modelId="{26BC9E0A-0A55-46EE-A060-5A5D9FDE3B88}" type="presParOf" srcId="{FD936369-53A8-4D02-A9F1-35F9DF383E3E}" destId="{936ABF8B-B0CE-4C1F-8F6D-212A52F04C23}" srcOrd="1" destOrd="0" presId="urn:microsoft.com/office/officeart/2005/8/layout/chevron2"/>
    <dgm:cxn modelId="{BB6274C7-83C5-49C0-8480-6B3444D7B6C3}" type="presParOf" srcId="{B18FD96E-A6B6-41A1-91C9-F7EC93B19F74}" destId="{967B77C4-93F4-4700-B521-53B0AC3E56B9}" srcOrd="1" destOrd="0" presId="urn:microsoft.com/office/officeart/2005/8/layout/chevron2"/>
    <dgm:cxn modelId="{BCC902C7-8D92-48CE-B028-646B5D0C8DC9}" type="presParOf" srcId="{B18FD96E-A6B6-41A1-91C9-F7EC93B19F74}" destId="{E67E7A6A-E421-4418-B6BA-06C313C6D069}" srcOrd="2" destOrd="0" presId="urn:microsoft.com/office/officeart/2005/8/layout/chevron2"/>
    <dgm:cxn modelId="{9316ACF6-26F8-4FC9-A085-11EA0A95C251}" type="presParOf" srcId="{E67E7A6A-E421-4418-B6BA-06C313C6D069}" destId="{3E5F08B1-042E-4817-806D-A2576B6AA5EA}" srcOrd="0" destOrd="0" presId="urn:microsoft.com/office/officeart/2005/8/layout/chevron2"/>
    <dgm:cxn modelId="{D65C4AEB-E1C2-4E75-87D4-C8D0B2C0AC38}" type="presParOf" srcId="{E67E7A6A-E421-4418-B6BA-06C313C6D069}" destId="{A9A1F16C-5227-4035-A7EC-6E7EA255BBB2}" srcOrd="1" destOrd="0" presId="urn:microsoft.com/office/officeart/2005/8/layout/chevron2"/>
    <dgm:cxn modelId="{399920EB-39E8-4D19-853C-19AD3AB15F10}" type="presParOf" srcId="{B18FD96E-A6B6-41A1-91C9-F7EC93B19F74}" destId="{D4FBF0F4-A8DF-4323-B3C1-1FFF0303C760}" srcOrd="3" destOrd="0" presId="urn:microsoft.com/office/officeart/2005/8/layout/chevron2"/>
    <dgm:cxn modelId="{94295035-4813-48C0-91AF-B0FA7C4DF2D2}" type="presParOf" srcId="{B18FD96E-A6B6-41A1-91C9-F7EC93B19F74}" destId="{5E4DCE83-70C7-4E2D-A4FB-FB8A73314E32}" srcOrd="4" destOrd="0" presId="urn:microsoft.com/office/officeart/2005/8/layout/chevron2"/>
    <dgm:cxn modelId="{701334F5-7478-46F3-8831-44418B3E589C}" type="presParOf" srcId="{5E4DCE83-70C7-4E2D-A4FB-FB8A73314E32}" destId="{E47DF15B-2228-4220-A1C9-93243D85DEC6}" srcOrd="0" destOrd="0" presId="urn:microsoft.com/office/officeart/2005/8/layout/chevron2"/>
    <dgm:cxn modelId="{C38FB255-596E-4E33-BAC6-7B776D64E4BA}" type="presParOf" srcId="{5E4DCE83-70C7-4E2D-A4FB-FB8A73314E32}" destId="{4C43B7CB-C8D7-446B-9FB7-DB080F04240E}" srcOrd="1" destOrd="0" presId="urn:microsoft.com/office/officeart/2005/8/layout/chevron2"/>
    <dgm:cxn modelId="{AF4A6C09-6BAB-42CA-8045-A8E2377E4285}" type="presParOf" srcId="{B18FD96E-A6B6-41A1-91C9-F7EC93B19F74}" destId="{E2F670D8-BF10-46D3-9186-131BD5E75E03}" srcOrd="5" destOrd="0" presId="urn:microsoft.com/office/officeart/2005/8/layout/chevron2"/>
    <dgm:cxn modelId="{C72126CF-EFEF-4E9E-B3E3-88170992C686}" type="presParOf" srcId="{B18FD96E-A6B6-41A1-91C9-F7EC93B19F74}" destId="{041F458F-CF75-49D3-AB32-D98A442CC21A}" srcOrd="6" destOrd="0" presId="urn:microsoft.com/office/officeart/2005/8/layout/chevron2"/>
    <dgm:cxn modelId="{DB14A7DC-57A2-4A15-AA81-E844598E97CA}" type="presParOf" srcId="{041F458F-CF75-49D3-AB32-D98A442CC21A}" destId="{F839226C-3983-48E6-90AE-79F7FBB55758}" srcOrd="0" destOrd="0" presId="urn:microsoft.com/office/officeart/2005/8/layout/chevron2"/>
    <dgm:cxn modelId="{63EF64D2-E1B2-48A4-B4B4-C544EA048CD2}" type="presParOf" srcId="{041F458F-CF75-49D3-AB32-D98A442CC21A}" destId="{78334AA3-13E3-49D6-B026-22B203AED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4658-8F1B-4CEF-854F-E568B70D18F8}">
      <dsp:nvSpPr>
        <dsp:cNvPr id="0" name=""/>
        <dsp:cNvSpPr/>
      </dsp:nvSpPr>
      <dsp:spPr>
        <a:xfrm>
          <a:off x="0" y="14426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D514-1F1F-4EF4-A987-853312E6CC18}">
      <dsp:nvSpPr>
        <dsp:cNvPr id="0" name=""/>
        <dsp:cNvSpPr/>
      </dsp:nvSpPr>
      <dsp:spPr>
        <a:xfrm>
          <a:off x="432774" y="6202"/>
          <a:ext cx="7646265" cy="226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ОАО "ФЕДЕРАЛЬНАЯ ГИДРОГЕНЕРИРУЮЩАЯ КОМПАНИЯ - РУСГИДРО". ОАО "РУСГИДРО"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3837" y="17265"/>
        <a:ext cx="7624139" cy="204491"/>
      </dsp:txXfrm>
    </dsp:sp>
    <dsp:sp modelId="{662F7A37-DECE-44B6-9FCF-0B0CF7F1585B}">
      <dsp:nvSpPr>
        <dsp:cNvPr id="0" name=""/>
        <dsp:cNvSpPr/>
      </dsp:nvSpPr>
      <dsp:spPr>
        <a:xfrm>
          <a:off x="0" y="41642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94633-EEDD-4FB1-8464-96DB0A94270B}">
      <dsp:nvSpPr>
        <dsp:cNvPr id="0" name=""/>
        <dsp:cNvSpPr/>
      </dsp:nvSpPr>
      <dsp:spPr>
        <a:xfrm>
          <a:off x="446584" y="331971"/>
          <a:ext cx="6058847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КАРАЧАЕВО-ЧЕРКЕССКОЕ ОТДЕЛЕНИЕ №8585 ОАО "СБЕРБАНК РОССИИ"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55230" y="340617"/>
        <a:ext cx="6041555" cy="159828"/>
      </dsp:txXfrm>
    </dsp:sp>
    <dsp:sp modelId="{169AC765-C201-4E70-840F-D98F9D73AFB3}">
      <dsp:nvSpPr>
        <dsp:cNvPr id="0" name=""/>
        <dsp:cNvSpPr/>
      </dsp:nvSpPr>
      <dsp:spPr>
        <a:xfrm>
          <a:off x="0" y="68858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A531B-0E90-4289-9897-4F790F7BFA2B}">
      <dsp:nvSpPr>
        <dsp:cNvPr id="0" name=""/>
        <dsp:cNvSpPr/>
      </dsp:nvSpPr>
      <dsp:spPr>
        <a:xfrm>
          <a:off x="432774" y="600020"/>
          <a:ext cx="6058847" cy="177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ЗАО "КАВКАЗЦЕМЕНТ"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608666"/>
        <a:ext cx="6041555" cy="159828"/>
      </dsp:txXfrm>
    </dsp:sp>
    <dsp:sp modelId="{37C72075-9676-43A3-AE48-50C859A6E265}">
      <dsp:nvSpPr>
        <dsp:cNvPr id="0" name=""/>
        <dsp:cNvSpPr/>
      </dsp:nvSpPr>
      <dsp:spPr>
        <a:xfrm>
          <a:off x="0" y="96074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74985-0F54-485D-B8D2-C0381FCDC66E}">
      <dsp:nvSpPr>
        <dsp:cNvPr id="0" name=""/>
        <dsp:cNvSpPr/>
      </dsp:nvSpPr>
      <dsp:spPr>
        <a:xfrm>
          <a:off x="432774" y="872180"/>
          <a:ext cx="6058847" cy="177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ЗАО "УРУПСКИЙ ГОК"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880826"/>
        <a:ext cx="6041555" cy="159828"/>
      </dsp:txXfrm>
    </dsp:sp>
    <dsp:sp modelId="{0292CA1D-98BA-4715-B85D-D4DAC34022E5}">
      <dsp:nvSpPr>
        <dsp:cNvPr id="0" name=""/>
        <dsp:cNvSpPr/>
      </dsp:nvSpPr>
      <dsp:spPr>
        <a:xfrm>
          <a:off x="0" y="123290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08DF7-B4C4-408F-A25D-B904C4BF626F}">
      <dsp:nvSpPr>
        <dsp:cNvPr id="0" name=""/>
        <dsp:cNvSpPr/>
      </dsp:nvSpPr>
      <dsp:spPr>
        <a:xfrm>
          <a:off x="432774" y="1144340"/>
          <a:ext cx="6058847" cy="177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ФИЛИАЛ ПАО "МРСК СЕВЕРНОГО КАВКАЗА"-"КАРАЧАЕВО-ЧЕРКЕССКЭНЕРГО"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1152986"/>
        <a:ext cx="6041555" cy="159828"/>
      </dsp:txXfrm>
    </dsp:sp>
    <dsp:sp modelId="{C8F4511E-6CB5-46E8-8B28-870897F76842}">
      <dsp:nvSpPr>
        <dsp:cNvPr id="0" name=""/>
        <dsp:cNvSpPr/>
      </dsp:nvSpPr>
      <dsp:spPr>
        <a:xfrm>
          <a:off x="0" y="150506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D6303-D903-459D-9514-285815372A5C}">
      <dsp:nvSpPr>
        <dsp:cNvPr id="0" name=""/>
        <dsp:cNvSpPr/>
      </dsp:nvSpPr>
      <dsp:spPr>
        <a:xfrm>
          <a:off x="432774" y="1416500"/>
          <a:ext cx="605884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АКЦИОНЕРНОЕ ОБЩЕСТВО К2 БАНК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1425146"/>
        <a:ext cx="6041555" cy="159828"/>
      </dsp:txXfrm>
    </dsp:sp>
    <dsp:sp modelId="{C4B470CE-8540-4107-AE2E-20F24414036E}">
      <dsp:nvSpPr>
        <dsp:cNvPr id="0" name=""/>
        <dsp:cNvSpPr/>
      </dsp:nvSpPr>
      <dsp:spPr>
        <a:xfrm>
          <a:off x="0" y="177722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4326-727D-4B48-8D98-710AB07677C7}">
      <dsp:nvSpPr>
        <dsp:cNvPr id="0" name=""/>
        <dsp:cNvSpPr/>
      </dsp:nvSpPr>
      <dsp:spPr>
        <a:xfrm>
          <a:off x="432774" y="1688660"/>
          <a:ext cx="6058847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АКЦИОНЕРНОЕ ОБЩЕСТВО АГРОКОМБИНАТ "ЮЖНЫЙ"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1697306"/>
        <a:ext cx="6041555" cy="159828"/>
      </dsp:txXfrm>
    </dsp:sp>
    <dsp:sp modelId="{06B9961A-E546-4FE2-887C-7F5470FC70BD}">
      <dsp:nvSpPr>
        <dsp:cNvPr id="0" name=""/>
        <dsp:cNvSpPr/>
      </dsp:nvSpPr>
      <dsp:spPr>
        <a:xfrm>
          <a:off x="0" y="204938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E8AB-334B-4430-BF06-B7F450F89788}">
      <dsp:nvSpPr>
        <dsp:cNvPr id="0" name=""/>
        <dsp:cNvSpPr/>
      </dsp:nvSpPr>
      <dsp:spPr>
        <a:xfrm>
          <a:off x="432774" y="1960820"/>
          <a:ext cx="6058847" cy="177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ОБЩЕСТВО С ОГРАНИЧЕННОЙ ОТВЕТСТВЕННОСТЬЮ ФИРМА "МЕРКУРИЙ"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1969466"/>
        <a:ext cx="6041555" cy="159828"/>
      </dsp:txXfrm>
    </dsp:sp>
    <dsp:sp modelId="{5D3F7849-CA26-458B-8C8A-23C9B1C1F990}">
      <dsp:nvSpPr>
        <dsp:cNvPr id="0" name=""/>
        <dsp:cNvSpPr/>
      </dsp:nvSpPr>
      <dsp:spPr>
        <a:xfrm>
          <a:off x="0" y="232154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D9A6-F6C0-4E8C-A94A-C12BF01309FC}">
      <dsp:nvSpPr>
        <dsp:cNvPr id="0" name=""/>
        <dsp:cNvSpPr/>
      </dsp:nvSpPr>
      <dsp:spPr>
        <a:xfrm>
          <a:off x="432774" y="2232980"/>
          <a:ext cx="6058847" cy="177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ООО "АГРОПРОМ"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2241626"/>
        <a:ext cx="6041555" cy="159828"/>
      </dsp:txXfrm>
    </dsp:sp>
    <dsp:sp modelId="{19D378A1-54CC-4922-9859-896EE1656898}">
      <dsp:nvSpPr>
        <dsp:cNvPr id="0" name=""/>
        <dsp:cNvSpPr/>
      </dsp:nvSpPr>
      <dsp:spPr>
        <a:xfrm>
          <a:off x="0" y="259370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8922B-AA01-44CF-804F-AD5215401D28}">
      <dsp:nvSpPr>
        <dsp:cNvPr id="0" name=""/>
        <dsp:cNvSpPr/>
      </dsp:nvSpPr>
      <dsp:spPr>
        <a:xfrm>
          <a:off x="432774" y="2505140"/>
          <a:ext cx="6058847" cy="177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АО "НАРОДНЫЙ БАНК"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2513786"/>
        <a:ext cx="6041555" cy="159828"/>
      </dsp:txXfrm>
    </dsp:sp>
    <dsp:sp modelId="{7A8302A6-81C4-46CC-86A4-DE0B2E86FD2F}">
      <dsp:nvSpPr>
        <dsp:cNvPr id="0" name=""/>
        <dsp:cNvSpPr/>
      </dsp:nvSpPr>
      <dsp:spPr>
        <a:xfrm>
          <a:off x="0" y="286586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966C5-C2C1-4796-98FA-5C5725FA06BA}">
      <dsp:nvSpPr>
        <dsp:cNvPr id="0" name=""/>
        <dsp:cNvSpPr/>
      </dsp:nvSpPr>
      <dsp:spPr>
        <a:xfrm>
          <a:off x="432774" y="2777300"/>
          <a:ext cx="605884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АО "ГАЗПРОМ ГАЗОРАСПРЕДЕЛЕНИЕ ЧЕРКЕССК"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2785946"/>
        <a:ext cx="6041555" cy="159828"/>
      </dsp:txXfrm>
    </dsp:sp>
    <dsp:sp modelId="{3EF76E1E-1B46-4E8C-B0C0-757CBE364067}">
      <dsp:nvSpPr>
        <dsp:cNvPr id="0" name=""/>
        <dsp:cNvSpPr/>
      </dsp:nvSpPr>
      <dsp:spPr>
        <a:xfrm>
          <a:off x="0" y="3138020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48D88-5AA9-4197-8188-F10006B2C693}">
      <dsp:nvSpPr>
        <dsp:cNvPr id="0" name=""/>
        <dsp:cNvSpPr/>
      </dsp:nvSpPr>
      <dsp:spPr>
        <a:xfrm>
          <a:off x="432774" y="3049460"/>
          <a:ext cx="6058847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ООО АВТОМОБИЛЬНАЯ КОМПАНИЯ "ДЕРВЕЙС"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3058106"/>
        <a:ext cx="6041555" cy="159828"/>
      </dsp:txXfrm>
    </dsp:sp>
    <dsp:sp modelId="{B8DF4EF0-360F-448C-A36C-522C6EECA29F}">
      <dsp:nvSpPr>
        <dsp:cNvPr id="0" name=""/>
        <dsp:cNvSpPr/>
      </dsp:nvSpPr>
      <dsp:spPr>
        <a:xfrm>
          <a:off x="0" y="3511742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52EF0-4710-44CD-BFB9-67D31FF9C4AE}">
      <dsp:nvSpPr>
        <dsp:cNvPr id="0" name=""/>
        <dsp:cNvSpPr/>
      </dsp:nvSpPr>
      <dsp:spPr>
        <a:xfrm>
          <a:off x="412065" y="3321620"/>
          <a:ext cx="8241308" cy="2786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РГКУ "КАРАЧАЕВО-ЧЕРКЕССКОЕ РЕСПУБЛИКАНСКОЕ УПРАВЛЕНИЕ АВТОМОБИЛЬНЫХ ДОРОГ ОБЩЕГО ПОЛЬЗОВАНИЯ ТЕРРИТОРИАЛЬНОГО ЗНАЧЕНИЯ "КАРАЧАЕВОЧЕРКЕСАВТОДОР"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25669" y="3335224"/>
        <a:ext cx="8214100" cy="251474"/>
      </dsp:txXfrm>
    </dsp:sp>
    <dsp:sp modelId="{03374188-3E59-4DAE-9F59-1019A2894F71}">
      <dsp:nvSpPr>
        <dsp:cNvPr id="0" name=""/>
        <dsp:cNvSpPr/>
      </dsp:nvSpPr>
      <dsp:spPr>
        <a:xfrm>
          <a:off x="0" y="3826801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96B16-BAEB-4C39-AAF4-981C8CA63D2E}">
      <dsp:nvSpPr>
        <dsp:cNvPr id="0" name=""/>
        <dsp:cNvSpPr/>
      </dsp:nvSpPr>
      <dsp:spPr>
        <a:xfrm>
          <a:off x="432774" y="3695342"/>
          <a:ext cx="7498974" cy="220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ОТДЕЛ ОБРАБОТКИ ОБРАЩЕНИЙ И ИНФОРМИРОВАНИЯ ПО ГОЛОСОВЫМ КАНАЛАМ СВЯЗИ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3514" y="3706082"/>
        <a:ext cx="7477494" cy="198538"/>
      </dsp:txXfrm>
    </dsp:sp>
    <dsp:sp modelId="{ECB5D92D-67F6-4F4A-A9FD-782DB586B306}">
      <dsp:nvSpPr>
        <dsp:cNvPr id="0" name=""/>
        <dsp:cNvSpPr/>
      </dsp:nvSpPr>
      <dsp:spPr>
        <a:xfrm>
          <a:off x="0" y="4098961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21C36-7EE9-4809-90C1-38F9A9D1AB55}">
      <dsp:nvSpPr>
        <dsp:cNvPr id="0" name=""/>
        <dsp:cNvSpPr/>
      </dsp:nvSpPr>
      <dsp:spPr>
        <a:xfrm>
          <a:off x="432774" y="4010401"/>
          <a:ext cx="6058847" cy="177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ФИЛИАЛ ООО "ХЛАДОКОМБИНАТ"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4019047"/>
        <a:ext cx="6041555" cy="159828"/>
      </dsp:txXfrm>
    </dsp:sp>
    <dsp:sp modelId="{E199F046-718E-4799-AE79-FE0AD5A97BD5}">
      <dsp:nvSpPr>
        <dsp:cNvPr id="0" name=""/>
        <dsp:cNvSpPr/>
      </dsp:nvSpPr>
      <dsp:spPr>
        <a:xfrm>
          <a:off x="0" y="4426619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C6B43-1C56-4BEE-9286-64FB6EB1F3F1}">
      <dsp:nvSpPr>
        <dsp:cNvPr id="0" name=""/>
        <dsp:cNvSpPr/>
      </dsp:nvSpPr>
      <dsp:spPr>
        <a:xfrm>
          <a:off x="432774" y="4282561"/>
          <a:ext cx="7931030" cy="2326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ФГБУ НАУКИ СПЕЦИАЛЬНАЯ АСТРОФИЗИЧЕСКАЯ ОБСЕРВАТОРИЯ РОССИЙСКОЙ АКАДЕМИИ НАУК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4129" y="4293916"/>
        <a:ext cx="7908320" cy="209908"/>
      </dsp:txXfrm>
    </dsp:sp>
    <dsp:sp modelId="{98A8B7FF-4D23-4477-89CE-5194815FAF18}">
      <dsp:nvSpPr>
        <dsp:cNvPr id="0" name=""/>
        <dsp:cNvSpPr/>
      </dsp:nvSpPr>
      <dsp:spPr>
        <a:xfrm>
          <a:off x="0" y="4698779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77E26-1A9C-40E8-A3C2-62CDF33366BD}">
      <dsp:nvSpPr>
        <dsp:cNvPr id="0" name=""/>
        <dsp:cNvSpPr/>
      </dsp:nvSpPr>
      <dsp:spPr>
        <a:xfrm>
          <a:off x="432774" y="4610219"/>
          <a:ext cx="6058847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rgbClr val="002060"/>
              </a:solidFill>
            </a:rPr>
            <a:t>ЗАО "АКВАЛАЙН"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4618865"/>
        <a:ext cx="6041555" cy="159828"/>
      </dsp:txXfrm>
    </dsp:sp>
    <dsp:sp modelId="{7B46E9C8-527C-4B55-A1E9-3A166E531314}">
      <dsp:nvSpPr>
        <dsp:cNvPr id="0" name=""/>
        <dsp:cNvSpPr/>
      </dsp:nvSpPr>
      <dsp:spPr>
        <a:xfrm>
          <a:off x="0" y="4970939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20F27-0632-4156-B150-5FBD6C6D168B}">
      <dsp:nvSpPr>
        <dsp:cNvPr id="0" name=""/>
        <dsp:cNvSpPr/>
      </dsp:nvSpPr>
      <dsp:spPr>
        <a:xfrm>
          <a:off x="432774" y="4882379"/>
          <a:ext cx="6058847" cy="177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АО "КУРОРТЫ СЕВЕРНОГО КАВКАЗА"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4891025"/>
        <a:ext cx="6041555" cy="159828"/>
      </dsp:txXfrm>
    </dsp:sp>
    <dsp:sp modelId="{A1A2F367-6251-4893-BEBE-F8612A903AD6}">
      <dsp:nvSpPr>
        <dsp:cNvPr id="0" name=""/>
        <dsp:cNvSpPr/>
      </dsp:nvSpPr>
      <dsp:spPr>
        <a:xfrm>
          <a:off x="0" y="5243099"/>
          <a:ext cx="86554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49A03-865C-4F71-A4A7-F6E46023827B}">
      <dsp:nvSpPr>
        <dsp:cNvPr id="0" name=""/>
        <dsp:cNvSpPr/>
      </dsp:nvSpPr>
      <dsp:spPr>
        <a:xfrm>
          <a:off x="432774" y="5154539"/>
          <a:ext cx="6058847" cy="177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rgbClr val="002060"/>
              </a:solidFill>
            </a:rPr>
            <a:t>ООО "УНИВЕРСАЛЬНЫЙ ЛИЗИНГ"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1420" y="5163185"/>
        <a:ext cx="6041555" cy="159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3631D-09AC-4A25-A710-E27EB55A3149}">
      <dsp:nvSpPr>
        <dsp:cNvPr id="0" name=""/>
        <dsp:cNvSpPr/>
      </dsp:nvSpPr>
      <dsp:spPr>
        <a:xfrm>
          <a:off x="-5876274" y="-899860"/>
          <a:ext cx="7000073" cy="700007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3BEAA-EF96-41E1-9770-E60DB862804F}">
      <dsp:nvSpPr>
        <dsp:cNvPr id="0" name=""/>
        <dsp:cNvSpPr/>
      </dsp:nvSpPr>
      <dsp:spPr>
        <a:xfrm>
          <a:off x="364804" y="236408"/>
          <a:ext cx="8530258" cy="47260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завершение перехода на электронный похозяйственный учет, проведение автоматической сверки с базами данных регистрирующих и налоговых органов по объектам недвижимости и выявление неучтенных объектов;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804" y="236408"/>
        <a:ext cx="8530258" cy="472607"/>
      </dsp:txXfrm>
    </dsp:sp>
    <dsp:sp modelId="{277BD9C3-DCB8-48CC-8BE7-2FC8CD9ED817}">
      <dsp:nvSpPr>
        <dsp:cNvPr id="0" name=""/>
        <dsp:cNvSpPr/>
      </dsp:nvSpPr>
      <dsp:spPr>
        <a:xfrm>
          <a:off x="69424" y="177332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CA94BB-AFD4-48ED-947C-6A0636700BA9}">
      <dsp:nvSpPr>
        <dsp:cNvPr id="0" name=""/>
        <dsp:cNvSpPr/>
      </dsp:nvSpPr>
      <dsp:spPr>
        <a:xfrm>
          <a:off x="792793" y="945736"/>
          <a:ext cx="8102269" cy="472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введение на территории Карачаево-Черкесской Республики порядка исчисления налога на имущество физических лиц от кадастровой стоимости;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793" y="945736"/>
        <a:ext cx="8102269" cy="472607"/>
      </dsp:txXfrm>
    </dsp:sp>
    <dsp:sp modelId="{2BF2B0CA-C536-4929-A0D2-56629ED7D219}">
      <dsp:nvSpPr>
        <dsp:cNvPr id="0" name=""/>
        <dsp:cNvSpPr/>
      </dsp:nvSpPr>
      <dsp:spPr>
        <a:xfrm>
          <a:off x="497413" y="886660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DFCCD-F093-4552-97D3-4A267A46F2E6}">
      <dsp:nvSpPr>
        <dsp:cNvPr id="0" name=""/>
        <dsp:cNvSpPr/>
      </dsp:nvSpPr>
      <dsp:spPr>
        <a:xfrm>
          <a:off x="1027329" y="1654543"/>
          <a:ext cx="7867733" cy="4726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переход к исчислению налога на имущество организаций в отношении отдельных объектов недвижимости исходя из кадастровой стоимости;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7329" y="1654543"/>
        <a:ext cx="7867733" cy="472607"/>
      </dsp:txXfrm>
    </dsp:sp>
    <dsp:sp modelId="{8FB92C77-2A95-4627-8906-9220CAB65C7F}">
      <dsp:nvSpPr>
        <dsp:cNvPr id="0" name=""/>
        <dsp:cNvSpPr/>
      </dsp:nvSpPr>
      <dsp:spPr>
        <a:xfrm>
          <a:off x="731949" y="1595467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6078B-4FA9-43D9-AD56-CA18EC85FD55}">
      <dsp:nvSpPr>
        <dsp:cNvPr id="0" name=""/>
        <dsp:cNvSpPr/>
      </dsp:nvSpPr>
      <dsp:spPr>
        <a:xfrm>
          <a:off x="1102214" y="2281576"/>
          <a:ext cx="7792848" cy="637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регулирование органами местного самоуправления налоговой нагрузки на граждан в связи с изменением налоговой базы по налогу на имущество физических лиц и земельному налогу в связи с актуализацией кадастровой стоимости земель населенных пунктов с 01.01.2016 года;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2214" y="2281576"/>
        <a:ext cx="7792848" cy="637198"/>
      </dsp:txXfrm>
    </dsp:sp>
    <dsp:sp modelId="{1124A9AF-0208-4526-83F6-A666247F68C1}">
      <dsp:nvSpPr>
        <dsp:cNvPr id="0" name=""/>
        <dsp:cNvSpPr/>
      </dsp:nvSpPr>
      <dsp:spPr>
        <a:xfrm>
          <a:off x="806834" y="2304796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844834-0AFE-48F0-9231-5122C76EFE66}">
      <dsp:nvSpPr>
        <dsp:cNvPr id="0" name=""/>
        <dsp:cNvSpPr/>
      </dsp:nvSpPr>
      <dsp:spPr>
        <a:xfrm>
          <a:off x="1027329" y="3073200"/>
          <a:ext cx="7867733" cy="4726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проектов законов Карачаево-Черкесской Республики по налоговым льготам для малого бизнеса;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7329" y="3073200"/>
        <a:ext cx="7867733" cy="472607"/>
      </dsp:txXfrm>
    </dsp:sp>
    <dsp:sp modelId="{6E5479BF-1A4E-4FF3-B3ED-F00DC2AFEA14}">
      <dsp:nvSpPr>
        <dsp:cNvPr id="0" name=""/>
        <dsp:cNvSpPr/>
      </dsp:nvSpPr>
      <dsp:spPr>
        <a:xfrm>
          <a:off x="827581" y="2968103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24EC6C-379E-4B0C-BAEC-9F817FE76079}">
      <dsp:nvSpPr>
        <dsp:cNvPr id="0" name=""/>
        <dsp:cNvSpPr/>
      </dsp:nvSpPr>
      <dsp:spPr>
        <a:xfrm>
          <a:off x="792793" y="3700364"/>
          <a:ext cx="8102269" cy="635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проведение совместных с налоговой службой, службой судебных приставов, правоохранительных органов, органами местного самоуправления мероприятий по погашению задолженности в бюджет и выявлению нелегальных предпринимателей;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793" y="3700364"/>
        <a:ext cx="8102269" cy="635894"/>
      </dsp:txXfrm>
    </dsp:sp>
    <dsp:sp modelId="{8C79DAF1-D233-4C99-AFD6-0905CE9CBEB2}">
      <dsp:nvSpPr>
        <dsp:cNvPr id="0" name=""/>
        <dsp:cNvSpPr/>
      </dsp:nvSpPr>
      <dsp:spPr>
        <a:xfrm>
          <a:off x="497413" y="3722931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76B921-47A3-4940-894F-C36506B8FEA7}">
      <dsp:nvSpPr>
        <dsp:cNvPr id="0" name=""/>
        <dsp:cNvSpPr/>
      </dsp:nvSpPr>
      <dsp:spPr>
        <a:xfrm>
          <a:off x="364804" y="4491336"/>
          <a:ext cx="8530258" cy="472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13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погашение задолженности по налогам, в особенности органами власти и местного самоуправления, подведомственными учреждениями и их работниками.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804" y="4491336"/>
        <a:ext cx="8530258" cy="472607"/>
      </dsp:txXfrm>
    </dsp:sp>
    <dsp:sp modelId="{393220B7-E9F7-43B0-9463-68179E553AD5}">
      <dsp:nvSpPr>
        <dsp:cNvPr id="0" name=""/>
        <dsp:cNvSpPr/>
      </dsp:nvSpPr>
      <dsp:spPr>
        <a:xfrm>
          <a:off x="69424" y="4432260"/>
          <a:ext cx="590759" cy="5907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A661E-6FC9-49E0-A554-710EF82FB0BE}">
      <dsp:nvSpPr>
        <dsp:cNvPr id="0" name=""/>
        <dsp:cNvSpPr/>
      </dsp:nvSpPr>
      <dsp:spPr>
        <a:xfrm>
          <a:off x="4989158" y="2967592"/>
          <a:ext cx="3240441" cy="1609232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 2015         2 993,8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 2016         2 994,9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6640" y="3405250"/>
        <a:ext cx="2197609" cy="1136224"/>
      </dsp:txXfrm>
    </dsp:sp>
    <dsp:sp modelId="{B3397B5D-6F38-422E-A563-FFEBE834F19E}">
      <dsp:nvSpPr>
        <dsp:cNvPr id="0" name=""/>
        <dsp:cNvSpPr/>
      </dsp:nvSpPr>
      <dsp:spPr>
        <a:xfrm>
          <a:off x="0" y="2893682"/>
          <a:ext cx="3240441" cy="1609320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2015     9 543 810,9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2016     9 398 636,3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52" y="3331364"/>
        <a:ext cx="2197605" cy="1136286"/>
      </dsp:txXfrm>
    </dsp:sp>
    <dsp:sp modelId="{B2728A32-3C54-4D17-8A9D-C92B01FCC0D6}">
      <dsp:nvSpPr>
        <dsp:cNvPr id="0" name=""/>
        <dsp:cNvSpPr/>
      </dsp:nvSpPr>
      <dsp:spPr>
        <a:xfrm>
          <a:off x="5194468" y="-68786"/>
          <a:ext cx="3009514" cy="1620226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2015          186 054,3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2016          318 818,5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2913" y="-33195"/>
        <a:ext cx="2035478" cy="1143987"/>
      </dsp:txXfrm>
    </dsp:sp>
    <dsp:sp modelId="{87A30C2A-6CB4-4453-9B16-316B0FE21D5B}">
      <dsp:nvSpPr>
        <dsp:cNvPr id="0" name=""/>
        <dsp:cNvSpPr/>
      </dsp:nvSpPr>
      <dsp:spPr>
        <a:xfrm>
          <a:off x="0" y="-15885"/>
          <a:ext cx="3265559" cy="1621155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2015            1 847 579,6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2016            1 899 010,6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11" y="19726"/>
        <a:ext cx="2214669" cy="1144644"/>
      </dsp:txXfrm>
    </dsp:sp>
    <dsp:sp modelId="{6FA792FA-CE6E-4BE4-A9D4-FF42B5BE1B71}">
      <dsp:nvSpPr>
        <dsp:cNvPr id="0" name=""/>
        <dsp:cNvSpPr/>
      </dsp:nvSpPr>
      <dsp:spPr>
        <a:xfrm>
          <a:off x="1633421" y="-57649"/>
          <a:ext cx="2413945" cy="241298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Заработная плата и начисления на нее</a:t>
          </a:r>
          <a:endParaRPr lang="ru-RU" sz="17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40449" y="649099"/>
        <a:ext cx="1706917" cy="1706240"/>
      </dsp:txXfrm>
    </dsp:sp>
    <dsp:sp modelId="{9B6B380F-4B85-484E-94B1-9E35E7E02405}">
      <dsp:nvSpPr>
        <dsp:cNvPr id="0" name=""/>
        <dsp:cNvSpPr/>
      </dsp:nvSpPr>
      <dsp:spPr>
        <a:xfrm rot="5400000">
          <a:off x="4178045" y="-47758"/>
          <a:ext cx="2412988" cy="241298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Социальные выплаты гражданам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178045" y="658990"/>
        <a:ext cx="1706240" cy="1706240"/>
      </dsp:txXfrm>
    </dsp:sp>
    <dsp:sp modelId="{C12A0712-D81A-4371-9B9A-65BDF4A05BFA}">
      <dsp:nvSpPr>
        <dsp:cNvPr id="0" name=""/>
        <dsp:cNvSpPr/>
      </dsp:nvSpPr>
      <dsp:spPr>
        <a:xfrm rot="10800000">
          <a:off x="4177586" y="2403716"/>
          <a:ext cx="2412988" cy="2412988"/>
        </a:xfrm>
        <a:prstGeom prst="pieWedg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i="0" u="none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165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177586" y="2403716"/>
        <a:ext cx="1706240" cy="1706240"/>
      </dsp:txXfrm>
    </dsp:sp>
    <dsp:sp modelId="{57FCED70-B0C4-4FA5-BB06-64040AE1C56C}">
      <dsp:nvSpPr>
        <dsp:cNvPr id="0" name=""/>
        <dsp:cNvSpPr/>
      </dsp:nvSpPr>
      <dsp:spPr>
        <a:xfrm rot="16200000">
          <a:off x="1669296" y="2401951"/>
          <a:ext cx="2396515" cy="2401521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 из республиканского бюджета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70182" y="2404454"/>
        <a:ext cx="1698132" cy="1694592"/>
      </dsp:txXfrm>
    </dsp:sp>
    <dsp:sp modelId="{E652A277-F56B-4506-A915-B8F6E4429265}">
      <dsp:nvSpPr>
        <dsp:cNvPr id="0" name=""/>
        <dsp:cNvSpPr/>
      </dsp:nvSpPr>
      <dsp:spPr>
        <a:xfrm>
          <a:off x="3770534" y="1889756"/>
          <a:ext cx="688530" cy="59872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3BF99A-56FE-48A9-BEF0-5F582054C2D4}">
      <dsp:nvSpPr>
        <dsp:cNvPr id="0" name=""/>
        <dsp:cNvSpPr/>
      </dsp:nvSpPr>
      <dsp:spPr>
        <a:xfrm rot="10800000">
          <a:off x="3770534" y="2120034"/>
          <a:ext cx="688530" cy="59872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C408F-82CC-4733-B78B-44BDBFEE3B41}">
      <dsp:nvSpPr>
        <dsp:cNvPr id="0" name=""/>
        <dsp:cNvSpPr/>
      </dsp:nvSpPr>
      <dsp:spPr>
        <a:xfrm rot="5400000">
          <a:off x="-144342" y="251187"/>
          <a:ext cx="962284" cy="6735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443645"/>
        <a:ext cx="673599" cy="288685"/>
      </dsp:txXfrm>
    </dsp:sp>
    <dsp:sp modelId="{C75A561E-47BC-4762-9164-6A171D6CE173}">
      <dsp:nvSpPr>
        <dsp:cNvPr id="0" name=""/>
        <dsp:cNvSpPr/>
      </dsp:nvSpPr>
      <dsp:spPr>
        <a:xfrm rot="5400000">
          <a:off x="4392060" y="-3714249"/>
          <a:ext cx="830750" cy="8267672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выполнение Плана мероприятий по росту доходов, оптимизации расходов и совершенствованию долговой политики Карачаево-Черкесской Республики;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3599" y="44766"/>
        <a:ext cx="8227118" cy="749642"/>
      </dsp:txXfrm>
    </dsp:sp>
    <dsp:sp modelId="{102546AC-AC4B-48D2-B6E6-BA731F9C043C}">
      <dsp:nvSpPr>
        <dsp:cNvPr id="0" name=""/>
        <dsp:cNvSpPr/>
      </dsp:nvSpPr>
      <dsp:spPr>
        <a:xfrm rot="5400000">
          <a:off x="-144342" y="1110647"/>
          <a:ext cx="962284" cy="6735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303105"/>
        <a:ext cx="673599" cy="288685"/>
      </dsp:txXfrm>
    </dsp:sp>
    <dsp:sp modelId="{5148CFA4-DE05-49C5-A514-F3F44D6B20EB}">
      <dsp:nvSpPr>
        <dsp:cNvPr id="0" name=""/>
        <dsp:cNvSpPr/>
      </dsp:nvSpPr>
      <dsp:spPr>
        <a:xfrm rot="5400000">
          <a:off x="4494693" y="-2854789"/>
          <a:ext cx="625484" cy="8267672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совершенствование бюджетного и налогового законодательства в рамках полномочий субъекта, в целях прироста налогового потенциала субъекта, притока инвестиций, стимулирования развития туризма и промышленного производства;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3599" y="996839"/>
        <a:ext cx="8237138" cy="564416"/>
      </dsp:txXfrm>
    </dsp:sp>
    <dsp:sp modelId="{DB955456-6CEC-4D3A-9F5C-190D4AF27AFA}">
      <dsp:nvSpPr>
        <dsp:cNvPr id="0" name=""/>
        <dsp:cNvSpPr/>
      </dsp:nvSpPr>
      <dsp:spPr>
        <a:xfrm rot="5400000">
          <a:off x="-144342" y="1970107"/>
          <a:ext cx="962284" cy="6735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162565"/>
        <a:ext cx="673599" cy="288685"/>
      </dsp:txXfrm>
    </dsp:sp>
    <dsp:sp modelId="{15AB0267-D335-4FCF-8E40-387CEA963751}">
      <dsp:nvSpPr>
        <dsp:cNvPr id="0" name=""/>
        <dsp:cNvSpPr/>
      </dsp:nvSpPr>
      <dsp:spPr>
        <a:xfrm rot="5400000">
          <a:off x="4494693" y="-1995329"/>
          <a:ext cx="625484" cy="8267672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работа с администраторами доходов по улучшению администрирования налоговых и неналоговых доходов, повышение их собираемости;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3599" y="1856299"/>
        <a:ext cx="8237138" cy="564416"/>
      </dsp:txXfrm>
    </dsp:sp>
    <dsp:sp modelId="{11F279F2-BA79-4611-9FDF-E7F9A3AE5A42}">
      <dsp:nvSpPr>
        <dsp:cNvPr id="0" name=""/>
        <dsp:cNvSpPr/>
      </dsp:nvSpPr>
      <dsp:spPr>
        <a:xfrm rot="5400000">
          <a:off x="-144342" y="2829567"/>
          <a:ext cx="962284" cy="6735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022025"/>
        <a:ext cx="673599" cy="288685"/>
      </dsp:txXfrm>
    </dsp:sp>
    <dsp:sp modelId="{311361BC-1F74-4EEF-9697-13F7B7CB0805}">
      <dsp:nvSpPr>
        <dsp:cNvPr id="0" name=""/>
        <dsp:cNvSpPr/>
      </dsp:nvSpPr>
      <dsp:spPr>
        <a:xfrm rot="5400000">
          <a:off x="4494693" y="-1135869"/>
          <a:ext cx="625484" cy="8267672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действующих налоговых ставок и льгот, установленных на региональном и местном уровне;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3599" y="2715759"/>
        <a:ext cx="8237138" cy="564416"/>
      </dsp:txXfrm>
    </dsp:sp>
    <dsp:sp modelId="{BA7D1529-FB9E-4176-9B6E-A3F68A987900}">
      <dsp:nvSpPr>
        <dsp:cNvPr id="0" name=""/>
        <dsp:cNvSpPr/>
      </dsp:nvSpPr>
      <dsp:spPr>
        <a:xfrm rot="5400000">
          <a:off x="-144342" y="4108424"/>
          <a:ext cx="962284" cy="67359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00882"/>
        <a:ext cx="673599" cy="288685"/>
      </dsp:txXfrm>
    </dsp:sp>
    <dsp:sp modelId="{7C3DD9F0-A6A9-40E9-A06D-1263527C64C6}">
      <dsp:nvSpPr>
        <dsp:cNvPr id="0" name=""/>
        <dsp:cNvSpPr/>
      </dsp:nvSpPr>
      <dsp:spPr>
        <a:xfrm rot="5400000">
          <a:off x="4050079" y="105871"/>
          <a:ext cx="1464278" cy="8267672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исполнение Плана мероприятий, направленных на мобилизацию дополнительных доходов консолидированного бюджета Карачаево-Черкесской Республики за счет повышения эффективности налогообложения имущества и погашения задолженности, на 2017 год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формирование и ведение реестра источников доходов республиканского бюджета и реестра источников доходов бюджета Территориального фонда обязательного медицинского страхования Карачаево-Черкесской Республики, а также свода реестров источников доходов бюджетов муниципальных образований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48382" y="3579048"/>
        <a:ext cx="8196192" cy="1321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F5B7-6FF0-4900-83EA-74C164AA7F2C}">
      <dsp:nvSpPr>
        <dsp:cNvPr id="0" name=""/>
        <dsp:cNvSpPr/>
      </dsp:nvSpPr>
      <dsp:spPr>
        <a:xfrm rot="5400000">
          <a:off x="-182308" y="186574"/>
          <a:ext cx="1215388" cy="8507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429652"/>
        <a:ext cx="850771" cy="364617"/>
      </dsp:txXfrm>
    </dsp:sp>
    <dsp:sp modelId="{C30A6737-A133-4D65-8218-851496FF42CB}">
      <dsp:nvSpPr>
        <dsp:cNvPr id="0" name=""/>
        <dsp:cNvSpPr/>
      </dsp:nvSpPr>
      <dsp:spPr>
        <a:xfrm rot="5400000">
          <a:off x="4501020" y="-3645982"/>
          <a:ext cx="790002" cy="8090500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мониторинга соблюдения органами местного самоуправления городских округов и муниципальных районов республики требований бюджетного законодательства и оценки качества организации и осуществления бюджетного процесса</a:t>
          </a:r>
          <a:endParaRPr lang="ru-RU" sz="1600" kern="1200" dirty="0"/>
        </a:p>
      </dsp:txBody>
      <dsp:txXfrm rot="-5400000">
        <a:off x="850772" y="42831"/>
        <a:ext cx="8051935" cy="712872"/>
      </dsp:txXfrm>
    </dsp:sp>
    <dsp:sp modelId="{1C6C408F-82CC-4733-B78B-44BDBFEE3B41}">
      <dsp:nvSpPr>
        <dsp:cNvPr id="0" name=""/>
        <dsp:cNvSpPr/>
      </dsp:nvSpPr>
      <dsp:spPr>
        <a:xfrm rot="5400000">
          <a:off x="-182308" y="1401720"/>
          <a:ext cx="1215388" cy="8507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644798"/>
        <a:ext cx="850771" cy="364617"/>
      </dsp:txXfrm>
    </dsp:sp>
    <dsp:sp modelId="{C75A561E-47BC-4762-9164-6A171D6CE173}">
      <dsp:nvSpPr>
        <dsp:cNvPr id="0" name=""/>
        <dsp:cNvSpPr/>
      </dsp:nvSpPr>
      <dsp:spPr>
        <a:xfrm rot="5400000">
          <a:off x="4371393" y="-2430836"/>
          <a:ext cx="1049257" cy="8090500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исполнение Программы оптимизации расходов республиканского бюджета Карачаево-Черкесской Республики на 2017-2019 годы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0772" y="1141006"/>
        <a:ext cx="8039279" cy="946815"/>
      </dsp:txXfrm>
    </dsp:sp>
    <dsp:sp modelId="{102546AC-AC4B-48D2-B6E6-BA731F9C043C}">
      <dsp:nvSpPr>
        <dsp:cNvPr id="0" name=""/>
        <dsp:cNvSpPr/>
      </dsp:nvSpPr>
      <dsp:spPr>
        <a:xfrm rot="5400000">
          <a:off x="-182308" y="2487239"/>
          <a:ext cx="1215388" cy="8507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730317"/>
        <a:ext cx="850771" cy="364617"/>
      </dsp:txXfrm>
    </dsp:sp>
    <dsp:sp modelId="{5148CFA4-DE05-49C5-A514-F3F44D6B20EB}">
      <dsp:nvSpPr>
        <dsp:cNvPr id="0" name=""/>
        <dsp:cNvSpPr/>
      </dsp:nvSpPr>
      <dsp:spPr>
        <a:xfrm rot="5400000">
          <a:off x="4501020" y="-1345317"/>
          <a:ext cx="790002" cy="8090500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выполнение условий соглашения о предоставлении дотации на выравнивание бюджетной обеспеченности бюджета Карачаево-Черкесской Республики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0772" y="2343496"/>
        <a:ext cx="8051935" cy="712872"/>
      </dsp:txXfrm>
    </dsp:sp>
    <dsp:sp modelId="{11F279F2-BA79-4611-9FDF-E7F9A3AE5A42}">
      <dsp:nvSpPr>
        <dsp:cNvPr id="0" name=""/>
        <dsp:cNvSpPr/>
      </dsp:nvSpPr>
      <dsp:spPr>
        <a:xfrm rot="5400000">
          <a:off x="-182308" y="3975829"/>
          <a:ext cx="1215388" cy="8507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218907"/>
        <a:ext cx="850771" cy="364617"/>
      </dsp:txXfrm>
    </dsp:sp>
    <dsp:sp modelId="{311361BC-1F74-4EEF-9697-13F7B7CB0805}">
      <dsp:nvSpPr>
        <dsp:cNvPr id="0" name=""/>
        <dsp:cNvSpPr/>
      </dsp:nvSpPr>
      <dsp:spPr>
        <a:xfrm rot="5400000">
          <a:off x="4097949" y="143272"/>
          <a:ext cx="1596144" cy="8090500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недопущение увеличения численности государственных гражданских служащих и работников органов государственной власти.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соблюдение установленных Правительством КЧР нормативов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муниципальных служащих и на содержание органов местного самоуправления Карачаево-Черкесской Республики.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772" y="3468367"/>
        <a:ext cx="8012583" cy="1440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73A5-FA0B-4237-A5EF-A7A87867006F}">
      <dsp:nvSpPr>
        <dsp:cNvPr id="0" name=""/>
        <dsp:cNvSpPr/>
      </dsp:nvSpPr>
      <dsp:spPr>
        <a:xfrm rot="5400000">
          <a:off x="-216645" y="469314"/>
          <a:ext cx="1444303" cy="10110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.</a:t>
          </a:r>
          <a:endParaRPr lang="ru-RU" sz="800" kern="1200" dirty="0"/>
        </a:p>
      </dsp:txBody>
      <dsp:txXfrm rot="-5400000">
        <a:off x="1" y="758174"/>
        <a:ext cx="1011012" cy="433291"/>
      </dsp:txXfrm>
    </dsp:sp>
    <dsp:sp modelId="{936ABF8B-B0CE-4C1F-8F6D-212A52F04C23}">
      <dsp:nvSpPr>
        <dsp:cNvPr id="0" name=""/>
        <dsp:cNvSpPr/>
      </dsp:nvSpPr>
      <dsp:spPr>
        <a:xfrm rot="5400000">
          <a:off x="4237842" y="-3226830"/>
          <a:ext cx="1392311" cy="7845971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перечня основных налогоплательщиков субъекта, проведение работы с крупнейшими налогоплательщиками, осуществляющими свою деятельность на территории республики,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усиления действия административного ресурса по наращиванию налогового потенциала региона и установлению равной ответственности за пополнение бюджета всеми органами власти;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задолженности по налогам и сборам в бюджет республики;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11013" y="67966"/>
        <a:ext cx="7778004" cy="1256377"/>
      </dsp:txXfrm>
    </dsp:sp>
    <dsp:sp modelId="{3E5F08B1-042E-4817-806D-A2576B6AA5EA}">
      <dsp:nvSpPr>
        <dsp:cNvPr id="0" name=""/>
        <dsp:cNvSpPr/>
      </dsp:nvSpPr>
      <dsp:spPr>
        <a:xfrm rot="5400000">
          <a:off x="-299418" y="2079542"/>
          <a:ext cx="1609849" cy="10110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85629"/>
        <a:ext cx="1011012" cy="598837"/>
      </dsp:txXfrm>
    </dsp:sp>
    <dsp:sp modelId="{A9A1F16C-5227-4035-A7EC-6E7EA255BBB2}">
      <dsp:nvSpPr>
        <dsp:cNvPr id="0" name=""/>
        <dsp:cNvSpPr/>
      </dsp:nvSpPr>
      <dsp:spPr>
        <a:xfrm rot="5400000">
          <a:off x="4170765" y="-1590690"/>
          <a:ext cx="1526465" cy="7845971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эффективной системы электронного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похозяйственного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учета муниципальных образований, позволяющей производить автоматизированную сверку баз данных органов местного самоуправления о земельно-имущественном комплексе с данными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Росреестра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Кадастровой палаты и налоговых органов в целях актуализации налоговой базы по местным налогам;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11012" y="1643579"/>
        <a:ext cx="7771455" cy="1377433"/>
      </dsp:txXfrm>
    </dsp:sp>
    <dsp:sp modelId="{E47DF15B-2228-4220-A1C9-93243D85DEC6}">
      <dsp:nvSpPr>
        <dsp:cNvPr id="0" name=""/>
        <dsp:cNvSpPr/>
      </dsp:nvSpPr>
      <dsp:spPr>
        <a:xfrm rot="5400000">
          <a:off x="-216645" y="3478708"/>
          <a:ext cx="1444303" cy="10110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67568"/>
        <a:ext cx="1011012" cy="433291"/>
      </dsp:txXfrm>
    </dsp:sp>
    <dsp:sp modelId="{4C43B7CB-C8D7-446B-9FB7-DB080F04240E}">
      <dsp:nvSpPr>
        <dsp:cNvPr id="0" name=""/>
        <dsp:cNvSpPr/>
      </dsp:nvSpPr>
      <dsp:spPr>
        <a:xfrm rot="5400000">
          <a:off x="4464599" y="-191523"/>
          <a:ext cx="938797" cy="7845971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анализа эффективности расходов бюджетных средств по отраслям в целях осуществления мероприятий по оптимизации расходов бюджета Карачаево-Черкесской Республики в 2017 году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1012" y="3307892"/>
        <a:ext cx="7800143" cy="847141"/>
      </dsp:txXfrm>
    </dsp:sp>
    <dsp:sp modelId="{F839226C-3983-48E6-90AE-79F7FBB55758}">
      <dsp:nvSpPr>
        <dsp:cNvPr id="0" name=""/>
        <dsp:cNvSpPr/>
      </dsp:nvSpPr>
      <dsp:spPr>
        <a:xfrm rot="5400000">
          <a:off x="-216645" y="4795102"/>
          <a:ext cx="1444303" cy="10110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5083962"/>
        <a:ext cx="1011012" cy="433291"/>
      </dsp:txXfrm>
    </dsp:sp>
    <dsp:sp modelId="{78334AA3-13E3-49D6-B026-22B203AED154}">
      <dsp:nvSpPr>
        <dsp:cNvPr id="0" name=""/>
        <dsp:cNvSpPr/>
      </dsp:nvSpPr>
      <dsp:spPr>
        <a:xfrm rot="5400000">
          <a:off x="4464599" y="1124869"/>
          <a:ext cx="938797" cy="7845971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взаимодействие с отраслевыми министерствами в части мониторинга реализации мероприятий «майских» Указов Президента Российской Федерации и внесение соответствующих предложений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1012" y="4624284"/>
        <a:ext cx="7800143" cy="84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ED8E-CB3D-40CF-AFAE-C1999F61BE29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18AB7-F872-4C2E-8C26-D575AF2C2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31B57-0BE5-4F82-AA58-76F53EFF3ADA}" type="datetime8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6/8/2017 10:24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85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609B3-D13C-4DA7-9742-A92894CC2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32070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89668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01493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1344376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0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8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3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0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9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9596143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3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9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95351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91660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4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75977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44493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8696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548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3024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0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7" Type="http://schemas.openxmlformats.org/officeDocument/2006/relationships/image" Target="../media/image96.png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RANGE!C38"/><Relationship Id="rId2" Type="http://schemas.openxmlformats.org/officeDocument/2006/relationships/hyperlink" Target="#RANGE!C37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593" y="1117380"/>
            <a:ext cx="7681913" cy="1523495"/>
          </a:xfrm>
        </p:spPr>
        <p:txBody>
          <a:bodyPr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БЮДЖЕТ ДЛЯ ГРАЖДАН </a:t>
            </a:r>
            <a:b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8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к </a:t>
            </a:r>
            <a:r>
              <a:rPr lang="ru-RU" sz="28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проекту </a:t>
            </a:r>
            <a:r>
              <a:rPr lang="ru-RU" sz="28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/>
            </a:r>
            <a:br>
              <a:rPr lang="ru-RU" sz="28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«</a:t>
            </a: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Закона КЧР об исполнении республиканского бюджета КЧР</a:t>
            </a:r>
            <a:r>
              <a:rPr lang="en-US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/>
            </a:r>
            <a:br>
              <a:rPr lang="en-US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за </a:t>
            </a: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2016 </a:t>
            </a:r>
            <a: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год»</a:t>
            </a:r>
            <a:br>
              <a:rPr lang="ru-RU" sz="3200" b="1" i="1" kern="0" spc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1800" b="1" kern="0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/>
            </a:r>
            <a:br>
              <a:rPr lang="ru-RU" sz="1800" b="1" kern="0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</a:br>
            <a:r>
              <a:rPr lang="ru-RU" sz="2400" b="1" i="1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/>
            </a:r>
            <a:br>
              <a:rPr lang="ru-RU" sz="2400" b="1" i="1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</a:br>
            <a:endParaRPr lang="ru-RU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2824339"/>
            <a:ext cx="4026713" cy="4145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83" y="64643"/>
            <a:ext cx="993299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6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98766"/>
            <a:ext cx="2448272" cy="140789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594992" y="1556791"/>
          <a:ext cx="9073009" cy="518317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7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912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население,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pPr marL="17780" algn="l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республике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468429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268408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Черкесский городской округ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123657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123657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074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 городской округ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38469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28829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районы: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Абазинский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Адыге-Хабльский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Зеленчукский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49083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49083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44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31904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25454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Малокарачаевский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43506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15633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Прикубанский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28898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27941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3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Ударненское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Урупский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17768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843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Медногорское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50179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843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Усть-Джегутинское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632">
                <a:tc>
                  <a:txBody>
                    <a:bodyPr/>
                    <a:lstStyle/>
                    <a:p>
                      <a:pPr marL="36195"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Хабезский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30659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30659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5" marR="5615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5800" y="587215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среднегодовой численности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КЧР за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2016г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67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780928"/>
            <a:ext cx="7936054" cy="28396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1288" y="908721"/>
            <a:ext cx="5976664" cy="119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055" marR="273050" indent="-6350" algn="ctr">
              <a:lnSpc>
                <a:spcPct val="112000"/>
              </a:lnSpc>
              <a:spcAft>
                <a:spcPts val="25"/>
              </a:spcAft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индекса потребительских цен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850037"/>
            <a:ext cx="1987419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23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9870" y="1124745"/>
            <a:ext cx="828092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2016 года (по отношению к декабрю предыдущего года) потребительские цены выросли на 5,4%, что является самым низким показателем за последние четыре года, в том числе на товары – на 5,2%, на платные услуги населению – на 6,2% (в 2015 году – на 14,9; 16,2 и 9,5% соответственно). Основное влияние на значительное снижение уровня инфляции оказали продовольственные товары, темпы удорожания по которым снизились по сравнению с прошлогодними показателями в 5,8 раз.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 по России индекс потребительских цен составил 105,4%. 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товаров продовольственной группы подорожали масло сливочное (на 19,7%), молоко и молочная продукция (на 10,4%), рыбопродукты (на 10,0%), хлеб и хлебобулочные изделия (на 6,2%), масло подсолнечное (на 5,2%),  кондитерские изделия (на 4,9%), алкогольные напитки (на 4,4%), мясопродукты (на 4,1%), макаронные изделия (на 3,6%), крупы и бобовые (на 3,3%), мука пшеничная (на 1,8%).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Снизилась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плодоовощную продукцию, включая картофель (на 13,3%), фрукты и цитрусовые (на 7,3%), яйца куриные (на 4,2%) и на сахар-песок (на 3,7%). В целом стоимость минимального набора продуктов питания в расчете на месяц в среднем по КЧР в конце декабря 2016 года составила 3503,53 рубля и по отношению к предыдущему месяцу выросла на 1,4%, по отношению к декабрю предыдущего года – на 2,2%. 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42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08720"/>
            <a:ext cx="2448272" cy="230425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291264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115" y="764704"/>
            <a:ext cx="7884368" cy="92211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 консолидированного бюджета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   </a:t>
            </a:r>
            <a:r>
              <a:rPr 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 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5933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21913" y="2204865"/>
          <a:ext cx="8784972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8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к </a:t>
                      </a: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факту 2015 г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01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5730,5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6 793,0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6 463,3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112,8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14 817,5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12 750,8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12 615,3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98,9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85,1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20 548,0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19 543,8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19 078,6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97,6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7848" y="836712"/>
            <a:ext cx="545282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поступления доходов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республиканский бюджет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2015-2016 гг., </a:t>
            </a:r>
            <a:r>
              <a:rPr lang="ru-RU" sz="27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-17140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06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6916" y="476673"/>
            <a:ext cx="70567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</a:t>
            </a:r>
            <a:b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г,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8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</a:t>
            </a:r>
            <a:endParaRPr lang="ru-RU" sz="28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31504" y="1626345"/>
          <a:ext cx="9036496" cy="5115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Бюджеты</a:t>
                      </a:r>
                      <a:endParaRPr lang="ru-RU" sz="2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                                              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0F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6 792 990,8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0F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6 463 285,0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0F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-329 705,8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0F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0F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Черкесский городской округ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1 019 901,0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1 023 593,1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3 692,1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 городской округ 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142 646,6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146 815,2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4 168,6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Абазинский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84 374,1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85 773,5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Адыге-Хабльский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51 181,3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50 992,4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-188,9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Зеленчукский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251 949,2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252 783,4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82 576,8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83 893,5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1 316,7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Малокарачаевский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100 910,1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101 238,1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41 529,5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41 047,1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Прикубанский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91 954,8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90 886,8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-1 068,0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Урупский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88 085,4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89 053,6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Усть-Джегутинский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141 645,6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143 432,0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1 786,4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Хабезский район</a:t>
                      </a:r>
                      <a:endParaRPr lang="ru-RU" sz="1200" b="0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68 776,3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70 159,8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1 383,5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КЧР</a:t>
                      </a:r>
                      <a:endParaRPr lang="ru-RU" sz="1200" b="1" i="0" u="none" strike="noStrik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8 958 521,5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8 642 953,5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-315 568,0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"/>
            <a:ext cx="1651389" cy="16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25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210920"/>
            <a:ext cx="1405657" cy="140565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4" y="1616577"/>
          <a:ext cx="8856984" cy="512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Бюджеты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Налоговые и неналоговые доходы  за 2016 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Нал/</a:t>
                      </a:r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ненал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на душу населения, тыс. рублей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Хабезский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30 707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70 159,8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2,28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Малокарачаевский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43 470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101 238,1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2,33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Ногайский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15 624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41 047,1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2,63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Карачаевский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31 804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83 893,5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2,64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Усть-Джегутинский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50 353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143 432,0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Прикубанский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28 911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90 886,8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3,14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Адыге-Хабльский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15 739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50 992,4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3,24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Карачаевское городское образование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38 624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146 815,2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3,80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Урупский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23 162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89 053,6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3,84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Абазинский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17 399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85 773,5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4,93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Зеленчукский муниципальный район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48 876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252 783,4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5,17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Черкесское городское образование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123 128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1 023 593,1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8,31</a:t>
                      </a:r>
                    </a:p>
                  </a:txBody>
                  <a:tcPr marL="9525" marR="9525" marT="9525" marB="0" anchor="b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3552" y="677289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налоговых и неналоговых доходов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душу населения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216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5"/>
            <a:ext cx="1965157" cy="1965157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1703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672" y="548681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структуры недоимки 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налогам и сборам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 КЧР за 2016 г,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150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412874"/>
          <a:ext cx="8655496" cy="540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7040" y="69269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за 2016 год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317" descr="Меш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2166925"/>
            <a:ext cx="1928995" cy="19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36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/>
          </p:nvPr>
        </p:nvGraphicFramePr>
        <p:xfrm>
          <a:off x="1666228" y="1844824"/>
          <a:ext cx="90017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03712" y="69269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темпов роста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836712"/>
            <a:ext cx="1800199" cy="18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70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9452" y="6118355"/>
            <a:ext cx="9089911" cy="55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048">
              <a:tabLst>
                <a:tab pos="340450" algn="l"/>
              </a:tabLst>
            </a:pPr>
            <a:r>
              <a:rPr lang="ru-RU" sz="150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5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уважением</a:t>
            </a:r>
            <a:r>
              <a:rPr lang="ru-RU" sz="1505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 defTabSz="860048">
              <a:tabLst>
                <a:tab pos="340450" algn="l"/>
              </a:tabLst>
            </a:pPr>
            <a:r>
              <a:rPr lang="ru-RU" sz="150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Министр </a:t>
            </a:r>
            <a:r>
              <a:rPr lang="ru-RU" sz="150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 Карачаево-Черкесской </a:t>
            </a:r>
            <a:r>
              <a:rPr lang="ru-RU" sz="1505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            Рустам Ханафиевич Эльканов</a:t>
            </a:r>
            <a:endParaRPr lang="ru-RU" sz="1505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8198" y="1092220"/>
            <a:ext cx="5824605" cy="97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048">
              <a:tabLst>
                <a:tab pos="340450" algn="l"/>
              </a:tabLst>
            </a:pPr>
            <a:r>
              <a:rPr lang="ru-RU" sz="150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очередную версию буклета «Бюджет  для граждан к 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проекту  Закона об исполнении  республиканского бюджета 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2016». </a:t>
            </a:r>
          </a:p>
          <a:p>
            <a:pPr algn="just" defTabSz="860048">
              <a:tabLst>
                <a:tab pos="340450" algn="l"/>
              </a:tabLst>
            </a:pPr>
            <a:r>
              <a:rPr lang="ru-RU" sz="135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8753" b="6744"/>
          <a:stretch/>
        </p:blipFill>
        <p:spPr>
          <a:xfrm>
            <a:off x="1649452" y="1136763"/>
            <a:ext cx="2859597" cy="209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Прямоугольник 8"/>
          <p:cNvSpPr/>
          <p:nvPr/>
        </p:nvSpPr>
        <p:spPr>
          <a:xfrm>
            <a:off x="1661988" y="690295"/>
            <a:ext cx="8846641" cy="492211"/>
          </a:xfrm>
          <a:prstGeom prst="rect">
            <a:avLst/>
          </a:prstGeom>
          <a:noFill/>
        </p:spPr>
        <p:txBody>
          <a:bodyPr wrap="none" lIns="86005" tIns="43002" rIns="86005" bIns="4300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60048"/>
            <a:r>
              <a:rPr lang="ru-RU" sz="2634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Карачаево-Черкесской Республики !</a:t>
            </a:r>
            <a:endParaRPr lang="ru-RU" sz="2634" b="1" dirty="0">
              <a:ln w="11430"/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9048" y="166017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консолидированный бюджет исполнен по доходам в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</a:p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21 233,8 млн рублей, по расходам –21 895,9 млн рублей. </a:t>
            </a: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Дефицит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бюджета составил 662,1 млн рублей (за 2015 год -дефицит 676,7 млн рублей).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9049" y="2434433"/>
            <a:ext cx="620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доходов бюджета Карачаево-Черкесской Республики в 2016 году продолжали оставаться безвозмездные поступления –59,3%, однако их доля в структуре доходов бюджета сократилась по сравнению с 2015 годом на 6,3 процентных пункта.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4528" y="3255472"/>
            <a:ext cx="8846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приходилось 40,7% (в 2015 году –34,4%). Собрано налогов и других обязательных платежей на 21,3% больше, чем в 2015 году –9337,6 млн рублей против 7698,5 млн рублей соответственно. В структуре налоговых платежей удельный вес налога на доходы физических лиц составляет 37,0%, налог на добавленную стоимость –22,7%, налог на прибыль организаций –15,9%, налог на имущество –11,3%, прочих –7,9%, налог на совокупный доход –3,8%, акцизы по подакцизным товарам </a:t>
            </a:r>
          </a:p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(продукции) –1,4% (в 2015 году эти показатели соответствовали –38,6; 18,7; 13,9; 13,2; 9,7; 4,5 и 1,4%).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4527" y="4467799"/>
            <a:ext cx="90227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расходов консолидированного бюджета на образование приходится 28,3%(в 2015 году –29,7%), на национальную экономику –19,3%(18,5%), на здравоохранение –17,0%(16,4%), на социальную политику –15,8%(14,3%), на дорожное хозяйство –10,6%(8,9%), на жилищно-коммунальное хозяйство –7,8%(8,5%), на общегосударственные вопросы –6,6%(5,9%), на сельское хозяйство и рыболовство –5,3%(5,2%), на культуру и кинематографию –2,3%(2,3%), на физическую культуру и спорт –1,0%(2,5%), на средства массовой информации, транспорт, связь и информатику, общеэкономические вопросы и национальную безопасность и правоохранительную деятельность приходится 1,5% (1,5%).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5918196"/>
            <a:ext cx="8733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Надеюсь, что представленная в данной брошюре информация будет для вас интересной и полезной.  </a:t>
            </a: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728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1703336" y="1700808"/>
          <a:ext cx="85442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35560" y="758677"/>
          <a:ext cx="7099300" cy="862965"/>
        </p:xfrm>
        <a:graphic>
          <a:graphicData uri="http://schemas.openxmlformats.org/drawingml/2006/table">
            <a:tbl>
              <a:tblPr/>
              <a:tblGrid>
                <a:gridCol w="709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Объемы выпадающих доходов по налогам в связи с предоставлением </a:t>
                      </a:r>
                      <a:r>
                        <a:rPr lang="ru-RU" sz="28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льгот, </a:t>
                      </a:r>
                      <a:r>
                        <a:rPr lang="ru-RU" sz="2800" b="0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млн.руб</a:t>
                      </a:r>
                      <a:endParaRPr lang="ru-RU" sz="2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17" y="770036"/>
            <a:ext cx="1442825" cy="17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21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83422"/>
            <a:ext cx="2848354" cy="1556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7570" y="635176"/>
            <a:ext cx="579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КЧР за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%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703512" y="1397000"/>
          <a:ext cx="878497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65173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524000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528" y="273645"/>
            <a:ext cx="8605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Комиссии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мобилизации доходов в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Правительстве Карачаево-Черкесской Республики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03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33" y="699681"/>
            <a:ext cx="2744314" cy="16917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02276" y="2503328"/>
          <a:ext cx="8686800" cy="413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8600" marR="9525" marT="9525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14 807,2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12 770,2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12 590,8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85,0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поступления из Федерального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8600" marR="9525" marT="9525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14 638,5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12 716,2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12 652,0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99,5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86,4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6 904,2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6 969,1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6 969,1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100,9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5 814,6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4 042,8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3 993,5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98,8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68,7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1 059,1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1 088,6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1 084,3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102,4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860,7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615,6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605,1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98,3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70,3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51784" y="836712"/>
            <a:ext cx="6408712" cy="141763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безвозмездных поступлений в консолидированный бюджет КЧР                         за 2015-2016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., млн. рублей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860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69026" y="1628801"/>
          <a:ext cx="4319463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24000" y="1628800"/>
          <a:ext cx="44253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1" y="764704"/>
            <a:ext cx="5256583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2015-2016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512" y="5179901"/>
            <a:ext cx="4040188" cy="3462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7869" y="5179901"/>
            <a:ext cx="4041775" cy="3462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825">
            <a:off x="8459115" y="637527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46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56" y="836713"/>
            <a:ext cx="3310905" cy="186373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2780928"/>
          <a:ext cx="822960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2014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Консолидированный бюджет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20 782,2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23 234,3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111,8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21 895,9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Республиканский бюджет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18 906,1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21 184,3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112,1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19 653,3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92,8</a:t>
                      </a: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7848" y="917630"/>
            <a:ext cx="5781328" cy="1863298"/>
          </a:xfrm>
        </p:spPr>
        <p:txBody>
          <a:bodyPr>
            <a:noAutofit/>
          </a:bodyPr>
          <a:lstStyle/>
          <a:p>
            <a:pPr algn="ctr"/>
            <a:r>
              <a:rPr lang="ru-RU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расходов бюджета за 2014-2016 гг., млн. рублей</a:t>
            </a:r>
            <a:endParaRPr lang="ru-RU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909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22700"/>
            <a:ext cx="8229600" cy="775597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Указов Президента Российской Федерации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мая 2012 года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году,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31504" y="1124745"/>
          <a:ext cx="8856984" cy="5466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Указа Президента РФ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6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3">
                <a:tc gridSpan="4">
                  <a:txBody>
                    <a:bodyPr/>
                    <a:lstStyle/>
                    <a:p>
                      <a:pPr marL="228600" indent="-228600" algn="ctr" fontAlgn="ctr"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Президента Российской Федерации от 07.05.2012 № 597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мероприятиях по реализации государственной социальной политики»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1 827,1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9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Указ Президента Российской Федерации от 07.05.2012 №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мерах по реализации государственной политики в области образования и науки»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Указ Президента Российской Федерации от 07.05.2012 № 600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мерах по обеспечению граждан Российской Федерации доступным и комфортным жильем и повышению качества жилищно-коммунальных услуг»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6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Указ Президента Российской Федерации от 07.05.2012 №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основных направлениях совершенствования системы государственного управления»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3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07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Указ Президента Российской Федерации от 07.05.2012 № 606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мерах по реализации демографической политики Российской Федерации»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2 957,1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2 780,7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федерального бюджета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48E888E-577F-4495-A6EE-33FEBF2F6F41}" type="slidenum">
              <a:rPr lang="ru-RU">
                <a:solidFill>
                  <a:srgbClr val="000000"/>
                </a:solidFill>
                <a:latin typeface="Calibri"/>
              </a:rPr>
              <a:pPr>
                <a:defRPr/>
              </a:pPr>
              <a:t>26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97" y="-13886"/>
            <a:ext cx="1354654" cy="135465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0573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560" y="69269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социально-значимых расходов республиканского бюджета </a:t>
            </a:r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2015-2016 </a:t>
            </a:r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1916833"/>
          <a:ext cx="82296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01511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24000" y="793751"/>
          <a:ext cx="9108504" cy="6024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</a:t>
                      </a:r>
                      <a:endParaRPr lang="ru-RU" sz="18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8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Отклонения%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766 313,6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732 652,3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96 459,0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67 694,1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4 156 869,2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3 913 450,7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1 333 204,2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1 278 089,2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31 224,5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4 962 484,7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4 931 295,8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195 661,9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182 902,5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3 749 550,5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3 713 824,0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3 295 274,9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3 273 466,0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210 382,2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195 292,2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169 062,3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1 115 779,2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1 085 629,6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20 162 682,0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19 653 286,8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3632" y="-10835"/>
            <a:ext cx="6527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Исполнение республиканского бюджета КЧР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за 2016 по разделам классификации расходов 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96949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41955" y="1412777"/>
          <a:ext cx="8784976" cy="534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Функционирование высшего должностного лица субъекта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103 923,8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102 653,9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Функционирование Правительства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122 380,4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42 778,8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66 657,4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Фундаментальные исследования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380 934,1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352 958,6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103 923,8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102 653,9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4876" y="672493"/>
            <a:ext cx="649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55" y="298990"/>
            <a:ext cx="1080120" cy="986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19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7768" y="836712"/>
            <a:ext cx="3742184" cy="12961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512" y="2420888"/>
            <a:ext cx="8712968" cy="3960440"/>
          </a:xfrm>
        </p:spPr>
        <p:txBody>
          <a:bodyPr>
            <a:noAutofit/>
          </a:bodyPr>
          <a:lstStyle/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>
              <a:lnSpc>
                <a:spcPct val="80000"/>
              </a:lnSpc>
            </a:pPr>
            <a:endParaRPr lang="ru-RU" sz="131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31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1.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/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>
              <a:lnSpc>
                <a:spcPct val="80000"/>
              </a:lnSpc>
            </a:pP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/>
            <a:endParaRPr lang="ru-RU" sz="1317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317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0"/>
            <a:ext cx="2359149" cy="262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196"/>
            <a:ext cx="1851670" cy="2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1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71" y="7708"/>
            <a:ext cx="1227435" cy="12274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71339" y="1196753"/>
          <a:ext cx="8784975" cy="120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8077" y="535220"/>
            <a:ext cx="453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222" y="2663943"/>
            <a:ext cx="6915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деятельность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631504" y="3844498"/>
          <a:ext cx="8928990" cy="283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17 764,8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33 361,2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-855"/>
            <a:ext cx="1203058" cy="1203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3951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314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47204" y="858988"/>
          <a:ext cx="8640960" cy="398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94 726,6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91 595,1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Воспроизводство минерально-сырьевой базы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1 152 264,7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444 126,4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444 125,2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2 165 897,8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2 066 314,8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37 487,1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31 605,5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0761" y="16641"/>
            <a:ext cx="50515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6624" y="4777988"/>
            <a:ext cx="470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31505" y="5301208"/>
          <a:ext cx="8856985" cy="145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8872"/>
            <a:ext cx="1015720" cy="10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091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12" y="3556601"/>
            <a:ext cx="1534441" cy="1387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5721" y="750712"/>
            <a:ext cx="6861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31504" y="1517140"/>
          <a:ext cx="8928990" cy="212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313 508,9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965 123,0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920 154,6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313 508,9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3633" y="3988538"/>
            <a:ext cx="491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03512" y="4869161"/>
          <a:ext cx="8856984" cy="138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169 835,1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182 469,0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20243"/>
            <a:ext cx="1342628" cy="12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321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889" y="692696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96124" y="1488630"/>
          <a:ext cx="8784975" cy="293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1 212 697,5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1 194 889,3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3 041 316,7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3 033 357,6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Среднее профессиональное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423 035,2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419 491,5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Высшее и послевузовское профессиональное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153 675,6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153 673,7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19536" y="4437113"/>
            <a:ext cx="6177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03513" y="5021888"/>
          <a:ext cx="8784975" cy="175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36 686,5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0"/>
            <a:ext cx="1728192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9" y="4315748"/>
            <a:ext cx="745566" cy="745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374351"/>
            <a:ext cx="666712" cy="6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89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841" y="908721"/>
            <a:ext cx="453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03512" y="2017015"/>
          <a:ext cx="864096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297 733,3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295 987,6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3 237 354,5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3 221 755,4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3851940" y="4941168"/>
            <a:ext cx="4116268" cy="1728192"/>
          </a:xfrm>
          <a:prstGeom prst="horizontalScroll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alibri"/>
              </a:rPr>
              <a:t>ОМС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  1 782 884,8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   1 782 884,8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-53674"/>
            <a:ext cx="23263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93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313" y="3471706"/>
            <a:ext cx="4880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75520" y="4077073"/>
          <a:ext cx="8712970" cy="249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80 254,2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253 898,5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250 938,2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2 198 162,9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2 180 257,1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690 774,6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690 477,0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72 184,8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03513" y="1484785"/>
          <a:ext cx="8784975" cy="212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134 789,7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32 784,2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7768" y="783856"/>
            <a:ext cx="636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20" y="78444"/>
            <a:ext cx="1785392" cy="13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5965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6" y="3010597"/>
            <a:ext cx="1512168" cy="1386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78808"/>
            <a:ext cx="1835696" cy="126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5600" y="3501009"/>
            <a:ext cx="55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53209" y="4293096"/>
          <a:ext cx="8928995" cy="203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433 770,1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433 770,1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162 662,7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134 140,2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519 346,4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517 719,3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631504" y="1666517"/>
          <a:ext cx="8856980" cy="137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2288" y="1013214"/>
            <a:ext cx="7448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33083586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20431" y="2492896"/>
          <a:ext cx="8928992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группы, чел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денежные выплаты в случае рождения третьего ребенка или последующих детей до достижении трех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188 081,8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188 081,8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Реабилитированные лица и лица, признанные пострадавшими от политических репрессий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82 994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448 737,3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448 090,4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Ветераны труда и труженики тыла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28 668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227 693,4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227 133,1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Многодетные семьи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158 435,2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158 393,6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оставшиеся без попечения родителей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29 354,5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29 310,1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товаропроизводители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(за исключением граждан, ведущих личное подсобное хозяйство)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1 241 730,1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1 071 035,2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62709" y="1052737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отдельной категории граждан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32" y="909194"/>
            <a:ext cx="3457713" cy="13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724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000" y="1268761"/>
            <a:ext cx="908800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542925"/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Программно-целевой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составления бюджета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это группирование различных бюджетных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 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отдельные программы таким образом, чтобы каждая статья расходов была закреплена за определенным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видом программы. Каждая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- это фискальное обязательство одного главного распорядителя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 которого оценивается с точки зрения достижения целей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542925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 2014 года бюджет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Карачаево-Черкесской Республики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формируется на основе государственных программ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 республиканского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в 2016 году,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сформированных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государственных программ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Карачаево-Черкесской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Республики, составила 92,7%, 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- 92,5%.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том,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 все средства республиканского бюджета увязаны с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конкретными целевыми индикаторами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здесь, для решения стоящих перед республикой задач, еще предстоит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непростая работа по определению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показателей деятельности для министерств и ведомств, и способы их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в рамках имеющихся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ресурсных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ограничений.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919001" y="3212976"/>
          <a:ext cx="7248128" cy="36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6407" y="745540"/>
            <a:ext cx="892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 планирование  КЧР  в 2015 году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049556" y="3447818"/>
            <a:ext cx="3366925" cy="1116704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Государственные программы разработаны и утверждены в рамках постановления Правительства КЧР  от 28.02.2013 №61 </a:t>
            </a:r>
          </a:p>
          <a:p>
            <a:pPr algn="ctr"/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разработки, реализации и оценки эффективности государственных программ КЧР»</a:t>
            </a:r>
            <a:endParaRPr lang="ru-RU" sz="1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0352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56275" y="1974377"/>
          <a:ext cx="9021263" cy="46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государственной 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сельского хозяйства Карачаево-Черкесской Республики до 2020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1 362,7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1 265,1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92,8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защита населения в Карачаево-Черкесской Республике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2 534,4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2 517,4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99,3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«Стимулирование экономического развития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60,9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1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государственными финансами и государственным имуществом Карачаево-Черкесской Республики на 2014-2019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1 312,1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1 271,1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96,9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6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здравоохранения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2 599,5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2 573,2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99,0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7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99,1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туризма и социального предпринимательства в Карачаево-Черкесской Республике до 2018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99,9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промышленности, связи, информатизации общества, энергетики, транспорта и дорожного хозяйства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1 897,8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1 788,7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94,2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Карачаево-Черкесской Республике на 2014-2025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4 270,6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4 251,7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764704"/>
            <a:ext cx="6933456" cy="15481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государственных программ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млн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74">
            <a:off x="8566827" y="261066"/>
            <a:ext cx="1734031" cy="15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10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504" y="2492897"/>
            <a:ext cx="8856984" cy="4060899"/>
          </a:xfrm>
        </p:spPr>
        <p:txBody>
          <a:bodyPr>
            <a:noAutofit/>
          </a:bodyPr>
          <a:lstStyle/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17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endParaRPr lang="ru-RU" sz="1317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отчетности.</a:t>
            </a:r>
          </a:p>
          <a:p>
            <a:pPr algn="just"/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317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7271" y="830951"/>
            <a:ext cx="3070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116195"/>
            <a:ext cx="2359149" cy="2621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56" y="249235"/>
            <a:ext cx="1851670" cy="2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5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631504" y="620688"/>
          <a:ext cx="8913009" cy="605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государственной </a:t>
                      </a: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строительства, архитектуры, градостроительства и жилищно-коммунального хозяйства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3 212,1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3 149,6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населения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Карачаево-Черкесии на 2014-2018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водохозяйственного комплекса и охрана окружающей среды в Карачаево-Черкесской Республике до 2020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«Животный мир Карачаево-Черкесской Республики на 2014-2018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лесного хозяйства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в Карачаево-Черкесской Республике на 2014-2019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«Противодействие коррупции и профилактика правонарушений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«Доступная среда» в Карачаево-Черкесской Республике на 2016 - 2020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18 914,7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18 469,0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97,6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90357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08" y="197799"/>
            <a:ext cx="1296144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1504" y="623384"/>
            <a:ext cx="6390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Программа «Развитие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здравоохранения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2014-2020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31504" y="1379269"/>
          <a:ext cx="9036497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Обоснование отклонений значений целевого показателя на конец отчетного периода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Охват профилактическими медицинскими осмотрами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Уточненный план по профилактическим осмотрам несовершеннолетних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 –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63587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чел., прошедших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01.01.2017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г. –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63595 чел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. (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103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%).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Охват диспансеризацией детей-сирот и детей, находящихся в трудной жизненной ситуации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Численность детей-сирот и детей, находящихся в трудной жизненной ситуации, пребывающих в стационарных учреждениях, подлежащих диспансеризации 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2016году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составляет 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585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человек. Согласно плана –графика, диспансеризация проведена в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апреле-мае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2016г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., охват составил 100%.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вирусного гепатита «В»  в декретированные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гепатита В –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71348чел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иммунизировано71348чел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(100 %)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дифтерии, коклюша и столбняка в декретированные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дифтерии, коклюша и столбняка –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35906чел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., иммунизировано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– 35906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чел (100 %).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кори в декретированные          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кори –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15954чел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., иммунизировано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15954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чел (100 %).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Смертность от цереброваскулярных заболеваний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Увеличение связано с  ростом смертности от ЦВЗ среди лиц пожилого возраста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более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Улучшение качества 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оказ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-я мед. Помощи  больным с 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онкозаболев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-ми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Больничная летальность пострадавших в результате дорожно-транспортных происшествий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Снижение  летальности  связано с совершенствованием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оказ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-я мед. помощи больным, пострадавшим  в ДТП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53" y="1006559"/>
            <a:ext cx="376846" cy="376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21" y="53783"/>
            <a:ext cx="792088" cy="7920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77" y="633924"/>
            <a:ext cx="809915" cy="8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0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5" y="885923"/>
            <a:ext cx="519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Программа «Развитие образования 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КЧР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2014-2025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87281" y="2204864"/>
          <a:ext cx="8640960" cy="441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Строительство и  реконструкция 15 дошкольных образовательных организаций на 2189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мест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дошкольных мест, Обеспечение всех детей в возрасте от 3 до 7 лет возможностью получать услуги дошкольного образования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качественного образования в соответствии с ФГОС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ФГОС общего образования введен с 1 по 7 класс во всех образовательных организациях и в 8-х классах 26 пилотных школ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8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переподготовка работников образования для работы по новому федеральному     государственному  стандарту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100 % учителей начальных классов, и 70% учителей основной школы прошли курсы по ФГОС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механизма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независимой оценки  качества знаний         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Создан Республиканский Центр оценки качества знаний. Единый государственный экзамен и основной государственный экзамен как механизм независимой оценки знаний проведен в штатном режиме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98" y="852390"/>
            <a:ext cx="1524003" cy="1143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7973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761470"/>
            <a:ext cx="1568421" cy="9807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47529" y="1772817"/>
          <a:ext cx="8820473" cy="502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налоговых и неналоговых доходов консолидированного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КЧР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объектов недвижимости, по которым проведена техническая инвентаризация, по отношению к общему количеству объектов недвижимости, находящихся в реестре государственной собственности в КЧР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соответствии с Планом мероприятий по реализации Послания Президента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Федеральному Собранию 4 декабря 2014 года в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КЧР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проведена инвентаризация недвижимого имущества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 результатам которой неэффективно используемые объекты имущества включены в Прогнозный план (Программу) приватизации республиканского имущества.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актуализации информации об объектах недвижимости, содержащейся в реестре государственной собственности КЧР. Удельный вес приватизированных объектов недвижимости к общему количеству объектов недвижимости, включенных в прогнозный план (программу) приватизации государственного имущества КЧР на соответствующий год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 мере оформления технической документации на объекты недвижимости, выявленные в ходе проведения инвентаризации, на объекты нового строительства и объекты недвижимого имущества, закрепленные на праве оперативного управления и праве хозяйственного ведения за учреждениями и предприятиями соответственно,  зарегистрировано право собственности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КЧР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5600" y="586048"/>
            <a:ext cx="83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программа 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«Управление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государственными финансами 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государственным имуществом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2014-2019 годы»</a:t>
            </a:r>
            <a:r>
              <a:rPr lang="ru-RU" sz="2400" dirty="0">
                <a:solidFill>
                  <a:srgbClr val="C00000"/>
                </a:solidFill>
                <a:latin typeface="Calibri"/>
              </a:rPr>
              <a:t>	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8487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09" y="715537"/>
            <a:ext cx="1547664" cy="125046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96212" y="1844825"/>
          <a:ext cx="8928991" cy="492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Обоснование отклонений значений целевого показателя на конец отчетного периода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 мероприятий (по сравнению с предыдущим годом)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33 % в связи с проведением внеплановых мероприятий. 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привлекаемых к участию в творческих мероприятиях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10 % в связи с проведением внеплановых мероприятий, в частности, фестиваля хоровых коллективов музыкального искусства, в котором приняло участие около 500 детей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библиотек 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2 % в связи с проведением множества массовых мероприятий: круглых столов, конференций, выставок 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организованных выставок и концертов одаренных детей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33 % в связи с проведением множества внеплановых выставок 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театрально-концертных мероприятий (по сравнению с предыдущим годом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22 % в связи с проведением обменных гастролей театров за счет средств федерального бюджета. 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9987" y="740604"/>
            <a:ext cx="784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культуры Карачаево-Черкесской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Республики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2014-2017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</a:p>
        </p:txBody>
      </p:sp>
    </p:spTree>
    <p:extLst>
      <p:ext uri="{BB962C8B-B14F-4D97-AF65-F5344CB8AC3E}">
        <p14:creationId xmlns:p14="http://schemas.microsoft.com/office/powerpoint/2010/main" val="24569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15775"/>
            <a:ext cx="1913857" cy="174543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492896"/>
          <a:ext cx="8928991" cy="41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Протяженность сети автомобильных дорог общего пользования регионального (межмуниципального) и местного значения на территории субъекта Российской Федерации, в том числе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7430,75 км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Объемы ввода в эксплуатацию после строительства и реконструкции автомобильных дорог общего пользования регионального (межмуниципального) и местного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значения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283,78 км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Прирост протяженности автомобильных дорог общего пользования регионального (межмуниципального) и местного значения на территории субъекта Российской Федерации, соответствующих нормативным требованиям к транспортно-эксплуатационным показателям, в результате реконструкции автомобильных дорог, в том числе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283,78 км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 в многофункциональных центрах предоставления государственных услуг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электронных сервисов межведомственного взаимодействия при предоставлении государственных и муниципальных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услуг 170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шт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5640" y="872716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промышленности, связи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,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информатизации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общества , энергетики, транспорта   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дорожного хозяйства КЧР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  2014-2017  годы»</a:t>
            </a:r>
          </a:p>
        </p:txBody>
      </p:sp>
    </p:spTree>
    <p:extLst>
      <p:ext uri="{BB962C8B-B14F-4D97-AF65-F5344CB8AC3E}">
        <p14:creationId xmlns:p14="http://schemas.microsoft.com/office/powerpoint/2010/main" val="374852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88" y="619334"/>
            <a:ext cx="2880320" cy="13513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8"/>
          <a:ext cx="8928991" cy="476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производства продукции сельского хозяйства всех сельхозпроизводителей в 2016 году составил 28005,0 млн. рублей, индекс производства продукции сельского хозяйства к уровню 2015 года – 104,8%.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скота и птицы на убой в хозяйствах всех категорий (в живом весе)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тыс.тонн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 численность  мясного  скота  в   хозяйствах  всех  категорий  на  01 января 2017 года составляет   63,9 тысяч голов, создано  1560 новых высокопроизводительных рабочих мест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Маточное поголовье овец и коз в сельскохозяйственных организациях, крестьянских (фермерских) хозяйствах, включая индивидуальных предпринимателей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тыс.гол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овец и коз составляет  1 203,2 тыс. голов (89,7 % к уровню 2015 г.), свиней – 5,5 тыс. голов (127,6% к уровню 2015 г.), лошадей - 22 тыс. голов (105,8 к уровню 2015 г.). 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хозяйств начинающих фермеров, осуществляющих проекты создания и развития своих хозяйств с помощью государственной поддержки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результате реализации ведомственной целевой программы по поддержке начинающих фермеров и развитию семейных животноводческих ферм выдано 497 грантов начинающим фермерам и 306 грантов на развитие семейных животноводческих ферм.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19736" y="841242"/>
            <a:ext cx="79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сельского хозяйства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до 2020 года».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91" y="1546880"/>
            <a:ext cx="584769" cy="787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09" y="696699"/>
            <a:ext cx="1046783" cy="936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82" y="1205310"/>
            <a:ext cx="720079" cy="8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8"/>
          <a:ext cx="8928991" cy="374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жителей КЧР, систематически занимающихся физической культурой и спортом работы, в общей численности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Благодаря высоким темпам строительства спортивных объектов, созданию условий, обеспечивающих возможность граждан систематически заниматься физической культурой и спортом, а также грамотно выстроенной информационно-пропагандистской работе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жителей Карачаево-Черкесской Республики, систематически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2015 году большое внимание уделялось развитию физической культуры в трудовых коллективах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призовых мест, завоеванных спортсменами республики на официальных российских и международных соревнованиях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Благодаря правильно выстроенной системе подготовки спортсменов и созданию необходимых условий для занятий спортом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квалифицированных тренеров, тренеров-преподавателей физкультурно-спортивных организаций, работающих по специальности (нарастающим итогом)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Значительное отклонение от целевого показателя образовалось в связи с тем, что общее количество тренеров -преподавателей составляет 550 чел., из них 258 имеют образование по профилю, остальные проходят обучение в ВУЗах по спортивному профилю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2750" y="860520"/>
            <a:ext cx="764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Развитие физической культуры и спорта КЧР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2014-2017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56" y="692696"/>
            <a:ext cx="1441860" cy="956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2" y="548682"/>
            <a:ext cx="1512167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729759"/>
            <a:ext cx="1402913" cy="138628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9"/>
          <a:ext cx="8928991" cy="373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проживающих в КЧР, охваченных различными формами отдыха и оздоровления в течение года, от общего числа детей, проживающих в республике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В 2016 г отдыхом и оздоровлением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было охвачено 11595 детей. Дети направлялись в загородные оздоровит  лагеря на территории  КЧР и санатории на КМВ.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находящихся в трудной жизненной ситуации,  направленных на отдых и оздоровление, в общей численности детей, находящихся в трудной жизненной ситуации, подлежащих отдыху и оздоровлению, проживающих в КЧР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29,34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отдых было направлено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5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648 детей, 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effectLst/>
                          <a:latin typeface="Times New Roman"/>
                        </a:rPr>
                        <a:t>находящихся.в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трудной жизненной ситуации, в </a:t>
                      </a:r>
                      <a:r>
                        <a:rPr lang="ru-RU" sz="1000" b="0" i="0" u="none" strike="noStrike" baseline="0" dirty="0" err="1" smtClean="0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. 359 детей сирот и 311 детей инвалидов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социальной поддержки граждан Украины, имеющих статус беженца или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получившим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временное убежище на территории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проживающим в жилых помещениях граждан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КЧР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Средства выделялись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на проживание и содержание 60 беженцев из Украины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малоимущих  граждан, получающих субсидии на оплату жилого помещения и коммунальных услуг, от общей численности граждан с доходами ниже величины прожиточного минимум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Субсидии  предоставлены 3297 малоимущим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семьям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2532" y="729759"/>
            <a:ext cx="764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«Социальная защита населения в 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2014-2020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188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8"/>
          <a:ext cx="8928991" cy="478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предпринимательства, получивших государственную поддержку   (в соответствии с Соглашением)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малых и средних предприятий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2016 году составило  3 581 единиц (оценочные данные за 2016 год)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Отношение объема выданных кредитов субъектам малого и среднего предпринимательства под гарантии (поручительства) гарантийной организации к совокупному размеру средств гарантийного фонда, сформированному за счет субсидий, предоставленных из бюджетов всех уровней, а также доходов от операционной и финансовой деятельности (в соответствии с Соглашением)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целью содействия кредитованию малого и среднего предпринимательства в КЧР созданы организации, образующие инфраструктуру поддержки субъектов малого и среднего предпринимательства: КЧР РГУП «Гарантийный фонд поддержки предпринимательства КЧР» и  автономное  учреждение КЧР «Фонд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микрофинансирования субъектов малого и среднего предпринимательства КЧР»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вновь созданных рабочих мест в организациях, получивших государственную поддержку реализации инвестиционных проектов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Значение целевого показателя не достигнуто в связи с приостановкой реализации инвестиционных проектов, связанных с экономическими санкциями, примененными против РФ, в том числе, в инвестиционной сфере и связанными с указанными причинами сложностями в привлечении кредитных средств для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реализации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инвестиционных проектов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3672" y="683598"/>
            <a:ext cx="764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«Стимулирование экономического развития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2014-2017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00" y="695794"/>
            <a:ext cx="1584176" cy="11881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79" y="670211"/>
            <a:ext cx="446338" cy="4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3513" y="1988841"/>
            <a:ext cx="8689269" cy="4748567"/>
          </a:xfrm>
          <a:prstGeom prst="rect">
            <a:avLst/>
          </a:prstGeom>
          <a:noFill/>
        </p:spPr>
        <p:txBody>
          <a:bodyPr wrap="square" lIns="86001" tIns="43001" rIns="86001" bIns="43001" rtlCol="0">
            <a:spAutoFit/>
          </a:bodyPr>
          <a:lstStyle/>
          <a:p>
            <a:pPr algn="just" defTabSz="860048"/>
            <a:endParaRPr lang="ru-RU" sz="1317" i="1" dirty="0">
              <a:solidFill>
                <a:srgbClr val="002060"/>
              </a:solidFill>
              <a:latin typeface="Calibri"/>
            </a:endParaRPr>
          </a:p>
          <a:p>
            <a:pPr algn="just" defTabSz="860048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860048"/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0048"/>
            <a:r>
              <a:rPr lang="ru-RU" sz="1317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31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</a:p>
          <a:p>
            <a:pPr algn="just" defTabSz="860048"/>
            <a:endParaRPr lang="ru-RU" sz="1317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/>
            <a:r>
              <a:rPr lang="ru-RU" sz="1317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31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860048"/>
            <a:endParaRPr lang="ru-RU" sz="1317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/>
            <a:r>
              <a:rPr lang="ru-RU" sz="1317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31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860048"/>
            <a:endParaRPr lang="ru-RU" sz="1317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/>
            <a:r>
              <a:rPr lang="ru-RU" sz="1317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31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</a:p>
          <a:p>
            <a:pPr defTabSz="860048"/>
            <a:endParaRPr lang="ru-RU" sz="1317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0048"/>
            <a:r>
              <a:rPr lang="ru-RU" sz="1317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31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860048"/>
            <a:r>
              <a:rPr lang="ru-RU" sz="1317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860048"/>
            <a:endParaRPr lang="ru-RU" sz="131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2822" y="878295"/>
            <a:ext cx="3070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0"/>
            <a:ext cx="2359149" cy="2621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196"/>
            <a:ext cx="1851670" cy="2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9985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01422" y="2276872"/>
          <a:ext cx="8928991" cy="400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внутреннего туристского потока;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гостиниц и аналогичных коллективных средств размещения, в том числе эконом-класса;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специализированных коллективных средств размещения, в том числе санаторно-курортных, организаций отдыха, туристических баз,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настоящее время на территории ВТРК «Архыз» построены и функционируют необходимые объекты внешней инфраструктуры, построена часть объектов туристической инфраструктуры - 2 гостиницы, 2 подъемника (гондольного и кресельного типов), 4 горнолыжные трассы, система искусственного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оснежения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освещения склонов, административное здание с соответствующей инфраструктурой, в том числе центр проката горнолыжного оборудования, офисные помещения, пункт общественного питания.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туризм,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2015 году туристический поток составил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около 1 млн. человек, количество рабочих мест в регионе увеличится примерно на 10 тысяч человек.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7688" y="980729"/>
            <a:ext cx="764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туризма в КЧР до 2018 года»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980728"/>
            <a:ext cx="549492" cy="1505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4" y="995814"/>
            <a:ext cx="679312" cy="679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3" y="1752692"/>
            <a:ext cx="733901" cy="7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1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9"/>
          <a:ext cx="8928991" cy="443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жилья в эксплуатацию  жилой площади 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индивидуальное жилищное строительство (899 дом) - 156,4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многоквартирное жилье (10 многоэтажных жилых домов) - 26,0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Количество проведенных конкурсов, выставок, семинаров по совершенствованию методов проектирования, планирования проектных работ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с применением ипотечного кредитования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, кол-во семей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Закона КЧР от 27.07.2015 № 65-РЗ «О социальной поддержке отдельных категорий граждан в сфере ипотечного жилищного кредитования 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КЧР»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 субсидии из республиканского бюджета КЧР на погашение части первоначального взноса ипотечного жилищного кредита в размере 5% от стоимости приобретаемого объекта недвижимости, при условии, что сумма кредита составит не более трех миллионов рублей.</a:t>
                      </a:r>
                    </a:p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39616" y="706389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строительства, архитектуры, градостроительства и ЖКХ в КЧР В 2014-2020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6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36" y="484109"/>
            <a:ext cx="1006849" cy="100684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9"/>
          <a:ext cx="8928991" cy="425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численности безработных граждан, зарегистрированных в органах службы занятости населения, к общей численности безработных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12,6%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Трудоустроено 4905 человек (101% плана);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направлено на профессиональное обучение 920 безработных (102,2% плана) и 31 ищущих работу граждан (103,3% плана);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социальные выплаты 12223 безработных граждан (91% плана)</a:t>
                      </a:r>
                    </a:p>
                    <a:p>
                      <a:pPr lvl="0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граждан, признанных безработными, в численности безработных граждан, прошедших профессиональное обучение и получивших дополнительное профессиональное образование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2740 гражданам в поиске подходящей работы 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временной занятости 2312 человек ;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 безработных граждан 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занятости 13 многодетных родителей и родителей, воспитывающих детей-инвалидов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численности трудоустроенных инвалидов на оборудованные (оснащенные) для них рабочие места к общей численности инвалидов в трудоспособном возрасте .</a:t>
                      </a:r>
                    </a:p>
                    <a:p>
                      <a:pPr algn="just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условия для интеграции в трудовую деятельность 103 человек с ограниченными физическими возможностями на оборудованные рабочие места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7648" y="695795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«Содействие занятости населения 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на 2014-2020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81" y="892947"/>
            <a:ext cx="1003176" cy="1003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74" y="377280"/>
            <a:ext cx="1078412" cy="1078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73" y="1035041"/>
            <a:ext cx="1150922" cy="115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42" y="987533"/>
            <a:ext cx="938618" cy="9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2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83370"/>
            <a:ext cx="2160240" cy="197209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9"/>
          <a:ext cx="8928991" cy="440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помощи молодым людям, оказавшимся в трудной жизненной ситуации в интеграции в общество,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Заключены соглашения с 12 муниципальными образованиями республики,  которым выдано 592 бланка свидетельств о праве молодых семей на получение социальной выплаты на приобретение жилья молодыми семьями.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помещения;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Заключены соглашения с 12 муниципальными образованиями республики,  которым выдано 592 бланка свидетельств о праве молодых семей на получение социальной выплаты на приобретение жилья молодыми семьями.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привлеченных участников при проведении социально-значимых мероприятий, акций, проектов, реализованных партнерскими некоммерческими объединениями,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5680" y="769253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«Молодежь 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на  2014-2018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666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59" y="260622"/>
            <a:ext cx="1918523" cy="16836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60848"/>
          <a:ext cx="8928991" cy="423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защищенного в результате проведения мероприятий по повышению защищенности от негативного воздействия вод, осуществленных в текущем году – 1632 чел.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установленных (нанесенных на землеустроительные карты)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водных объектов к протяженности береговой линии, требующей установления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(участков водных объектов, испытывающих антропогенное воздействие)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отчетный период протяженность установленных (нанесенных на землеустроительные карты)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– 2590,4 км.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плана поступлений в доход федерального бюджета в отношении платежей за пользование водными объектами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поступлений в бюджет РФ платежей за пользование водными объектами – 43 428,03 тыс. рублей, фактически поступило 39 978,35 тыс. рублей (данные на 31.12.2015 г.).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приведенных в нормативное состояние существующих объектов размещения отходов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2015 году велись работы по ликвидации накопленного экологического ущерба – рекультивация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первой очереди ЗАО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Урупский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ГОК», затраты инвестора составили 1216,0 тыс.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2584" y="791266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водохозяйственного комплекса и охрана окружающей среды в  КЧР до 2020 года»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6" y="418668"/>
            <a:ext cx="972307" cy="972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671356"/>
            <a:ext cx="830560" cy="8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0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45881" y="2492896"/>
          <a:ext cx="8928991" cy="329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регуляционных </a:t>
                      </a:r>
                      <a:r>
                        <a:rPr lang="ru-RU" sz="1400" b="0" i="0" u="none" strike="noStrike" dirty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и противоэпизоотических мероприятий в целях пресса хищнической деятельности животных, наносящих ущерб  охотничьим ресурсам и предотвращение эпизоотий опасных для здоровья людей, домашних и диких </a:t>
                      </a:r>
                      <a:r>
                        <a:rPr lang="ru-RU" sz="14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животных  (кол-во рейдов)</a:t>
                      </a:r>
                      <a:endParaRPr lang="ru-RU" sz="14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защищенного в результате проведения мероприятий по повышению защищенности от негативного воздействия вод, осуществленных в текущем году – 1632 чел.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научно-исследовательских работ, ведение мониторинга за состоянием растительного и животного мира в области охраны и использования объектов животного мира (за исключением отнесенных к объектам охоты, а так же водных биологических ресурсов).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Научная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работа по исследованию редких видов животных  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8485" y="940376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«Животный мир Карачаево-Черкесской Республики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на 2014-2018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4" y="588184"/>
            <a:ext cx="854112" cy="1041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82" y="1540540"/>
            <a:ext cx="574730" cy="797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66" y="1129469"/>
            <a:ext cx="1079443" cy="809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96" y="594476"/>
            <a:ext cx="648072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6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492897"/>
          <a:ext cx="8928991" cy="308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Пенсии, пособия, выплачиваемые  организациями сектора государственного управления по исполнительным листам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Перерасчет  ежемесячных  выплат в возмещение вреда здоровью ,согласно решений суда. составил 300,тыс руб. Определение судебной коллегии о снижении сумм в возмещении вреда здоровью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средствами индивидуальной защиты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запаса СИЗ в сумме 4950 тыс.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резерва финансовых и материальных ресурсов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резерва финансовых и материальных ресурсов  100%</a:t>
                      </a:r>
                    </a:p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1624" y="795608"/>
            <a:ext cx="8141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/>
              </a:rPr>
              <a:t>«Обеспечение мероприятий гражданской обороны, защиты населения и территорий от чрезвычайных ситуаций, пожарной безопасности людей на водных объектах   КЧР на  2014 -2017 </a:t>
            </a:r>
            <a:r>
              <a:rPr lang="ru-RU" sz="2000" b="1" i="1" dirty="0" err="1">
                <a:solidFill>
                  <a:srgbClr val="C00000"/>
                </a:solidFill>
                <a:latin typeface="Calibri"/>
              </a:rPr>
              <a:t>гг</a:t>
            </a:r>
            <a:r>
              <a:rPr lang="ru-RU" sz="2000" b="1" i="1" dirty="0">
                <a:solidFill>
                  <a:srgbClr val="C00000"/>
                </a:solidFill>
                <a:latin typeface="Calibri"/>
              </a:rPr>
              <a:t>»</a:t>
            </a:r>
            <a:endParaRPr lang="ru-RU" sz="20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05" y="811693"/>
            <a:ext cx="1368152" cy="922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669838"/>
            <a:ext cx="765305" cy="765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98" y="1616442"/>
            <a:ext cx="818701" cy="8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7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9" y="809653"/>
            <a:ext cx="1486783" cy="148571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012643"/>
          <a:ext cx="8928991" cy="486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отношений, в общем количестве жителей КЧР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 социологический опрос экспертного сообщества и молодежи КЧР о состоянии межконфессиональной ситуации в республике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участников мероприятий, направленных на этнокультурное развитие народов Карачаево-Черкесской Республики и поддержку языкового многообразия,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 2016г. проведены мероприятия, где  присутствовали 1865 чел. в поддержку языкового многообразия республики, которые освещались в региональных печатных и ТВ средствах массовой информации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производству, выпуску и распространению периодических печатных изданий: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подписчиков в разрезе каждой газеты: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республики»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Абазашта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Къарачай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Ногайдавысы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«Черкес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хэку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8054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Тираж газет снизился из-за повышения почтовых расходов, а также из-за проблем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доставкой почты в населенных пунктах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9656" y="488870"/>
            <a:ext cx="8225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«Реализация государственной национальной, конфессиональной, информационной политики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 КЧР на 2014-2017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5" y="651430"/>
            <a:ext cx="711373" cy="7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78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764704"/>
            <a:ext cx="2016223" cy="17576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31505" y="2420888"/>
          <a:ext cx="8928991" cy="415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служащих, получивших дополнительное профессиональное образование, прошедших обучение в ходе семинаров, проводимых органами государственной власти республики, от общего количества муниципальных служащих</a:t>
                      </a:r>
                    </a:p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менее 30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целевого показателя в сторону увеличения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запланированного объясняется активным участием муниципальных служащих в семинарах, проводимых органами государственной власти республики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Кадровый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резерв, сформированный в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образованиях, единиц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 деятельности органов местного самоуправления со стороны Управления  Главы и Правительства КЧР по организационной работе, вопросам местного самоуправления и регистра муниципальных нормативных правовых актов КЧР привел к увеличению данного показателя на 12 ед.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6404" y="764705"/>
            <a:ext cx="822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муниципальной службы в КЧР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2014-2019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76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20" y="692696"/>
            <a:ext cx="8712968" cy="1228998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межбюджетных трансфертов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  2016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млн.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1396918"/>
          <a:ext cx="8723314" cy="520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8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66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6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Фактическое исполнение </a:t>
                      </a:r>
                      <a:endParaRPr lang="ru-RU" sz="1600" b="1" dirty="0" smtClean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6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в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т.ч.</a:t>
                      </a:r>
                    </a:p>
                  </a:txBody>
                  <a:tcPr marL="9525" marR="9525" marT="9525" marB="0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596,4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567,9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95,2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дотация на выравнивание БО МР(ГО)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423,6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423,6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дотация на выравнивание БО СП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дотация на сбалансированность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142,7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132,9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93,1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дотация на стимулирование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Субсидии,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них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925,5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880,7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95,2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субсидия на софинансирование расходов на оплату труда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167,5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167,5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субсидия на формирование РФФПП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228,8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228,8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из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них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5 950,0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5 933,6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субвенция на выравнивание БО СП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98,9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98,7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7 570,8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7 480,9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98,8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расходов республиканского бюджета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20 162,7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19 653,3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97,5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4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вес межбюджетных трансфертов в расходах республиканского бюджета</a:t>
                      </a:r>
                    </a:p>
                  </a:txBody>
                  <a:tcPr marL="9525" marR="9525" marT="9525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37,5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38,1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48E888E-577F-4495-A6EE-33FEBF2F6F41}" type="slidenum">
              <a:rPr lang="ru-RU">
                <a:solidFill>
                  <a:srgbClr val="000000"/>
                </a:solidFill>
                <a:latin typeface="Calibri"/>
              </a:rPr>
              <a:pPr>
                <a:defRPr/>
              </a:pPr>
              <a:t>59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0307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5520" y="1988840"/>
            <a:ext cx="8712968" cy="47074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317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317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just"/>
            <a:endParaRPr lang="ru-RU" sz="131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17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(ПБС)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образованиями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131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131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</a:p>
          <a:p>
            <a:pPr algn="l">
              <a:lnSpc>
                <a:spcPct val="90000"/>
              </a:lnSpc>
            </a:pPr>
            <a:endParaRPr lang="ru-RU" sz="131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Распорядитель бюджетных средств (РБС)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1317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17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17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r>
              <a:rPr lang="ru-RU" sz="1317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17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sz="1317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317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317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6411" y="639546"/>
            <a:ext cx="3070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0"/>
            <a:ext cx="2359149" cy="2621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196"/>
            <a:ext cx="1851670" cy="2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864" y="870208"/>
            <a:ext cx="579613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"Переселение граждан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аварийного жилищного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фонда КЧР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2014-2017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годы»,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59496" y="2636912"/>
          <a:ext cx="9001000" cy="342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Расселяемая площадь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переселения (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			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17 998,09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413 747,88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292 557,82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104 835,96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16 354,09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этапу 2014 года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9 395,10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226 558,29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151 704,42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74 853,87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Краснокурганское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4 727,10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79 096,20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76 141,98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2 954,22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Усть-Джегутинское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2 332,60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72 644,09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37 710,91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34 933,18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Чапаевское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2 335,40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74 818,00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37 851,53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36 966,48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этапу 2015 году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8 136,79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179 388,89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133 715,77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29 319,03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16 354,09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18" y="183624"/>
            <a:ext cx="3187994" cy="216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667693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94082" y="1196752"/>
          <a:ext cx="8373616" cy="546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Расселяемая площадь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переселения (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			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а.Бесленей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8 503,46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7 780,66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722,79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1 422,89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23 808,51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21 784,78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2 023,72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Кичи-Балыкское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14 326,37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13 108,63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1 217,74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п.Кавказский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307,80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5 150,26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4 712,49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437,77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п.Майский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306,60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5 130,19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4 694,12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436,07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п.Мичуринский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211,50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3 538,92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3 238,12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Октябрьский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1 140,70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19 086,76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17 464,39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1 622,38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с.Счастливенское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536,90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8 983,68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8 220,07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763,61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46 400,00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24 605,86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21 794,14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1 420,80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44 460,75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28 106,66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16 354,09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этапу 2016 году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7 800,69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7 137,63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663,06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466,20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7 800,69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7 137,63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663,06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08" y="-153597"/>
            <a:ext cx="2260593" cy="226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40768"/>
            <a:ext cx="504056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747501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75521" y="1340768"/>
          <a:ext cx="878497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32777572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291215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12314643"/>
                    </a:ext>
                  </a:extLst>
                </a:gridCol>
                <a:gridCol w="1915411">
                  <a:extLst>
                    <a:ext uri="{9D8B030D-6E8A-4147-A177-3AD203B41FA5}">
                      <a16:colId xmlns:a16="http://schemas.microsoft.com/office/drawing/2014/main" val="406138133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561759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проекта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Город/район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инвестиций, млрд рублей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798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всесезонного горного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курорта «Архыз» 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Зеленчукский район 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тыс. человек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единовременного размещения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ОАО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«Курорты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Северного Кавказа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7119752"/>
                  </a:ext>
                </a:extLst>
              </a:tr>
              <a:tr h="1325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оборудования ОАО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«Хабезский   гипсовый  завод» и расширения  ассортимента продукции на основе гипсового вяжущего (реализуемый)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Хабезский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14,4 млн м2 ГКЛ в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ОАО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«Хабезский гипсовый завод»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1,684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0,59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1,094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88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локализации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производства автоком-понентов и организация научно исследовательского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 и опытно-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конструкторского центра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Черкесск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увеличение уровня локализации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сборочного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производства с имеющегося уровня в 24-30%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ДерВейс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2,4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678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 и переработка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андезитовых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порфиритов,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	и реализация щебня 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млн тонн в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«Карачаево-Черкесская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горноперерабатывающая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компания»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0,36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0,36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489482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48681"/>
            <a:ext cx="924233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6214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75521" y="1628800"/>
          <a:ext cx="8784975" cy="461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27775724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29121566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1612314643"/>
                    </a:ext>
                  </a:extLst>
                </a:gridCol>
                <a:gridCol w="1915411">
                  <a:extLst>
                    <a:ext uri="{9D8B030D-6E8A-4147-A177-3AD203B41FA5}">
                      <a16:colId xmlns:a16="http://schemas.microsoft.com/office/drawing/2014/main" val="406138133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561759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проекта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Город/район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инвестиций, млрд рублей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798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Модернизация, реконструкция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расширение действующего завода силикатного кирпича 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Джегутинский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млн штук в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«Карачаево-Черкесский завод силикатного кирпича»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0,4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7119752"/>
                  </a:ext>
                </a:extLst>
              </a:tr>
              <a:tr h="1325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производства щебня из серпентинитов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месторождения 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Курджиново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тыс. тонн в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 «РУСТОНА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0,3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88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Закладка фруктового сада интенсивного типа» на территории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Адыге-Хабльского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Карачаево-Черкесской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Адыге-Хабльский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Яблоня 10 500 тонн; черешня 750 тонн;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слива 1 155 тонн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	«Сады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Карачаево-Черкессии»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0,4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678813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39" y="692697"/>
            <a:ext cx="924233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120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9" y="692697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реализуемые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75521" y="1628800"/>
          <a:ext cx="878497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32777572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291215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12314643"/>
                    </a:ext>
                  </a:extLst>
                </a:gridCol>
                <a:gridCol w="1915411">
                  <a:extLst>
                    <a:ext uri="{9D8B030D-6E8A-4147-A177-3AD203B41FA5}">
                      <a16:colId xmlns:a16="http://schemas.microsoft.com/office/drawing/2014/main" val="406138133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561759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проекта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Город/район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инвестиций, млрд рублей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798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стекольного завода по производству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медицинского 	стекла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«КЧР-МЕДПРОМ»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Ногайский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Cтеклянная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медицинская трубка; Ампулы емкостью от 1 до 20 мл (около 2 млрд штук в год);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Флаконы и картриджи (около 300 млн штук в год)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«Мегаполис»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 – 1,3 Заемные средства – 7,7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7119752"/>
                  </a:ext>
                </a:extLst>
              </a:tr>
              <a:tr h="1325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сельскохозяйственного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комплекса по разведению племенных коз молочной породы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(козоводческий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племрепродуктор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Прикубанский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Козоводческий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	со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стойловым содержанием на 5 000 голов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ТД «Строй Дом»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0,25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0,2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88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цеха розлива питьевой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(минеральной) воды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Черкесск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	«Фирма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0,106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678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70777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1575420" y="1589655"/>
          <a:ext cx="871296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536" y="5152268"/>
            <a:ext cx="1115616" cy="15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-272831"/>
            <a:ext cx="2574379" cy="2574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4226" y="620689"/>
            <a:ext cx="55921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долга КЧР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период 2014-2016 гг.,  млн.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207">
            <a:off x="8857347" y="338719"/>
            <a:ext cx="940117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4186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95733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67734" y="374279"/>
            <a:ext cx="1656184" cy="138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2142004" y="708504"/>
            <a:ext cx="7753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Министерства финансов КЧР 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2711450" y="1844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3" y="1065831"/>
            <a:ext cx="84613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rgbClr val="FEF194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предстоящий период, к основным направлениям работы </a:t>
            </a:r>
            <a:endParaRPr lang="ru-RU" sz="1600" dirty="0">
              <a:solidFill>
                <a:srgbClr val="FEF194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FEF194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600" dirty="0">
                <a:solidFill>
                  <a:srgbClr val="FEF194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финансов Карачаево-Черкесской Республики можно отнести: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24000" y="1683431"/>
          <a:ext cx="894127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CD38477-6408-400A-967C-31292F7CE89C}" type="slidenum">
              <a:rPr lang="ru-RU">
                <a:solidFill>
                  <a:srgbClr val="000000"/>
                </a:solidFill>
                <a:latin typeface="Calibri"/>
              </a:rPr>
              <a:pPr>
                <a:defRPr/>
              </a:pPr>
              <a:t>66</a:t>
            </a:fld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27698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2711450" y="1844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180" y="829063"/>
            <a:ext cx="84613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FEF194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24000" y="836833"/>
          <a:ext cx="894127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CD38477-6408-400A-967C-31292F7CE89C}" type="slidenum">
              <a:rPr lang="ru-RU">
                <a:solidFill>
                  <a:srgbClr val="000000"/>
                </a:solidFill>
                <a:latin typeface="Calibri"/>
              </a:rPr>
              <a:pPr>
                <a:defRPr/>
              </a:pPr>
              <a:t>67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01028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631504" y="404664"/>
          <a:ext cx="88569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CD38477-6408-400A-967C-31292F7CE89C}" type="slidenum">
              <a:rPr lang="ru-RU">
                <a:solidFill>
                  <a:srgbClr val="000000"/>
                </a:solidFill>
                <a:latin typeface="Calibri"/>
              </a:rPr>
              <a:pPr>
                <a:defRPr/>
              </a:pPr>
              <a:t>68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1899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3" y="1268761"/>
            <a:ext cx="8784976" cy="5293757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i="1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Комсомольская 23, Дом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</a:p>
          <a:p>
            <a:pPr algn="ctr"/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Режим работы: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понедельник-пятница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9 до 18 часов, </a:t>
            </a:r>
            <a:b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выходной</a:t>
            </a:r>
            <a:r>
              <a:rPr lang="en-US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600" b="1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График приема граждан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Министр финансов КЧР ( Эльканов Рустам Ханафиевич)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каждый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вторник с 14-00 до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18-00</a:t>
            </a:r>
          </a:p>
          <a:p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министра финансов КЧР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Неля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–   каждый четверг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9-00 до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13-00</a:t>
            </a:r>
          </a:p>
          <a:p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финансов КЧР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Вадим Валентинович)         –       каждую среду с 14-00 до 18-00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тел.   (8782) 26-64-45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(8782) 26-65-25  -  отдел по разработке и внедрению современных  </a:t>
            </a:r>
            <a:r>
              <a:rPr lang="ru-RU" sz="140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инноваций  в области финансов</a:t>
            </a:r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факс: (8782) 26-66-18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e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40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minfin09</a:t>
            </a:r>
          </a:p>
          <a:p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5" y="4586350"/>
            <a:ext cx="1008352" cy="109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51" y="5820331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845390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21" y="5861467"/>
            <a:ext cx="886347" cy="591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4" y="5868923"/>
            <a:ext cx="612506" cy="612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6320" y="6021201"/>
            <a:ext cx="122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КЧР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712" y="560874"/>
            <a:ext cx="9191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для граждан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82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528" y="2924944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9263" y="836713"/>
            <a:ext cx="87552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/>
            <a:r>
              <a:rPr lang="ru-RU" sz="35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35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537" y="2564905"/>
            <a:ext cx="9036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Развитие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Республики по итогам 2016 года характеризовалось, как положительными тенденциями развития, так и снижением темпов экономических показателей.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положительных факторов можно отметить увеличение производства продукции сельского хозяйства, получение на предприятиях прибыли в качестве сальдированного финансового результата, снижение темпов инфляции и просроченной кредиторской задолженности, отсутствие просроченной задолженности по заработной платы и уменьшение численности официально зарегистрированных безработных.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Среди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факторов можно отметить спад промышленного производства , сокращение объема грузооборота и перевозок пассажиров автомобильным транспортом, сокращение объема строительных работ, снижение объемов розничной торговли, дефицит консолидированного бюджета, рост дебиторской задолженности и снижение реальных располагаемых денежных доходов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0648410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chrstat.gks.ru/wps/wcm/connect/rosstat_ts/kchrstat/resources/081c810042bc383aa232a2c9cadae528/1/k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43366"/>
            <a:ext cx="2619375" cy="20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43872" y="1700809"/>
            <a:ext cx="5511600" cy="1100261"/>
          </a:xfrm>
          <a:prstGeom prst="rect">
            <a:avLst/>
          </a:prstGeom>
        </p:spPr>
        <p:txBody>
          <a:bodyPr wrap="square" lIns="86001" tIns="43001" rIns="86001" bIns="43001">
            <a:spAutoFit/>
          </a:bodyPr>
          <a:lstStyle/>
          <a:p>
            <a:pPr defTabSz="860048"/>
            <a:r>
              <a:rPr lang="ru-RU" sz="131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860048"/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860048"/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31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1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678303" y="3408868"/>
          <a:ext cx="8872363" cy="11475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3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9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Черкесск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62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30"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691155" y="4569248"/>
          <a:ext cx="8859511" cy="9890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4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3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rowSpan="3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693683" y="5565762"/>
          <a:ext cx="8856982" cy="99873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  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9576" y="787191"/>
            <a:ext cx="7848872" cy="456174"/>
          </a:xfrm>
          <a:prstGeom prst="rect">
            <a:avLst/>
          </a:prstGeom>
          <a:noFill/>
        </p:spPr>
        <p:txBody>
          <a:bodyPr wrap="square" lIns="86001" tIns="43001" rIns="86001" bIns="43001" rtlCol="0">
            <a:spAutoFit/>
          </a:bodyPr>
          <a:lstStyle/>
          <a:p>
            <a:pPr algn="ctr" defTabSz="860048"/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КЧР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669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553884" y="1451685"/>
          <a:ext cx="9000999" cy="521767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048727">
                  <a:extLst>
                    <a:ext uri="{9D8B030D-6E8A-4147-A177-3AD203B41FA5}">
                      <a16:colId xmlns:a16="http://schemas.microsoft.com/office/drawing/2014/main" val="233578401"/>
                    </a:ext>
                  </a:extLst>
                </a:gridCol>
                <a:gridCol w="580450">
                  <a:extLst>
                    <a:ext uri="{9D8B030D-6E8A-4147-A177-3AD203B41FA5}">
                      <a16:colId xmlns:a16="http://schemas.microsoft.com/office/drawing/2014/main" val="230075694"/>
                    </a:ext>
                  </a:extLst>
                </a:gridCol>
                <a:gridCol w="943912">
                  <a:extLst>
                    <a:ext uri="{9D8B030D-6E8A-4147-A177-3AD203B41FA5}">
                      <a16:colId xmlns:a16="http://schemas.microsoft.com/office/drawing/2014/main" val="4015706749"/>
                    </a:ext>
                  </a:extLst>
                </a:gridCol>
                <a:gridCol w="725887">
                  <a:extLst>
                    <a:ext uri="{9D8B030D-6E8A-4147-A177-3AD203B41FA5}">
                      <a16:colId xmlns:a16="http://schemas.microsoft.com/office/drawing/2014/main" val="3206254551"/>
                    </a:ext>
                  </a:extLst>
                </a:gridCol>
                <a:gridCol w="798476">
                  <a:extLst>
                    <a:ext uri="{9D8B030D-6E8A-4147-A177-3AD203B41FA5}">
                      <a16:colId xmlns:a16="http://schemas.microsoft.com/office/drawing/2014/main" val="27326973"/>
                    </a:ext>
                  </a:extLst>
                </a:gridCol>
                <a:gridCol w="653298">
                  <a:extLst>
                    <a:ext uri="{9D8B030D-6E8A-4147-A177-3AD203B41FA5}">
                      <a16:colId xmlns:a16="http://schemas.microsoft.com/office/drawing/2014/main" val="1330012752"/>
                    </a:ext>
                  </a:extLst>
                </a:gridCol>
                <a:gridCol w="798476">
                  <a:extLst>
                    <a:ext uri="{9D8B030D-6E8A-4147-A177-3AD203B41FA5}">
                      <a16:colId xmlns:a16="http://schemas.microsoft.com/office/drawing/2014/main" val="1760192644"/>
                    </a:ext>
                  </a:extLst>
                </a:gridCol>
                <a:gridCol w="684370">
                  <a:extLst>
                    <a:ext uri="{9D8B030D-6E8A-4147-A177-3AD203B41FA5}">
                      <a16:colId xmlns:a16="http://schemas.microsoft.com/office/drawing/2014/main" val="2998702135"/>
                    </a:ext>
                  </a:extLst>
                </a:gridCol>
                <a:gridCol w="767403">
                  <a:extLst>
                    <a:ext uri="{9D8B030D-6E8A-4147-A177-3AD203B41FA5}">
                      <a16:colId xmlns:a16="http://schemas.microsoft.com/office/drawing/2014/main" val="1065169452"/>
                    </a:ext>
                  </a:extLst>
                </a:gridCol>
              </a:tblGrid>
              <a:tr h="28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sng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2014</a:t>
                      </a:r>
                      <a:endParaRPr lang="en-US" sz="105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sng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2015</a:t>
                      </a:r>
                      <a:endParaRPr lang="ru-RU" sz="105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00209"/>
                  </a:ext>
                </a:extLst>
              </a:tr>
              <a:tr h="286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(ВВП)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13127,2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38584,1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43651,5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49252,1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58712,1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66106,6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67355,2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908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хозяйство, охота и лесное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9002,2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9380,9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13216,1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16812,3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93049643"/>
                  </a:ext>
                </a:extLst>
              </a:tr>
              <a:tr h="18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29222991"/>
                  </a:ext>
                </a:extLst>
              </a:tr>
              <a:tr h="203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77114795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1757,3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4269,6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5632,9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6204,9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10777,8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8052,8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46059766"/>
                  </a:ext>
                </a:extLst>
              </a:tr>
              <a:tr h="379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электроэнергии,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газа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14705876"/>
                  </a:ext>
                </a:extLst>
              </a:tr>
              <a:tr h="18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3102,9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3021,1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4726,8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5410,6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5807,8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93730263"/>
                  </a:ext>
                </a:extLst>
              </a:tr>
              <a:tr h="248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оптовая и розничная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2258,2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3005038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гостиницы 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48388347"/>
                  </a:ext>
                </a:extLst>
              </a:tr>
              <a:tr h="18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и связь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2931,8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2559,9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2977,4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6070149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1707123"/>
                  </a:ext>
                </a:extLst>
              </a:tr>
              <a:tr h="21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с недвижимым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2871,1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2517,2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02917650"/>
                  </a:ext>
                </a:extLst>
              </a:tr>
              <a:tr h="555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4477,7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8888,5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9944,9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27893357"/>
                  </a:ext>
                </a:extLst>
              </a:tr>
              <a:tr h="18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2063,6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2235,6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2445,2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3803,8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105598"/>
                  </a:ext>
                </a:extLst>
              </a:tr>
              <a:tr h="3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3148,3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4397,1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61515288"/>
                  </a:ext>
                </a:extLst>
              </a:tr>
              <a:tr h="3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6932516"/>
                  </a:ext>
                </a:extLst>
              </a:tr>
              <a:tr h="3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объема, в постоянных ценах, в %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95854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ВВП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на душу населения,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29348,9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81758,5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91782,3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103462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124059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143790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4" marR="2264" marT="2264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422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6630" y="620689"/>
            <a:ext cx="612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региональный продукт по видам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деятельности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458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FFCCA6"/>
      </a:accent4>
      <a:accent5>
        <a:srgbClr val="FF8021"/>
      </a:accent5>
      <a:accent6>
        <a:srgbClr val="F68D7B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8302</Words>
  <Application>Microsoft Office PowerPoint</Application>
  <PresentationFormat>Широкоэкранный</PresentationFormat>
  <Paragraphs>2174</Paragraphs>
  <Slides>69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Calibri</vt:lpstr>
      <vt:lpstr>Lucida Sans Unicode</vt:lpstr>
      <vt:lpstr>Tahoma</vt:lpstr>
      <vt:lpstr>Times New Roman</vt:lpstr>
      <vt:lpstr>Wingdings</vt:lpstr>
      <vt:lpstr>1_White Template with blue-green Segoe_TP10286786</vt:lpstr>
      <vt:lpstr>1_Тема Office</vt:lpstr>
      <vt:lpstr>БЮДЖЕТ ДЛЯ ГРАЖДАН  к проекту  «Закона КЧР об исполнении республиканского бюджета КЧР за 2016 год»   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 поступления налоговых и неналоговых доходов консолидированного бюджета КЧР    млн.руб                                                                              </vt:lpstr>
      <vt:lpstr>Анализ поступления доходов  в республиканский бюджет  за 2015-2016 гг., млн.руб.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безвозмездных поступлений в консолидированный бюджет КЧР                         за 2015-2016 гг ., млн. рублей</vt:lpstr>
      <vt:lpstr>Структура расходов  республиканского бюджета  за 2015-2016 гг, %</vt:lpstr>
      <vt:lpstr>Анализ исполнения расходов бюджета за 2014-2016 гг., млн. рублей</vt:lpstr>
      <vt:lpstr>Реализация Указов Президента Российской Федерации  от 7 мая 2012 года в 2016 году, млн. рублей</vt:lpstr>
      <vt:lpstr>Анализ исполнения социально-значимых расходов республиканского бюджета  за 2015-2016 гг., тыс.руб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государственных программ в 2016 году,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исполнения межбюджетных трансфертов муниципальным образованиям КЧР   2016 г., млн. руб    </vt:lpstr>
      <vt:lpstr>  "Переселение граждан  из аварийного жилищного     фонда КЧР на 2014-2017 годы»,тыс.руб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к проекту  «Закона КЧР об исполнении республиканского бюджета КЧР за 2016 год»   </dc:title>
  <dc:creator>User</dc:creator>
  <cp:lastModifiedBy>User</cp:lastModifiedBy>
  <cp:revision>1</cp:revision>
  <dcterms:created xsi:type="dcterms:W3CDTF">2017-06-08T07:24:33Z</dcterms:created>
  <dcterms:modified xsi:type="dcterms:W3CDTF">2017-06-08T07:24:50Z</dcterms:modified>
</cp:coreProperties>
</file>