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rts/chart5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charts/chart6.xml" ContentType="application/vnd.openxmlformats-officedocument.drawingml.chart+xml"/>
  <Override PartName="/ppt/drawings/drawing2.xml" ContentType="application/vnd.openxmlformats-officedocument.drawingml.chartshapes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4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81"/>
  </p:notesMasterIdLst>
  <p:sldIdLst>
    <p:sldId id="256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25" r:id="rId70"/>
    <p:sldId id="326" r:id="rId71"/>
    <p:sldId id="327" r:id="rId72"/>
    <p:sldId id="328" r:id="rId73"/>
    <p:sldId id="329" r:id="rId74"/>
    <p:sldId id="330" r:id="rId75"/>
    <p:sldId id="331" r:id="rId76"/>
    <p:sldId id="332" r:id="rId77"/>
    <p:sldId id="333" r:id="rId78"/>
    <p:sldId id="334" r:id="rId79"/>
    <p:sldId id="335" r:id="rId80"/>
  </p:sldIdLst>
  <p:sldSz cx="9721850" cy="61214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F9FE"/>
    <a:srgbClr val="FFFFCC"/>
    <a:srgbClr val="CCFF99"/>
    <a:srgbClr val="FFFFFF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59" autoAdjust="0"/>
  </p:normalViewPr>
  <p:slideViewPr>
    <p:cSldViewPr>
      <p:cViewPr varScale="1">
        <p:scale>
          <a:sx n="90" d="100"/>
          <a:sy n="90" d="100"/>
        </p:scale>
        <p:origin x="-1152" y="-102"/>
      </p:cViewPr>
      <p:guideLst>
        <p:guide orient="horz" pos="1928"/>
        <p:guide pos="306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84" Type="http://schemas.openxmlformats.org/officeDocument/2006/relationships/theme" Target="theme/theme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presProps" Target="presProps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  <c:spPr>
        <a:solidFill>
          <a:schemeClr val="accent6">
            <a:lumMod val="60000"/>
            <a:lumOff val="40000"/>
          </a:schemeClr>
        </a:solidFill>
      </c:spPr>
    </c:floor>
    <c:sideWall>
      <c:thickness val="0"/>
      <c:spPr>
        <a:solidFill>
          <a:schemeClr val="accent6">
            <a:lumMod val="20000"/>
            <a:lumOff val="80000"/>
          </a:schemeClr>
        </a:solidFill>
      </c:spPr>
    </c:sideWall>
    <c:backWall>
      <c:thickness val="0"/>
      <c:spPr>
        <a:solidFill>
          <a:schemeClr val="accent6">
            <a:lumMod val="20000"/>
            <a:lumOff val="80000"/>
          </a:schemeClr>
        </a:solidFill>
      </c:spPr>
    </c:backWall>
    <c:plotArea>
      <c:layout>
        <c:manualLayout>
          <c:layoutTarget val="inner"/>
          <c:xMode val="edge"/>
          <c:yMode val="edge"/>
          <c:x val="6.7703530136678264E-2"/>
          <c:y val="3.0111712080818885E-3"/>
          <c:w val="0.73233520219345016"/>
          <c:h val="0.88678149606299217"/>
        </c:manualLayout>
      </c:layout>
      <c:area3D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Городское население (среднегодовая)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c:spPr>
          <c:dLbls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2014 (факт)</c:v>
                </c:pt>
                <c:pt idx="1">
                  <c:v>2015 (факт)</c:v>
                </c:pt>
                <c:pt idx="2">
                  <c:v>2016 (оценка)</c:v>
                </c:pt>
                <c:pt idx="3">
                  <c:v>2017 (прогноз)</c:v>
                </c:pt>
                <c:pt idx="4">
                  <c:v>2018 (прогноз)</c:v>
                </c:pt>
                <c:pt idx="5">
                  <c:v>2019 (прогноз)</c:v>
                </c:pt>
              </c:strCache>
            </c:strRef>
          </c:cat>
          <c:val>
            <c:numRef>
              <c:f>Лист1!$B$2:$B$7</c:f>
              <c:numCache>
                <c:formatCode>#,##0.00</c:formatCode>
                <c:ptCount val="6"/>
                <c:pt idx="0" formatCode="General">
                  <c:v>200.4</c:v>
                </c:pt>
                <c:pt idx="1">
                  <c:v>200</c:v>
                </c:pt>
                <c:pt idx="2">
                  <c:v>199.4</c:v>
                </c:pt>
                <c:pt idx="3">
                  <c:v>199</c:v>
                </c:pt>
                <c:pt idx="4">
                  <c:v>198.7</c:v>
                </c:pt>
                <c:pt idx="5">
                  <c:v>198.65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Сельское население (среднегодовая)</c:v>
                </c:pt>
              </c:strCache>
            </c:strRef>
          </c:tx>
          <c:dLbls>
            <c:dLbl>
              <c:idx val="0"/>
              <c:layout>
                <c:manualLayout>
                  <c:x val="3.8386891286834174E-2"/>
                  <c:y val="-0.1949943235854347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7822485240315863E-2"/>
                  <c:y val="-0.2007292183166201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1128812093036609E-3"/>
                  <c:y val="-0.203596778578286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0.2121994593632842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0967683224809763E-2"/>
                  <c:y val="-0.2179345798866162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8.2257624186073217E-3"/>
                  <c:y val="-0.2265374864637608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2014 (факт)</c:v>
                </c:pt>
                <c:pt idx="1">
                  <c:v>2015 (факт)</c:v>
                </c:pt>
                <c:pt idx="2">
                  <c:v>2016 (оценка)</c:v>
                </c:pt>
                <c:pt idx="3">
                  <c:v>2017 (прогноз)</c:v>
                </c:pt>
                <c:pt idx="4">
                  <c:v>2018 (прогноз)</c:v>
                </c:pt>
                <c:pt idx="5">
                  <c:v>2019 (прогноз)</c:v>
                </c:pt>
              </c:strCache>
            </c:strRef>
          </c:cat>
          <c:val>
            <c:numRef>
              <c:f>Лист1!$C$2:$C$7</c:f>
              <c:numCache>
                <c:formatCode>#,##0.00</c:formatCode>
                <c:ptCount val="6"/>
                <c:pt idx="0" formatCode="General">
                  <c:v>269</c:v>
                </c:pt>
                <c:pt idx="1">
                  <c:v>268.39999999999998</c:v>
                </c:pt>
                <c:pt idx="2">
                  <c:v>267.88</c:v>
                </c:pt>
                <c:pt idx="3">
                  <c:v>267.57</c:v>
                </c:pt>
                <c:pt idx="4">
                  <c:v>267.41000000000003</c:v>
                </c:pt>
                <c:pt idx="5">
                  <c:v>267.3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Depth val="66"/>
        <c:axId val="37772288"/>
        <c:axId val="37774080"/>
        <c:axId val="37754624"/>
      </c:area3DChart>
      <c:catAx>
        <c:axId val="37772288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37774080"/>
        <c:crosses val="autoZero"/>
        <c:auto val="1"/>
        <c:lblAlgn val="ctr"/>
        <c:lblOffset val="100"/>
        <c:noMultiLvlLbl val="0"/>
      </c:catAx>
      <c:valAx>
        <c:axId val="37774080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37772288"/>
        <c:crosses val="autoZero"/>
        <c:crossBetween val="midCat"/>
      </c:valAx>
      <c:serAx>
        <c:axId val="37754624"/>
        <c:scaling>
          <c:orientation val="minMax"/>
        </c:scaling>
        <c:delete val="1"/>
        <c:axPos val="b"/>
        <c:majorTickMark val="out"/>
        <c:minorTickMark val="none"/>
        <c:tickLblPos val="nextTo"/>
        <c:crossAx val="37774080"/>
        <c:crosses val="autoZero"/>
      </c:serAx>
    </c:plotArea>
    <c:legend>
      <c:legendPos val="b"/>
      <c:layout/>
      <c:overlay val="0"/>
      <c:txPr>
        <a:bodyPr/>
        <a:lstStyle/>
        <a:p>
          <a:pPr>
            <a:defRPr sz="16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6"/>
    </mc:Choice>
    <mc:Fallback>
      <c:style val="36"/>
    </mc:Fallback>
  </mc:AlternateContent>
  <c:chart>
    <c:autoTitleDeleted val="1"/>
    <c:view3D>
      <c:rotX val="15"/>
      <c:rotY val="20"/>
      <c:depthPercent val="200"/>
      <c:rAngAx val="0"/>
      <c:perspective val="30"/>
    </c:view3D>
    <c:floor>
      <c:thickness val="0"/>
      <c:spPr>
        <a:solidFill>
          <a:srgbClr val="FFFFCC"/>
        </a:solidFill>
      </c:spPr>
    </c:floor>
    <c:sideWall>
      <c:thickness val="0"/>
      <c:spPr>
        <a:solidFill>
          <a:srgbClr val="FFFFCC"/>
        </a:solidFill>
      </c:spPr>
    </c:sideWall>
    <c:backWall>
      <c:thickness val="0"/>
      <c:spPr>
        <a:solidFill>
          <a:srgbClr val="FFFFCC"/>
        </a:solidFill>
      </c:spPr>
    </c:backWall>
    <c:plotArea>
      <c:layout>
        <c:manualLayout>
          <c:layoutTarget val="inner"/>
          <c:xMode val="edge"/>
          <c:yMode val="edge"/>
          <c:x val="7.5746185216754786E-4"/>
          <c:y val="3.518740973225197E-2"/>
          <c:w val="0.99071494141890415"/>
          <c:h val="0.77165953429439205"/>
        </c:manualLayout>
      </c:layout>
      <c:line3D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Валовой региональный продукт  всего</c:v>
                </c:pt>
              </c:strCache>
            </c:strRef>
          </c:tx>
          <c:dLbls>
            <c:dLbl>
              <c:idx val="0"/>
              <c:layout>
                <c:manualLayout>
                  <c:x val="2.9151949140637265E-3"/>
                  <c:y val="-5.59902638662423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1660779656254906E-2"/>
                  <c:y val="-6.438880344617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4575974570318632E-3"/>
                  <c:y val="-5.59902638662423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6.438880344617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-6.71883166394908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8.7456995136443831E-3"/>
                  <c:y val="-6.1589290252866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2014 (факт)</c:v>
                </c:pt>
                <c:pt idx="1">
                  <c:v>2015 (факт)</c:v>
                </c:pt>
                <c:pt idx="2">
                  <c:v>2016 (оценка)</c:v>
                </c:pt>
                <c:pt idx="3">
                  <c:v>2017 (прогноз)</c:v>
                </c:pt>
                <c:pt idx="4">
                  <c:v>2018 (прогноз)</c:v>
                </c:pt>
                <c:pt idx="5">
                  <c:v>2019 (прогноз)</c:v>
                </c:pt>
              </c:strCache>
            </c:strRef>
          </c:cat>
          <c:val>
            <c:numRef>
              <c:f>Лист1!$B$2:$B$7</c:f>
              <c:numCache>
                <c:formatCode>#,##0.00</c:formatCode>
                <c:ptCount val="6"/>
                <c:pt idx="0" formatCode="0.00">
                  <c:v>69195.3</c:v>
                </c:pt>
                <c:pt idx="1">
                  <c:v>71766</c:v>
                </c:pt>
                <c:pt idx="2">
                  <c:v>74917.100000000006</c:v>
                </c:pt>
                <c:pt idx="3" formatCode="0.00">
                  <c:v>78526.3</c:v>
                </c:pt>
                <c:pt idx="4" formatCode="0.00">
                  <c:v>83308.5</c:v>
                </c:pt>
                <c:pt idx="5" formatCode="0.00">
                  <c:v>89756.1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803520"/>
        <c:axId val="37805056"/>
        <c:axId val="37796032"/>
      </c:line3DChart>
      <c:catAx>
        <c:axId val="3780352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37805056"/>
        <c:crosses val="autoZero"/>
        <c:auto val="1"/>
        <c:lblAlgn val="ctr"/>
        <c:lblOffset val="100"/>
        <c:noMultiLvlLbl val="0"/>
      </c:catAx>
      <c:valAx>
        <c:axId val="37805056"/>
        <c:scaling>
          <c:orientation val="minMax"/>
        </c:scaling>
        <c:delete val="1"/>
        <c:axPos val="l"/>
        <c:majorGridlines/>
        <c:numFmt formatCode="0.00" sourceLinked="1"/>
        <c:majorTickMark val="out"/>
        <c:minorTickMark val="none"/>
        <c:tickLblPos val="nextTo"/>
        <c:crossAx val="37803520"/>
        <c:crosses val="autoZero"/>
        <c:crossBetween val="between"/>
      </c:valAx>
      <c:serAx>
        <c:axId val="37796032"/>
        <c:scaling>
          <c:orientation val="minMax"/>
        </c:scaling>
        <c:delete val="1"/>
        <c:axPos val="b"/>
        <c:majorTickMark val="out"/>
        <c:minorTickMark val="none"/>
        <c:tickLblPos val="nextTo"/>
        <c:crossAx val="37805056"/>
        <c:crosses val="autoZero"/>
      </c:serAx>
      <c:spPr>
        <a:solidFill>
          <a:schemeClr val="accent1">
            <a:lumMod val="20000"/>
            <a:lumOff val="80000"/>
          </a:schemeClr>
        </a:solidFill>
        <a:ln>
          <a:solidFill>
            <a:schemeClr val="bg1"/>
          </a:solidFill>
        </a:ln>
      </c:spPr>
    </c:plotArea>
    <c:legend>
      <c:legendPos val="b"/>
      <c:layout>
        <c:manualLayout>
          <c:xMode val="edge"/>
          <c:yMode val="edge"/>
          <c:x val="8.8215273567074492E-3"/>
          <c:y val="0.87940784357293633"/>
          <c:w val="0.42195856443301172"/>
          <c:h val="9.0716682670271095E-2"/>
        </c:manualLayout>
      </c:layout>
      <c:overlay val="0"/>
      <c:txPr>
        <a:bodyPr/>
        <a:lstStyle/>
        <a:p>
          <a:pPr>
            <a:defRPr sz="1400" b="1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300"/>
      <c:rAngAx val="0"/>
      <c:perspective val="30"/>
    </c:view3D>
    <c:floor>
      <c:thickness val="0"/>
      <c:spPr>
        <a:solidFill>
          <a:srgbClr val="FFFF00"/>
        </a:solidFill>
      </c:spPr>
    </c:floor>
    <c:sideWall>
      <c:thickness val="0"/>
      <c:spPr>
        <a:solidFill>
          <a:srgbClr val="FFFFCC"/>
        </a:solidFill>
      </c:spPr>
    </c:sideWall>
    <c:backWall>
      <c:thickness val="0"/>
      <c:spPr>
        <a:solidFill>
          <a:srgbClr val="FFFFCC"/>
        </a:solidFill>
      </c:spPr>
    </c:backWall>
    <c:plotArea>
      <c:layout>
        <c:manualLayout>
          <c:layoutTarget val="inner"/>
          <c:xMode val="edge"/>
          <c:yMode val="edge"/>
          <c:x val="1.5276080435507166E-2"/>
          <c:y val="3.233181093782618E-2"/>
          <c:w val="0.96944783912898569"/>
          <c:h val="0.80997041766589795"/>
        </c:manualLayout>
      </c:layout>
      <c:line3D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Индекс потребительских цен за период с начала года</c:v>
                </c:pt>
              </c:strCache>
            </c:strRef>
          </c:tx>
          <c:dLbls>
            <c:dLbl>
              <c:idx val="0"/>
              <c:layout>
                <c:manualLayout>
                  <c:x val="9.7211420953227413E-3"/>
                  <c:y val="-6.46636218756523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9163426285968276E-2"/>
                  <c:y val="-4.99673441766404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5276080435507166E-2"/>
                  <c:y val="-5.87851107960476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8.3324075102766352E-3"/>
                  <c:y val="-6.17243663358499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8053549605599479E-2"/>
                  <c:y val="-6.46636218756523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9.7211420953227413E-3"/>
                  <c:y val="-6.76028774154548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2014(факт)</c:v>
                </c:pt>
                <c:pt idx="1">
                  <c:v>2015(факт)</c:v>
                </c:pt>
                <c:pt idx="2">
                  <c:v>2016(оценка)</c:v>
                </c:pt>
                <c:pt idx="3">
                  <c:v>2017(прогноз)</c:v>
                </c:pt>
                <c:pt idx="4">
                  <c:v>2018(прогноз)</c:v>
                </c:pt>
                <c:pt idx="5">
                  <c:v>2019(прогноз)</c:v>
                </c:pt>
              </c:strCache>
            </c:strRef>
          </c:cat>
          <c:val>
            <c:numRef>
              <c:f>Лист1!$B$2:$B$7</c:f>
              <c:numCache>
                <c:formatCode>#,##0.00</c:formatCode>
                <c:ptCount val="6"/>
                <c:pt idx="0" formatCode="General">
                  <c:v>107.2</c:v>
                </c:pt>
                <c:pt idx="1">
                  <c:v>116.8</c:v>
                </c:pt>
                <c:pt idx="2">
                  <c:v>108.5</c:v>
                </c:pt>
                <c:pt idx="3">
                  <c:v>105.7</c:v>
                </c:pt>
                <c:pt idx="4">
                  <c:v>104.8</c:v>
                </c:pt>
                <c:pt idx="5">
                  <c:v>104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3732992"/>
        <c:axId val="113734784"/>
        <c:axId val="113293056"/>
      </c:line3DChart>
      <c:catAx>
        <c:axId val="11373299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3734784"/>
        <c:crosses val="autoZero"/>
        <c:auto val="1"/>
        <c:lblAlgn val="ctr"/>
        <c:lblOffset val="100"/>
        <c:noMultiLvlLbl val="0"/>
      </c:catAx>
      <c:valAx>
        <c:axId val="113734784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113732992"/>
        <c:crosses val="autoZero"/>
        <c:crossBetween val="between"/>
      </c:valAx>
      <c:serAx>
        <c:axId val="113293056"/>
        <c:scaling>
          <c:orientation val="minMax"/>
        </c:scaling>
        <c:delete val="1"/>
        <c:axPos val="b"/>
        <c:majorTickMark val="out"/>
        <c:minorTickMark val="none"/>
        <c:tickLblPos val="nextTo"/>
        <c:crossAx val="113734784"/>
        <c:crosses val="autoZero"/>
      </c:serAx>
    </c:plotArea>
    <c:legend>
      <c:legendPos val="b"/>
      <c:layout/>
      <c:overlay val="0"/>
      <c:txPr>
        <a:bodyPr/>
        <a:lstStyle/>
        <a:p>
          <a:pPr>
            <a:defRPr sz="18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784722598308069"/>
          <c:y val="3.233181093782618E-2"/>
          <c:w val="0.74488989980764464"/>
          <c:h val="0.4825033292276330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2012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-1.1424731485075657E-2"/>
                  <c:y val="1.46962776990119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1889588475649696E-2"/>
                  <c:y val="1.17570221592095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3210653861832997E-2"/>
                  <c:y val="1.46960462615678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Налог на имущество организаций</c:v>
                </c:pt>
                <c:pt idx="1">
                  <c:v>Транспортный налог</c:v>
                </c:pt>
                <c:pt idx="2">
                  <c:v>Налог на прибыль</c:v>
                </c:pt>
                <c:pt idx="3">
                  <c:v>Упрощенная система налогообложения</c:v>
                </c:pt>
                <c:pt idx="4">
                  <c:v>Патентная система налогообложения</c:v>
                </c:pt>
              </c:strCache>
            </c:strRef>
          </c:cat>
          <c:val>
            <c:numRef>
              <c:f>Лист1!$B$2:$B$6</c:f>
              <c:numCache>
                <c:formatCode>#,##0.00</c:formatCode>
                <c:ptCount val="5"/>
                <c:pt idx="0">
                  <c:v>180902</c:v>
                </c:pt>
                <c:pt idx="1">
                  <c:v>24000</c:v>
                </c:pt>
                <c:pt idx="2">
                  <c:v>85522</c:v>
                </c:pt>
                <c:pt idx="3">
                  <c:v>31323</c:v>
                </c:pt>
                <c:pt idx="4" formatCode="General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2013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5705645841420228E-2"/>
                  <c:y val="-2.93925553980238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2842743069033719E-3"/>
                  <c:y val="-3.82103220174309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585278463419959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4280914356344571E-3"/>
                  <c:y val="-1.46962776990119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Налог на имущество организаций</c:v>
                </c:pt>
                <c:pt idx="1">
                  <c:v>Транспортный налог</c:v>
                </c:pt>
                <c:pt idx="2">
                  <c:v>Налог на прибыль</c:v>
                </c:pt>
                <c:pt idx="3">
                  <c:v>Упрощенная система налогообложения</c:v>
                </c:pt>
                <c:pt idx="4">
                  <c:v>Патентная система налогообложения</c:v>
                </c:pt>
              </c:strCache>
            </c:strRef>
          </c:cat>
          <c:val>
            <c:numRef>
              <c:f>Лист1!$C$2:$C$6</c:f>
              <c:numCache>
                <c:formatCode>#,##0.00</c:formatCode>
                <c:ptCount val="5"/>
                <c:pt idx="0">
                  <c:v>153780</c:v>
                </c:pt>
                <c:pt idx="1">
                  <c:v>27513</c:v>
                </c:pt>
                <c:pt idx="2">
                  <c:v>40431</c:v>
                </c:pt>
                <c:pt idx="3">
                  <c:v>35712</c:v>
                </c:pt>
                <c:pt idx="4" formatCode="General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113704617893276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9.9966400494412005E-3"/>
                  <c:y val="-2.939486977246458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2424671967502207E-2"/>
                  <c:y val="-2.93925553980238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3210653861832997E-2"/>
                  <c:y val="-2.35140443184190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Налог на имущество организаций</c:v>
                </c:pt>
                <c:pt idx="1">
                  <c:v>Транспортный налог</c:v>
                </c:pt>
                <c:pt idx="2">
                  <c:v>Налог на прибыль</c:v>
                </c:pt>
                <c:pt idx="3">
                  <c:v>Упрощенная система налогообложения</c:v>
                </c:pt>
                <c:pt idx="4">
                  <c:v>Патентная система налогообложения</c:v>
                </c:pt>
              </c:strCache>
            </c:strRef>
          </c:cat>
          <c:val>
            <c:numRef>
              <c:f>Лист1!$D$2:$D$6</c:f>
              <c:numCache>
                <c:formatCode>#,##0.00</c:formatCode>
                <c:ptCount val="5"/>
                <c:pt idx="0">
                  <c:v>74634</c:v>
                </c:pt>
                <c:pt idx="1">
                  <c:v>21660</c:v>
                </c:pt>
                <c:pt idx="2">
                  <c:v>3237</c:v>
                </c:pt>
                <c:pt idx="3">
                  <c:v>3693</c:v>
                </c:pt>
                <c:pt idx="4" formatCode="General">
                  <c:v>0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2015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3210653861833021E-2"/>
                  <c:y val="-2.93925553980238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1424731485075657E-2"/>
                  <c:y val="2.93925553980238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Налог на имущество организаций</c:v>
                </c:pt>
                <c:pt idx="1">
                  <c:v>Транспортный налог</c:v>
                </c:pt>
                <c:pt idx="2">
                  <c:v>Налог на прибыль</c:v>
                </c:pt>
                <c:pt idx="3">
                  <c:v>Упрощенная система налогообложения</c:v>
                </c:pt>
                <c:pt idx="4">
                  <c:v>Патентная система налогообложения</c:v>
                </c:pt>
              </c:strCache>
            </c:strRef>
          </c:cat>
          <c:val>
            <c:numRef>
              <c:f>Лист1!$E$2:$E$6</c:f>
              <c:numCache>
                <c:formatCode>#,##0.00</c:formatCode>
                <c:ptCount val="5"/>
                <c:pt idx="0">
                  <c:v>38589.599999999999</c:v>
                </c:pt>
                <c:pt idx="1">
                  <c:v>8916</c:v>
                </c:pt>
                <c:pt idx="2" formatCode="General">
                  <c:v>10</c:v>
                </c:pt>
                <c:pt idx="3" formatCode="General">
                  <c:v>680</c:v>
                </c:pt>
                <c:pt idx="4" formatCode="General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2355072"/>
        <c:axId val="142365056"/>
      </c:barChart>
      <c:catAx>
        <c:axId val="14235507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42365056"/>
        <c:crosses val="autoZero"/>
        <c:auto val="1"/>
        <c:lblAlgn val="ctr"/>
        <c:lblOffset val="100"/>
        <c:noMultiLvlLbl val="0"/>
      </c:catAx>
      <c:valAx>
        <c:axId val="142365056"/>
        <c:scaling>
          <c:orientation val="minMax"/>
        </c:scaling>
        <c:delete val="1"/>
        <c:axPos val="l"/>
        <c:majorGridlines/>
        <c:numFmt formatCode="#,##0.00" sourceLinked="1"/>
        <c:majorTickMark val="out"/>
        <c:minorTickMark val="none"/>
        <c:tickLblPos val="nextTo"/>
        <c:crossAx val="1423550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9152071272332767"/>
          <c:y val="0.13460887766262994"/>
          <c:w val="7.9186635644861419E-2"/>
          <c:h val="0.3025739083905794"/>
        </c:manualLayout>
      </c:layout>
      <c:overlay val="0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view3D>
      <c:rotX val="40"/>
      <c:rotY val="100"/>
      <c:depthPercent val="6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546227769564065"/>
          <c:y val="0.16096046517707183"/>
          <c:w val="0.6386510473195286"/>
          <c:h val="0.63436701477613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>
              <a:solidFill>
                <a:srgbClr val="FFFF00"/>
              </a:solidFill>
            </a:ln>
          </c:spPr>
          <c:explosion val="32"/>
          <c:dLbls>
            <c:dLbl>
              <c:idx val="0"/>
              <c:layout>
                <c:manualLayout>
                  <c:x val="1.827661323131817E-2"/>
                  <c:y val="5.9899004932366003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Налог на прибыль организаций; </a:t>
                    </a:r>
                    <a:endParaRPr lang="ru-RU" dirty="0" smtClean="0"/>
                  </a:p>
                  <a:p>
                    <a:r>
                      <a:rPr lang="ru-RU" dirty="0" smtClean="0"/>
                      <a:t>1227,4</a:t>
                    </a:r>
                    <a:endParaRPr lang="ru-RU" dirty="0"/>
                  </a:p>
                </c:rich>
              </c:tx>
              <c:dLblPos val="bestFit"/>
              <c:showLegendKey val="1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2036210432031797E-2"/>
                  <c:y val="6.6554449924851114E-3"/>
                </c:manualLayout>
              </c:layout>
              <c:tx>
                <c:rich>
                  <a:bodyPr/>
                  <a:lstStyle/>
                  <a:p>
                    <a:endParaRPr lang="ru-RU" dirty="0" smtClean="0"/>
                  </a:p>
                  <a:p>
                    <a:r>
                      <a:rPr lang="ru-RU" dirty="0" smtClean="0"/>
                      <a:t>Налог </a:t>
                    </a:r>
                    <a:r>
                      <a:rPr lang="ru-RU" dirty="0"/>
                      <a:t>на доходы физических лиц; </a:t>
                    </a:r>
                    <a:endParaRPr lang="ru-RU" dirty="0" smtClean="0"/>
                  </a:p>
                  <a:p>
                    <a:r>
                      <a:rPr lang="ru-RU" dirty="0" smtClean="0"/>
                      <a:t>2344,1</a:t>
                    </a:r>
                    <a:endParaRPr lang="ru-RU" dirty="0"/>
                  </a:p>
                </c:rich>
              </c:tx>
              <c:dLblPos val="bestFit"/>
              <c:showLegendKey val="1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8824911628257715"/>
                  <c:y val="7.6537617413578785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Акцизы ; </a:t>
                    </a:r>
                    <a:endParaRPr lang="ru-RU" dirty="0" smtClean="0"/>
                  </a:p>
                  <a:p>
                    <a:r>
                      <a:rPr lang="ru-RU" dirty="0" smtClean="0"/>
                      <a:t>808,5</a:t>
                    </a:r>
                    <a:endParaRPr lang="ru-RU" dirty="0"/>
                  </a:p>
                </c:rich>
              </c:tx>
              <c:dLblPos val="bestFit"/>
              <c:showLegendKey val="1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5.1615984109117254E-2"/>
                  <c:y val="0.11098930184227897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Налоги на совокупный доход; </a:t>
                    </a:r>
                    <a:endParaRPr lang="ru-RU" dirty="0" smtClean="0"/>
                  </a:p>
                  <a:p>
                    <a:r>
                      <a:rPr lang="ru-RU" dirty="0" smtClean="0"/>
                      <a:t>270,6</a:t>
                    </a:r>
                    <a:endParaRPr lang="ru-RU" dirty="0"/>
                  </a:p>
                </c:rich>
              </c:tx>
              <c:dLblPos val="bestFit"/>
              <c:showLegendKey val="1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0.11973389426589399"/>
                  <c:y val="0.12992796552017097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6.4038786892544275E-2"/>
                  <c:y val="4.8496653966552644E-2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6.111158589216583E-2"/>
                  <c:y val="-0.66837610363554378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7.3456287124335509E-2"/>
                  <c:y val="-6.880546769313213E-2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5.6764739815234201E-2"/>
                  <c:y val="-0.25799645627610002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0.10462875919769599"/>
                  <c:y val="-4.1498657011965992E-2"/>
                </c:manualLayout>
              </c:layout>
              <c:tx>
                <c:rich>
                  <a:bodyPr/>
                  <a:lstStyle/>
                  <a:p>
                    <a:endParaRPr lang="ru-RU" dirty="0" smtClean="0"/>
                  </a:p>
                  <a:p>
                    <a:r>
                      <a:rPr lang="ru-RU" dirty="0" smtClean="0"/>
                      <a:t>Дотации </a:t>
                    </a:r>
                    <a:r>
                      <a:rPr lang="ru-RU" dirty="0"/>
                      <a:t>КЧР и МО; </a:t>
                    </a:r>
                    <a:endParaRPr lang="ru-RU" dirty="0" smtClean="0"/>
                  </a:p>
                  <a:p>
                    <a:r>
                      <a:rPr lang="ru-RU" dirty="0" smtClean="0"/>
                      <a:t>6 </a:t>
                    </a:r>
                    <a:r>
                      <a:rPr lang="ru-RU" dirty="0"/>
                      <a:t>805,1</a:t>
                    </a:r>
                  </a:p>
                </c:rich>
              </c:tx>
              <c:dLblPos val="bestFit"/>
              <c:showLegendKey val="1"/>
              <c:showVal val="1"/>
              <c:showCatName val="1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0.12087292513297303"/>
                  <c:y val="-0.17979497376108536"/>
                </c:manualLayout>
              </c:layout>
              <c:tx>
                <c:rich>
                  <a:bodyPr/>
                  <a:lstStyle/>
                  <a:p>
                    <a:endParaRPr lang="ru-RU" dirty="0" smtClean="0"/>
                  </a:p>
                  <a:p>
                    <a:r>
                      <a:rPr lang="ru-RU" dirty="0" smtClean="0"/>
                      <a:t>Субсидии </a:t>
                    </a:r>
                    <a:r>
                      <a:rPr lang="ru-RU" dirty="0"/>
                      <a:t>КЧР и МО (межбюджетные субсидии); </a:t>
                    </a:r>
                    <a:endParaRPr lang="ru-RU" dirty="0" smtClean="0"/>
                  </a:p>
                  <a:p>
                    <a:r>
                      <a:rPr lang="ru-RU" dirty="0" smtClean="0"/>
                      <a:t>372,0</a:t>
                    </a:r>
                    <a:endParaRPr lang="ru-RU" dirty="0"/>
                  </a:p>
                </c:rich>
              </c:tx>
              <c:dLblPos val="bestFit"/>
              <c:showLegendKey val="1"/>
              <c:showVal val="1"/>
              <c:showCatName val="1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2.3759597200713623E-2"/>
                  <c:y val="-6.6554449924851142E-2"/>
                </c:manualLayout>
              </c:layout>
              <c:tx>
                <c:rich>
                  <a:bodyPr/>
                  <a:lstStyle/>
                  <a:p>
                    <a:endParaRPr lang="ru-RU" dirty="0" smtClean="0"/>
                  </a:p>
                  <a:p>
                    <a:r>
                      <a:rPr lang="ru-RU" dirty="0" smtClean="0"/>
                      <a:t>Иные </a:t>
                    </a:r>
                    <a:r>
                      <a:rPr lang="ru-RU" dirty="0"/>
                      <a:t>межбюджетные трансферты; </a:t>
                    </a:r>
                    <a:endParaRPr lang="ru-RU" dirty="0" smtClean="0"/>
                  </a:p>
                  <a:p>
                    <a:r>
                      <a:rPr lang="ru-RU" dirty="0" smtClean="0"/>
                      <a:t>55,9</a:t>
                    </a:r>
                    <a:endParaRPr lang="ru-RU" dirty="0"/>
                  </a:p>
                </c:rich>
              </c:tx>
              <c:dLblPos val="bestFit"/>
              <c:showLegendKey val="1"/>
              <c:showVal val="1"/>
              <c:showCatName val="1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0"/>
                  <c:y val="-1.1157665488148328E-2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0"/>
              <c:showBubbleSize val="0"/>
            </c:dLbl>
            <c:spPr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c:spPr>
            <c:txPr>
              <a:bodyPr/>
              <a:lstStyle/>
              <a:p>
                <a:pPr>
                  <a:defRPr sz="12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LegendKey val="1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Лист1!$A$2:$A$14</c:f>
              <c:strCache>
                <c:ptCount val="13"/>
                <c:pt idx="0">
                  <c:v>Налог на прибыль организаций</c:v>
                </c:pt>
                <c:pt idx="1">
                  <c:v>Налог на доходы физических лиц</c:v>
                </c:pt>
                <c:pt idx="2">
                  <c:v>Акцизы </c:v>
                </c:pt>
                <c:pt idx="3">
                  <c:v>Налоги на совокупный доход</c:v>
                </c:pt>
                <c:pt idx="4">
                  <c:v>Налоги на имущество</c:v>
                </c:pt>
                <c:pt idx="5">
                  <c:v>Государственная пошлина</c:v>
                </c:pt>
                <c:pt idx="6">
                  <c:v>Доходы от использования имущества, находящегося в госсобственности</c:v>
                </c:pt>
                <c:pt idx="7">
                  <c:v>Иные налоговые доходы</c:v>
                </c:pt>
                <c:pt idx="8">
                  <c:v>Неналоговые доходы</c:v>
                </c:pt>
                <c:pt idx="9">
                  <c:v>Дотации КЧР и МО</c:v>
                </c:pt>
                <c:pt idx="10">
                  <c:v>Субсидии КЧР и МО (межбюджетные субсидии)</c:v>
                </c:pt>
                <c:pt idx="11">
                  <c:v>Иные межбюджетные трансферты</c:v>
                </c:pt>
                <c:pt idx="12">
                  <c:v>Субвенции КЧР и МО</c:v>
                </c:pt>
              </c:strCache>
            </c:strRef>
          </c:cat>
          <c:val>
            <c:numRef>
              <c:f>Лист1!$B$2:$B$14</c:f>
              <c:numCache>
                <c:formatCode>General</c:formatCode>
                <c:ptCount val="13"/>
                <c:pt idx="0">
                  <c:v>1227.4000000000001</c:v>
                </c:pt>
                <c:pt idx="1">
                  <c:v>2344.1</c:v>
                </c:pt>
                <c:pt idx="2">
                  <c:v>808.5</c:v>
                </c:pt>
                <c:pt idx="3">
                  <c:v>270.60000000000002</c:v>
                </c:pt>
                <c:pt idx="4">
                  <c:v>576.9</c:v>
                </c:pt>
                <c:pt idx="5">
                  <c:v>21.2</c:v>
                </c:pt>
                <c:pt idx="6">
                  <c:v>10.7</c:v>
                </c:pt>
                <c:pt idx="7">
                  <c:v>41.5</c:v>
                </c:pt>
                <c:pt idx="8">
                  <c:v>236.7</c:v>
                </c:pt>
                <c:pt idx="9" formatCode="#,##0.0">
                  <c:v>6843.9</c:v>
                </c:pt>
                <c:pt idx="10" formatCode="#,##0.0">
                  <c:v>4499.1000000000004</c:v>
                </c:pt>
                <c:pt idx="11" formatCode="#,##0.0">
                  <c:v>29.4</c:v>
                </c:pt>
                <c:pt idx="12" formatCode="#,##0.0">
                  <c:v>908.2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spPr>
    <a:scene3d>
      <a:camera prst="orthographicFront"/>
      <a:lightRig rig="threePt" dir="t"/>
    </a:scene3d>
    <a:sp3d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view3D>
      <c:rotX val="10"/>
      <c:rotY val="20"/>
      <c:depthPercent val="120"/>
      <c:rAngAx val="1"/>
    </c:view3D>
    <c:floor>
      <c:thickness val="0"/>
      <c:spPr>
        <a:solidFill>
          <a:schemeClr val="accent3">
            <a:lumMod val="20000"/>
            <a:lumOff val="80000"/>
          </a:schemeClr>
        </a:solidFill>
      </c:spPr>
    </c:floor>
    <c:sideWall>
      <c:thickness val="0"/>
      <c:spPr>
        <a:solidFill>
          <a:schemeClr val="accent3">
            <a:lumMod val="20000"/>
            <a:lumOff val="80000"/>
          </a:schemeClr>
        </a:solidFill>
      </c:spPr>
    </c:sideWall>
    <c:backWall>
      <c:thickness val="0"/>
      <c:spPr>
        <a:solidFill>
          <a:schemeClr val="accent3">
            <a:lumMod val="20000"/>
            <a:lumOff val="80000"/>
          </a:schemeClr>
        </a:solidFill>
      </c:spPr>
    </c:backWall>
    <c:plotArea>
      <c:layout>
        <c:manualLayout>
          <c:layoutTarget val="inner"/>
          <c:xMode val="edge"/>
          <c:yMode val="edge"/>
          <c:x val="0.12286273306329212"/>
          <c:y val="2.9392555398023802E-2"/>
          <c:w val="0.86146123739109515"/>
          <c:h val="0.83612122878470807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Государственные программы КЧР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c:spPr>
          <c:invertIfNegative val="0"/>
          <c:dLbls>
            <c:dLbl>
              <c:idx val="0"/>
              <c:layout>
                <c:manualLayout>
                  <c:x val="1.4222210077016533E-3"/>
                  <c:y val="-8.5238410654269028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</a:t>
                    </a:r>
                    <a:r>
                      <a:rPr lang="en-US" dirty="0" smtClean="0"/>
                      <a:t>13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325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568,6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8446660048525073E-3"/>
                  <c:y val="-8.229915511446664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13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299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527,2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0853632750482921E-2"/>
                  <c:y val="-7.642064403486188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</a:t>
                    </a:r>
                    <a:r>
                      <a:rPr lang="en-US" dirty="0" smtClean="0"/>
                      <a:t>13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536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539,9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13325568.6</c:v>
                </c:pt>
                <c:pt idx="1">
                  <c:v>13299527.199999999</c:v>
                </c:pt>
                <c:pt idx="2">
                  <c:v>13536539.9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Непрограммные расходы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4223330024262537E-2"/>
                  <c:y val="-2.645329985822142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</a:t>
                    </a:r>
                    <a:r>
                      <a:rPr lang="en-US" dirty="0" smtClean="0"/>
                      <a:t>1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104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670,1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5645663026688791E-2"/>
                  <c:y val="-2.9392555398023802E-2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 smtClean="0">
                        <a:latin typeface="Times New Roman" pitchFamily="18" charset="0"/>
                        <a:cs typeface="Times New Roman" pitchFamily="18" charset="0"/>
                      </a:rPr>
                      <a:t>930</a:t>
                    </a:r>
                    <a:r>
                      <a:rPr lang="ru-RU" sz="1400" b="1" dirty="0" smtClean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1400" b="1" dirty="0" smtClean="0">
                        <a:latin typeface="Times New Roman" pitchFamily="18" charset="0"/>
                        <a:cs typeface="Times New Roman" pitchFamily="18" charset="0"/>
                      </a:rPr>
                      <a:t>124</a:t>
                    </a:r>
                    <a:r>
                      <a:rPr lang="ru-RU" sz="1400" b="1" dirty="0" smtClean="0">
                        <a:latin typeface="Times New Roman" pitchFamily="18" charset="0"/>
                        <a:cs typeface="Times New Roman" pitchFamily="18" charset="0"/>
                      </a:rPr>
                      <a:t>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5645663026688791E-2"/>
                  <c:y val="-3.5271066477628565E-2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 smtClean="0">
                        <a:latin typeface="Times New Roman" pitchFamily="18" charset="0"/>
                        <a:cs typeface="Times New Roman" pitchFamily="18" charset="0"/>
                      </a:rPr>
                      <a:t>930</a:t>
                    </a:r>
                    <a:r>
                      <a:rPr lang="ru-RU" sz="1400" b="1" dirty="0" smtClean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1400" b="1" dirty="0" smtClean="0">
                        <a:latin typeface="Times New Roman" pitchFamily="18" charset="0"/>
                        <a:cs typeface="Times New Roman" pitchFamily="18" charset="0"/>
                      </a:rPr>
                      <a:t>092</a:t>
                    </a:r>
                    <a:r>
                      <a:rPr lang="ru-RU" sz="1400" b="1" dirty="0" smtClean="0">
                        <a:latin typeface="Times New Roman" pitchFamily="18" charset="0"/>
                        <a:cs typeface="Times New Roman" pitchFamily="18" charset="0"/>
                      </a:rPr>
                      <a:t>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1104670.1000000001</c:v>
                </c:pt>
                <c:pt idx="1">
                  <c:v>930124</c:v>
                </c:pt>
                <c:pt idx="2">
                  <c:v>930092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1537152"/>
        <c:axId val="164975744"/>
        <c:axId val="0"/>
      </c:bar3DChart>
      <c:catAx>
        <c:axId val="15153715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solidFill>
            <a:schemeClr val="accent5">
              <a:lumMod val="20000"/>
              <a:lumOff val="80000"/>
            </a:schemeClr>
          </a:solidFill>
          <a:ln w="38100" cap="flat" cmpd="sng" algn="ctr">
            <a:solidFill>
              <a:schemeClr val="accent2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c:spPr>
        <c:txPr>
          <a:bodyPr/>
          <a:lstStyle/>
          <a:p>
            <a:pPr>
              <a:defRPr b="1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  <c:crossAx val="164975744"/>
        <c:crosses val="autoZero"/>
        <c:auto val="1"/>
        <c:lblAlgn val="ctr"/>
        <c:lblOffset val="100"/>
        <c:noMultiLvlLbl val="0"/>
      </c:catAx>
      <c:valAx>
        <c:axId val="164975744"/>
        <c:scaling>
          <c:orientation val="minMax"/>
        </c:scaling>
        <c:delete val="1"/>
        <c:axPos val="b"/>
        <c:majorGridlines/>
        <c:numFmt formatCode="General" sourceLinked="1"/>
        <c:majorTickMark val="out"/>
        <c:minorTickMark val="none"/>
        <c:tickLblPos val="nextTo"/>
        <c:crossAx val="15153715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8.2104564546591596E-2"/>
          <c:y val="0.90966024520334321"/>
          <c:w val="0.83579087090681681"/>
          <c:h val="7.5643477097644851E-2"/>
        </c:manualLayout>
      </c:layout>
      <c:overlay val="0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0FE71E-4465-45BD-B112-3A115BBFB2C3}" type="doc">
      <dgm:prSet loTypeId="urn:microsoft.com/office/officeart/2008/layout/VerticalCurvedList" loCatId="list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4AA8E40E-2AE4-452D-A080-9D52D4BC87DB}">
      <dgm:prSet custT="1"/>
      <dgm:spPr/>
      <dgm:t>
        <a:bodyPr/>
        <a:lstStyle/>
        <a:p>
          <a:pPr rtl="0"/>
          <a:r>
            <a:rPr lang="ru-RU" sz="14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своевременно и в полном объеме обеспечено исполнение всех принятых расходных обязательств перед населением по социальному обеспечению льготных категорий граждан, по выплате заработной платы работникам бюджетной сферы;</a:t>
          </a:r>
          <a:endParaRPr lang="ru-RU" sz="1400" dirty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558036F1-37CB-4E4C-A0EF-CE4B841F0143}" type="parTrans" cxnId="{C001E52F-0C88-43D5-8D35-5DE860D39704}">
      <dgm:prSet/>
      <dgm:spPr/>
      <dgm:t>
        <a:bodyPr/>
        <a:lstStyle/>
        <a:p>
          <a:endParaRPr lang="ru-RU"/>
        </a:p>
      </dgm:t>
    </dgm:pt>
    <dgm:pt modelId="{5860FE98-8832-4EE3-9876-728870D82397}" type="sibTrans" cxnId="{C001E52F-0C88-43D5-8D35-5DE860D39704}">
      <dgm:prSet/>
      <dgm:spPr/>
      <dgm:t>
        <a:bodyPr/>
        <a:lstStyle/>
        <a:p>
          <a:endParaRPr lang="ru-RU"/>
        </a:p>
      </dgm:t>
    </dgm:pt>
    <dgm:pt modelId="{E182AE03-F836-4597-AE85-7CD8967D643D}">
      <dgm:prSet custT="1"/>
      <dgm:spPr/>
      <dgm:t>
        <a:bodyPr/>
        <a:lstStyle/>
        <a:p>
          <a:pPr rtl="0"/>
          <a:r>
            <a:rPr lang="ru-RU" sz="14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обеспечено повышение оплаты труда отдельным категориям работников бюджетной сферы, в рамках реализации указов Президента Российской Федерации от 7 мая 2012 года достигнуты все целевые значения по повышению заработной платы, утвержденные в «дорожных картах»;</a:t>
          </a:r>
          <a:endParaRPr lang="ru-RU" sz="1400" dirty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67F13AA7-87AB-4A8B-AE3D-FA30CBC80A13}" type="parTrans" cxnId="{BA649381-4EF4-4B4C-914B-E97E0A741578}">
      <dgm:prSet/>
      <dgm:spPr/>
      <dgm:t>
        <a:bodyPr/>
        <a:lstStyle/>
        <a:p>
          <a:endParaRPr lang="ru-RU"/>
        </a:p>
      </dgm:t>
    </dgm:pt>
    <dgm:pt modelId="{0DE881B5-7686-4D80-B6DE-8123196334AF}" type="sibTrans" cxnId="{BA649381-4EF4-4B4C-914B-E97E0A741578}">
      <dgm:prSet/>
      <dgm:spPr/>
      <dgm:t>
        <a:bodyPr/>
        <a:lstStyle/>
        <a:p>
          <a:endParaRPr lang="ru-RU"/>
        </a:p>
      </dgm:t>
    </dgm:pt>
    <dgm:pt modelId="{EDCFB5C8-47CB-4406-A83D-2393502172DB}">
      <dgm:prSet custT="1"/>
      <dgm:spPr/>
      <dgm:t>
        <a:bodyPr/>
        <a:lstStyle/>
        <a:p>
          <a:pPr rtl="0"/>
          <a:r>
            <a:rPr lang="ru-RU" sz="1100" dirty="0" smtClean="0"/>
            <a:t> </a:t>
          </a:r>
          <a:r>
            <a:rPr lang="ru-RU" sz="14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осуществлено строительство новых детских дошкольных учреждений и реконструкция старых;</a:t>
          </a:r>
          <a:endParaRPr lang="ru-RU" sz="1400" dirty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C70158BD-BBAD-4D91-8A6B-E2839ACA4748}" type="parTrans" cxnId="{61F72940-3892-45EA-8ABE-8C7059ECEA44}">
      <dgm:prSet/>
      <dgm:spPr/>
      <dgm:t>
        <a:bodyPr/>
        <a:lstStyle/>
        <a:p>
          <a:endParaRPr lang="ru-RU"/>
        </a:p>
      </dgm:t>
    </dgm:pt>
    <dgm:pt modelId="{09D4CCE6-A2F6-4B66-872D-0D3401713FCE}" type="sibTrans" cxnId="{61F72940-3892-45EA-8ABE-8C7059ECEA44}">
      <dgm:prSet/>
      <dgm:spPr/>
      <dgm:t>
        <a:bodyPr/>
        <a:lstStyle/>
        <a:p>
          <a:endParaRPr lang="ru-RU"/>
        </a:p>
      </dgm:t>
    </dgm:pt>
    <dgm:pt modelId="{EB5A246C-6589-4A8C-8B14-B8F7724412EB}">
      <dgm:prSet custT="1"/>
      <dgm:spPr/>
      <dgm:t>
        <a:bodyPr/>
        <a:lstStyle/>
        <a:p>
          <a:pPr rtl="0"/>
          <a:r>
            <a:rPr lang="ru-RU" sz="1100" dirty="0" smtClean="0"/>
            <a:t> </a:t>
          </a:r>
          <a:r>
            <a:rPr lang="ru-RU" sz="14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осуществлена поэтапная реализация программ переселения граждан из аварийного жилищного фонда, капитального ремонта жилья и обеспечения жильем отдельных категорий граждан;</a:t>
          </a:r>
          <a:endParaRPr lang="ru-RU" sz="1400" dirty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C50C4205-456C-4FBF-B98B-5D7CD9A97726}" type="parTrans" cxnId="{5794B787-B72D-4822-A211-199466561015}">
      <dgm:prSet/>
      <dgm:spPr/>
      <dgm:t>
        <a:bodyPr/>
        <a:lstStyle/>
        <a:p>
          <a:endParaRPr lang="ru-RU"/>
        </a:p>
      </dgm:t>
    </dgm:pt>
    <dgm:pt modelId="{EEB1E4B2-6FB5-42F9-9145-CFBDA640DBCA}" type="sibTrans" cxnId="{5794B787-B72D-4822-A211-199466561015}">
      <dgm:prSet/>
      <dgm:spPr/>
      <dgm:t>
        <a:bodyPr/>
        <a:lstStyle/>
        <a:p>
          <a:endParaRPr lang="ru-RU"/>
        </a:p>
      </dgm:t>
    </dgm:pt>
    <dgm:pt modelId="{36866F5B-C644-43C6-B03B-E2C2A83007DC}">
      <dgm:prSet custT="1"/>
      <dgm:spPr/>
      <dgm:t>
        <a:bodyPr/>
        <a:lstStyle/>
        <a:p>
          <a:pPr rtl="0"/>
          <a:r>
            <a:rPr lang="ru-RU" sz="14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обеспечено </a:t>
          </a:r>
          <a:r>
            <a:rPr lang="ru-RU" sz="1400" dirty="0" err="1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софинансирование</a:t>
          </a:r>
          <a:r>
            <a:rPr lang="ru-RU" sz="14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с федеральным бюджетом  мероприятий по развитию здравоохранения, сельского хозяйства;</a:t>
          </a:r>
          <a:endParaRPr lang="ru-RU" sz="1400" dirty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74EBCC60-7048-49FE-A970-83BBDF3BA607}" type="parTrans" cxnId="{143A6293-8678-473F-BD16-CF40A4B89B4B}">
      <dgm:prSet/>
      <dgm:spPr/>
      <dgm:t>
        <a:bodyPr/>
        <a:lstStyle/>
        <a:p>
          <a:endParaRPr lang="ru-RU"/>
        </a:p>
      </dgm:t>
    </dgm:pt>
    <dgm:pt modelId="{1EFD167B-ABD5-4D5A-BD28-377B95B99F08}" type="sibTrans" cxnId="{143A6293-8678-473F-BD16-CF40A4B89B4B}">
      <dgm:prSet/>
      <dgm:spPr/>
      <dgm:t>
        <a:bodyPr/>
        <a:lstStyle/>
        <a:p>
          <a:endParaRPr lang="ru-RU"/>
        </a:p>
      </dgm:t>
    </dgm:pt>
    <dgm:pt modelId="{59E26DEC-9FD5-4CE2-A3D2-90830A727528}">
      <dgm:prSet custT="1"/>
      <dgm:spPr/>
      <dgm:t>
        <a:bodyPr/>
        <a:lstStyle/>
        <a:p>
          <a:pPr rtl="0"/>
          <a:r>
            <a:rPr lang="ru-RU" sz="1100" dirty="0" smtClean="0"/>
            <a:t> </a:t>
          </a:r>
          <a:r>
            <a:rPr lang="ru-RU" sz="14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осуществлена поддержка реального сектора экономики, посредством субсидирования процентных ставок по кредитам коммерческих банков;</a:t>
          </a:r>
          <a:endParaRPr lang="ru-RU" sz="1400" dirty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0FE491DD-6E16-4C84-910A-F8AC1BEF3766}" type="parTrans" cxnId="{9E248CAF-6B13-48FE-BB2E-25C1358CD25D}">
      <dgm:prSet/>
      <dgm:spPr/>
      <dgm:t>
        <a:bodyPr/>
        <a:lstStyle/>
        <a:p>
          <a:endParaRPr lang="ru-RU"/>
        </a:p>
      </dgm:t>
    </dgm:pt>
    <dgm:pt modelId="{9100A7A3-2B29-4EAA-AD1B-FA477DBA59CC}" type="sibTrans" cxnId="{9E248CAF-6B13-48FE-BB2E-25C1358CD25D}">
      <dgm:prSet/>
      <dgm:spPr/>
      <dgm:t>
        <a:bodyPr/>
        <a:lstStyle/>
        <a:p>
          <a:endParaRPr lang="ru-RU"/>
        </a:p>
      </dgm:t>
    </dgm:pt>
    <dgm:pt modelId="{4FFB5D53-A48B-4A05-A601-B9C8B27D9744}">
      <dgm:prSet custT="1"/>
      <dgm:spPr/>
      <dgm:t>
        <a:bodyPr/>
        <a:lstStyle/>
        <a:p>
          <a:pPr rtl="0"/>
          <a:r>
            <a:rPr lang="ru-RU" sz="1100" dirty="0" smtClean="0"/>
            <a:t> </a:t>
          </a:r>
          <a:r>
            <a:rPr lang="ru-RU" sz="14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реализуется План мероприятий по росту доходов, оптимизации расходов и совершенствованию долговой политики Карачаево-Черкесской Республики, утвержденный распоряжением Главы Карачаево-Черкесской Республики от 29.11.2013 № 213-р. </a:t>
          </a:r>
          <a:endParaRPr lang="ru-RU" sz="1400" dirty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22EC403F-AA22-4378-9D20-61DFE22210BE}" type="parTrans" cxnId="{BD10AE52-5B6D-410F-97B8-08D07F558F5A}">
      <dgm:prSet/>
      <dgm:spPr/>
      <dgm:t>
        <a:bodyPr/>
        <a:lstStyle/>
        <a:p>
          <a:endParaRPr lang="ru-RU"/>
        </a:p>
      </dgm:t>
    </dgm:pt>
    <dgm:pt modelId="{58C45105-A790-4582-AB3F-CDB241B4A147}" type="sibTrans" cxnId="{BD10AE52-5B6D-410F-97B8-08D07F558F5A}">
      <dgm:prSet/>
      <dgm:spPr/>
      <dgm:t>
        <a:bodyPr/>
        <a:lstStyle/>
        <a:p>
          <a:endParaRPr lang="ru-RU"/>
        </a:p>
      </dgm:t>
    </dgm:pt>
    <dgm:pt modelId="{51910E23-2C74-4D7B-9941-BAA135E98108}" type="pres">
      <dgm:prSet presAssocID="{DF0FE71E-4465-45BD-B112-3A115BBFB2C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72AE8E22-EC0C-48E6-BE9B-FE20D5FED40C}" type="pres">
      <dgm:prSet presAssocID="{DF0FE71E-4465-45BD-B112-3A115BBFB2C3}" presName="Name1" presStyleCnt="0"/>
      <dgm:spPr/>
    </dgm:pt>
    <dgm:pt modelId="{E0D3EBCC-DD3B-4688-8143-CC984B402D91}" type="pres">
      <dgm:prSet presAssocID="{DF0FE71E-4465-45BD-B112-3A115BBFB2C3}" presName="cycle" presStyleCnt="0"/>
      <dgm:spPr/>
    </dgm:pt>
    <dgm:pt modelId="{B0AFF4DF-B400-4895-8BED-3926E3E2C1E5}" type="pres">
      <dgm:prSet presAssocID="{DF0FE71E-4465-45BD-B112-3A115BBFB2C3}" presName="srcNode" presStyleLbl="node1" presStyleIdx="0" presStyleCnt="7"/>
      <dgm:spPr/>
    </dgm:pt>
    <dgm:pt modelId="{E2630B8C-F208-4063-90DF-A97EE8367170}" type="pres">
      <dgm:prSet presAssocID="{DF0FE71E-4465-45BD-B112-3A115BBFB2C3}" presName="conn" presStyleLbl="parChTrans1D2" presStyleIdx="0" presStyleCnt="1"/>
      <dgm:spPr/>
      <dgm:t>
        <a:bodyPr/>
        <a:lstStyle/>
        <a:p>
          <a:endParaRPr lang="ru-RU"/>
        </a:p>
      </dgm:t>
    </dgm:pt>
    <dgm:pt modelId="{4EB815B6-F9DF-499B-B62C-182B90D57CD0}" type="pres">
      <dgm:prSet presAssocID="{DF0FE71E-4465-45BD-B112-3A115BBFB2C3}" presName="extraNode" presStyleLbl="node1" presStyleIdx="0" presStyleCnt="7"/>
      <dgm:spPr/>
    </dgm:pt>
    <dgm:pt modelId="{B5E8ADCF-CC04-4F6C-8824-6C573CF6BCA7}" type="pres">
      <dgm:prSet presAssocID="{DF0FE71E-4465-45BD-B112-3A115BBFB2C3}" presName="dstNode" presStyleLbl="node1" presStyleIdx="0" presStyleCnt="7"/>
      <dgm:spPr/>
    </dgm:pt>
    <dgm:pt modelId="{9F45EEEC-DD26-4626-A501-D307DA30B1BC}" type="pres">
      <dgm:prSet presAssocID="{4AA8E40E-2AE4-452D-A080-9D52D4BC87DB}" presName="text_1" presStyleLbl="node1" presStyleIdx="0" presStyleCnt="7" custScaleY="1319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39AC25-9CFE-4D32-8A47-C6A6F2AF6761}" type="pres">
      <dgm:prSet presAssocID="{4AA8E40E-2AE4-452D-A080-9D52D4BC87DB}" presName="accent_1" presStyleCnt="0"/>
      <dgm:spPr/>
    </dgm:pt>
    <dgm:pt modelId="{9ACBAC93-9C56-4DF9-89D7-316934D0C8E7}" type="pres">
      <dgm:prSet presAssocID="{4AA8E40E-2AE4-452D-A080-9D52D4BC87DB}" presName="accentRepeatNode" presStyleLbl="solidFgAcc1" presStyleIdx="0" presStyleCnt="7"/>
      <dgm:spPr>
        <a:solidFill>
          <a:srgbClr val="FFFFCC"/>
        </a:solidFill>
      </dgm:spPr>
    </dgm:pt>
    <dgm:pt modelId="{04CC4CF7-6E90-4CA5-9005-31788AD58FB2}" type="pres">
      <dgm:prSet presAssocID="{E182AE03-F836-4597-AE85-7CD8967D643D}" presName="text_2" presStyleLbl="node1" presStyleIdx="1" presStyleCnt="7" custScaleY="1304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4C4BBA-F7F0-4B1A-B9B5-F5D15938F3EE}" type="pres">
      <dgm:prSet presAssocID="{E182AE03-F836-4597-AE85-7CD8967D643D}" presName="accent_2" presStyleCnt="0"/>
      <dgm:spPr/>
    </dgm:pt>
    <dgm:pt modelId="{AA219919-701E-48E5-9B54-67A9AF0C6751}" type="pres">
      <dgm:prSet presAssocID="{E182AE03-F836-4597-AE85-7CD8967D643D}" presName="accentRepeatNode" presStyleLbl="solidFgAcc1" presStyleIdx="1" presStyleCnt="7"/>
      <dgm:spPr>
        <a:solidFill>
          <a:srgbClr val="FFFFCC"/>
        </a:solidFill>
      </dgm:spPr>
    </dgm:pt>
    <dgm:pt modelId="{B681062E-9748-47FE-8FFD-F06EB511A7B8}" type="pres">
      <dgm:prSet presAssocID="{EDCFB5C8-47CB-4406-A83D-2393502172DB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4D5EEF-CD8D-48A2-BBC1-9C3076A736C3}" type="pres">
      <dgm:prSet presAssocID="{EDCFB5C8-47CB-4406-A83D-2393502172DB}" presName="accent_3" presStyleCnt="0"/>
      <dgm:spPr/>
    </dgm:pt>
    <dgm:pt modelId="{B24A019C-5CAF-4417-95B3-D85AD1A32E5E}" type="pres">
      <dgm:prSet presAssocID="{EDCFB5C8-47CB-4406-A83D-2393502172DB}" presName="accentRepeatNode" presStyleLbl="solidFgAcc1" presStyleIdx="2" presStyleCnt="7"/>
      <dgm:spPr>
        <a:solidFill>
          <a:srgbClr val="FFFFCC"/>
        </a:solidFill>
      </dgm:spPr>
    </dgm:pt>
    <dgm:pt modelId="{CA325D8E-ED40-4AB2-BFCE-8230232B3D30}" type="pres">
      <dgm:prSet presAssocID="{EB5A246C-6589-4A8C-8B14-B8F7724412EB}" presName="text_4" presStyleLbl="node1" presStyleIdx="3" presStyleCnt="7" custScaleY="1261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A34C81-8584-4B5B-9D3B-177903567920}" type="pres">
      <dgm:prSet presAssocID="{EB5A246C-6589-4A8C-8B14-B8F7724412EB}" presName="accent_4" presStyleCnt="0"/>
      <dgm:spPr/>
    </dgm:pt>
    <dgm:pt modelId="{0028636F-33E7-4D29-A44A-1937DB066DA8}" type="pres">
      <dgm:prSet presAssocID="{EB5A246C-6589-4A8C-8B14-B8F7724412EB}" presName="accentRepeatNode" presStyleLbl="solidFgAcc1" presStyleIdx="3" presStyleCnt="7"/>
      <dgm:spPr>
        <a:solidFill>
          <a:srgbClr val="FFFFCC"/>
        </a:solidFill>
      </dgm:spPr>
      <dgm:t>
        <a:bodyPr/>
        <a:lstStyle/>
        <a:p>
          <a:endParaRPr lang="ru-RU"/>
        </a:p>
      </dgm:t>
    </dgm:pt>
    <dgm:pt modelId="{9AFCD78E-2415-4093-8652-42D82AA37B04}" type="pres">
      <dgm:prSet presAssocID="{36866F5B-C644-43C6-B03B-E2C2A83007DC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6CD5F6-3ED9-4DEB-A468-76EE7DCB89ED}" type="pres">
      <dgm:prSet presAssocID="{36866F5B-C644-43C6-B03B-E2C2A83007DC}" presName="accent_5" presStyleCnt="0"/>
      <dgm:spPr/>
    </dgm:pt>
    <dgm:pt modelId="{1383874E-204B-4AF1-8ABA-37C9EA95D6EB}" type="pres">
      <dgm:prSet presAssocID="{36866F5B-C644-43C6-B03B-E2C2A83007DC}" presName="accentRepeatNode" presStyleLbl="solidFgAcc1" presStyleIdx="4" presStyleCnt="7"/>
      <dgm:spPr>
        <a:solidFill>
          <a:srgbClr val="FFFFCC"/>
        </a:solidFill>
      </dgm:spPr>
    </dgm:pt>
    <dgm:pt modelId="{876C0B73-3FF2-44EA-910F-E0112DEC9B85}" type="pres">
      <dgm:prSet presAssocID="{59E26DEC-9FD5-4CE2-A3D2-90830A727528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BD775C-063D-4303-967A-33470D1BDA10}" type="pres">
      <dgm:prSet presAssocID="{59E26DEC-9FD5-4CE2-A3D2-90830A727528}" presName="accent_6" presStyleCnt="0"/>
      <dgm:spPr/>
    </dgm:pt>
    <dgm:pt modelId="{DF1ECC86-E699-494E-A955-29999FF808C4}" type="pres">
      <dgm:prSet presAssocID="{59E26DEC-9FD5-4CE2-A3D2-90830A727528}" presName="accentRepeatNode" presStyleLbl="solidFgAcc1" presStyleIdx="5" presStyleCnt="7"/>
      <dgm:spPr>
        <a:solidFill>
          <a:srgbClr val="FFFFCC"/>
        </a:solidFill>
      </dgm:spPr>
    </dgm:pt>
    <dgm:pt modelId="{8D349E9D-8CEC-43E8-9458-6CA304021102}" type="pres">
      <dgm:prSet presAssocID="{4FFB5D53-A48B-4A05-A601-B9C8B27D9744}" presName="text_7" presStyleLbl="node1" presStyleIdx="6" presStyleCnt="7" custScaleY="1574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BAD61A-FAB8-497C-9E63-7F50E3ABDE75}" type="pres">
      <dgm:prSet presAssocID="{4FFB5D53-A48B-4A05-A601-B9C8B27D9744}" presName="accent_7" presStyleCnt="0"/>
      <dgm:spPr/>
    </dgm:pt>
    <dgm:pt modelId="{FABAA94B-76B2-4BFF-B5B5-02200C290D12}" type="pres">
      <dgm:prSet presAssocID="{4FFB5D53-A48B-4A05-A601-B9C8B27D9744}" presName="accentRepeatNode" presStyleLbl="solidFgAcc1" presStyleIdx="6" presStyleCnt="7" custLinFactNeighborX="-93" custLinFactNeighborY="-3157"/>
      <dgm:spPr>
        <a:solidFill>
          <a:srgbClr val="FFFFCC"/>
        </a:solidFill>
      </dgm:spPr>
    </dgm:pt>
  </dgm:ptLst>
  <dgm:cxnLst>
    <dgm:cxn modelId="{FCD84DF0-070A-4610-A00F-2454560ACC53}" type="presOf" srcId="{36866F5B-C644-43C6-B03B-E2C2A83007DC}" destId="{9AFCD78E-2415-4093-8652-42D82AA37B04}" srcOrd="0" destOrd="0" presId="urn:microsoft.com/office/officeart/2008/layout/VerticalCurvedList"/>
    <dgm:cxn modelId="{BA649381-4EF4-4B4C-914B-E97E0A741578}" srcId="{DF0FE71E-4465-45BD-B112-3A115BBFB2C3}" destId="{E182AE03-F836-4597-AE85-7CD8967D643D}" srcOrd="1" destOrd="0" parTransId="{67F13AA7-87AB-4A8B-AE3D-FA30CBC80A13}" sibTransId="{0DE881B5-7686-4D80-B6DE-8123196334AF}"/>
    <dgm:cxn modelId="{5794B787-B72D-4822-A211-199466561015}" srcId="{DF0FE71E-4465-45BD-B112-3A115BBFB2C3}" destId="{EB5A246C-6589-4A8C-8B14-B8F7724412EB}" srcOrd="3" destOrd="0" parTransId="{C50C4205-456C-4FBF-B98B-5D7CD9A97726}" sibTransId="{EEB1E4B2-6FB5-42F9-9145-CFBDA640DBCA}"/>
    <dgm:cxn modelId="{143A6293-8678-473F-BD16-CF40A4B89B4B}" srcId="{DF0FE71E-4465-45BD-B112-3A115BBFB2C3}" destId="{36866F5B-C644-43C6-B03B-E2C2A83007DC}" srcOrd="4" destOrd="0" parTransId="{74EBCC60-7048-49FE-A970-83BBDF3BA607}" sibTransId="{1EFD167B-ABD5-4D5A-BD28-377B95B99F08}"/>
    <dgm:cxn modelId="{38AE97BF-C8FE-4EDF-A357-D26693303274}" type="presOf" srcId="{4FFB5D53-A48B-4A05-A601-B9C8B27D9744}" destId="{8D349E9D-8CEC-43E8-9458-6CA304021102}" srcOrd="0" destOrd="0" presId="urn:microsoft.com/office/officeart/2008/layout/VerticalCurvedList"/>
    <dgm:cxn modelId="{C001E52F-0C88-43D5-8D35-5DE860D39704}" srcId="{DF0FE71E-4465-45BD-B112-3A115BBFB2C3}" destId="{4AA8E40E-2AE4-452D-A080-9D52D4BC87DB}" srcOrd="0" destOrd="0" parTransId="{558036F1-37CB-4E4C-A0EF-CE4B841F0143}" sibTransId="{5860FE98-8832-4EE3-9876-728870D82397}"/>
    <dgm:cxn modelId="{6CC13EA5-CBAF-4033-8997-4D814606C1C9}" type="presOf" srcId="{4AA8E40E-2AE4-452D-A080-9D52D4BC87DB}" destId="{9F45EEEC-DD26-4626-A501-D307DA30B1BC}" srcOrd="0" destOrd="0" presId="urn:microsoft.com/office/officeart/2008/layout/VerticalCurvedList"/>
    <dgm:cxn modelId="{89BB943C-9C3E-4CA6-B8BA-8E118DAAB8C9}" type="presOf" srcId="{E182AE03-F836-4597-AE85-7CD8967D643D}" destId="{04CC4CF7-6E90-4CA5-9005-31788AD58FB2}" srcOrd="0" destOrd="0" presId="urn:microsoft.com/office/officeart/2008/layout/VerticalCurvedList"/>
    <dgm:cxn modelId="{FC8F2B21-AC24-4A4D-87A8-29939C652887}" type="presOf" srcId="{EB5A246C-6589-4A8C-8B14-B8F7724412EB}" destId="{CA325D8E-ED40-4AB2-BFCE-8230232B3D30}" srcOrd="0" destOrd="0" presId="urn:microsoft.com/office/officeart/2008/layout/VerticalCurvedList"/>
    <dgm:cxn modelId="{61F72940-3892-45EA-8ABE-8C7059ECEA44}" srcId="{DF0FE71E-4465-45BD-B112-3A115BBFB2C3}" destId="{EDCFB5C8-47CB-4406-A83D-2393502172DB}" srcOrd="2" destOrd="0" parTransId="{C70158BD-BBAD-4D91-8A6B-E2839ACA4748}" sibTransId="{09D4CCE6-A2F6-4B66-872D-0D3401713FCE}"/>
    <dgm:cxn modelId="{2A575D9F-AAB2-4C60-8BCD-04DE57667285}" type="presOf" srcId="{EDCFB5C8-47CB-4406-A83D-2393502172DB}" destId="{B681062E-9748-47FE-8FFD-F06EB511A7B8}" srcOrd="0" destOrd="0" presId="urn:microsoft.com/office/officeart/2008/layout/VerticalCurvedList"/>
    <dgm:cxn modelId="{BD10AE52-5B6D-410F-97B8-08D07F558F5A}" srcId="{DF0FE71E-4465-45BD-B112-3A115BBFB2C3}" destId="{4FFB5D53-A48B-4A05-A601-B9C8B27D9744}" srcOrd="6" destOrd="0" parTransId="{22EC403F-AA22-4378-9D20-61DFE22210BE}" sibTransId="{58C45105-A790-4582-AB3F-CDB241B4A147}"/>
    <dgm:cxn modelId="{72B60E1D-C168-44AA-856F-46FC4C466AA2}" type="presOf" srcId="{5860FE98-8832-4EE3-9876-728870D82397}" destId="{E2630B8C-F208-4063-90DF-A97EE8367170}" srcOrd="0" destOrd="0" presId="urn:microsoft.com/office/officeart/2008/layout/VerticalCurvedList"/>
    <dgm:cxn modelId="{136B3ABB-E0B4-4FED-AC9B-BD570B6217F9}" type="presOf" srcId="{59E26DEC-9FD5-4CE2-A3D2-90830A727528}" destId="{876C0B73-3FF2-44EA-910F-E0112DEC9B85}" srcOrd="0" destOrd="0" presId="urn:microsoft.com/office/officeart/2008/layout/VerticalCurvedList"/>
    <dgm:cxn modelId="{9E248CAF-6B13-48FE-BB2E-25C1358CD25D}" srcId="{DF0FE71E-4465-45BD-B112-3A115BBFB2C3}" destId="{59E26DEC-9FD5-4CE2-A3D2-90830A727528}" srcOrd="5" destOrd="0" parTransId="{0FE491DD-6E16-4C84-910A-F8AC1BEF3766}" sibTransId="{9100A7A3-2B29-4EAA-AD1B-FA477DBA59CC}"/>
    <dgm:cxn modelId="{70D31F33-4E70-4972-9552-BDA26CEC13E1}" type="presOf" srcId="{DF0FE71E-4465-45BD-B112-3A115BBFB2C3}" destId="{51910E23-2C74-4D7B-9941-BAA135E98108}" srcOrd="0" destOrd="0" presId="urn:microsoft.com/office/officeart/2008/layout/VerticalCurvedList"/>
    <dgm:cxn modelId="{498E6A5E-4464-4218-A34D-2C43EB1FB70A}" type="presParOf" srcId="{51910E23-2C74-4D7B-9941-BAA135E98108}" destId="{72AE8E22-EC0C-48E6-BE9B-FE20D5FED40C}" srcOrd="0" destOrd="0" presId="urn:microsoft.com/office/officeart/2008/layout/VerticalCurvedList"/>
    <dgm:cxn modelId="{B1898CA0-258B-42AD-92DA-4690AC17B1DC}" type="presParOf" srcId="{72AE8E22-EC0C-48E6-BE9B-FE20D5FED40C}" destId="{E0D3EBCC-DD3B-4688-8143-CC984B402D91}" srcOrd="0" destOrd="0" presId="urn:microsoft.com/office/officeart/2008/layout/VerticalCurvedList"/>
    <dgm:cxn modelId="{D3B8D022-D4C2-4AD4-99AC-E28426DA48DA}" type="presParOf" srcId="{E0D3EBCC-DD3B-4688-8143-CC984B402D91}" destId="{B0AFF4DF-B400-4895-8BED-3926E3E2C1E5}" srcOrd="0" destOrd="0" presId="urn:microsoft.com/office/officeart/2008/layout/VerticalCurvedList"/>
    <dgm:cxn modelId="{FFF73BF6-A729-49CB-9E02-63C8B67F6AB1}" type="presParOf" srcId="{E0D3EBCC-DD3B-4688-8143-CC984B402D91}" destId="{E2630B8C-F208-4063-90DF-A97EE8367170}" srcOrd="1" destOrd="0" presId="urn:microsoft.com/office/officeart/2008/layout/VerticalCurvedList"/>
    <dgm:cxn modelId="{2B6C6C4C-9057-42DB-BB26-6B9A732DE0B5}" type="presParOf" srcId="{E0D3EBCC-DD3B-4688-8143-CC984B402D91}" destId="{4EB815B6-F9DF-499B-B62C-182B90D57CD0}" srcOrd="2" destOrd="0" presId="urn:microsoft.com/office/officeart/2008/layout/VerticalCurvedList"/>
    <dgm:cxn modelId="{F1064812-8FCE-4BDF-91B5-928C3A3CC3FC}" type="presParOf" srcId="{E0D3EBCC-DD3B-4688-8143-CC984B402D91}" destId="{B5E8ADCF-CC04-4F6C-8824-6C573CF6BCA7}" srcOrd="3" destOrd="0" presId="urn:microsoft.com/office/officeart/2008/layout/VerticalCurvedList"/>
    <dgm:cxn modelId="{D3FFD4A5-45A8-4F37-9FE6-6F079F42CF0D}" type="presParOf" srcId="{72AE8E22-EC0C-48E6-BE9B-FE20D5FED40C}" destId="{9F45EEEC-DD26-4626-A501-D307DA30B1BC}" srcOrd="1" destOrd="0" presId="urn:microsoft.com/office/officeart/2008/layout/VerticalCurvedList"/>
    <dgm:cxn modelId="{B66118E5-8D9E-43C2-9F76-F691C07D4405}" type="presParOf" srcId="{72AE8E22-EC0C-48E6-BE9B-FE20D5FED40C}" destId="{7339AC25-9CFE-4D32-8A47-C6A6F2AF6761}" srcOrd="2" destOrd="0" presId="urn:microsoft.com/office/officeart/2008/layout/VerticalCurvedList"/>
    <dgm:cxn modelId="{D2F36A30-4B11-4F78-96E2-727E1C78B94E}" type="presParOf" srcId="{7339AC25-9CFE-4D32-8A47-C6A6F2AF6761}" destId="{9ACBAC93-9C56-4DF9-89D7-316934D0C8E7}" srcOrd="0" destOrd="0" presId="urn:microsoft.com/office/officeart/2008/layout/VerticalCurvedList"/>
    <dgm:cxn modelId="{743F20F2-F963-47BD-846B-3B8625CEF31D}" type="presParOf" srcId="{72AE8E22-EC0C-48E6-BE9B-FE20D5FED40C}" destId="{04CC4CF7-6E90-4CA5-9005-31788AD58FB2}" srcOrd="3" destOrd="0" presId="urn:microsoft.com/office/officeart/2008/layout/VerticalCurvedList"/>
    <dgm:cxn modelId="{B2A5C728-4EE3-41E0-A3BB-F3240E85F8D6}" type="presParOf" srcId="{72AE8E22-EC0C-48E6-BE9B-FE20D5FED40C}" destId="{D34C4BBA-F7F0-4B1A-B9B5-F5D15938F3EE}" srcOrd="4" destOrd="0" presId="urn:microsoft.com/office/officeart/2008/layout/VerticalCurvedList"/>
    <dgm:cxn modelId="{E0AF4560-7CE6-4E30-B4F2-23858BBBA6CA}" type="presParOf" srcId="{D34C4BBA-F7F0-4B1A-B9B5-F5D15938F3EE}" destId="{AA219919-701E-48E5-9B54-67A9AF0C6751}" srcOrd="0" destOrd="0" presId="urn:microsoft.com/office/officeart/2008/layout/VerticalCurvedList"/>
    <dgm:cxn modelId="{CB97DD65-BC36-45D5-AA03-1D2A5E696FCD}" type="presParOf" srcId="{72AE8E22-EC0C-48E6-BE9B-FE20D5FED40C}" destId="{B681062E-9748-47FE-8FFD-F06EB511A7B8}" srcOrd="5" destOrd="0" presId="urn:microsoft.com/office/officeart/2008/layout/VerticalCurvedList"/>
    <dgm:cxn modelId="{D6CB3087-2404-4362-BF37-C4E0EF65A3DB}" type="presParOf" srcId="{72AE8E22-EC0C-48E6-BE9B-FE20D5FED40C}" destId="{2B4D5EEF-CD8D-48A2-BBC1-9C3076A736C3}" srcOrd="6" destOrd="0" presId="urn:microsoft.com/office/officeart/2008/layout/VerticalCurvedList"/>
    <dgm:cxn modelId="{00DD7D89-62BC-405F-AE64-984425F17F03}" type="presParOf" srcId="{2B4D5EEF-CD8D-48A2-BBC1-9C3076A736C3}" destId="{B24A019C-5CAF-4417-95B3-D85AD1A32E5E}" srcOrd="0" destOrd="0" presId="urn:microsoft.com/office/officeart/2008/layout/VerticalCurvedList"/>
    <dgm:cxn modelId="{524E7643-12B5-4CC1-B914-BBA29C0A2045}" type="presParOf" srcId="{72AE8E22-EC0C-48E6-BE9B-FE20D5FED40C}" destId="{CA325D8E-ED40-4AB2-BFCE-8230232B3D30}" srcOrd="7" destOrd="0" presId="urn:microsoft.com/office/officeart/2008/layout/VerticalCurvedList"/>
    <dgm:cxn modelId="{B9B8621A-5C2A-4382-A6F8-2C9C28C7369E}" type="presParOf" srcId="{72AE8E22-EC0C-48E6-BE9B-FE20D5FED40C}" destId="{EFA34C81-8584-4B5B-9D3B-177903567920}" srcOrd="8" destOrd="0" presId="urn:microsoft.com/office/officeart/2008/layout/VerticalCurvedList"/>
    <dgm:cxn modelId="{D3DF737F-081D-4AFD-BC8A-33E4A61AE475}" type="presParOf" srcId="{EFA34C81-8584-4B5B-9D3B-177903567920}" destId="{0028636F-33E7-4D29-A44A-1937DB066DA8}" srcOrd="0" destOrd="0" presId="urn:microsoft.com/office/officeart/2008/layout/VerticalCurvedList"/>
    <dgm:cxn modelId="{B9FDCA0E-C928-4E22-8353-95BF568678E8}" type="presParOf" srcId="{72AE8E22-EC0C-48E6-BE9B-FE20D5FED40C}" destId="{9AFCD78E-2415-4093-8652-42D82AA37B04}" srcOrd="9" destOrd="0" presId="urn:microsoft.com/office/officeart/2008/layout/VerticalCurvedList"/>
    <dgm:cxn modelId="{CA40FEC3-3459-47C9-8730-09EC0B4A6739}" type="presParOf" srcId="{72AE8E22-EC0C-48E6-BE9B-FE20D5FED40C}" destId="{A76CD5F6-3ED9-4DEB-A468-76EE7DCB89ED}" srcOrd="10" destOrd="0" presId="urn:microsoft.com/office/officeart/2008/layout/VerticalCurvedList"/>
    <dgm:cxn modelId="{AFEEEA0C-F521-4CB0-894A-164C1BB0C841}" type="presParOf" srcId="{A76CD5F6-3ED9-4DEB-A468-76EE7DCB89ED}" destId="{1383874E-204B-4AF1-8ABA-37C9EA95D6EB}" srcOrd="0" destOrd="0" presId="urn:microsoft.com/office/officeart/2008/layout/VerticalCurvedList"/>
    <dgm:cxn modelId="{0831F408-1494-442F-9AC4-2B1DFD61110C}" type="presParOf" srcId="{72AE8E22-EC0C-48E6-BE9B-FE20D5FED40C}" destId="{876C0B73-3FF2-44EA-910F-E0112DEC9B85}" srcOrd="11" destOrd="0" presId="urn:microsoft.com/office/officeart/2008/layout/VerticalCurvedList"/>
    <dgm:cxn modelId="{9E197B48-9381-4513-AC9F-F829A65D9B93}" type="presParOf" srcId="{72AE8E22-EC0C-48E6-BE9B-FE20D5FED40C}" destId="{DFBD775C-063D-4303-967A-33470D1BDA10}" srcOrd="12" destOrd="0" presId="urn:microsoft.com/office/officeart/2008/layout/VerticalCurvedList"/>
    <dgm:cxn modelId="{33508A6C-DCF9-4C48-93A2-10053A6AA517}" type="presParOf" srcId="{DFBD775C-063D-4303-967A-33470D1BDA10}" destId="{DF1ECC86-E699-494E-A955-29999FF808C4}" srcOrd="0" destOrd="0" presId="urn:microsoft.com/office/officeart/2008/layout/VerticalCurvedList"/>
    <dgm:cxn modelId="{648CC210-CEBE-4AA7-B6E1-C524CEBA940D}" type="presParOf" srcId="{72AE8E22-EC0C-48E6-BE9B-FE20D5FED40C}" destId="{8D349E9D-8CEC-43E8-9458-6CA304021102}" srcOrd="13" destOrd="0" presId="urn:microsoft.com/office/officeart/2008/layout/VerticalCurvedList"/>
    <dgm:cxn modelId="{E5CFCAFB-5348-4219-BDD8-ADEEF26F055B}" type="presParOf" srcId="{72AE8E22-EC0C-48E6-BE9B-FE20D5FED40C}" destId="{FBBAD61A-FAB8-497C-9E63-7F50E3ABDE75}" srcOrd="14" destOrd="0" presId="urn:microsoft.com/office/officeart/2008/layout/VerticalCurvedList"/>
    <dgm:cxn modelId="{71E7C6CB-AA2F-4122-A932-86574447E591}" type="presParOf" srcId="{FBBAD61A-FAB8-497C-9E63-7F50E3ABDE75}" destId="{FABAA94B-76B2-4BFF-B5B5-02200C290D1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46903CF-2BD0-48C8-8955-B2A688F8F8A4}" type="doc">
      <dgm:prSet loTypeId="urn:microsoft.com/office/officeart/2005/8/layout/default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38C41236-9C68-4710-9B77-D283ACB6729F}">
      <dgm:prSet phldrT="[Текст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Дотации на поддержку мер по обеспечению сбалансированности местных бюджетов на 2017 г </a:t>
          </a:r>
        </a:p>
        <a:p>
          <a:r>
            <a:rPr lang="ru-RU" sz="1800" b="1" i="1" dirty="0" smtClean="0">
              <a:latin typeface="Times New Roman" pitchFamily="18" charset="0"/>
              <a:cs typeface="Times New Roman" pitchFamily="18" charset="0"/>
            </a:rPr>
            <a:t>31 065,4</a:t>
          </a:r>
          <a:endParaRPr lang="ru-RU" sz="1800" b="1" i="1" dirty="0">
            <a:latin typeface="Times New Roman" pitchFamily="18" charset="0"/>
            <a:cs typeface="Times New Roman" pitchFamily="18" charset="0"/>
          </a:endParaRPr>
        </a:p>
      </dgm:t>
    </dgm:pt>
    <dgm:pt modelId="{EC827FF3-F835-40F5-8307-94C110F35957}" type="parTrans" cxnId="{0B9949D4-C2CA-47A7-8196-01A343F4055E}">
      <dgm:prSet/>
      <dgm:spPr/>
      <dgm:t>
        <a:bodyPr/>
        <a:lstStyle/>
        <a:p>
          <a:endParaRPr lang="ru-RU"/>
        </a:p>
      </dgm:t>
    </dgm:pt>
    <dgm:pt modelId="{A4C3506E-6FE2-43B4-AE47-D329070872CA}" type="sibTrans" cxnId="{0B9949D4-C2CA-47A7-8196-01A343F4055E}">
      <dgm:prSet/>
      <dgm:spPr/>
      <dgm:t>
        <a:bodyPr/>
        <a:lstStyle/>
        <a:p>
          <a:endParaRPr lang="ru-RU"/>
        </a:p>
      </dgm:t>
    </dgm:pt>
    <dgm:pt modelId="{D817485C-1B21-4968-B562-AA6D91B38E07}" type="pres">
      <dgm:prSet presAssocID="{346903CF-2BD0-48C8-8955-B2A688F8F8A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CE5194F-44E1-4518-85D8-BB78AFEAAFFD}" type="pres">
      <dgm:prSet presAssocID="{38C41236-9C68-4710-9B77-D283ACB6729F}" presName="node" presStyleLbl="node1" presStyleIdx="0" presStyleCnt="1" custScaleX="1425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B9949D4-C2CA-47A7-8196-01A343F4055E}" srcId="{346903CF-2BD0-48C8-8955-B2A688F8F8A4}" destId="{38C41236-9C68-4710-9B77-D283ACB6729F}" srcOrd="0" destOrd="0" parTransId="{EC827FF3-F835-40F5-8307-94C110F35957}" sibTransId="{A4C3506E-6FE2-43B4-AE47-D329070872CA}"/>
    <dgm:cxn modelId="{80DA4F27-F94C-4068-B7D1-5F51EB161554}" type="presOf" srcId="{38C41236-9C68-4710-9B77-D283ACB6729F}" destId="{4CE5194F-44E1-4518-85D8-BB78AFEAAFFD}" srcOrd="0" destOrd="0" presId="urn:microsoft.com/office/officeart/2005/8/layout/default"/>
    <dgm:cxn modelId="{DA897BDF-09A0-4F4C-9FDC-5EC1EB39EA2F}" type="presOf" srcId="{346903CF-2BD0-48C8-8955-B2A688F8F8A4}" destId="{D817485C-1B21-4968-B562-AA6D91B38E07}" srcOrd="0" destOrd="0" presId="urn:microsoft.com/office/officeart/2005/8/layout/default"/>
    <dgm:cxn modelId="{BEDE83F0-5ED5-4FE3-A49C-BBB660EADFC0}" type="presParOf" srcId="{D817485C-1B21-4968-B562-AA6D91B38E07}" destId="{4CE5194F-44E1-4518-85D8-BB78AFEAAFFD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BDF46E8-55CF-4C93-8993-A47C9C2DF02F}" type="doc">
      <dgm:prSet loTypeId="urn:microsoft.com/office/officeart/2005/8/layout/process4" loCatId="process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85B890CD-78BB-4614-B637-C24DB6F3161B}">
      <dgm:prSet phldrT="[Текст]" custT="1"/>
      <dgm:spPr>
        <a:solidFill>
          <a:schemeClr val="bg2">
            <a:lumMod val="50000"/>
          </a:schemeClr>
        </a:solidFill>
      </dgm:spPr>
      <dgm:t>
        <a:bodyPr anchor="t" anchorCtr="0"/>
        <a:lstStyle/>
        <a:p>
          <a:r>
            <a:rPr lang="ru-RU" sz="1800" b="1" i="0" u="none" dirty="0" smtClean="0">
              <a:solidFill>
                <a:schemeClr val="accent5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rPr>
            <a:t>Государственная программа «Развитие сельского хозяйства Карачаево-Черкесской Республики до 2020 года» </a:t>
          </a:r>
        </a:p>
        <a:p>
          <a:endParaRPr lang="ru-RU" sz="1800" dirty="0">
            <a:solidFill>
              <a:schemeClr val="accent5">
                <a:lumMod val="20000"/>
                <a:lumOff val="8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E7B4A955-0352-43E3-8C38-21A5C595A5BC}" type="sibTrans" cxnId="{DBCCABFF-62AB-484D-B35C-E2BF8988A58E}">
      <dgm:prSet/>
      <dgm:spPr/>
      <dgm:t>
        <a:bodyPr/>
        <a:lstStyle/>
        <a:p>
          <a:endParaRPr lang="ru-RU"/>
        </a:p>
      </dgm:t>
    </dgm:pt>
    <dgm:pt modelId="{32FB0A6B-6A5B-41DA-888C-1898880F8C42}" type="parTrans" cxnId="{DBCCABFF-62AB-484D-B35C-E2BF8988A58E}">
      <dgm:prSet/>
      <dgm:spPr/>
      <dgm:t>
        <a:bodyPr/>
        <a:lstStyle/>
        <a:p>
          <a:endParaRPr lang="ru-RU"/>
        </a:p>
      </dgm:t>
    </dgm:pt>
    <dgm:pt modelId="{C4B4E224-8A5F-4E0B-9551-D9F31D8C97E2}">
      <dgm:prSet custT="1"/>
      <dgm:spPr/>
      <dgm:t>
        <a:bodyPr/>
        <a:lstStyle/>
        <a:p>
          <a:r>
            <a: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Ожидаемые результаты:</a:t>
          </a:r>
        </a:p>
        <a:p>
          <a:r>
            <a:rPr lang="ru-RU" sz="13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Увеличение производства продукции сельского хозяйства в хозяйствах всех категорий (в сопоставимых ценах) в 2020 году по отношению к 2012 году - на 21,8%, пищевых продуктов - на 31,6%;</a:t>
          </a:r>
        </a:p>
        <a:p>
          <a:r>
            <a:rPr lang="ru-RU" sz="13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обеспечение среднегодового темпа прироста объема инвестиций в основной капитал сельского хозяйства в размере 5%;</a:t>
          </a:r>
        </a:p>
        <a:p>
          <a:r>
            <a:rPr lang="ru-RU" sz="13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повышение среднего уровня рентабельности сельскохозяйственных организаций не менее 13 - 15,4% (с учетом субсидий)</a:t>
          </a:r>
        </a:p>
      </dgm:t>
    </dgm:pt>
    <dgm:pt modelId="{783D373B-8BD5-4B56-BFBA-52DCA83AB53E}" type="sibTrans" cxnId="{318B1356-5084-430A-B9A3-604A1AE4C84B}">
      <dgm:prSet/>
      <dgm:spPr/>
      <dgm:t>
        <a:bodyPr/>
        <a:lstStyle/>
        <a:p>
          <a:endParaRPr lang="ru-RU"/>
        </a:p>
      </dgm:t>
    </dgm:pt>
    <dgm:pt modelId="{DE3D2D5A-978A-4A4A-9897-A812A7014C66}" type="parTrans" cxnId="{318B1356-5084-430A-B9A3-604A1AE4C84B}">
      <dgm:prSet/>
      <dgm:spPr/>
      <dgm:t>
        <a:bodyPr/>
        <a:lstStyle/>
        <a:p>
          <a:endParaRPr lang="ru-RU"/>
        </a:p>
      </dgm:t>
    </dgm:pt>
    <dgm:pt modelId="{43A90A21-218A-40B5-809B-FB960B059B9B}">
      <dgm:prSet phldrT="[Текст]" custT="1"/>
      <dgm:spPr/>
      <dgm:t>
        <a:bodyPr/>
        <a:lstStyle/>
        <a:p>
          <a:r>
            <a: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Задачи:</a:t>
          </a:r>
        </a:p>
        <a:p>
          <a:r>
            <a: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Стимулирование роста производства основных видов сельскохозяйственной продукции, производства пищевых продуктов;</a:t>
          </a:r>
        </a:p>
        <a:p>
          <a:r>
            <a: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осуществление противоэпизоотических мероприятий в отношении карантинных и особо опасных болезней животных;</a:t>
          </a:r>
        </a:p>
        <a:p>
          <a:r>
            <a: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поддержка малых форм хозяйствования; повышение качества жизни сельского населения</a:t>
          </a:r>
          <a:endParaRPr lang="ru-RU" sz="14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06D62C39-5505-4B54-BA5A-DB8D46B9715B}" type="sibTrans" cxnId="{A15DA906-97B5-461F-B0E6-DAB74476200E}">
      <dgm:prSet/>
      <dgm:spPr/>
      <dgm:t>
        <a:bodyPr/>
        <a:lstStyle/>
        <a:p>
          <a:endParaRPr lang="ru-RU"/>
        </a:p>
      </dgm:t>
    </dgm:pt>
    <dgm:pt modelId="{350E758D-88E3-497C-95C4-F17D7F33529C}" type="parTrans" cxnId="{A15DA906-97B5-461F-B0E6-DAB74476200E}">
      <dgm:prSet/>
      <dgm:spPr/>
      <dgm:t>
        <a:bodyPr/>
        <a:lstStyle/>
        <a:p>
          <a:endParaRPr lang="ru-RU"/>
        </a:p>
      </dgm:t>
    </dgm:pt>
    <dgm:pt modelId="{01E9E9D0-EE02-49B3-B65C-DE7D6EC63DA1}">
      <dgm:prSet phldrT="[Текст]" custT="1"/>
      <dgm:spPr/>
      <dgm:t>
        <a:bodyPr/>
        <a:lstStyle/>
        <a:p>
          <a:pPr algn="ctr"/>
          <a:r>
            <a: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Цель:</a:t>
          </a:r>
        </a:p>
        <a:p>
          <a:pPr algn="ctr"/>
          <a:r>
            <a:rPr lang="ru-RU" sz="13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Обеспечение продовольственной независимости в параметрах, заданных Доктриной продовольственной безопасности Российской Федерации, утвержденной Указом Президента Российской Федерации от 30.01.2010 N 120 ;</a:t>
          </a:r>
        </a:p>
        <a:p>
          <a:pPr algn="ctr"/>
          <a:r>
            <a:rPr lang="ru-RU" sz="13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повышение конкурентоспособности сельскохозяйственной продукции на внутреннем и внешнем рынках;</a:t>
          </a:r>
        </a:p>
        <a:p>
          <a:pPr algn="ctr"/>
          <a:r>
            <a:rPr lang="ru-RU" sz="13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повышение финансовой устойчивости предприятий агропромышленного комплекса</a:t>
          </a:r>
          <a:endParaRPr lang="ru-RU" sz="13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5BF50CE3-10DE-4A5B-8959-AB57AB532C7B}" type="sibTrans" cxnId="{890A5853-5723-44B9-BF07-10AAA7CF8D6E}">
      <dgm:prSet/>
      <dgm:spPr/>
      <dgm:t>
        <a:bodyPr/>
        <a:lstStyle/>
        <a:p>
          <a:endParaRPr lang="ru-RU"/>
        </a:p>
      </dgm:t>
    </dgm:pt>
    <dgm:pt modelId="{F198F90B-F30F-4EF9-8F48-46AB662D18DC}" type="parTrans" cxnId="{890A5853-5723-44B9-BF07-10AAA7CF8D6E}">
      <dgm:prSet/>
      <dgm:spPr/>
      <dgm:t>
        <a:bodyPr/>
        <a:lstStyle/>
        <a:p>
          <a:endParaRPr lang="ru-RU"/>
        </a:p>
      </dgm:t>
    </dgm:pt>
    <dgm:pt modelId="{2CBAF28B-CB05-42E7-A7E5-C3D45242D8A4}" type="pres">
      <dgm:prSet presAssocID="{EBDF46E8-55CF-4C93-8993-A47C9C2DF02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AF9AF9F-31AE-4014-AE15-076787387846}" type="pres">
      <dgm:prSet presAssocID="{85B890CD-78BB-4614-B637-C24DB6F3161B}" presName="boxAndChildren" presStyleCnt="0"/>
      <dgm:spPr/>
    </dgm:pt>
    <dgm:pt modelId="{2DA0C9F6-5D18-42B5-8FC8-00523D188BFC}" type="pres">
      <dgm:prSet presAssocID="{85B890CD-78BB-4614-B637-C24DB6F3161B}" presName="parentTextBox" presStyleLbl="node1" presStyleIdx="0" presStyleCnt="1"/>
      <dgm:spPr/>
      <dgm:t>
        <a:bodyPr/>
        <a:lstStyle/>
        <a:p>
          <a:endParaRPr lang="ru-RU"/>
        </a:p>
      </dgm:t>
    </dgm:pt>
    <dgm:pt modelId="{C4E2ADD8-BFCE-470A-970C-3E84444E2F18}" type="pres">
      <dgm:prSet presAssocID="{85B890CD-78BB-4614-B637-C24DB6F3161B}" presName="entireBox" presStyleLbl="node1" presStyleIdx="0" presStyleCnt="1" custFlipVert="0" custScaleX="69106" custScaleY="29889" custLinFactNeighborX="14634" custLinFactNeighborY="-12857"/>
      <dgm:spPr/>
      <dgm:t>
        <a:bodyPr/>
        <a:lstStyle/>
        <a:p>
          <a:endParaRPr lang="ru-RU"/>
        </a:p>
      </dgm:t>
    </dgm:pt>
    <dgm:pt modelId="{00926DFD-BE03-480B-B1B8-79FC5B32EA7A}" type="pres">
      <dgm:prSet presAssocID="{85B890CD-78BB-4614-B637-C24DB6F3161B}" presName="descendantBox" presStyleCnt="0"/>
      <dgm:spPr/>
    </dgm:pt>
    <dgm:pt modelId="{29590B5E-A233-41D5-BFF4-40F7D549464D}" type="pres">
      <dgm:prSet presAssocID="{01E9E9D0-EE02-49B3-B65C-DE7D6EC63DA1}" presName="childTextBox" presStyleLbl="fgAccFollowNode1" presStyleIdx="0" presStyleCnt="3" custScaleX="88785" custScaleY="119254" custLinFactNeighborX="-147" custLinFactNeighborY="201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5E32AC-90F7-4E21-A6F5-92E21AFBA333}" type="pres">
      <dgm:prSet presAssocID="{43A90A21-218A-40B5-809B-FB960B059B9B}" presName="childTextBox" presStyleLbl="fgAccFollowNode1" presStyleIdx="1" presStyleCnt="3" custScaleX="97437" custScaleY="119254" custLinFactNeighborX="-49" custLinFactNeighborY="201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32CA95-5ABC-4790-AFB9-081D59F464CB}" type="pres">
      <dgm:prSet presAssocID="{C4B4E224-8A5F-4E0B-9551-D9F31D8C97E2}" presName="childTextBox" presStyleLbl="fgAccFollowNode1" presStyleIdx="2" presStyleCnt="3" custScaleX="96186" custScaleY="119254" custLinFactNeighborX="49" custLinFactNeighborY="201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BCCABFF-62AB-484D-B35C-E2BF8988A58E}" srcId="{EBDF46E8-55CF-4C93-8993-A47C9C2DF02F}" destId="{85B890CD-78BB-4614-B637-C24DB6F3161B}" srcOrd="0" destOrd="0" parTransId="{32FB0A6B-6A5B-41DA-888C-1898880F8C42}" sibTransId="{E7B4A955-0352-43E3-8C38-21A5C595A5BC}"/>
    <dgm:cxn modelId="{4905CB85-F715-493B-9DA7-766A156567BF}" type="presOf" srcId="{85B890CD-78BB-4614-B637-C24DB6F3161B}" destId="{2DA0C9F6-5D18-42B5-8FC8-00523D188BFC}" srcOrd="0" destOrd="0" presId="urn:microsoft.com/office/officeart/2005/8/layout/process4"/>
    <dgm:cxn modelId="{A15DA906-97B5-461F-B0E6-DAB74476200E}" srcId="{85B890CD-78BB-4614-B637-C24DB6F3161B}" destId="{43A90A21-218A-40B5-809B-FB960B059B9B}" srcOrd="1" destOrd="0" parTransId="{350E758D-88E3-497C-95C4-F17D7F33529C}" sibTransId="{06D62C39-5505-4B54-BA5A-DB8D46B9715B}"/>
    <dgm:cxn modelId="{5702F673-C132-47C0-80B8-5E8D9375F5B9}" type="presOf" srcId="{C4B4E224-8A5F-4E0B-9551-D9F31D8C97E2}" destId="{8C32CA95-5ABC-4790-AFB9-081D59F464CB}" srcOrd="0" destOrd="0" presId="urn:microsoft.com/office/officeart/2005/8/layout/process4"/>
    <dgm:cxn modelId="{318B1356-5084-430A-B9A3-604A1AE4C84B}" srcId="{85B890CD-78BB-4614-B637-C24DB6F3161B}" destId="{C4B4E224-8A5F-4E0B-9551-D9F31D8C97E2}" srcOrd="2" destOrd="0" parTransId="{DE3D2D5A-978A-4A4A-9897-A812A7014C66}" sibTransId="{783D373B-8BD5-4B56-BFBA-52DCA83AB53E}"/>
    <dgm:cxn modelId="{E80077C7-70C4-4532-8857-EA9A0E460CAF}" type="presOf" srcId="{43A90A21-218A-40B5-809B-FB960B059B9B}" destId="{475E32AC-90F7-4E21-A6F5-92E21AFBA333}" srcOrd="0" destOrd="0" presId="urn:microsoft.com/office/officeart/2005/8/layout/process4"/>
    <dgm:cxn modelId="{BD783602-C23C-4277-8A9B-967F389DC8D0}" type="presOf" srcId="{85B890CD-78BB-4614-B637-C24DB6F3161B}" destId="{C4E2ADD8-BFCE-470A-970C-3E84444E2F18}" srcOrd="1" destOrd="0" presId="urn:microsoft.com/office/officeart/2005/8/layout/process4"/>
    <dgm:cxn modelId="{890A5853-5723-44B9-BF07-10AAA7CF8D6E}" srcId="{85B890CD-78BB-4614-B637-C24DB6F3161B}" destId="{01E9E9D0-EE02-49B3-B65C-DE7D6EC63DA1}" srcOrd="0" destOrd="0" parTransId="{F198F90B-F30F-4EF9-8F48-46AB662D18DC}" sibTransId="{5BF50CE3-10DE-4A5B-8959-AB57AB532C7B}"/>
    <dgm:cxn modelId="{813D47A3-1932-4CD7-8A06-97EEF7D45F24}" type="presOf" srcId="{EBDF46E8-55CF-4C93-8993-A47C9C2DF02F}" destId="{2CBAF28B-CB05-42E7-A7E5-C3D45242D8A4}" srcOrd="0" destOrd="0" presId="urn:microsoft.com/office/officeart/2005/8/layout/process4"/>
    <dgm:cxn modelId="{B912D446-2E63-4602-9481-0EBFE4C8138B}" type="presOf" srcId="{01E9E9D0-EE02-49B3-B65C-DE7D6EC63DA1}" destId="{29590B5E-A233-41D5-BFF4-40F7D549464D}" srcOrd="0" destOrd="0" presId="urn:microsoft.com/office/officeart/2005/8/layout/process4"/>
    <dgm:cxn modelId="{54261774-2E7D-4D2E-BBAA-2F164CE7E453}" type="presParOf" srcId="{2CBAF28B-CB05-42E7-A7E5-C3D45242D8A4}" destId="{7AF9AF9F-31AE-4014-AE15-076787387846}" srcOrd="0" destOrd="0" presId="urn:microsoft.com/office/officeart/2005/8/layout/process4"/>
    <dgm:cxn modelId="{CF184AC8-3675-4855-8E3E-56C42F21382C}" type="presParOf" srcId="{7AF9AF9F-31AE-4014-AE15-076787387846}" destId="{2DA0C9F6-5D18-42B5-8FC8-00523D188BFC}" srcOrd="0" destOrd="0" presId="urn:microsoft.com/office/officeart/2005/8/layout/process4"/>
    <dgm:cxn modelId="{E84DCD69-7493-450D-AA2E-19DA5E3FC9C0}" type="presParOf" srcId="{7AF9AF9F-31AE-4014-AE15-076787387846}" destId="{C4E2ADD8-BFCE-470A-970C-3E84444E2F18}" srcOrd="1" destOrd="0" presId="urn:microsoft.com/office/officeart/2005/8/layout/process4"/>
    <dgm:cxn modelId="{69C207C9-E54C-4A0B-BC76-9AD3D667BFE7}" type="presParOf" srcId="{7AF9AF9F-31AE-4014-AE15-076787387846}" destId="{00926DFD-BE03-480B-B1B8-79FC5B32EA7A}" srcOrd="2" destOrd="0" presId="urn:microsoft.com/office/officeart/2005/8/layout/process4"/>
    <dgm:cxn modelId="{8B6B3B94-59BF-496F-B03A-F8DF0B512050}" type="presParOf" srcId="{00926DFD-BE03-480B-B1B8-79FC5B32EA7A}" destId="{29590B5E-A233-41D5-BFF4-40F7D549464D}" srcOrd="0" destOrd="0" presId="urn:microsoft.com/office/officeart/2005/8/layout/process4"/>
    <dgm:cxn modelId="{876C72A1-D22A-47B9-B9AF-701BDBAD873B}" type="presParOf" srcId="{00926DFD-BE03-480B-B1B8-79FC5B32EA7A}" destId="{475E32AC-90F7-4E21-A6F5-92E21AFBA333}" srcOrd="1" destOrd="0" presId="urn:microsoft.com/office/officeart/2005/8/layout/process4"/>
    <dgm:cxn modelId="{045B3386-E0F3-4A02-9D26-DCBB909A4F1F}" type="presParOf" srcId="{00926DFD-BE03-480B-B1B8-79FC5B32EA7A}" destId="{8C32CA95-5ABC-4790-AFB9-081D59F464CB}" srcOrd="2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BDF46E8-55CF-4C93-8993-A47C9C2DF02F}" type="doc">
      <dgm:prSet loTypeId="urn:microsoft.com/office/officeart/2005/8/layout/process4" loCatId="process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85B890CD-78BB-4614-B637-C24DB6F3161B}">
      <dgm:prSet phldrT="[Текст]" custT="1"/>
      <dgm:spPr>
        <a:solidFill>
          <a:srgbClr val="9999FF"/>
        </a:solidFill>
      </dgm:spPr>
      <dgm:t>
        <a:bodyPr anchor="t" anchorCtr="0"/>
        <a:lstStyle/>
        <a:p>
          <a:r>
            <a:rPr lang="ru-RU" sz="2000" b="1" i="0" u="none" dirty="0" smtClean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rPr>
            <a:t>Государственная программа «Социальная защита населения в Карачаево-Черкесской Республике на 2014 - 2020 годы» </a:t>
          </a:r>
        </a:p>
        <a:p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32FB0A6B-6A5B-41DA-888C-1898880F8C42}" type="parTrans" cxnId="{DBCCABFF-62AB-484D-B35C-E2BF8988A58E}">
      <dgm:prSet/>
      <dgm:spPr/>
      <dgm:t>
        <a:bodyPr/>
        <a:lstStyle/>
        <a:p>
          <a:endParaRPr lang="ru-RU"/>
        </a:p>
      </dgm:t>
    </dgm:pt>
    <dgm:pt modelId="{E7B4A955-0352-43E3-8C38-21A5C595A5BC}" type="sibTrans" cxnId="{DBCCABFF-62AB-484D-B35C-E2BF8988A58E}">
      <dgm:prSet/>
      <dgm:spPr/>
      <dgm:t>
        <a:bodyPr/>
        <a:lstStyle/>
        <a:p>
          <a:endParaRPr lang="ru-RU"/>
        </a:p>
      </dgm:t>
    </dgm:pt>
    <dgm:pt modelId="{01E9E9D0-EE02-49B3-B65C-DE7D6EC63DA1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Цель:</a:t>
          </a:r>
        </a:p>
        <a:p>
          <a:r>
            <a:rPr lang="ru-RU" sz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повышение уровня и качества жизни пожилых граждан, инвалидов, семей с детьми и других социально незащищенных категорий граждан, проживающих на территории Карачаево-Черкесской Республики;</a:t>
          </a:r>
        </a:p>
        <a:p>
          <a:r>
            <a:rPr lang="ru-RU" sz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улучшение условий и охраны труда у работодателей, расположенных на территории Карачаево-Черкесской Республики и, как следствие, снижение уровня производственного травматизма и профессиональной заболеваемости</a:t>
          </a:r>
        </a:p>
      </dgm:t>
    </dgm:pt>
    <dgm:pt modelId="{F198F90B-F30F-4EF9-8F48-46AB662D18DC}" type="parTrans" cxnId="{890A5853-5723-44B9-BF07-10AAA7CF8D6E}">
      <dgm:prSet/>
      <dgm:spPr/>
      <dgm:t>
        <a:bodyPr/>
        <a:lstStyle/>
        <a:p>
          <a:endParaRPr lang="ru-RU"/>
        </a:p>
      </dgm:t>
    </dgm:pt>
    <dgm:pt modelId="{5BF50CE3-10DE-4A5B-8959-AB57AB532C7B}" type="sibTrans" cxnId="{890A5853-5723-44B9-BF07-10AAA7CF8D6E}">
      <dgm:prSet/>
      <dgm:spPr/>
      <dgm:t>
        <a:bodyPr/>
        <a:lstStyle/>
        <a:p>
          <a:endParaRPr lang="ru-RU"/>
        </a:p>
      </dgm:t>
    </dgm:pt>
    <dgm:pt modelId="{CB33582A-8A03-4586-ADDB-19F2489130EE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Задачи:</a:t>
          </a:r>
        </a:p>
        <a:p>
          <a:r>
            <a:rPr lang="ru-RU" sz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выполнение обязательств по мерам социальной поддержки;</a:t>
          </a:r>
        </a:p>
        <a:p>
          <a:r>
            <a:rPr lang="ru-RU" sz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реализация государственной семейной политики, социальное развитие семьи и детей, профилактика семейного неблагополучия;</a:t>
          </a:r>
        </a:p>
        <a:p>
          <a:r>
            <a:rPr lang="ru-RU" sz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социальная поддержка граждан пожилого возраста, улучшение качества оказываемых социальных услуг</a:t>
          </a:r>
        </a:p>
      </dgm:t>
    </dgm:pt>
    <dgm:pt modelId="{2FAAC3AD-9163-43BF-899F-DBA600471B18}" type="sibTrans" cxnId="{7A495820-9714-4E4D-B058-086A69CC363B}">
      <dgm:prSet/>
      <dgm:spPr/>
      <dgm:t>
        <a:bodyPr/>
        <a:lstStyle/>
        <a:p>
          <a:endParaRPr lang="ru-RU"/>
        </a:p>
      </dgm:t>
    </dgm:pt>
    <dgm:pt modelId="{B8993AB9-2E18-4BA6-8944-1911D2C7852D}" type="parTrans" cxnId="{7A495820-9714-4E4D-B058-086A69CC363B}">
      <dgm:prSet/>
      <dgm:spPr/>
      <dgm:t>
        <a:bodyPr/>
        <a:lstStyle/>
        <a:p>
          <a:endParaRPr lang="ru-RU"/>
        </a:p>
      </dgm:t>
    </dgm:pt>
    <dgm:pt modelId="{9DAD7DF5-1F5D-4E91-9D4A-44FBED2FFB67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Ожидаемые результаты</a:t>
          </a:r>
          <a:r>
            <a:rPr lang="ru-RU" sz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:</a:t>
          </a:r>
        </a:p>
        <a:p>
          <a:r>
            <a:rPr lang="ru-RU" sz="105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увеличение доли пожилых граждан, инвалидов, семей с детьми и других социально незащищенных категорий граждан, охваченных социальным обслуживанием в учреждениях социального обслуживания населения, до 90% от общей численности граждан, нуждающихся в социальном обслуживании;</a:t>
          </a:r>
        </a:p>
        <a:p>
          <a:r>
            <a:rPr lang="ru-RU" sz="105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повышение к 2018 году средней заработной платы социальных работников до 100% от средней заработной платы в Карачаево-Черкесской Республике;</a:t>
          </a:r>
        </a:p>
        <a:p>
          <a:r>
            <a:rPr lang="ru-RU" sz="105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повышение к 2018 году средней заработной платы врачей и работников, имеющих высшее медицинское (фармацевтическое) образование, учреждений социального обслуживания населения Карачаево-Черкесской Республики до 200 процентов от средней заработной платы в Карачаево-Черкесской Республике</a:t>
          </a:r>
        </a:p>
      </dgm:t>
    </dgm:pt>
    <dgm:pt modelId="{535B6BCE-3B34-4C11-9F7B-57B787693FCA}" type="parTrans" cxnId="{814DAA3F-9D07-4F42-8CE5-8882DA93D062}">
      <dgm:prSet/>
      <dgm:spPr/>
      <dgm:t>
        <a:bodyPr/>
        <a:lstStyle/>
        <a:p>
          <a:endParaRPr lang="ru-RU"/>
        </a:p>
      </dgm:t>
    </dgm:pt>
    <dgm:pt modelId="{A6A5A9C8-BE5B-4F63-B518-9E480C3ED124}" type="sibTrans" cxnId="{814DAA3F-9D07-4F42-8CE5-8882DA93D062}">
      <dgm:prSet/>
      <dgm:spPr/>
      <dgm:t>
        <a:bodyPr/>
        <a:lstStyle/>
        <a:p>
          <a:endParaRPr lang="ru-RU"/>
        </a:p>
      </dgm:t>
    </dgm:pt>
    <dgm:pt modelId="{2CBAF28B-CB05-42E7-A7E5-C3D45242D8A4}" type="pres">
      <dgm:prSet presAssocID="{EBDF46E8-55CF-4C93-8993-A47C9C2DF02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AF9AF9F-31AE-4014-AE15-076787387846}" type="pres">
      <dgm:prSet presAssocID="{85B890CD-78BB-4614-B637-C24DB6F3161B}" presName="boxAndChildren" presStyleCnt="0"/>
      <dgm:spPr/>
    </dgm:pt>
    <dgm:pt modelId="{2DA0C9F6-5D18-42B5-8FC8-00523D188BFC}" type="pres">
      <dgm:prSet presAssocID="{85B890CD-78BB-4614-B637-C24DB6F3161B}" presName="parentTextBox" presStyleLbl="node1" presStyleIdx="0" presStyleCnt="1"/>
      <dgm:spPr/>
      <dgm:t>
        <a:bodyPr/>
        <a:lstStyle/>
        <a:p>
          <a:endParaRPr lang="ru-RU"/>
        </a:p>
      </dgm:t>
    </dgm:pt>
    <dgm:pt modelId="{C4E2ADD8-BFCE-470A-970C-3E84444E2F18}" type="pres">
      <dgm:prSet presAssocID="{85B890CD-78BB-4614-B637-C24DB6F3161B}" presName="entireBox" presStyleLbl="node1" presStyleIdx="0" presStyleCnt="1" custFlipVert="0" custScaleX="64228" custScaleY="25224" custLinFactNeighborX="15447" custLinFactNeighborY="-14428"/>
      <dgm:spPr/>
      <dgm:t>
        <a:bodyPr/>
        <a:lstStyle/>
        <a:p>
          <a:endParaRPr lang="ru-RU"/>
        </a:p>
      </dgm:t>
    </dgm:pt>
    <dgm:pt modelId="{00926DFD-BE03-480B-B1B8-79FC5B32EA7A}" type="pres">
      <dgm:prSet presAssocID="{85B890CD-78BB-4614-B637-C24DB6F3161B}" presName="descendantBox" presStyleCnt="0"/>
      <dgm:spPr/>
    </dgm:pt>
    <dgm:pt modelId="{29590B5E-A233-41D5-BFF4-40F7D549464D}" type="pres">
      <dgm:prSet presAssocID="{01E9E9D0-EE02-49B3-B65C-DE7D6EC63DA1}" presName="childTextBox" presStyleLbl="fgAccFollowNode1" presStyleIdx="0" presStyleCnt="3" custScaleY="137073" custLinFactNeighborX="-147" custLinFactNeighborY="148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BE7A27-EB5D-4DEE-8A6C-D3B229E7558A}" type="pres">
      <dgm:prSet presAssocID="{CB33582A-8A03-4586-ADDB-19F2489130EE}" presName="childTextBox" presStyleLbl="fgAccFollowNode1" presStyleIdx="1" presStyleCnt="3" custScaleY="137073" custLinFactNeighborX="-49" custLinFactNeighborY="148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7EC2CF-8FAE-4A41-9B0A-116A3D6FEDBA}" type="pres">
      <dgm:prSet presAssocID="{9DAD7DF5-1F5D-4E91-9D4A-44FBED2FFB67}" presName="childTextBox" presStyleLbl="fgAccFollowNode1" presStyleIdx="2" presStyleCnt="3" custScaleY="137073" custLinFactNeighborX="49" custLinFactNeighborY="148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A495820-9714-4E4D-B058-086A69CC363B}" srcId="{85B890CD-78BB-4614-B637-C24DB6F3161B}" destId="{CB33582A-8A03-4586-ADDB-19F2489130EE}" srcOrd="1" destOrd="0" parTransId="{B8993AB9-2E18-4BA6-8944-1911D2C7852D}" sibTransId="{2FAAC3AD-9163-43BF-899F-DBA600471B18}"/>
    <dgm:cxn modelId="{34AF4A76-CCBD-4023-A346-F3743E6C04CD}" type="presOf" srcId="{9DAD7DF5-1F5D-4E91-9D4A-44FBED2FFB67}" destId="{8C7EC2CF-8FAE-4A41-9B0A-116A3D6FEDBA}" srcOrd="0" destOrd="0" presId="urn:microsoft.com/office/officeart/2005/8/layout/process4"/>
    <dgm:cxn modelId="{753F4B59-2EDF-4A19-B35D-C38A33E651E9}" type="presOf" srcId="{EBDF46E8-55CF-4C93-8993-A47C9C2DF02F}" destId="{2CBAF28B-CB05-42E7-A7E5-C3D45242D8A4}" srcOrd="0" destOrd="0" presId="urn:microsoft.com/office/officeart/2005/8/layout/process4"/>
    <dgm:cxn modelId="{814DAA3F-9D07-4F42-8CE5-8882DA93D062}" srcId="{85B890CD-78BB-4614-B637-C24DB6F3161B}" destId="{9DAD7DF5-1F5D-4E91-9D4A-44FBED2FFB67}" srcOrd="2" destOrd="0" parTransId="{535B6BCE-3B34-4C11-9F7B-57B787693FCA}" sibTransId="{A6A5A9C8-BE5B-4F63-B518-9E480C3ED124}"/>
    <dgm:cxn modelId="{DBCCABFF-62AB-484D-B35C-E2BF8988A58E}" srcId="{EBDF46E8-55CF-4C93-8993-A47C9C2DF02F}" destId="{85B890CD-78BB-4614-B637-C24DB6F3161B}" srcOrd="0" destOrd="0" parTransId="{32FB0A6B-6A5B-41DA-888C-1898880F8C42}" sibTransId="{E7B4A955-0352-43E3-8C38-21A5C595A5BC}"/>
    <dgm:cxn modelId="{1BC743C6-9F31-4F36-B84B-661A4FAE766E}" type="presOf" srcId="{85B890CD-78BB-4614-B637-C24DB6F3161B}" destId="{C4E2ADD8-BFCE-470A-970C-3E84444E2F18}" srcOrd="1" destOrd="0" presId="urn:microsoft.com/office/officeart/2005/8/layout/process4"/>
    <dgm:cxn modelId="{72F32A8F-C438-4CA0-8342-41F5A362FB03}" type="presOf" srcId="{85B890CD-78BB-4614-B637-C24DB6F3161B}" destId="{2DA0C9F6-5D18-42B5-8FC8-00523D188BFC}" srcOrd="0" destOrd="0" presId="urn:microsoft.com/office/officeart/2005/8/layout/process4"/>
    <dgm:cxn modelId="{890A5853-5723-44B9-BF07-10AAA7CF8D6E}" srcId="{85B890CD-78BB-4614-B637-C24DB6F3161B}" destId="{01E9E9D0-EE02-49B3-B65C-DE7D6EC63DA1}" srcOrd="0" destOrd="0" parTransId="{F198F90B-F30F-4EF9-8F48-46AB662D18DC}" sibTransId="{5BF50CE3-10DE-4A5B-8959-AB57AB532C7B}"/>
    <dgm:cxn modelId="{24B0558F-7BF6-4D7D-8A7C-C8EE73A9DA69}" type="presOf" srcId="{01E9E9D0-EE02-49B3-B65C-DE7D6EC63DA1}" destId="{29590B5E-A233-41D5-BFF4-40F7D549464D}" srcOrd="0" destOrd="0" presId="urn:microsoft.com/office/officeart/2005/8/layout/process4"/>
    <dgm:cxn modelId="{1CC03335-2FC6-4F14-883A-6D2E8A31B8DA}" type="presOf" srcId="{CB33582A-8A03-4586-ADDB-19F2489130EE}" destId="{1FBE7A27-EB5D-4DEE-8A6C-D3B229E7558A}" srcOrd="0" destOrd="0" presId="urn:microsoft.com/office/officeart/2005/8/layout/process4"/>
    <dgm:cxn modelId="{7808FBA5-5E01-4103-9CE3-9A53276FD5D5}" type="presParOf" srcId="{2CBAF28B-CB05-42E7-A7E5-C3D45242D8A4}" destId="{7AF9AF9F-31AE-4014-AE15-076787387846}" srcOrd="0" destOrd="0" presId="urn:microsoft.com/office/officeart/2005/8/layout/process4"/>
    <dgm:cxn modelId="{067A226A-9E60-4D27-B75E-3C6C3F7BC71D}" type="presParOf" srcId="{7AF9AF9F-31AE-4014-AE15-076787387846}" destId="{2DA0C9F6-5D18-42B5-8FC8-00523D188BFC}" srcOrd="0" destOrd="0" presId="urn:microsoft.com/office/officeart/2005/8/layout/process4"/>
    <dgm:cxn modelId="{48302F75-8A34-4531-A255-E04EC14E4115}" type="presParOf" srcId="{7AF9AF9F-31AE-4014-AE15-076787387846}" destId="{C4E2ADD8-BFCE-470A-970C-3E84444E2F18}" srcOrd="1" destOrd="0" presId="urn:microsoft.com/office/officeart/2005/8/layout/process4"/>
    <dgm:cxn modelId="{B35189CB-DD7C-4432-BD95-592E7329E25E}" type="presParOf" srcId="{7AF9AF9F-31AE-4014-AE15-076787387846}" destId="{00926DFD-BE03-480B-B1B8-79FC5B32EA7A}" srcOrd="2" destOrd="0" presId="urn:microsoft.com/office/officeart/2005/8/layout/process4"/>
    <dgm:cxn modelId="{6EFA1348-F359-43ED-B441-587EB473CF4D}" type="presParOf" srcId="{00926DFD-BE03-480B-B1B8-79FC5B32EA7A}" destId="{29590B5E-A233-41D5-BFF4-40F7D549464D}" srcOrd="0" destOrd="0" presId="urn:microsoft.com/office/officeart/2005/8/layout/process4"/>
    <dgm:cxn modelId="{C9E6F259-407D-495C-92AE-98381AFC8CCE}" type="presParOf" srcId="{00926DFD-BE03-480B-B1B8-79FC5B32EA7A}" destId="{1FBE7A27-EB5D-4DEE-8A6C-D3B229E7558A}" srcOrd="1" destOrd="0" presId="urn:microsoft.com/office/officeart/2005/8/layout/process4"/>
    <dgm:cxn modelId="{6F5B60DD-BF69-4CD5-A758-8526B65D91CD}" type="presParOf" srcId="{00926DFD-BE03-480B-B1B8-79FC5B32EA7A}" destId="{8C7EC2CF-8FAE-4A41-9B0A-116A3D6FEDBA}" srcOrd="2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EBDF46E8-55CF-4C93-8993-A47C9C2DF02F}" type="doc">
      <dgm:prSet loTypeId="urn:microsoft.com/office/officeart/2005/8/layout/process4" loCatId="process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85B890CD-78BB-4614-B637-C24DB6F3161B}">
      <dgm:prSet phldrT="[Текст]" custT="1"/>
      <dgm:spPr>
        <a:solidFill>
          <a:srgbClr val="99CCFF"/>
        </a:solidFill>
      </dgm:spPr>
      <dgm:t>
        <a:bodyPr anchor="t" anchorCtr="0"/>
        <a:lstStyle/>
        <a:p>
          <a:r>
            <a:rPr lang="ru-RU" sz="2000" b="1" i="0" u="none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Государственная программа «Управление государственными финансами и государственным имуществом Карачаево-Черкесской Республики на 2014-2019 годы» </a:t>
          </a:r>
        </a:p>
        <a:p>
          <a:endParaRPr lang="ru-RU" sz="18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2FB0A6B-6A5B-41DA-888C-1898880F8C42}" type="parTrans" cxnId="{DBCCABFF-62AB-484D-B35C-E2BF8988A58E}">
      <dgm:prSet/>
      <dgm:spPr/>
      <dgm:t>
        <a:bodyPr/>
        <a:lstStyle/>
        <a:p>
          <a:endParaRPr lang="ru-RU"/>
        </a:p>
      </dgm:t>
    </dgm:pt>
    <dgm:pt modelId="{E7B4A955-0352-43E3-8C38-21A5C595A5BC}" type="sibTrans" cxnId="{DBCCABFF-62AB-484D-B35C-E2BF8988A58E}">
      <dgm:prSet/>
      <dgm:spPr/>
      <dgm:t>
        <a:bodyPr/>
        <a:lstStyle/>
        <a:p>
          <a:endParaRPr lang="ru-RU"/>
        </a:p>
      </dgm:t>
    </dgm:pt>
    <dgm:pt modelId="{01E9E9D0-EE02-49B3-B65C-DE7D6EC63DA1}">
      <dgm:prSet phldrT="[Текст]" custT="1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Цель:</a:t>
          </a:r>
        </a:p>
        <a:p>
          <a:r>
            <a:rPr lang="ru-RU" sz="1200" b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обеспечение краткосрочной и долгосрочной сбалансированности и стабильности бюджета Карачаево-Черкесской Республики;</a:t>
          </a:r>
        </a:p>
        <a:p>
          <a:r>
            <a:rPr lang="ru-RU" sz="1200" b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совершенствование управления земельными ресурсами, проведение земельной политики рационального использования земель в Карачаево-Черкесской Республике,</a:t>
          </a:r>
        </a:p>
        <a:p>
          <a:r>
            <a:rPr lang="ru-RU" sz="1200" b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повышение эффективности в управлении государственным долгом Карачаево-Черкесской Республики</a:t>
          </a:r>
        </a:p>
      </dgm:t>
    </dgm:pt>
    <dgm:pt modelId="{F198F90B-F30F-4EF9-8F48-46AB662D18DC}" type="parTrans" cxnId="{890A5853-5723-44B9-BF07-10AAA7CF8D6E}">
      <dgm:prSet/>
      <dgm:spPr/>
      <dgm:t>
        <a:bodyPr/>
        <a:lstStyle/>
        <a:p>
          <a:endParaRPr lang="ru-RU"/>
        </a:p>
      </dgm:t>
    </dgm:pt>
    <dgm:pt modelId="{5BF50CE3-10DE-4A5B-8959-AB57AB532C7B}" type="sibTrans" cxnId="{890A5853-5723-44B9-BF07-10AAA7CF8D6E}">
      <dgm:prSet/>
      <dgm:spPr/>
      <dgm:t>
        <a:bodyPr/>
        <a:lstStyle/>
        <a:p>
          <a:endParaRPr lang="ru-RU"/>
        </a:p>
      </dgm:t>
    </dgm:pt>
    <dgm:pt modelId="{99E2DAF2-09EC-42F6-A233-DC96819DA688}">
      <dgm:prSet phldrT="[Текст]" custT="1"/>
      <dgm:spPr>
        <a:solidFill>
          <a:schemeClr val="accent5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Ожидаемые результаты</a:t>
          </a:r>
          <a:r>
            <a:rPr lang="ru-RU" sz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:</a:t>
          </a:r>
        </a:p>
        <a:p>
          <a:r>
            <a:rPr lang="ru-RU" sz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100-процентное поступление доходов от использования земельных участков, находящихся в государственной собственности Карачаево-Черкесской Республики;</a:t>
          </a:r>
        </a:p>
        <a:p>
          <a:r>
            <a:rPr lang="ru-RU" sz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увеличение количества земельных участков, находящихся в государственной собственности Карачаево-Черкесской Республики, в том числе республиканского фонда перераспределения, до 1300 единиц;</a:t>
          </a:r>
        </a:p>
        <a:p>
          <a:r>
            <a:rPr lang="ru-RU" sz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постановка на государственный кадастровый учет и оформление права собственности Карачаево-Черкесской Республики на земельные участки (около 200);</a:t>
          </a:r>
        </a:p>
      </dgm:t>
    </dgm:pt>
    <dgm:pt modelId="{29801FAC-9BB6-471B-BF26-DD76096513D1}" type="parTrans" cxnId="{920C8FA8-068A-4433-9CAE-04C0D6296A98}">
      <dgm:prSet/>
      <dgm:spPr/>
      <dgm:t>
        <a:bodyPr/>
        <a:lstStyle/>
        <a:p>
          <a:endParaRPr lang="ru-RU"/>
        </a:p>
      </dgm:t>
    </dgm:pt>
    <dgm:pt modelId="{F8875897-262B-4331-87AC-62686B585131}" type="sibTrans" cxnId="{920C8FA8-068A-4433-9CAE-04C0D6296A98}">
      <dgm:prSet/>
      <dgm:spPr/>
      <dgm:t>
        <a:bodyPr/>
        <a:lstStyle/>
        <a:p>
          <a:endParaRPr lang="ru-RU"/>
        </a:p>
      </dgm:t>
    </dgm:pt>
    <dgm:pt modelId="{CB33582A-8A03-4586-ADDB-19F2489130EE}">
      <dgm:prSet phldrT="[Текст]" custT="1"/>
      <dgm:spPr>
        <a:solidFill>
          <a:srgbClr val="79C98E">
            <a:alpha val="89804"/>
          </a:srgbClr>
        </a:solidFill>
      </dgm:spPr>
      <dgm:t>
        <a:bodyPr/>
        <a:lstStyle/>
        <a:p>
          <a:r>
            <a: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Задачи:</a:t>
          </a:r>
        </a:p>
        <a:p>
          <a:r>
            <a:rPr lang="ru-RU" sz="1200" b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повышение эффективности использования бюджетных средств бюджета Карачаево-Черкесской Республики;</a:t>
          </a:r>
        </a:p>
        <a:p>
          <a:r>
            <a:rPr lang="ru-RU" sz="1200" b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увеличение поступлений налоговых и неналоговых доходов бюджета Карачаево-Черкесской Республики;</a:t>
          </a:r>
        </a:p>
        <a:p>
          <a:r>
            <a:rPr lang="ru-RU" sz="1200" b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вовлечение государственного имущества Карачаево-Черкесской Республики в экономический оборот;</a:t>
          </a:r>
        </a:p>
        <a:p>
          <a:r>
            <a:rPr lang="ru-RU" sz="1200" b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обеспечение выравнивания бюджетной обеспеченности муниципальных образований Карачаево-Черкесской Республики;</a:t>
          </a:r>
        </a:p>
      </dgm:t>
    </dgm:pt>
    <dgm:pt modelId="{2FAAC3AD-9163-43BF-899F-DBA600471B18}" type="sibTrans" cxnId="{7A495820-9714-4E4D-B058-086A69CC363B}">
      <dgm:prSet/>
      <dgm:spPr/>
      <dgm:t>
        <a:bodyPr/>
        <a:lstStyle/>
        <a:p>
          <a:endParaRPr lang="ru-RU"/>
        </a:p>
      </dgm:t>
    </dgm:pt>
    <dgm:pt modelId="{B8993AB9-2E18-4BA6-8944-1911D2C7852D}" type="parTrans" cxnId="{7A495820-9714-4E4D-B058-086A69CC363B}">
      <dgm:prSet/>
      <dgm:spPr/>
      <dgm:t>
        <a:bodyPr/>
        <a:lstStyle/>
        <a:p>
          <a:endParaRPr lang="ru-RU"/>
        </a:p>
      </dgm:t>
    </dgm:pt>
    <dgm:pt modelId="{2CBAF28B-CB05-42E7-A7E5-C3D45242D8A4}" type="pres">
      <dgm:prSet presAssocID="{EBDF46E8-55CF-4C93-8993-A47C9C2DF02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AF9AF9F-31AE-4014-AE15-076787387846}" type="pres">
      <dgm:prSet presAssocID="{85B890CD-78BB-4614-B637-C24DB6F3161B}" presName="boxAndChildren" presStyleCnt="0"/>
      <dgm:spPr/>
    </dgm:pt>
    <dgm:pt modelId="{2DA0C9F6-5D18-42B5-8FC8-00523D188BFC}" type="pres">
      <dgm:prSet presAssocID="{85B890CD-78BB-4614-B637-C24DB6F3161B}" presName="parentTextBox" presStyleLbl="node1" presStyleIdx="0" presStyleCnt="1"/>
      <dgm:spPr/>
      <dgm:t>
        <a:bodyPr/>
        <a:lstStyle/>
        <a:p>
          <a:endParaRPr lang="ru-RU"/>
        </a:p>
      </dgm:t>
    </dgm:pt>
    <dgm:pt modelId="{C4E2ADD8-BFCE-470A-970C-3E84444E2F18}" type="pres">
      <dgm:prSet presAssocID="{85B890CD-78BB-4614-B637-C24DB6F3161B}" presName="entireBox" presStyleLbl="node1" presStyleIdx="0" presStyleCnt="1" custFlipVert="0" custScaleX="67479" custScaleY="27589" custLinFactNeighborX="16260" custLinFactNeighborY="-14699"/>
      <dgm:spPr/>
      <dgm:t>
        <a:bodyPr/>
        <a:lstStyle/>
        <a:p>
          <a:endParaRPr lang="ru-RU"/>
        </a:p>
      </dgm:t>
    </dgm:pt>
    <dgm:pt modelId="{00926DFD-BE03-480B-B1B8-79FC5B32EA7A}" type="pres">
      <dgm:prSet presAssocID="{85B890CD-78BB-4614-B637-C24DB6F3161B}" presName="descendantBox" presStyleCnt="0"/>
      <dgm:spPr/>
    </dgm:pt>
    <dgm:pt modelId="{29590B5E-A233-41D5-BFF4-40F7D549464D}" type="pres">
      <dgm:prSet presAssocID="{01E9E9D0-EE02-49B3-B65C-DE7D6EC63DA1}" presName="childTextBox" presStyleLbl="fgAccFollowNode1" presStyleIdx="0" presStyleCnt="3" custScaleY="137073" custLinFactNeighborX="-147" custLinFactNeighborY="148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BE7A27-EB5D-4DEE-8A6C-D3B229E7558A}" type="pres">
      <dgm:prSet presAssocID="{CB33582A-8A03-4586-ADDB-19F2489130EE}" presName="childTextBox" presStyleLbl="fgAccFollowNode1" presStyleIdx="1" presStyleCnt="3" custScaleY="137073" custLinFactNeighborX="813" custLinFactNeighborY="148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2E1E86-0C0E-450D-83E8-C480C1F1C0B7}" type="pres">
      <dgm:prSet presAssocID="{99E2DAF2-09EC-42F6-A233-DC96819DA688}" presName="childTextBox" presStyleLbl="fgAccFollowNode1" presStyleIdx="2" presStyleCnt="3" custScaleY="137073" custLinFactNeighborX="2490" custLinFactNeighborY="148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A495820-9714-4E4D-B058-086A69CC363B}" srcId="{85B890CD-78BB-4614-B637-C24DB6F3161B}" destId="{CB33582A-8A03-4586-ADDB-19F2489130EE}" srcOrd="1" destOrd="0" parTransId="{B8993AB9-2E18-4BA6-8944-1911D2C7852D}" sibTransId="{2FAAC3AD-9163-43BF-899F-DBA600471B18}"/>
    <dgm:cxn modelId="{27514505-F5EB-4BAA-93B8-313EFAA74D05}" type="presOf" srcId="{85B890CD-78BB-4614-B637-C24DB6F3161B}" destId="{2DA0C9F6-5D18-42B5-8FC8-00523D188BFC}" srcOrd="0" destOrd="0" presId="urn:microsoft.com/office/officeart/2005/8/layout/process4"/>
    <dgm:cxn modelId="{920C8FA8-068A-4433-9CAE-04C0D6296A98}" srcId="{85B890CD-78BB-4614-B637-C24DB6F3161B}" destId="{99E2DAF2-09EC-42F6-A233-DC96819DA688}" srcOrd="2" destOrd="0" parTransId="{29801FAC-9BB6-471B-BF26-DD76096513D1}" sibTransId="{F8875897-262B-4331-87AC-62686B585131}"/>
    <dgm:cxn modelId="{DBCCABFF-62AB-484D-B35C-E2BF8988A58E}" srcId="{EBDF46E8-55CF-4C93-8993-A47C9C2DF02F}" destId="{85B890CD-78BB-4614-B637-C24DB6F3161B}" srcOrd="0" destOrd="0" parTransId="{32FB0A6B-6A5B-41DA-888C-1898880F8C42}" sibTransId="{E7B4A955-0352-43E3-8C38-21A5C595A5BC}"/>
    <dgm:cxn modelId="{E47753A6-6535-4330-8E69-95C0DEF5BD88}" type="presOf" srcId="{EBDF46E8-55CF-4C93-8993-A47C9C2DF02F}" destId="{2CBAF28B-CB05-42E7-A7E5-C3D45242D8A4}" srcOrd="0" destOrd="0" presId="urn:microsoft.com/office/officeart/2005/8/layout/process4"/>
    <dgm:cxn modelId="{517DF14C-7A15-4B43-8FB5-1FA3EF46811C}" type="presOf" srcId="{99E2DAF2-09EC-42F6-A233-DC96819DA688}" destId="{8D2E1E86-0C0E-450D-83E8-C480C1F1C0B7}" srcOrd="0" destOrd="0" presId="urn:microsoft.com/office/officeart/2005/8/layout/process4"/>
    <dgm:cxn modelId="{4CD480DF-04A8-455D-8228-C6C22F0E3FAC}" type="presOf" srcId="{01E9E9D0-EE02-49B3-B65C-DE7D6EC63DA1}" destId="{29590B5E-A233-41D5-BFF4-40F7D549464D}" srcOrd="0" destOrd="0" presId="urn:microsoft.com/office/officeart/2005/8/layout/process4"/>
    <dgm:cxn modelId="{890A5853-5723-44B9-BF07-10AAA7CF8D6E}" srcId="{85B890CD-78BB-4614-B637-C24DB6F3161B}" destId="{01E9E9D0-EE02-49B3-B65C-DE7D6EC63DA1}" srcOrd="0" destOrd="0" parTransId="{F198F90B-F30F-4EF9-8F48-46AB662D18DC}" sibTransId="{5BF50CE3-10DE-4A5B-8959-AB57AB532C7B}"/>
    <dgm:cxn modelId="{0BD323B9-0602-489D-BF4C-2E476A5D7C05}" type="presOf" srcId="{CB33582A-8A03-4586-ADDB-19F2489130EE}" destId="{1FBE7A27-EB5D-4DEE-8A6C-D3B229E7558A}" srcOrd="0" destOrd="0" presId="urn:microsoft.com/office/officeart/2005/8/layout/process4"/>
    <dgm:cxn modelId="{4C78367C-45B8-4CD4-B390-AFA3C478BAEF}" type="presOf" srcId="{85B890CD-78BB-4614-B637-C24DB6F3161B}" destId="{C4E2ADD8-BFCE-470A-970C-3E84444E2F18}" srcOrd="1" destOrd="0" presId="urn:microsoft.com/office/officeart/2005/8/layout/process4"/>
    <dgm:cxn modelId="{F782E853-B9E7-46EE-9D81-B7AE63B4B68D}" type="presParOf" srcId="{2CBAF28B-CB05-42E7-A7E5-C3D45242D8A4}" destId="{7AF9AF9F-31AE-4014-AE15-076787387846}" srcOrd="0" destOrd="0" presId="urn:microsoft.com/office/officeart/2005/8/layout/process4"/>
    <dgm:cxn modelId="{BFDDE18E-802C-4CF6-BE35-D8C6A63CA43E}" type="presParOf" srcId="{7AF9AF9F-31AE-4014-AE15-076787387846}" destId="{2DA0C9F6-5D18-42B5-8FC8-00523D188BFC}" srcOrd="0" destOrd="0" presId="urn:microsoft.com/office/officeart/2005/8/layout/process4"/>
    <dgm:cxn modelId="{817F8DAB-7044-4086-B957-15603A574B6E}" type="presParOf" srcId="{7AF9AF9F-31AE-4014-AE15-076787387846}" destId="{C4E2ADD8-BFCE-470A-970C-3E84444E2F18}" srcOrd="1" destOrd="0" presId="urn:microsoft.com/office/officeart/2005/8/layout/process4"/>
    <dgm:cxn modelId="{C1686F29-962C-4DA2-8902-31F20F600E00}" type="presParOf" srcId="{7AF9AF9F-31AE-4014-AE15-076787387846}" destId="{00926DFD-BE03-480B-B1B8-79FC5B32EA7A}" srcOrd="2" destOrd="0" presId="urn:microsoft.com/office/officeart/2005/8/layout/process4"/>
    <dgm:cxn modelId="{63FBA802-F847-4FA7-98C9-EABD11FA6D7C}" type="presParOf" srcId="{00926DFD-BE03-480B-B1B8-79FC5B32EA7A}" destId="{29590B5E-A233-41D5-BFF4-40F7D549464D}" srcOrd="0" destOrd="0" presId="urn:microsoft.com/office/officeart/2005/8/layout/process4"/>
    <dgm:cxn modelId="{6800E58E-6F65-475C-ABCD-0887B9A6E462}" type="presParOf" srcId="{00926DFD-BE03-480B-B1B8-79FC5B32EA7A}" destId="{1FBE7A27-EB5D-4DEE-8A6C-D3B229E7558A}" srcOrd="1" destOrd="0" presId="urn:microsoft.com/office/officeart/2005/8/layout/process4"/>
    <dgm:cxn modelId="{52DF8364-809A-4B86-98E6-21BC6E76D910}" type="presParOf" srcId="{00926DFD-BE03-480B-B1B8-79FC5B32EA7A}" destId="{8D2E1E86-0C0E-450D-83E8-C480C1F1C0B7}" srcOrd="2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EBDF46E8-55CF-4C93-8993-A47C9C2DF02F}" type="doc">
      <dgm:prSet loTypeId="urn:microsoft.com/office/officeart/2005/8/layout/process4" loCatId="process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85B890CD-78BB-4614-B637-C24DB6F3161B}">
      <dgm:prSet phldrT="[Текст]" custT="1"/>
      <dgm:spPr>
        <a:solidFill>
          <a:srgbClr val="33CCCC"/>
        </a:solidFill>
      </dgm:spPr>
      <dgm:t>
        <a:bodyPr anchor="t" anchorCtr="0"/>
        <a:lstStyle/>
        <a:p>
          <a:r>
            <a:rPr lang="ru-RU" sz="2000" b="1" i="0" u="none" dirty="0" smtClean="0">
              <a:latin typeface="Times New Roman" pitchFamily="18" charset="0"/>
              <a:cs typeface="Times New Roman" pitchFamily="18" charset="0"/>
            </a:rPr>
            <a:t>Государственная программа  «Развитие здравоохранения </a:t>
          </a:r>
        </a:p>
        <a:p>
          <a:r>
            <a:rPr lang="ru-RU" sz="2000" b="1" i="0" u="none" dirty="0" smtClean="0">
              <a:latin typeface="Times New Roman" pitchFamily="18" charset="0"/>
              <a:cs typeface="Times New Roman" pitchFamily="18" charset="0"/>
            </a:rPr>
            <a:t>Карачаево-Черкесской Республики на 2014-2020 годы»  </a:t>
          </a:r>
          <a:endParaRPr lang="ru-RU" sz="1600" b="1" i="0" u="none" dirty="0" smtClean="0">
            <a:latin typeface="Times New Roman" pitchFamily="18" charset="0"/>
            <a:cs typeface="Times New Roman" pitchFamily="18" charset="0"/>
          </a:endParaRPr>
        </a:p>
      </dgm:t>
    </dgm:pt>
    <dgm:pt modelId="{32FB0A6B-6A5B-41DA-888C-1898880F8C42}" type="parTrans" cxnId="{DBCCABFF-62AB-484D-B35C-E2BF8988A58E}">
      <dgm:prSet/>
      <dgm:spPr/>
      <dgm:t>
        <a:bodyPr/>
        <a:lstStyle/>
        <a:p>
          <a:endParaRPr lang="ru-RU"/>
        </a:p>
      </dgm:t>
    </dgm:pt>
    <dgm:pt modelId="{E7B4A955-0352-43E3-8C38-21A5C595A5BC}" type="sibTrans" cxnId="{DBCCABFF-62AB-484D-B35C-E2BF8988A58E}">
      <dgm:prSet/>
      <dgm:spPr/>
      <dgm:t>
        <a:bodyPr/>
        <a:lstStyle/>
        <a:p>
          <a:endParaRPr lang="ru-RU"/>
        </a:p>
      </dgm:t>
    </dgm:pt>
    <dgm:pt modelId="{01E9E9D0-EE02-49B3-B65C-DE7D6EC63DA1}">
      <dgm:prSet phldrT="[Текст]" custT="1"/>
      <dgm:spPr>
        <a:solidFill>
          <a:srgbClr val="FFFFCC">
            <a:alpha val="90000"/>
          </a:srgbClr>
        </a:solidFill>
      </dgm:spPr>
      <dgm:t>
        <a:bodyPr/>
        <a:lstStyle/>
        <a:p>
          <a:r>
            <a: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Цель:</a:t>
          </a:r>
        </a:p>
        <a:p>
          <a:r>
            <a:rPr lang="ru-RU" sz="1400" b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обеспечение доступности медицинской помощи и повышение эффективности медицинских услуг, объемы, виды и качество которых должны соответствовать уровню заболеваемости и потребностям населения, передовым достижениям медицинской науки</a:t>
          </a:r>
        </a:p>
      </dgm:t>
    </dgm:pt>
    <dgm:pt modelId="{F198F90B-F30F-4EF9-8F48-46AB662D18DC}" type="parTrans" cxnId="{890A5853-5723-44B9-BF07-10AAA7CF8D6E}">
      <dgm:prSet/>
      <dgm:spPr/>
      <dgm:t>
        <a:bodyPr/>
        <a:lstStyle/>
        <a:p>
          <a:endParaRPr lang="ru-RU"/>
        </a:p>
      </dgm:t>
    </dgm:pt>
    <dgm:pt modelId="{5BF50CE3-10DE-4A5B-8959-AB57AB532C7B}" type="sibTrans" cxnId="{890A5853-5723-44B9-BF07-10AAA7CF8D6E}">
      <dgm:prSet/>
      <dgm:spPr/>
      <dgm:t>
        <a:bodyPr/>
        <a:lstStyle/>
        <a:p>
          <a:endParaRPr lang="ru-RU"/>
        </a:p>
      </dgm:t>
    </dgm:pt>
    <dgm:pt modelId="{CB33582A-8A03-4586-ADDB-19F2489130EE}">
      <dgm:prSet phldrT="[Текст]" custT="1"/>
      <dgm:spPr>
        <a:solidFill>
          <a:srgbClr val="79C98E">
            <a:alpha val="89804"/>
          </a:srgbClr>
        </a:solidFill>
      </dgm:spPr>
      <dgm:t>
        <a:bodyPr/>
        <a:lstStyle/>
        <a:p>
          <a:r>
            <a: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Задачи:</a:t>
          </a:r>
        </a:p>
        <a:p>
          <a:r>
            <a:rPr lang="ru-RU" sz="1200" b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обеспечение приоритета профилактики в сфере охраны здоровья и развития первичной медико-санитарной помощи;</a:t>
          </a:r>
        </a:p>
        <a:p>
          <a:r>
            <a:rPr lang="ru-RU" sz="1200" b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повышение эффективности оказания специализированной, включая высокотехнологичную, медицинской помощи, скорой, в </a:t>
          </a:r>
          <a:r>
            <a:rPr lang="ru-RU" sz="1200" b="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т.ч</a:t>
          </a:r>
          <a:r>
            <a:rPr lang="ru-RU" sz="1200" b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. скорой специализированной, медицинской помощи, медицинской эвакуации; </a:t>
          </a:r>
        </a:p>
        <a:p>
          <a:r>
            <a:rPr lang="ru-RU" sz="1200" b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развитие и внедрение инновационных методов диагностики, профилактики и лечения, а также основ персонализированной медицины ;</a:t>
          </a:r>
        </a:p>
        <a:p>
          <a:r>
            <a:rPr lang="ru-RU" sz="1200" b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повышение эффективности службы родовспоможения и детства</a:t>
          </a:r>
        </a:p>
      </dgm:t>
    </dgm:pt>
    <dgm:pt modelId="{2FAAC3AD-9163-43BF-899F-DBA600471B18}" type="sibTrans" cxnId="{7A495820-9714-4E4D-B058-086A69CC363B}">
      <dgm:prSet/>
      <dgm:spPr/>
      <dgm:t>
        <a:bodyPr/>
        <a:lstStyle/>
        <a:p>
          <a:endParaRPr lang="ru-RU"/>
        </a:p>
      </dgm:t>
    </dgm:pt>
    <dgm:pt modelId="{B8993AB9-2E18-4BA6-8944-1911D2C7852D}" type="parTrans" cxnId="{7A495820-9714-4E4D-B058-086A69CC363B}">
      <dgm:prSet/>
      <dgm:spPr/>
      <dgm:t>
        <a:bodyPr/>
        <a:lstStyle/>
        <a:p>
          <a:endParaRPr lang="ru-RU"/>
        </a:p>
      </dgm:t>
    </dgm:pt>
    <dgm:pt modelId="{99E2DAF2-09EC-42F6-A233-DC96819DA688}">
      <dgm:prSet phldrT="[Текст]" custT="1"/>
      <dgm:spPr>
        <a:solidFill>
          <a:schemeClr val="accent5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Ожидаемый результат:</a:t>
          </a:r>
        </a:p>
        <a:p>
          <a:r>
            <a:rPr lang="ru-RU" sz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Снижение смертности от всех причин до 9,2 случаев на 1000 населения;</a:t>
          </a:r>
        </a:p>
        <a:p>
          <a:r>
            <a:rPr lang="ru-RU" sz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снижение материнской смертности до 15,1 случаев на 100 тыс. родившихся живыми;</a:t>
          </a:r>
        </a:p>
        <a:p>
          <a:r>
            <a:rPr lang="ru-RU" sz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снижение смертности от болезней системы кровообращения до 496,1 случаев на 100 тыс. населения;</a:t>
          </a:r>
        </a:p>
        <a:p>
          <a:r>
            <a:rPr lang="ru-RU" sz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снижение смертности от дорожно-транспортных происшествий до 10,0 случаев на 100 тыс. населения;</a:t>
          </a:r>
        </a:p>
        <a:p>
          <a:r>
            <a:rPr lang="ru-RU" sz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снижение смертности от новообразований (в том числе от злокачественных) до 136,5 случаев на 100 тыс. населения;</a:t>
          </a:r>
        </a:p>
        <a:p>
          <a:r>
            <a:rPr lang="ru-RU" sz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снижение смертности от туберкулеза до 5,8 случаев на 100 тыс. населения</a:t>
          </a:r>
        </a:p>
      </dgm:t>
    </dgm:pt>
    <dgm:pt modelId="{29801FAC-9BB6-471B-BF26-DD76096513D1}" type="parTrans" cxnId="{920C8FA8-068A-4433-9CAE-04C0D6296A98}">
      <dgm:prSet/>
      <dgm:spPr/>
      <dgm:t>
        <a:bodyPr/>
        <a:lstStyle/>
        <a:p>
          <a:endParaRPr lang="ru-RU"/>
        </a:p>
      </dgm:t>
    </dgm:pt>
    <dgm:pt modelId="{F8875897-262B-4331-87AC-62686B585131}" type="sibTrans" cxnId="{920C8FA8-068A-4433-9CAE-04C0D6296A98}">
      <dgm:prSet/>
      <dgm:spPr/>
      <dgm:t>
        <a:bodyPr/>
        <a:lstStyle/>
        <a:p>
          <a:endParaRPr lang="ru-RU"/>
        </a:p>
      </dgm:t>
    </dgm:pt>
    <dgm:pt modelId="{2CBAF28B-CB05-42E7-A7E5-C3D45242D8A4}" type="pres">
      <dgm:prSet presAssocID="{EBDF46E8-55CF-4C93-8993-A47C9C2DF02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AF9AF9F-31AE-4014-AE15-076787387846}" type="pres">
      <dgm:prSet presAssocID="{85B890CD-78BB-4614-B637-C24DB6F3161B}" presName="boxAndChildren" presStyleCnt="0"/>
      <dgm:spPr/>
    </dgm:pt>
    <dgm:pt modelId="{2DA0C9F6-5D18-42B5-8FC8-00523D188BFC}" type="pres">
      <dgm:prSet presAssocID="{85B890CD-78BB-4614-B637-C24DB6F3161B}" presName="parentTextBox" presStyleLbl="node1" presStyleIdx="0" presStyleCnt="1"/>
      <dgm:spPr/>
      <dgm:t>
        <a:bodyPr/>
        <a:lstStyle/>
        <a:p>
          <a:endParaRPr lang="ru-RU"/>
        </a:p>
      </dgm:t>
    </dgm:pt>
    <dgm:pt modelId="{C4E2ADD8-BFCE-470A-970C-3E84444E2F18}" type="pres">
      <dgm:prSet presAssocID="{85B890CD-78BB-4614-B637-C24DB6F3161B}" presName="entireBox" presStyleLbl="node1" presStyleIdx="0" presStyleCnt="1" custFlipVert="0" custScaleX="67480" custScaleY="25224" custLinFactNeighborX="14599" custLinFactNeighborY="-13859"/>
      <dgm:spPr/>
      <dgm:t>
        <a:bodyPr/>
        <a:lstStyle/>
        <a:p>
          <a:endParaRPr lang="ru-RU"/>
        </a:p>
      </dgm:t>
    </dgm:pt>
    <dgm:pt modelId="{00926DFD-BE03-480B-B1B8-79FC5B32EA7A}" type="pres">
      <dgm:prSet presAssocID="{85B890CD-78BB-4614-B637-C24DB6F3161B}" presName="descendantBox" presStyleCnt="0"/>
      <dgm:spPr/>
    </dgm:pt>
    <dgm:pt modelId="{29590B5E-A233-41D5-BFF4-40F7D549464D}" type="pres">
      <dgm:prSet presAssocID="{01E9E9D0-EE02-49B3-B65C-DE7D6EC63DA1}" presName="childTextBox" presStyleLbl="fgAccFollowNode1" presStyleIdx="0" presStyleCnt="3" custScaleY="137073" custLinFactNeighborX="-147" custLinFactNeighborY="148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BE7A27-EB5D-4DEE-8A6C-D3B229E7558A}" type="pres">
      <dgm:prSet presAssocID="{CB33582A-8A03-4586-ADDB-19F2489130EE}" presName="childTextBox" presStyleLbl="fgAccFollowNode1" presStyleIdx="1" presStyleCnt="3" custScaleY="137073" custLinFactNeighborX="813" custLinFactNeighborY="148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2E1E86-0C0E-450D-83E8-C480C1F1C0B7}" type="pres">
      <dgm:prSet presAssocID="{99E2DAF2-09EC-42F6-A233-DC96819DA688}" presName="childTextBox" presStyleLbl="fgAccFollowNode1" presStyleIdx="2" presStyleCnt="3" custScaleY="137073" custLinFactNeighborX="2490" custLinFactNeighborY="148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A495820-9714-4E4D-B058-086A69CC363B}" srcId="{85B890CD-78BB-4614-B637-C24DB6F3161B}" destId="{CB33582A-8A03-4586-ADDB-19F2489130EE}" srcOrd="1" destOrd="0" parTransId="{B8993AB9-2E18-4BA6-8944-1911D2C7852D}" sibTransId="{2FAAC3AD-9163-43BF-899F-DBA600471B18}"/>
    <dgm:cxn modelId="{920C8FA8-068A-4433-9CAE-04C0D6296A98}" srcId="{85B890CD-78BB-4614-B637-C24DB6F3161B}" destId="{99E2DAF2-09EC-42F6-A233-DC96819DA688}" srcOrd="2" destOrd="0" parTransId="{29801FAC-9BB6-471B-BF26-DD76096513D1}" sibTransId="{F8875897-262B-4331-87AC-62686B585131}"/>
    <dgm:cxn modelId="{DBCCABFF-62AB-484D-B35C-E2BF8988A58E}" srcId="{EBDF46E8-55CF-4C93-8993-A47C9C2DF02F}" destId="{85B890CD-78BB-4614-B637-C24DB6F3161B}" srcOrd="0" destOrd="0" parTransId="{32FB0A6B-6A5B-41DA-888C-1898880F8C42}" sibTransId="{E7B4A955-0352-43E3-8C38-21A5C595A5BC}"/>
    <dgm:cxn modelId="{91430AD4-9467-44EE-AB0F-6E0AC50EB58C}" type="presOf" srcId="{85B890CD-78BB-4614-B637-C24DB6F3161B}" destId="{2DA0C9F6-5D18-42B5-8FC8-00523D188BFC}" srcOrd="0" destOrd="0" presId="urn:microsoft.com/office/officeart/2005/8/layout/process4"/>
    <dgm:cxn modelId="{4DA05574-4F90-4EE7-A826-FC8515A90A4C}" type="presOf" srcId="{CB33582A-8A03-4586-ADDB-19F2489130EE}" destId="{1FBE7A27-EB5D-4DEE-8A6C-D3B229E7558A}" srcOrd="0" destOrd="0" presId="urn:microsoft.com/office/officeart/2005/8/layout/process4"/>
    <dgm:cxn modelId="{9C77381A-0C81-451F-AB9C-C0C4207A1CAA}" type="presOf" srcId="{99E2DAF2-09EC-42F6-A233-DC96819DA688}" destId="{8D2E1E86-0C0E-450D-83E8-C480C1F1C0B7}" srcOrd="0" destOrd="0" presId="urn:microsoft.com/office/officeart/2005/8/layout/process4"/>
    <dgm:cxn modelId="{43EAFE62-0004-4E9D-AE64-DB1539E11BC2}" type="presOf" srcId="{EBDF46E8-55CF-4C93-8993-A47C9C2DF02F}" destId="{2CBAF28B-CB05-42E7-A7E5-C3D45242D8A4}" srcOrd="0" destOrd="0" presId="urn:microsoft.com/office/officeart/2005/8/layout/process4"/>
    <dgm:cxn modelId="{2FE6AC6D-8E12-489B-9754-5A49053508CD}" type="presOf" srcId="{01E9E9D0-EE02-49B3-B65C-DE7D6EC63DA1}" destId="{29590B5E-A233-41D5-BFF4-40F7D549464D}" srcOrd="0" destOrd="0" presId="urn:microsoft.com/office/officeart/2005/8/layout/process4"/>
    <dgm:cxn modelId="{890A5853-5723-44B9-BF07-10AAA7CF8D6E}" srcId="{85B890CD-78BB-4614-B637-C24DB6F3161B}" destId="{01E9E9D0-EE02-49B3-B65C-DE7D6EC63DA1}" srcOrd="0" destOrd="0" parTransId="{F198F90B-F30F-4EF9-8F48-46AB662D18DC}" sibTransId="{5BF50CE3-10DE-4A5B-8959-AB57AB532C7B}"/>
    <dgm:cxn modelId="{7122126F-4E7A-4520-AC35-4BA0D315ADDB}" type="presOf" srcId="{85B890CD-78BB-4614-B637-C24DB6F3161B}" destId="{C4E2ADD8-BFCE-470A-970C-3E84444E2F18}" srcOrd="1" destOrd="0" presId="urn:microsoft.com/office/officeart/2005/8/layout/process4"/>
    <dgm:cxn modelId="{3797E317-488F-4C13-833A-06DF0F6C0A94}" type="presParOf" srcId="{2CBAF28B-CB05-42E7-A7E5-C3D45242D8A4}" destId="{7AF9AF9F-31AE-4014-AE15-076787387846}" srcOrd="0" destOrd="0" presId="urn:microsoft.com/office/officeart/2005/8/layout/process4"/>
    <dgm:cxn modelId="{CE882170-7462-477C-AA27-21E21F2D6A4A}" type="presParOf" srcId="{7AF9AF9F-31AE-4014-AE15-076787387846}" destId="{2DA0C9F6-5D18-42B5-8FC8-00523D188BFC}" srcOrd="0" destOrd="0" presId="urn:microsoft.com/office/officeart/2005/8/layout/process4"/>
    <dgm:cxn modelId="{A9C6E24D-37CD-480F-83C6-3570167FFDEC}" type="presParOf" srcId="{7AF9AF9F-31AE-4014-AE15-076787387846}" destId="{C4E2ADD8-BFCE-470A-970C-3E84444E2F18}" srcOrd="1" destOrd="0" presId="urn:microsoft.com/office/officeart/2005/8/layout/process4"/>
    <dgm:cxn modelId="{3E2ED73D-9C42-42F5-BDBD-20CED809AA11}" type="presParOf" srcId="{7AF9AF9F-31AE-4014-AE15-076787387846}" destId="{00926DFD-BE03-480B-B1B8-79FC5B32EA7A}" srcOrd="2" destOrd="0" presId="urn:microsoft.com/office/officeart/2005/8/layout/process4"/>
    <dgm:cxn modelId="{DF056580-1173-4EA5-BB96-DD0EE59610C4}" type="presParOf" srcId="{00926DFD-BE03-480B-B1B8-79FC5B32EA7A}" destId="{29590B5E-A233-41D5-BFF4-40F7D549464D}" srcOrd="0" destOrd="0" presId="urn:microsoft.com/office/officeart/2005/8/layout/process4"/>
    <dgm:cxn modelId="{C757F1CF-AB6B-46F1-B836-A7F6E5D23A2E}" type="presParOf" srcId="{00926DFD-BE03-480B-B1B8-79FC5B32EA7A}" destId="{1FBE7A27-EB5D-4DEE-8A6C-D3B229E7558A}" srcOrd="1" destOrd="0" presId="urn:microsoft.com/office/officeart/2005/8/layout/process4"/>
    <dgm:cxn modelId="{F2F6BE0A-1EF9-4D77-A2CC-AA975A50D8C8}" type="presParOf" srcId="{00926DFD-BE03-480B-B1B8-79FC5B32EA7A}" destId="{8D2E1E86-0C0E-450D-83E8-C480C1F1C0B7}" srcOrd="2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EBDF46E8-55CF-4C93-8993-A47C9C2DF02F}" type="doc">
      <dgm:prSet loTypeId="urn:microsoft.com/office/officeart/2005/8/layout/process4" loCatId="process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01E9E9D0-EE02-49B3-B65C-DE7D6EC63DA1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Цель:</a:t>
          </a:r>
        </a:p>
        <a:p>
          <a:r>
            <a:rPr lang="ru-RU" sz="1200" b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укрепление единства российской нации, гармонизация межнациональных отношений, укрепление единства народов Карачаево-Черкесской Республики и обеспечение условий для их полноценного развития;</a:t>
          </a:r>
        </a:p>
        <a:p>
          <a:r>
            <a:rPr lang="ru-RU" sz="1200" b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проведение единой государственной политики в сфере межэтнических и государственно-конфессиональных отношений с учетом особенностей и интересов всех народов Карачаево-Черкесской Республики, достижение межэтнического и межконфессионального общественного согласия, предотвращение этнических конфликтов</a:t>
          </a:r>
        </a:p>
      </dgm:t>
    </dgm:pt>
    <dgm:pt modelId="{F198F90B-F30F-4EF9-8F48-46AB662D18DC}" type="parTrans" cxnId="{890A5853-5723-44B9-BF07-10AAA7CF8D6E}">
      <dgm:prSet/>
      <dgm:spPr/>
      <dgm:t>
        <a:bodyPr/>
        <a:lstStyle/>
        <a:p>
          <a:endParaRPr lang="ru-RU"/>
        </a:p>
      </dgm:t>
    </dgm:pt>
    <dgm:pt modelId="{5BF50CE3-10DE-4A5B-8959-AB57AB532C7B}" type="sibTrans" cxnId="{890A5853-5723-44B9-BF07-10AAA7CF8D6E}">
      <dgm:prSet/>
      <dgm:spPr/>
      <dgm:t>
        <a:bodyPr/>
        <a:lstStyle/>
        <a:p>
          <a:endParaRPr lang="ru-RU"/>
        </a:p>
      </dgm:t>
    </dgm:pt>
    <dgm:pt modelId="{CB33582A-8A03-4586-ADDB-19F2489130EE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Задачи:</a:t>
          </a:r>
        </a:p>
        <a:p>
          <a:r>
            <a:rPr lang="ru-RU" sz="1200" b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предупреждение межнациональных конфликтов;</a:t>
          </a:r>
        </a:p>
        <a:p>
          <a:r>
            <a:rPr lang="ru-RU" sz="1200" b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размещение в федеральных и республиканских средствах массовой информации актуальной, объективной и полной информации об общественно-политической жизни, социальных проблемах и экономических процессах в Карачаево-Черкесской Республике и Российской Федерации, осуществление государственной политики в области средств массовой информации и книгоиздания;</a:t>
          </a:r>
        </a:p>
        <a:p>
          <a:r>
            <a:rPr lang="ru-RU" sz="1200" b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укрепление противодиверсионной устойчивости объектов террористических устремлений, расположенных на территории Карачаево-Черкесской Республики</a:t>
          </a:r>
        </a:p>
      </dgm:t>
    </dgm:pt>
    <dgm:pt modelId="{2FAAC3AD-9163-43BF-899F-DBA600471B18}" type="sibTrans" cxnId="{7A495820-9714-4E4D-B058-086A69CC363B}">
      <dgm:prSet/>
      <dgm:spPr/>
      <dgm:t>
        <a:bodyPr/>
        <a:lstStyle/>
        <a:p>
          <a:endParaRPr lang="ru-RU"/>
        </a:p>
      </dgm:t>
    </dgm:pt>
    <dgm:pt modelId="{B8993AB9-2E18-4BA6-8944-1911D2C7852D}" type="parTrans" cxnId="{7A495820-9714-4E4D-B058-086A69CC363B}">
      <dgm:prSet/>
      <dgm:spPr/>
      <dgm:t>
        <a:bodyPr/>
        <a:lstStyle/>
        <a:p>
          <a:endParaRPr lang="ru-RU"/>
        </a:p>
      </dgm:t>
    </dgm:pt>
    <dgm:pt modelId="{99E2DAF2-09EC-42F6-A233-DC96819DA688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Ожидаемый результат:</a:t>
          </a:r>
        </a:p>
        <a:p>
          <a:r>
            <a:rPr lang="ru-RU" sz="1200" b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обеспечение условий для полноценного социально-экономического и национально-культурного развития народов Карачаево-Черкесской Республики;</a:t>
          </a:r>
        </a:p>
        <a:p>
          <a:r>
            <a:rPr lang="ru-RU" sz="1200" b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повышение уровня информированности населения о деятельности органов государственной власти по реализации государственной национальной, конфессиональной, информационной политики, мер по укреплению национальной безопасности;</a:t>
          </a:r>
        </a:p>
        <a:p>
          <a:r>
            <a:rPr lang="ru-RU" sz="1200" b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создание позитивного имиджа Карачаево-Черкесской Республики путем распространения достоверной информации в государственных и негосударственных средствах массовой информации</a:t>
          </a:r>
        </a:p>
      </dgm:t>
    </dgm:pt>
    <dgm:pt modelId="{29801FAC-9BB6-471B-BF26-DD76096513D1}" type="parTrans" cxnId="{920C8FA8-068A-4433-9CAE-04C0D6296A98}">
      <dgm:prSet/>
      <dgm:spPr/>
      <dgm:t>
        <a:bodyPr/>
        <a:lstStyle/>
        <a:p>
          <a:endParaRPr lang="ru-RU"/>
        </a:p>
      </dgm:t>
    </dgm:pt>
    <dgm:pt modelId="{F8875897-262B-4331-87AC-62686B585131}" type="sibTrans" cxnId="{920C8FA8-068A-4433-9CAE-04C0D6296A98}">
      <dgm:prSet/>
      <dgm:spPr/>
      <dgm:t>
        <a:bodyPr/>
        <a:lstStyle/>
        <a:p>
          <a:endParaRPr lang="ru-RU"/>
        </a:p>
      </dgm:t>
    </dgm:pt>
    <dgm:pt modelId="{85B890CD-78BB-4614-B637-C24DB6F3161B}">
      <dgm:prSet phldrT="[Текст]" custT="1"/>
      <dgm:spPr>
        <a:solidFill>
          <a:srgbClr val="99CCFF"/>
        </a:solidFill>
      </dgm:spPr>
      <dgm:t>
        <a:bodyPr anchor="t" anchorCtr="0"/>
        <a:lstStyle/>
        <a:p>
          <a:r>
            <a:rPr lang="ru-RU" sz="2000" b="1" i="0" u="none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Государственная программа  «Реализация государственной национальной, конфессиональной, информационной политики в Карачаево-Черкесской Республике на 2014-2019 годы»   </a:t>
          </a:r>
          <a:endParaRPr lang="ru-RU" sz="1800" b="1" i="0" u="none" dirty="0" smtClean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E7B4A955-0352-43E3-8C38-21A5C595A5BC}" type="sibTrans" cxnId="{DBCCABFF-62AB-484D-B35C-E2BF8988A58E}">
      <dgm:prSet/>
      <dgm:spPr/>
      <dgm:t>
        <a:bodyPr/>
        <a:lstStyle/>
        <a:p>
          <a:endParaRPr lang="ru-RU"/>
        </a:p>
      </dgm:t>
    </dgm:pt>
    <dgm:pt modelId="{32FB0A6B-6A5B-41DA-888C-1898880F8C42}" type="parTrans" cxnId="{DBCCABFF-62AB-484D-B35C-E2BF8988A58E}">
      <dgm:prSet/>
      <dgm:spPr/>
      <dgm:t>
        <a:bodyPr/>
        <a:lstStyle/>
        <a:p>
          <a:endParaRPr lang="ru-RU"/>
        </a:p>
      </dgm:t>
    </dgm:pt>
    <dgm:pt modelId="{2CBAF28B-CB05-42E7-A7E5-C3D45242D8A4}" type="pres">
      <dgm:prSet presAssocID="{EBDF46E8-55CF-4C93-8993-A47C9C2DF02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AF9AF9F-31AE-4014-AE15-076787387846}" type="pres">
      <dgm:prSet presAssocID="{85B890CD-78BB-4614-B637-C24DB6F3161B}" presName="boxAndChildren" presStyleCnt="0"/>
      <dgm:spPr/>
    </dgm:pt>
    <dgm:pt modelId="{2DA0C9F6-5D18-42B5-8FC8-00523D188BFC}" type="pres">
      <dgm:prSet presAssocID="{85B890CD-78BB-4614-B637-C24DB6F3161B}" presName="parentTextBox" presStyleLbl="node1" presStyleIdx="0" presStyleCnt="1"/>
      <dgm:spPr/>
      <dgm:t>
        <a:bodyPr/>
        <a:lstStyle/>
        <a:p>
          <a:endParaRPr lang="ru-RU"/>
        </a:p>
      </dgm:t>
    </dgm:pt>
    <dgm:pt modelId="{C4E2ADD8-BFCE-470A-970C-3E84444E2F18}" type="pres">
      <dgm:prSet presAssocID="{85B890CD-78BB-4614-B637-C24DB6F3161B}" presName="entireBox" presStyleLbl="node1" presStyleIdx="0" presStyleCnt="1" custFlipVert="0" custScaleX="67480" custScaleY="25224" custLinFactNeighborX="14634" custLinFactNeighborY="-15479"/>
      <dgm:spPr/>
      <dgm:t>
        <a:bodyPr/>
        <a:lstStyle/>
        <a:p>
          <a:endParaRPr lang="ru-RU"/>
        </a:p>
      </dgm:t>
    </dgm:pt>
    <dgm:pt modelId="{00926DFD-BE03-480B-B1B8-79FC5B32EA7A}" type="pres">
      <dgm:prSet presAssocID="{85B890CD-78BB-4614-B637-C24DB6F3161B}" presName="descendantBox" presStyleCnt="0"/>
      <dgm:spPr/>
    </dgm:pt>
    <dgm:pt modelId="{29590B5E-A233-41D5-BFF4-40F7D549464D}" type="pres">
      <dgm:prSet presAssocID="{01E9E9D0-EE02-49B3-B65C-DE7D6EC63DA1}" presName="childTextBox" presStyleLbl="fgAccFollowNode1" presStyleIdx="0" presStyleCnt="3" custScaleY="137073" custLinFactNeighborX="-147" custLinFactNeighborY="148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BE7A27-EB5D-4DEE-8A6C-D3B229E7558A}" type="pres">
      <dgm:prSet presAssocID="{CB33582A-8A03-4586-ADDB-19F2489130EE}" presName="childTextBox" presStyleLbl="fgAccFollowNode1" presStyleIdx="1" presStyleCnt="3" custScaleY="137073" custLinFactNeighborX="813" custLinFactNeighborY="148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2E1E86-0C0E-450D-83E8-C480C1F1C0B7}" type="pres">
      <dgm:prSet presAssocID="{99E2DAF2-09EC-42F6-A233-DC96819DA688}" presName="childTextBox" presStyleLbl="fgAccFollowNode1" presStyleIdx="2" presStyleCnt="3" custScaleY="137073" custLinFactNeighborX="2490" custLinFactNeighborY="148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A495820-9714-4E4D-B058-086A69CC363B}" srcId="{85B890CD-78BB-4614-B637-C24DB6F3161B}" destId="{CB33582A-8A03-4586-ADDB-19F2489130EE}" srcOrd="1" destOrd="0" parTransId="{B8993AB9-2E18-4BA6-8944-1911D2C7852D}" sibTransId="{2FAAC3AD-9163-43BF-899F-DBA600471B18}"/>
    <dgm:cxn modelId="{00B8BA0D-D93B-4187-B69F-F2C702010380}" type="presOf" srcId="{85B890CD-78BB-4614-B637-C24DB6F3161B}" destId="{C4E2ADD8-BFCE-470A-970C-3E84444E2F18}" srcOrd="1" destOrd="0" presId="urn:microsoft.com/office/officeart/2005/8/layout/process4"/>
    <dgm:cxn modelId="{920C8FA8-068A-4433-9CAE-04C0D6296A98}" srcId="{85B890CD-78BB-4614-B637-C24DB6F3161B}" destId="{99E2DAF2-09EC-42F6-A233-DC96819DA688}" srcOrd="2" destOrd="0" parTransId="{29801FAC-9BB6-471B-BF26-DD76096513D1}" sibTransId="{F8875897-262B-4331-87AC-62686B585131}"/>
    <dgm:cxn modelId="{DBCCABFF-62AB-484D-B35C-E2BF8988A58E}" srcId="{EBDF46E8-55CF-4C93-8993-A47C9C2DF02F}" destId="{85B890CD-78BB-4614-B637-C24DB6F3161B}" srcOrd="0" destOrd="0" parTransId="{32FB0A6B-6A5B-41DA-888C-1898880F8C42}" sibTransId="{E7B4A955-0352-43E3-8C38-21A5C595A5BC}"/>
    <dgm:cxn modelId="{1AFC7C9E-7E4F-463E-86F9-671E480B2AAC}" type="presOf" srcId="{85B890CD-78BB-4614-B637-C24DB6F3161B}" destId="{2DA0C9F6-5D18-42B5-8FC8-00523D188BFC}" srcOrd="0" destOrd="0" presId="urn:microsoft.com/office/officeart/2005/8/layout/process4"/>
    <dgm:cxn modelId="{2D469362-4D8E-43B8-A862-019F48EF884B}" type="presOf" srcId="{99E2DAF2-09EC-42F6-A233-DC96819DA688}" destId="{8D2E1E86-0C0E-450D-83E8-C480C1F1C0B7}" srcOrd="0" destOrd="0" presId="urn:microsoft.com/office/officeart/2005/8/layout/process4"/>
    <dgm:cxn modelId="{D3B72BF9-F25B-4387-AEC0-DFF1C797557C}" type="presOf" srcId="{01E9E9D0-EE02-49B3-B65C-DE7D6EC63DA1}" destId="{29590B5E-A233-41D5-BFF4-40F7D549464D}" srcOrd="0" destOrd="0" presId="urn:microsoft.com/office/officeart/2005/8/layout/process4"/>
    <dgm:cxn modelId="{4539782B-7FB4-46E8-BF54-943CAB908DE9}" type="presOf" srcId="{CB33582A-8A03-4586-ADDB-19F2489130EE}" destId="{1FBE7A27-EB5D-4DEE-8A6C-D3B229E7558A}" srcOrd="0" destOrd="0" presId="urn:microsoft.com/office/officeart/2005/8/layout/process4"/>
    <dgm:cxn modelId="{65255AA6-7FAF-457B-9DAE-4539554E1421}" type="presOf" srcId="{EBDF46E8-55CF-4C93-8993-A47C9C2DF02F}" destId="{2CBAF28B-CB05-42E7-A7E5-C3D45242D8A4}" srcOrd="0" destOrd="0" presId="urn:microsoft.com/office/officeart/2005/8/layout/process4"/>
    <dgm:cxn modelId="{890A5853-5723-44B9-BF07-10AAA7CF8D6E}" srcId="{85B890CD-78BB-4614-B637-C24DB6F3161B}" destId="{01E9E9D0-EE02-49B3-B65C-DE7D6EC63DA1}" srcOrd="0" destOrd="0" parTransId="{F198F90B-F30F-4EF9-8F48-46AB662D18DC}" sibTransId="{5BF50CE3-10DE-4A5B-8959-AB57AB532C7B}"/>
    <dgm:cxn modelId="{1C9AF680-BD7A-487C-9283-37AC958BC13C}" type="presParOf" srcId="{2CBAF28B-CB05-42E7-A7E5-C3D45242D8A4}" destId="{7AF9AF9F-31AE-4014-AE15-076787387846}" srcOrd="0" destOrd="0" presId="urn:microsoft.com/office/officeart/2005/8/layout/process4"/>
    <dgm:cxn modelId="{8066752B-02E0-42A7-856C-779B117F20D9}" type="presParOf" srcId="{7AF9AF9F-31AE-4014-AE15-076787387846}" destId="{2DA0C9F6-5D18-42B5-8FC8-00523D188BFC}" srcOrd="0" destOrd="0" presId="urn:microsoft.com/office/officeart/2005/8/layout/process4"/>
    <dgm:cxn modelId="{1D8B347A-A799-4549-9B83-A4E2ED667142}" type="presParOf" srcId="{7AF9AF9F-31AE-4014-AE15-076787387846}" destId="{C4E2ADD8-BFCE-470A-970C-3E84444E2F18}" srcOrd="1" destOrd="0" presId="urn:microsoft.com/office/officeart/2005/8/layout/process4"/>
    <dgm:cxn modelId="{7DD22B59-8AE2-4C17-B11D-34069DBC92E6}" type="presParOf" srcId="{7AF9AF9F-31AE-4014-AE15-076787387846}" destId="{00926DFD-BE03-480B-B1B8-79FC5B32EA7A}" srcOrd="2" destOrd="0" presId="urn:microsoft.com/office/officeart/2005/8/layout/process4"/>
    <dgm:cxn modelId="{DEFFA133-F602-46C6-B0D9-FF10B598BAF9}" type="presParOf" srcId="{00926DFD-BE03-480B-B1B8-79FC5B32EA7A}" destId="{29590B5E-A233-41D5-BFF4-40F7D549464D}" srcOrd="0" destOrd="0" presId="urn:microsoft.com/office/officeart/2005/8/layout/process4"/>
    <dgm:cxn modelId="{B3C86F91-6E29-4844-A69A-00C2CF03B337}" type="presParOf" srcId="{00926DFD-BE03-480B-B1B8-79FC5B32EA7A}" destId="{1FBE7A27-EB5D-4DEE-8A6C-D3B229E7558A}" srcOrd="1" destOrd="0" presId="urn:microsoft.com/office/officeart/2005/8/layout/process4"/>
    <dgm:cxn modelId="{B64EB40B-711C-40C4-8F0E-B94B9A38AC3F}" type="presParOf" srcId="{00926DFD-BE03-480B-B1B8-79FC5B32EA7A}" destId="{8D2E1E86-0C0E-450D-83E8-C480C1F1C0B7}" srcOrd="2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EBDF46E8-55CF-4C93-8993-A47C9C2DF02F}" type="doc">
      <dgm:prSet loTypeId="urn:microsoft.com/office/officeart/2005/8/layout/process4" loCatId="process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01E9E9D0-EE02-49B3-B65C-DE7D6EC63DA1}">
      <dgm:prSet phldrT="[Текст]" custT="1"/>
      <dgm:spPr>
        <a:solidFill>
          <a:srgbClr val="F5F8CE">
            <a:alpha val="89804"/>
          </a:srgbClr>
        </a:solidFill>
      </dgm:spPr>
      <dgm:t>
        <a:bodyPr/>
        <a:lstStyle/>
        <a:p>
          <a:r>
            <a: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Цель:</a:t>
          </a:r>
        </a:p>
        <a:p>
          <a:r>
            <a:rPr lang="ru-RU" sz="1400" b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повышение качества жизни населения Карачаево-Черкесской Республики путем совершенствования системы государственного управления в сфере промышленности, связи, транспорта, дорожного хозяйства, топливно-энергетического комплекса, информатизации общества</a:t>
          </a:r>
        </a:p>
      </dgm:t>
    </dgm:pt>
    <dgm:pt modelId="{F198F90B-F30F-4EF9-8F48-46AB662D18DC}" type="parTrans" cxnId="{890A5853-5723-44B9-BF07-10AAA7CF8D6E}">
      <dgm:prSet/>
      <dgm:spPr/>
      <dgm:t>
        <a:bodyPr/>
        <a:lstStyle/>
        <a:p>
          <a:endParaRPr lang="ru-RU"/>
        </a:p>
      </dgm:t>
    </dgm:pt>
    <dgm:pt modelId="{5BF50CE3-10DE-4A5B-8959-AB57AB532C7B}" type="sibTrans" cxnId="{890A5853-5723-44B9-BF07-10AAA7CF8D6E}">
      <dgm:prSet/>
      <dgm:spPr/>
      <dgm:t>
        <a:bodyPr/>
        <a:lstStyle/>
        <a:p>
          <a:endParaRPr lang="ru-RU"/>
        </a:p>
      </dgm:t>
    </dgm:pt>
    <dgm:pt modelId="{CB33582A-8A03-4586-ADDB-19F2489130EE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Задачи:</a:t>
          </a:r>
        </a:p>
        <a:p>
          <a:r>
            <a:rPr lang="ru-RU" sz="1200" b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обеспечение потребности объектов экономики и населения в различных видах энергии, их рационального и безопасного (в экологическом и технологическом плане) использования и сбережения во всех сферах потребления;</a:t>
          </a:r>
        </a:p>
        <a:p>
          <a:r>
            <a:rPr lang="ru-RU" sz="1200" b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обеспечение эффективного и устойчивого функционирования топливно-энергетического комплекса;</a:t>
          </a:r>
        </a:p>
        <a:p>
          <a:r>
            <a:rPr lang="ru-RU" sz="1200" b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создание, оснащение и развитие многофункциональных центров предоставления государственных и муниципальных услуг в Карачаево-Черкесской Республике;</a:t>
          </a:r>
        </a:p>
      </dgm:t>
    </dgm:pt>
    <dgm:pt modelId="{2FAAC3AD-9163-43BF-899F-DBA600471B18}" type="sibTrans" cxnId="{7A495820-9714-4E4D-B058-086A69CC363B}">
      <dgm:prSet/>
      <dgm:spPr/>
      <dgm:t>
        <a:bodyPr/>
        <a:lstStyle/>
        <a:p>
          <a:endParaRPr lang="ru-RU"/>
        </a:p>
      </dgm:t>
    </dgm:pt>
    <dgm:pt modelId="{B8993AB9-2E18-4BA6-8944-1911D2C7852D}" type="parTrans" cxnId="{7A495820-9714-4E4D-B058-086A69CC363B}">
      <dgm:prSet/>
      <dgm:spPr/>
      <dgm:t>
        <a:bodyPr/>
        <a:lstStyle/>
        <a:p>
          <a:endParaRPr lang="ru-RU"/>
        </a:p>
      </dgm:t>
    </dgm:pt>
    <dgm:pt modelId="{85B890CD-78BB-4614-B637-C24DB6F3161B}">
      <dgm:prSet phldrT="[Текст]" custT="1"/>
      <dgm:spPr>
        <a:solidFill>
          <a:srgbClr val="CCFFCC"/>
        </a:solidFill>
      </dgm:spPr>
      <dgm:t>
        <a:bodyPr anchor="t" anchorCtr="0"/>
        <a:lstStyle/>
        <a:p>
          <a:r>
            <a:rPr lang="ru-RU" sz="1800" b="1" i="0" u="none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Государственная программа </a:t>
          </a:r>
        </a:p>
        <a:p>
          <a:r>
            <a:rPr lang="ru-RU" sz="1800" b="1" i="0" u="none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«Развитие туризма, курортов и молодежной политики </a:t>
          </a:r>
        </a:p>
        <a:p>
          <a:r>
            <a:rPr lang="ru-RU" sz="1800" b="1" i="0" u="none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Карачаево-Черкесской Республики </a:t>
          </a:r>
        </a:p>
        <a:p>
          <a:r>
            <a:rPr lang="ru-RU" sz="1800" b="1" i="0" u="none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на 2017-2020 годы»   </a:t>
          </a:r>
        </a:p>
      </dgm:t>
    </dgm:pt>
    <dgm:pt modelId="{E7B4A955-0352-43E3-8C38-21A5C595A5BC}" type="sibTrans" cxnId="{DBCCABFF-62AB-484D-B35C-E2BF8988A58E}">
      <dgm:prSet/>
      <dgm:spPr/>
      <dgm:t>
        <a:bodyPr/>
        <a:lstStyle/>
        <a:p>
          <a:endParaRPr lang="ru-RU"/>
        </a:p>
      </dgm:t>
    </dgm:pt>
    <dgm:pt modelId="{32FB0A6B-6A5B-41DA-888C-1898880F8C42}" type="parTrans" cxnId="{DBCCABFF-62AB-484D-B35C-E2BF8988A58E}">
      <dgm:prSet/>
      <dgm:spPr/>
      <dgm:t>
        <a:bodyPr/>
        <a:lstStyle/>
        <a:p>
          <a:endParaRPr lang="ru-RU"/>
        </a:p>
      </dgm:t>
    </dgm:pt>
    <dgm:pt modelId="{99E2DAF2-09EC-42F6-A233-DC96819DA688}">
      <dgm:prSet phldrT="[Текст]" custT="1"/>
      <dgm:spPr>
        <a:solidFill>
          <a:srgbClr val="CCCCFF">
            <a:alpha val="89804"/>
          </a:srgbClr>
        </a:solidFill>
      </dgm:spPr>
      <dgm:t>
        <a:bodyPr/>
        <a:lstStyle/>
        <a:p>
          <a:r>
            <a: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Ожидаемый результат:</a:t>
          </a:r>
        </a:p>
        <a:p>
          <a:r>
            <a:rPr lang="ru-RU" sz="1200" b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Увеличение числа прибывающих в КЧР иностранных и российских туристов к концу реализации Программы более чем в два раза по отношению к 2013 году;</a:t>
          </a:r>
        </a:p>
        <a:p>
          <a:r>
            <a:rPr lang="ru-RU" sz="1200" b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увеличение номерного фонда средств размещения туристов за годы реализации Программы в полтора раза по отношению к 2013 году;</a:t>
          </a:r>
        </a:p>
        <a:p>
          <a:r>
            <a:rPr lang="ru-RU" sz="1200" b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увеличение платных услуг субъектов туриндустрии населению к концу реализации Программы более чем в два раза по отношению к 2013 году;</a:t>
          </a:r>
        </a:p>
        <a:p>
          <a:r>
            <a:rPr lang="ru-RU" sz="1200" b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создание дополнительных рабочих мест в сфере обслуживания туристской инфраструктуры и смежных отраслях не менее двенадцати тысяч человек</a:t>
          </a:r>
        </a:p>
      </dgm:t>
    </dgm:pt>
    <dgm:pt modelId="{F8875897-262B-4331-87AC-62686B585131}" type="sibTrans" cxnId="{920C8FA8-068A-4433-9CAE-04C0D6296A98}">
      <dgm:prSet/>
      <dgm:spPr/>
      <dgm:t>
        <a:bodyPr/>
        <a:lstStyle/>
        <a:p>
          <a:endParaRPr lang="ru-RU"/>
        </a:p>
      </dgm:t>
    </dgm:pt>
    <dgm:pt modelId="{29801FAC-9BB6-471B-BF26-DD76096513D1}" type="parTrans" cxnId="{920C8FA8-068A-4433-9CAE-04C0D6296A98}">
      <dgm:prSet/>
      <dgm:spPr/>
      <dgm:t>
        <a:bodyPr/>
        <a:lstStyle/>
        <a:p>
          <a:endParaRPr lang="ru-RU"/>
        </a:p>
      </dgm:t>
    </dgm:pt>
    <dgm:pt modelId="{2CBAF28B-CB05-42E7-A7E5-C3D45242D8A4}" type="pres">
      <dgm:prSet presAssocID="{EBDF46E8-55CF-4C93-8993-A47C9C2DF02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AF9AF9F-31AE-4014-AE15-076787387846}" type="pres">
      <dgm:prSet presAssocID="{85B890CD-78BB-4614-B637-C24DB6F3161B}" presName="boxAndChildren" presStyleCnt="0"/>
      <dgm:spPr/>
      <dgm:t>
        <a:bodyPr/>
        <a:lstStyle/>
        <a:p>
          <a:endParaRPr lang="ru-RU"/>
        </a:p>
      </dgm:t>
    </dgm:pt>
    <dgm:pt modelId="{2DA0C9F6-5D18-42B5-8FC8-00523D188BFC}" type="pres">
      <dgm:prSet presAssocID="{85B890CD-78BB-4614-B637-C24DB6F3161B}" presName="parentTextBox" presStyleLbl="node1" presStyleIdx="0" presStyleCnt="1"/>
      <dgm:spPr/>
      <dgm:t>
        <a:bodyPr/>
        <a:lstStyle/>
        <a:p>
          <a:endParaRPr lang="ru-RU"/>
        </a:p>
      </dgm:t>
    </dgm:pt>
    <dgm:pt modelId="{C4E2ADD8-BFCE-470A-970C-3E84444E2F18}" type="pres">
      <dgm:prSet presAssocID="{85B890CD-78BB-4614-B637-C24DB6F3161B}" presName="entireBox" presStyleLbl="node1" presStyleIdx="0" presStyleCnt="1" custFlipVert="0" custScaleX="64227" custScaleY="25225" custLinFactNeighborX="14634" custLinFactNeighborY="-15479"/>
      <dgm:spPr/>
      <dgm:t>
        <a:bodyPr/>
        <a:lstStyle/>
        <a:p>
          <a:endParaRPr lang="ru-RU"/>
        </a:p>
      </dgm:t>
    </dgm:pt>
    <dgm:pt modelId="{00926DFD-BE03-480B-B1B8-79FC5B32EA7A}" type="pres">
      <dgm:prSet presAssocID="{85B890CD-78BB-4614-B637-C24DB6F3161B}" presName="descendantBox" presStyleCnt="0"/>
      <dgm:spPr/>
      <dgm:t>
        <a:bodyPr/>
        <a:lstStyle/>
        <a:p>
          <a:endParaRPr lang="ru-RU"/>
        </a:p>
      </dgm:t>
    </dgm:pt>
    <dgm:pt modelId="{29590B5E-A233-41D5-BFF4-40F7D549464D}" type="pres">
      <dgm:prSet presAssocID="{01E9E9D0-EE02-49B3-B65C-DE7D6EC63DA1}" presName="childTextBox" presStyleLbl="fgAccFollowNode1" presStyleIdx="0" presStyleCnt="3" custScaleY="137073" custLinFactNeighborX="-147" custLinFactNeighborY="148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BE7A27-EB5D-4DEE-8A6C-D3B229E7558A}" type="pres">
      <dgm:prSet presAssocID="{CB33582A-8A03-4586-ADDB-19F2489130EE}" presName="childTextBox" presStyleLbl="fgAccFollowNode1" presStyleIdx="1" presStyleCnt="3" custScaleY="137073" custLinFactNeighborX="813" custLinFactNeighborY="148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2E1E86-0C0E-450D-83E8-C480C1F1C0B7}" type="pres">
      <dgm:prSet presAssocID="{99E2DAF2-09EC-42F6-A233-DC96819DA688}" presName="childTextBox" presStyleLbl="fgAccFollowNode1" presStyleIdx="2" presStyleCnt="3" custScaleY="137073" custLinFactNeighborX="2490" custLinFactNeighborY="148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F704F57-9AF6-4EAD-82D1-6481A45E0FB5}" type="presOf" srcId="{01E9E9D0-EE02-49B3-B65C-DE7D6EC63DA1}" destId="{29590B5E-A233-41D5-BFF4-40F7D549464D}" srcOrd="0" destOrd="0" presId="urn:microsoft.com/office/officeart/2005/8/layout/process4"/>
    <dgm:cxn modelId="{920C8FA8-068A-4433-9CAE-04C0D6296A98}" srcId="{85B890CD-78BB-4614-B637-C24DB6F3161B}" destId="{99E2DAF2-09EC-42F6-A233-DC96819DA688}" srcOrd="2" destOrd="0" parTransId="{29801FAC-9BB6-471B-BF26-DD76096513D1}" sibTransId="{F8875897-262B-4331-87AC-62686B585131}"/>
    <dgm:cxn modelId="{DBCCABFF-62AB-484D-B35C-E2BF8988A58E}" srcId="{EBDF46E8-55CF-4C93-8993-A47C9C2DF02F}" destId="{85B890CD-78BB-4614-B637-C24DB6F3161B}" srcOrd="0" destOrd="0" parTransId="{32FB0A6B-6A5B-41DA-888C-1898880F8C42}" sibTransId="{E7B4A955-0352-43E3-8C38-21A5C595A5BC}"/>
    <dgm:cxn modelId="{890A5853-5723-44B9-BF07-10AAA7CF8D6E}" srcId="{85B890CD-78BB-4614-B637-C24DB6F3161B}" destId="{01E9E9D0-EE02-49B3-B65C-DE7D6EC63DA1}" srcOrd="0" destOrd="0" parTransId="{F198F90B-F30F-4EF9-8F48-46AB662D18DC}" sibTransId="{5BF50CE3-10DE-4A5B-8959-AB57AB532C7B}"/>
    <dgm:cxn modelId="{7C6F76C4-6B12-4872-B5FB-8243D8892532}" type="presOf" srcId="{EBDF46E8-55CF-4C93-8993-A47C9C2DF02F}" destId="{2CBAF28B-CB05-42E7-A7E5-C3D45242D8A4}" srcOrd="0" destOrd="0" presId="urn:microsoft.com/office/officeart/2005/8/layout/process4"/>
    <dgm:cxn modelId="{7A495820-9714-4E4D-B058-086A69CC363B}" srcId="{85B890CD-78BB-4614-B637-C24DB6F3161B}" destId="{CB33582A-8A03-4586-ADDB-19F2489130EE}" srcOrd="1" destOrd="0" parTransId="{B8993AB9-2E18-4BA6-8944-1911D2C7852D}" sibTransId="{2FAAC3AD-9163-43BF-899F-DBA600471B18}"/>
    <dgm:cxn modelId="{E14C8F33-C1BE-4A34-918D-9447205BE8F5}" type="presOf" srcId="{99E2DAF2-09EC-42F6-A233-DC96819DA688}" destId="{8D2E1E86-0C0E-450D-83E8-C480C1F1C0B7}" srcOrd="0" destOrd="0" presId="urn:microsoft.com/office/officeart/2005/8/layout/process4"/>
    <dgm:cxn modelId="{195AB53E-98F1-4A6A-9BCA-EE6712F4028E}" type="presOf" srcId="{85B890CD-78BB-4614-B637-C24DB6F3161B}" destId="{C4E2ADD8-BFCE-470A-970C-3E84444E2F18}" srcOrd="1" destOrd="0" presId="urn:microsoft.com/office/officeart/2005/8/layout/process4"/>
    <dgm:cxn modelId="{BC4F3756-847B-4FB0-896F-8BACB932D632}" type="presOf" srcId="{CB33582A-8A03-4586-ADDB-19F2489130EE}" destId="{1FBE7A27-EB5D-4DEE-8A6C-D3B229E7558A}" srcOrd="0" destOrd="0" presId="urn:microsoft.com/office/officeart/2005/8/layout/process4"/>
    <dgm:cxn modelId="{C59F4F3E-33F3-4897-8FBA-7EFDAE7A9798}" type="presOf" srcId="{85B890CD-78BB-4614-B637-C24DB6F3161B}" destId="{2DA0C9F6-5D18-42B5-8FC8-00523D188BFC}" srcOrd="0" destOrd="0" presId="urn:microsoft.com/office/officeart/2005/8/layout/process4"/>
    <dgm:cxn modelId="{3A82514D-A3C6-49FC-9279-3790831B0C7E}" type="presParOf" srcId="{2CBAF28B-CB05-42E7-A7E5-C3D45242D8A4}" destId="{7AF9AF9F-31AE-4014-AE15-076787387846}" srcOrd="0" destOrd="0" presId="urn:microsoft.com/office/officeart/2005/8/layout/process4"/>
    <dgm:cxn modelId="{97263B1D-745D-4ADD-A483-03A61BB67CE4}" type="presParOf" srcId="{7AF9AF9F-31AE-4014-AE15-076787387846}" destId="{2DA0C9F6-5D18-42B5-8FC8-00523D188BFC}" srcOrd="0" destOrd="0" presId="urn:microsoft.com/office/officeart/2005/8/layout/process4"/>
    <dgm:cxn modelId="{B21ED688-42B3-4011-8A80-902E3AB610FE}" type="presParOf" srcId="{7AF9AF9F-31AE-4014-AE15-076787387846}" destId="{C4E2ADD8-BFCE-470A-970C-3E84444E2F18}" srcOrd="1" destOrd="0" presId="urn:microsoft.com/office/officeart/2005/8/layout/process4"/>
    <dgm:cxn modelId="{3AE1329B-9077-402A-8876-4393F3313B6F}" type="presParOf" srcId="{7AF9AF9F-31AE-4014-AE15-076787387846}" destId="{00926DFD-BE03-480B-B1B8-79FC5B32EA7A}" srcOrd="2" destOrd="0" presId="urn:microsoft.com/office/officeart/2005/8/layout/process4"/>
    <dgm:cxn modelId="{BB117CBC-5064-42E3-A8EE-92E331BDA46E}" type="presParOf" srcId="{00926DFD-BE03-480B-B1B8-79FC5B32EA7A}" destId="{29590B5E-A233-41D5-BFF4-40F7D549464D}" srcOrd="0" destOrd="0" presId="urn:microsoft.com/office/officeart/2005/8/layout/process4"/>
    <dgm:cxn modelId="{EB522B63-9DD2-4F1D-B657-A7EF3CC32827}" type="presParOf" srcId="{00926DFD-BE03-480B-B1B8-79FC5B32EA7A}" destId="{1FBE7A27-EB5D-4DEE-8A6C-D3B229E7558A}" srcOrd="1" destOrd="0" presId="urn:microsoft.com/office/officeart/2005/8/layout/process4"/>
    <dgm:cxn modelId="{28B5282D-0F71-47A4-914D-93FF6951C1F7}" type="presParOf" srcId="{00926DFD-BE03-480B-B1B8-79FC5B32EA7A}" destId="{8D2E1E86-0C0E-450D-83E8-C480C1F1C0B7}" srcOrd="2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EBDF46E8-55CF-4C93-8993-A47C9C2DF02F}" type="doc">
      <dgm:prSet loTypeId="urn:microsoft.com/office/officeart/2005/8/layout/process4" loCatId="process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01E9E9D0-EE02-49B3-B65C-DE7D6EC63DA1}">
      <dgm:prSet phldrT="[Текст]" custT="1"/>
      <dgm:spPr>
        <a:solidFill>
          <a:srgbClr val="FFFF99">
            <a:alpha val="89804"/>
          </a:srgbClr>
        </a:solidFill>
      </dgm:spPr>
      <dgm:t>
        <a:bodyPr/>
        <a:lstStyle/>
        <a:p>
          <a:r>
            <a: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Цель:</a:t>
          </a:r>
        </a:p>
        <a:p>
          <a:r>
            <a:rPr lang="ru-RU" sz="1200" b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повышение качества жизни населения Карачаево-Черкесской Республики путем совершенствования системы государственного управления в сфере промышленности, связи, транспорта, дорожного хозяйства, топливно-энергетического комплекса, информатизации общества</a:t>
          </a:r>
        </a:p>
      </dgm:t>
    </dgm:pt>
    <dgm:pt modelId="{F198F90B-F30F-4EF9-8F48-46AB662D18DC}" type="parTrans" cxnId="{890A5853-5723-44B9-BF07-10AAA7CF8D6E}">
      <dgm:prSet/>
      <dgm:spPr/>
      <dgm:t>
        <a:bodyPr/>
        <a:lstStyle/>
        <a:p>
          <a:endParaRPr lang="ru-RU"/>
        </a:p>
      </dgm:t>
    </dgm:pt>
    <dgm:pt modelId="{5BF50CE3-10DE-4A5B-8959-AB57AB532C7B}" type="sibTrans" cxnId="{890A5853-5723-44B9-BF07-10AAA7CF8D6E}">
      <dgm:prSet/>
      <dgm:spPr/>
      <dgm:t>
        <a:bodyPr/>
        <a:lstStyle/>
        <a:p>
          <a:endParaRPr lang="ru-RU"/>
        </a:p>
      </dgm:t>
    </dgm:pt>
    <dgm:pt modelId="{CB33582A-8A03-4586-ADDB-19F2489130EE}">
      <dgm:prSet phldrT="[Текст]" custT="1"/>
      <dgm:spPr>
        <a:solidFill>
          <a:srgbClr val="CCECFF">
            <a:alpha val="89804"/>
          </a:srgbClr>
        </a:solidFill>
      </dgm:spPr>
      <dgm:t>
        <a:bodyPr/>
        <a:lstStyle/>
        <a:p>
          <a:r>
            <a: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Задачи:</a:t>
          </a:r>
        </a:p>
        <a:p>
          <a:r>
            <a:rPr lang="ru-RU" sz="1200" b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обеспечение потребности объектов экономики и населения в различных видах энергии, их рационального и безопасного (в экологическом и технологическом плане) использования и сбережения во всех сферах потребления;</a:t>
          </a:r>
        </a:p>
        <a:p>
          <a:r>
            <a:rPr lang="ru-RU" sz="1200" b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обеспечение эффективного и устойчивого функционирования топливно-энергетического комплекса;</a:t>
          </a:r>
        </a:p>
        <a:p>
          <a:r>
            <a:rPr lang="ru-RU" sz="1200" b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формирование и совершенствование правовых основ функционирования дорожно-транспортного комплекса ;</a:t>
          </a:r>
        </a:p>
        <a:p>
          <a:r>
            <a:rPr lang="ru-RU" sz="1200" b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обеспечение безопасности дорожного движения и качества оказания услуг в сфере пассажирских перевозок</a:t>
          </a:r>
        </a:p>
      </dgm:t>
    </dgm:pt>
    <dgm:pt modelId="{2FAAC3AD-9163-43BF-899F-DBA600471B18}" type="sibTrans" cxnId="{7A495820-9714-4E4D-B058-086A69CC363B}">
      <dgm:prSet/>
      <dgm:spPr/>
      <dgm:t>
        <a:bodyPr/>
        <a:lstStyle/>
        <a:p>
          <a:endParaRPr lang="ru-RU"/>
        </a:p>
      </dgm:t>
    </dgm:pt>
    <dgm:pt modelId="{B8993AB9-2E18-4BA6-8944-1911D2C7852D}" type="parTrans" cxnId="{7A495820-9714-4E4D-B058-086A69CC363B}">
      <dgm:prSet/>
      <dgm:spPr/>
      <dgm:t>
        <a:bodyPr/>
        <a:lstStyle/>
        <a:p>
          <a:endParaRPr lang="ru-RU"/>
        </a:p>
      </dgm:t>
    </dgm:pt>
    <dgm:pt modelId="{85B890CD-78BB-4614-B637-C24DB6F3161B}">
      <dgm:prSet phldrT="[Текст]" custT="1"/>
      <dgm:spPr>
        <a:solidFill>
          <a:srgbClr val="FFCCFF"/>
        </a:solidFill>
      </dgm:spPr>
      <dgm:t>
        <a:bodyPr anchor="t" anchorCtr="0"/>
        <a:lstStyle/>
        <a:p>
          <a:r>
            <a:rPr lang="ru-RU" sz="1800" b="1" i="0" u="none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Государственная программа «Развитие промышленности, связи, информатизации общества, энергетики, транспорта и дорожного хозяйства в Карачаево-Черкесской Республике на 2014-2017 годы»  </a:t>
          </a:r>
        </a:p>
      </dgm:t>
    </dgm:pt>
    <dgm:pt modelId="{E7B4A955-0352-43E3-8C38-21A5C595A5BC}" type="sibTrans" cxnId="{DBCCABFF-62AB-484D-B35C-E2BF8988A58E}">
      <dgm:prSet/>
      <dgm:spPr/>
      <dgm:t>
        <a:bodyPr/>
        <a:lstStyle/>
        <a:p>
          <a:endParaRPr lang="ru-RU"/>
        </a:p>
      </dgm:t>
    </dgm:pt>
    <dgm:pt modelId="{32FB0A6B-6A5B-41DA-888C-1898880F8C42}" type="parTrans" cxnId="{DBCCABFF-62AB-484D-B35C-E2BF8988A58E}">
      <dgm:prSet/>
      <dgm:spPr/>
      <dgm:t>
        <a:bodyPr/>
        <a:lstStyle/>
        <a:p>
          <a:endParaRPr lang="ru-RU"/>
        </a:p>
      </dgm:t>
    </dgm:pt>
    <dgm:pt modelId="{99E2DAF2-09EC-42F6-A233-DC96819DA688}">
      <dgm:prSet phldrT="[Текст]" custT="1"/>
      <dgm:spPr>
        <a:solidFill>
          <a:srgbClr val="CCCCFF">
            <a:alpha val="89804"/>
          </a:srgbClr>
        </a:solidFill>
      </dgm:spPr>
      <dgm:t>
        <a:bodyPr/>
        <a:lstStyle/>
        <a:p>
          <a:r>
            <a: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Ожидаемый результат:</a:t>
          </a:r>
        </a:p>
        <a:p>
          <a:r>
            <a:rPr lang="ru-RU" sz="1100" b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доля граждан, использующих механизм получения государственных и муниципальных услуг в электронной форме, к 2017 году будет составлять 60%;объем отгруженных товаров собственного производства, выполненных работ и оказанных услуг собственными силами по видам экономической деятельности в Карачаево-Черкесской Республике увеличится с 53,8 млрд. рублей в 2013 году до 71,6 млрд. рублей в 2016 году;</a:t>
          </a:r>
        </a:p>
        <a:p>
          <a:r>
            <a:rPr lang="ru-RU" sz="1100" b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добыча полезных ископаемых - с 1,8% в 2014 году до 1,9% в 2016 году;</a:t>
          </a:r>
        </a:p>
        <a:p>
          <a:r>
            <a:rPr lang="ru-RU" sz="1100" b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обрабатывающие производства - с 40,5% в 2014 году до 41,5% в 2016 году;</a:t>
          </a:r>
        </a:p>
        <a:p>
          <a:r>
            <a:rPr lang="ru-RU" sz="1100" b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доля объема инвестиций по виду экономической деятельности "Обрабатывающие производства" в общем объеме инвестиций Карачаево-Черкесской Республики вырастет с 15,8% в 2014 году до 16,5% в 2016 году</a:t>
          </a:r>
        </a:p>
      </dgm:t>
    </dgm:pt>
    <dgm:pt modelId="{F8875897-262B-4331-87AC-62686B585131}" type="sibTrans" cxnId="{920C8FA8-068A-4433-9CAE-04C0D6296A98}">
      <dgm:prSet/>
      <dgm:spPr/>
      <dgm:t>
        <a:bodyPr/>
        <a:lstStyle/>
        <a:p>
          <a:endParaRPr lang="ru-RU"/>
        </a:p>
      </dgm:t>
    </dgm:pt>
    <dgm:pt modelId="{29801FAC-9BB6-471B-BF26-DD76096513D1}" type="parTrans" cxnId="{920C8FA8-068A-4433-9CAE-04C0D6296A98}">
      <dgm:prSet/>
      <dgm:spPr/>
      <dgm:t>
        <a:bodyPr/>
        <a:lstStyle/>
        <a:p>
          <a:endParaRPr lang="ru-RU"/>
        </a:p>
      </dgm:t>
    </dgm:pt>
    <dgm:pt modelId="{2CBAF28B-CB05-42E7-A7E5-C3D45242D8A4}" type="pres">
      <dgm:prSet presAssocID="{EBDF46E8-55CF-4C93-8993-A47C9C2DF02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AF9AF9F-31AE-4014-AE15-076787387846}" type="pres">
      <dgm:prSet presAssocID="{85B890CD-78BB-4614-B637-C24DB6F3161B}" presName="boxAndChildren" presStyleCnt="0"/>
      <dgm:spPr/>
      <dgm:t>
        <a:bodyPr/>
        <a:lstStyle/>
        <a:p>
          <a:endParaRPr lang="ru-RU"/>
        </a:p>
      </dgm:t>
    </dgm:pt>
    <dgm:pt modelId="{2DA0C9F6-5D18-42B5-8FC8-00523D188BFC}" type="pres">
      <dgm:prSet presAssocID="{85B890CD-78BB-4614-B637-C24DB6F3161B}" presName="parentTextBox" presStyleLbl="node1" presStyleIdx="0" presStyleCnt="1"/>
      <dgm:spPr/>
      <dgm:t>
        <a:bodyPr/>
        <a:lstStyle/>
        <a:p>
          <a:endParaRPr lang="ru-RU"/>
        </a:p>
      </dgm:t>
    </dgm:pt>
    <dgm:pt modelId="{C4E2ADD8-BFCE-470A-970C-3E84444E2F18}" type="pres">
      <dgm:prSet presAssocID="{85B890CD-78BB-4614-B637-C24DB6F3161B}" presName="entireBox" presStyleLbl="node1" presStyleIdx="0" presStyleCnt="1" custFlipVert="0" custScaleX="67480" custScaleY="25225" custLinFactNeighborX="14634" custLinFactNeighborY="-14429"/>
      <dgm:spPr/>
      <dgm:t>
        <a:bodyPr/>
        <a:lstStyle/>
        <a:p>
          <a:endParaRPr lang="ru-RU"/>
        </a:p>
      </dgm:t>
    </dgm:pt>
    <dgm:pt modelId="{00926DFD-BE03-480B-B1B8-79FC5B32EA7A}" type="pres">
      <dgm:prSet presAssocID="{85B890CD-78BB-4614-B637-C24DB6F3161B}" presName="descendantBox" presStyleCnt="0"/>
      <dgm:spPr/>
      <dgm:t>
        <a:bodyPr/>
        <a:lstStyle/>
        <a:p>
          <a:endParaRPr lang="ru-RU"/>
        </a:p>
      </dgm:t>
    </dgm:pt>
    <dgm:pt modelId="{29590B5E-A233-41D5-BFF4-40F7D549464D}" type="pres">
      <dgm:prSet presAssocID="{01E9E9D0-EE02-49B3-B65C-DE7D6EC63DA1}" presName="childTextBox" presStyleLbl="fgAccFollowNode1" presStyleIdx="0" presStyleCnt="3" custScaleY="137073" custLinFactNeighborX="-147" custLinFactNeighborY="148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BE7A27-EB5D-4DEE-8A6C-D3B229E7558A}" type="pres">
      <dgm:prSet presAssocID="{CB33582A-8A03-4586-ADDB-19F2489130EE}" presName="childTextBox" presStyleLbl="fgAccFollowNode1" presStyleIdx="1" presStyleCnt="3" custScaleY="137073" custLinFactNeighborX="813" custLinFactNeighborY="148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2E1E86-0C0E-450D-83E8-C480C1F1C0B7}" type="pres">
      <dgm:prSet presAssocID="{99E2DAF2-09EC-42F6-A233-DC96819DA688}" presName="childTextBox" presStyleLbl="fgAccFollowNode1" presStyleIdx="2" presStyleCnt="3" custScaleY="137073" custLinFactNeighborX="2490" custLinFactNeighborY="148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115A5A6-39F0-4B41-A79C-8806CAE9D2F8}" type="presOf" srcId="{01E9E9D0-EE02-49B3-B65C-DE7D6EC63DA1}" destId="{29590B5E-A233-41D5-BFF4-40F7D549464D}" srcOrd="0" destOrd="0" presId="urn:microsoft.com/office/officeart/2005/8/layout/process4"/>
    <dgm:cxn modelId="{920C8FA8-068A-4433-9CAE-04C0D6296A98}" srcId="{85B890CD-78BB-4614-B637-C24DB6F3161B}" destId="{99E2DAF2-09EC-42F6-A233-DC96819DA688}" srcOrd="2" destOrd="0" parTransId="{29801FAC-9BB6-471B-BF26-DD76096513D1}" sibTransId="{F8875897-262B-4331-87AC-62686B585131}"/>
    <dgm:cxn modelId="{DBCCABFF-62AB-484D-B35C-E2BF8988A58E}" srcId="{EBDF46E8-55CF-4C93-8993-A47C9C2DF02F}" destId="{85B890CD-78BB-4614-B637-C24DB6F3161B}" srcOrd="0" destOrd="0" parTransId="{32FB0A6B-6A5B-41DA-888C-1898880F8C42}" sibTransId="{E7B4A955-0352-43E3-8C38-21A5C595A5BC}"/>
    <dgm:cxn modelId="{6B420992-5AB1-4005-8553-3C986A4FD95B}" type="presOf" srcId="{99E2DAF2-09EC-42F6-A233-DC96819DA688}" destId="{8D2E1E86-0C0E-450D-83E8-C480C1F1C0B7}" srcOrd="0" destOrd="0" presId="urn:microsoft.com/office/officeart/2005/8/layout/process4"/>
    <dgm:cxn modelId="{6C6A3D0E-EA5F-40AC-B53F-0E9A03E57E40}" type="presOf" srcId="{CB33582A-8A03-4586-ADDB-19F2489130EE}" destId="{1FBE7A27-EB5D-4DEE-8A6C-D3B229E7558A}" srcOrd="0" destOrd="0" presId="urn:microsoft.com/office/officeart/2005/8/layout/process4"/>
    <dgm:cxn modelId="{890A5853-5723-44B9-BF07-10AAA7CF8D6E}" srcId="{85B890CD-78BB-4614-B637-C24DB6F3161B}" destId="{01E9E9D0-EE02-49B3-B65C-DE7D6EC63DA1}" srcOrd="0" destOrd="0" parTransId="{F198F90B-F30F-4EF9-8F48-46AB662D18DC}" sibTransId="{5BF50CE3-10DE-4A5B-8959-AB57AB532C7B}"/>
    <dgm:cxn modelId="{7205B97F-E698-488A-82AE-6C23B8231857}" type="presOf" srcId="{EBDF46E8-55CF-4C93-8993-A47C9C2DF02F}" destId="{2CBAF28B-CB05-42E7-A7E5-C3D45242D8A4}" srcOrd="0" destOrd="0" presId="urn:microsoft.com/office/officeart/2005/8/layout/process4"/>
    <dgm:cxn modelId="{7A495820-9714-4E4D-B058-086A69CC363B}" srcId="{85B890CD-78BB-4614-B637-C24DB6F3161B}" destId="{CB33582A-8A03-4586-ADDB-19F2489130EE}" srcOrd="1" destOrd="0" parTransId="{B8993AB9-2E18-4BA6-8944-1911D2C7852D}" sibTransId="{2FAAC3AD-9163-43BF-899F-DBA600471B18}"/>
    <dgm:cxn modelId="{E0CF4F7C-D75A-4744-A503-BC558E1326BE}" type="presOf" srcId="{85B890CD-78BB-4614-B637-C24DB6F3161B}" destId="{2DA0C9F6-5D18-42B5-8FC8-00523D188BFC}" srcOrd="0" destOrd="0" presId="urn:microsoft.com/office/officeart/2005/8/layout/process4"/>
    <dgm:cxn modelId="{27B7F599-76A6-4ADA-A56E-4F753DE26FCB}" type="presOf" srcId="{85B890CD-78BB-4614-B637-C24DB6F3161B}" destId="{C4E2ADD8-BFCE-470A-970C-3E84444E2F18}" srcOrd="1" destOrd="0" presId="urn:microsoft.com/office/officeart/2005/8/layout/process4"/>
    <dgm:cxn modelId="{A08DD113-4D1D-43C9-83BA-A994C9CAEC1D}" type="presParOf" srcId="{2CBAF28B-CB05-42E7-A7E5-C3D45242D8A4}" destId="{7AF9AF9F-31AE-4014-AE15-076787387846}" srcOrd="0" destOrd="0" presId="urn:microsoft.com/office/officeart/2005/8/layout/process4"/>
    <dgm:cxn modelId="{47BAF942-E78A-48E3-A479-6EDE132E6B58}" type="presParOf" srcId="{7AF9AF9F-31AE-4014-AE15-076787387846}" destId="{2DA0C9F6-5D18-42B5-8FC8-00523D188BFC}" srcOrd="0" destOrd="0" presId="urn:microsoft.com/office/officeart/2005/8/layout/process4"/>
    <dgm:cxn modelId="{E8473192-4D09-41E3-8D90-204EA9601D74}" type="presParOf" srcId="{7AF9AF9F-31AE-4014-AE15-076787387846}" destId="{C4E2ADD8-BFCE-470A-970C-3E84444E2F18}" srcOrd="1" destOrd="0" presId="urn:microsoft.com/office/officeart/2005/8/layout/process4"/>
    <dgm:cxn modelId="{8B095E18-DA47-47F3-BB11-45CC5C79B3AE}" type="presParOf" srcId="{7AF9AF9F-31AE-4014-AE15-076787387846}" destId="{00926DFD-BE03-480B-B1B8-79FC5B32EA7A}" srcOrd="2" destOrd="0" presId="urn:microsoft.com/office/officeart/2005/8/layout/process4"/>
    <dgm:cxn modelId="{DC7D34A5-ACCA-4620-8163-EA3618C8F948}" type="presParOf" srcId="{00926DFD-BE03-480B-B1B8-79FC5B32EA7A}" destId="{29590B5E-A233-41D5-BFF4-40F7D549464D}" srcOrd="0" destOrd="0" presId="urn:microsoft.com/office/officeart/2005/8/layout/process4"/>
    <dgm:cxn modelId="{56379A23-E489-4603-8340-6C27C031869F}" type="presParOf" srcId="{00926DFD-BE03-480B-B1B8-79FC5B32EA7A}" destId="{1FBE7A27-EB5D-4DEE-8A6C-D3B229E7558A}" srcOrd="1" destOrd="0" presId="urn:microsoft.com/office/officeart/2005/8/layout/process4"/>
    <dgm:cxn modelId="{09E4CB6C-171E-49EF-88BA-23297E45F5A0}" type="presParOf" srcId="{00926DFD-BE03-480B-B1B8-79FC5B32EA7A}" destId="{8D2E1E86-0C0E-450D-83E8-C480C1F1C0B7}" srcOrd="2" destOrd="0" presId="urn:microsoft.com/office/officeart/2005/8/layout/process4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EBDF46E8-55CF-4C93-8993-A47C9C2DF02F}" type="doc">
      <dgm:prSet loTypeId="urn:microsoft.com/office/officeart/2005/8/layout/process4" loCatId="process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01E9E9D0-EE02-49B3-B65C-DE7D6EC63DA1}">
      <dgm:prSet phldrT="[Текст]" custT="1"/>
      <dgm:spPr>
        <a:solidFill>
          <a:srgbClr val="FFFF99">
            <a:alpha val="89804"/>
          </a:srgbClr>
        </a:solidFill>
      </dgm:spPr>
      <dgm:t>
        <a:bodyPr/>
        <a:lstStyle/>
        <a:p>
          <a:r>
            <a: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Цель:</a:t>
          </a:r>
        </a:p>
        <a:p>
          <a:r>
            <a:rPr lang="ru-RU" sz="1200" b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Обеспечение высокого качества российского образования, соответствующего растущим потребностям каждого гражданина, общества, требованиям социально ориентированного инновационного развития Карачаево-Черкесской Республики, ее экономики;</a:t>
          </a:r>
        </a:p>
        <a:p>
          <a:r>
            <a:rPr lang="ru-RU" sz="1200" b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обеспечение условий для удовлетворения потребностей граждан Российской Федерации, проживающих на территории Карачаево-Черкесской Республики, в качественном общедоступном дошкольном образовании;</a:t>
          </a:r>
        </a:p>
        <a:p>
          <a:r>
            <a:rPr lang="ru-RU" sz="1200" b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создание условий, способствующих укреплению здоровья, через увеличение охвата школьников горячим сбалансированным питанием в общеобразовательных организациях Карачаево-Черкесской Республики</a:t>
          </a:r>
        </a:p>
      </dgm:t>
    </dgm:pt>
    <dgm:pt modelId="{F198F90B-F30F-4EF9-8F48-46AB662D18DC}" type="parTrans" cxnId="{890A5853-5723-44B9-BF07-10AAA7CF8D6E}">
      <dgm:prSet/>
      <dgm:spPr/>
      <dgm:t>
        <a:bodyPr/>
        <a:lstStyle/>
        <a:p>
          <a:endParaRPr lang="ru-RU"/>
        </a:p>
      </dgm:t>
    </dgm:pt>
    <dgm:pt modelId="{5BF50CE3-10DE-4A5B-8959-AB57AB532C7B}" type="sibTrans" cxnId="{890A5853-5723-44B9-BF07-10AAA7CF8D6E}">
      <dgm:prSet/>
      <dgm:spPr/>
      <dgm:t>
        <a:bodyPr/>
        <a:lstStyle/>
        <a:p>
          <a:endParaRPr lang="ru-RU"/>
        </a:p>
      </dgm:t>
    </dgm:pt>
    <dgm:pt modelId="{CB33582A-8A03-4586-ADDB-19F2489130EE}">
      <dgm:prSet phldrT="[Текст]" custT="1"/>
      <dgm:spPr>
        <a:solidFill>
          <a:srgbClr val="CCECFF">
            <a:alpha val="89804"/>
          </a:srgbClr>
        </a:solidFill>
      </dgm:spPr>
      <dgm:t>
        <a:bodyPr/>
        <a:lstStyle/>
        <a:p>
          <a:r>
            <a: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Задачи:</a:t>
          </a:r>
        </a:p>
        <a:p>
          <a:r>
            <a:rPr lang="ru-RU" sz="1200" b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создание условий для внедрения федеральных государственных образовательных стандартов начального и общего образования ;</a:t>
          </a:r>
        </a:p>
        <a:p>
          <a:r>
            <a:rPr lang="ru-RU" sz="1200" b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развитие творческого и профессионального потенциала педагогических и руководящих работников системы образования;</a:t>
          </a:r>
        </a:p>
        <a:p>
          <a:r>
            <a:rPr lang="ru-RU" sz="1200" b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развитие механизмов поддержки деятельности учреждений и организаций, реализующих инновационные программы патриотического воспитания;</a:t>
          </a:r>
        </a:p>
        <a:p>
          <a:r>
            <a:rPr lang="ru-RU" sz="1200" b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совершенствование системы воспитания и дополнительного образования путем создания условий для успешной социализации молодежи и обеспечения возможностей эффективной самореализации</a:t>
          </a:r>
        </a:p>
      </dgm:t>
    </dgm:pt>
    <dgm:pt modelId="{2FAAC3AD-9163-43BF-899F-DBA600471B18}" type="sibTrans" cxnId="{7A495820-9714-4E4D-B058-086A69CC363B}">
      <dgm:prSet/>
      <dgm:spPr/>
      <dgm:t>
        <a:bodyPr/>
        <a:lstStyle/>
        <a:p>
          <a:endParaRPr lang="ru-RU"/>
        </a:p>
      </dgm:t>
    </dgm:pt>
    <dgm:pt modelId="{B8993AB9-2E18-4BA6-8944-1911D2C7852D}" type="parTrans" cxnId="{7A495820-9714-4E4D-B058-086A69CC363B}">
      <dgm:prSet/>
      <dgm:spPr/>
      <dgm:t>
        <a:bodyPr/>
        <a:lstStyle/>
        <a:p>
          <a:endParaRPr lang="ru-RU"/>
        </a:p>
      </dgm:t>
    </dgm:pt>
    <dgm:pt modelId="{85B890CD-78BB-4614-B637-C24DB6F3161B}">
      <dgm:prSet phldrT="[Текст]" custT="1"/>
      <dgm:spPr>
        <a:solidFill>
          <a:srgbClr val="99FF99"/>
        </a:solidFill>
      </dgm:spPr>
      <dgm:t>
        <a:bodyPr anchor="t" anchorCtr="0"/>
        <a:lstStyle/>
        <a:p>
          <a:r>
            <a:rPr lang="ru-RU" sz="1800" b="1" i="0" u="none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Государственная программа  «Развитие образования в Карачаево-Черкесской Республике на 2014-2025 годы»</a:t>
          </a:r>
        </a:p>
        <a:p>
          <a:r>
            <a:rPr lang="ru-RU" sz="1800" b="1" i="0" u="none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</a:p>
      </dgm:t>
    </dgm:pt>
    <dgm:pt modelId="{E7B4A955-0352-43E3-8C38-21A5C595A5BC}" type="sibTrans" cxnId="{DBCCABFF-62AB-484D-B35C-E2BF8988A58E}">
      <dgm:prSet/>
      <dgm:spPr/>
      <dgm:t>
        <a:bodyPr/>
        <a:lstStyle/>
        <a:p>
          <a:endParaRPr lang="ru-RU"/>
        </a:p>
      </dgm:t>
    </dgm:pt>
    <dgm:pt modelId="{32FB0A6B-6A5B-41DA-888C-1898880F8C42}" type="parTrans" cxnId="{DBCCABFF-62AB-484D-B35C-E2BF8988A58E}">
      <dgm:prSet/>
      <dgm:spPr/>
      <dgm:t>
        <a:bodyPr/>
        <a:lstStyle/>
        <a:p>
          <a:endParaRPr lang="ru-RU"/>
        </a:p>
      </dgm:t>
    </dgm:pt>
    <dgm:pt modelId="{99E2DAF2-09EC-42F6-A233-DC96819DA688}">
      <dgm:prSet phldrT="[Текст]" custT="1"/>
      <dgm:spPr>
        <a:solidFill>
          <a:srgbClr val="CCCCFF">
            <a:alpha val="89804"/>
          </a:srgbClr>
        </a:solidFill>
      </dgm:spPr>
      <dgm:t>
        <a:bodyPr/>
        <a:lstStyle/>
        <a:p>
          <a:r>
            <a: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Ожидаемый результат :</a:t>
          </a:r>
        </a:p>
        <a:p>
          <a:r>
            <a:rPr lang="ru-RU" sz="1200" b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Ликвидация очередности в дошкольные образовательные организации детей в возрасте от 3 до 7 лет, обеспечение 100% охвата детей </a:t>
          </a:r>
          <a:r>
            <a:rPr lang="ru-RU" sz="1200" b="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предшкольной</a:t>
          </a:r>
          <a:r>
            <a:rPr lang="ru-RU" sz="1200" b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подготовкой;</a:t>
          </a:r>
        </a:p>
        <a:p>
          <a:r>
            <a:rPr lang="ru-RU" sz="1200" b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увеличение с 43% до 80% удельного веса детей, охваченных дошкольным образованием;</a:t>
          </a:r>
        </a:p>
        <a:p>
          <a:r>
            <a:rPr lang="ru-RU" sz="1200" b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увеличение числа дошкольных мест на 4720;увеличение к 2016 году числа детей в возрасте от 5 до 18 лет, обучающихся по дополнительным образовательным программам, в общей численности детей этого возраста до 67%;</a:t>
          </a:r>
        </a:p>
        <a:p>
          <a:r>
            <a:rPr lang="ru-RU" sz="1200" b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увеличение доли государственных общеобразовательных организаций, удовлетворяющих современным требованиям и условиям осуществления образовательного и воспитательного процесса, до 60%</a:t>
          </a:r>
        </a:p>
      </dgm:t>
    </dgm:pt>
    <dgm:pt modelId="{F8875897-262B-4331-87AC-62686B585131}" type="sibTrans" cxnId="{920C8FA8-068A-4433-9CAE-04C0D6296A98}">
      <dgm:prSet/>
      <dgm:spPr/>
      <dgm:t>
        <a:bodyPr/>
        <a:lstStyle/>
        <a:p>
          <a:endParaRPr lang="ru-RU"/>
        </a:p>
      </dgm:t>
    </dgm:pt>
    <dgm:pt modelId="{29801FAC-9BB6-471B-BF26-DD76096513D1}" type="parTrans" cxnId="{920C8FA8-068A-4433-9CAE-04C0D6296A98}">
      <dgm:prSet/>
      <dgm:spPr/>
      <dgm:t>
        <a:bodyPr/>
        <a:lstStyle/>
        <a:p>
          <a:endParaRPr lang="ru-RU"/>
        </a:p>
      </dgm:t>
    </dgm:pt>
    <dgm:pt modelId="{2CBAF28B-CB05-42E7-A7E5-C3D45242D8A4}" type="pres">
      <dgm:prSet presAssocID="{EBDF46E8-55CF-4C93-8993-A47C9C2DF02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AF9AF9F-31AE-4014-AE15-076787387846}" type="pres">
      <dgm:prSet presAssocID="{85B890CD-78BB-4614-B637-C24DB6F3161B}" presName="boxAndChildren" presStyleCnt="0"/>
      <dgm:spPr/>
      <dgm:t>
        <a:bodyPr/>
        <a:lstStyle/>
        <a:p>
          <a:endParaRPr lang="ru-RU"/>
        </a:p>
      </dgm:t>
    </dgm:pt>
    <dgm:pt modelId="{2DA0C9F6-5D18-42B5-8FC8-00523D188BFC}" type="pres">
      <dgm:prSet presAssocID="{85B890CD-78BB-4614-B637-C24DB6F3161B}" presName="parentTextBox" presStyleLbl="node1" presStyleIdx="0" presStyleCnt="1"/>
      <dgm:spPr/>
      <dgm:t>
        <a:bodyPr/>
        <a:lstStyle/>
        <a:p>
          <a:endParaRPr lang="ru-RU"/>
        </a:p>
      </dgm:t>
    </dgm:pt>
    <dgm:pt modelId="{C4E2ADD8-BFCE-470A-970C-3E84444E2F18}" type="pres">
      <dgm:prSet presAssocID="{85B890CD-78BB-4614-B637-C24DB6F3161B}" presName="entireBox" presStyleLbl="node1" presStyleIdx="0" presStyleCnt="1" custFlipVert="0" custScaleX="67480" custScaleY="25225" custLinFactNeighborX="14634" custLinFactNeighborY="-14429"/>
      <dgm:spPr/>
      <dgm:t>
        <a:bodyPr/>
        <a:lstStyle/>
        <a:p>
          <a:endParaRPr lang="ru-RU"/>
        </a:p>
      </dgm:t>
    </dgm:pt>
    <dgm:pt modelId="{00926DFD-BE03-480B-B1B8-79FC5B32EA7A}" type="pres">
      <dgm:prSet presAssocID="{85B890CD-78BB-4614-B637-C24DB6F3161B}" presName="descendantBox" presStyleCnt="0"/>
      <dgm:spPr/>
      <dgm:t>
        <a:bodyPr/>
        <a:lstStyle/>
        <a:p>
          <a:endParaRPr lang="ru-RU"/>
        </a:p>
      </dgm:t>
    </dgm:pt>
    <dgm:pt modelId="{29590B5E-A233-41D5-BFF4-40F7D549464D}" type="pres">
      <dgm:prSet presAssocID="{01E9E9D0-EE02-49B3-B65C-DE7D6EC63DA1}" presName="childTextBox" presStyleLbl="fgAccFollowNode1" presStyleIdx="0" presStyleCnt="3" custScaleY="137073" custLinFactNeighborX="-147" custLinFactNeighborY="148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BE7A27-EB5D-4DEE-8A6C-D3B229E7558A}" type="pres">
      <dgm:prSet presAssocID="{CB33582A-8A03-4586-ADDB-19F2489130EE}" presName="childTextBox" presStyleLbl="fgAccFollowNode1" presStyleIdx="1" presStyleCnt="3" custScaleY="137073" custLinFactNeighborX="-49" custLinFactNeighborY="148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2E1E86-0C0E-450D-83E8-C480C1F1C0B7}" type="pres">
      <dgm:prSet presAssocID="{99E2DAF2-09EC-42F6-A233-DC96819DA688}" presName="childTextBox" presStyleLbl="fgAccFollowNode1" presStyleIdx="2" presStyleCnt="3" custScaleY="137073" custLinFactNeighborX="49" custLinFactNeighborY="148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A495820-9714-4E4D-B058-086A69CC363B}" srcId="{85B890CD-78BB-4614-B637-C24DB6F3161B}" destId="{CB33582A-8A03-4586-ADDB-19F2489130EE}" srcOrd="1" destOrd="0" parTransId="{B8993AB9-2E18-4BA6-8944-1911D2C7852D}" sibTransId="{2FAAC3AD-9163-43BF-899F-DBA600471B18}"/>
    <dgm:cxn modelId="{DBDB158C-0C0D-4051-BF7B-9C7F95E3BE46}" type="presOf" srcId="{85B890CD-78BB-4614-B637-C24DB6F3161B}" destId="{C4E2ADD8-BFCE-470A-970C-3E84444E2F18}" srcOrd="1" destOrd="0" presId="urn:microsoft.com/office/officeart/2005/8/layout/process4"/>
    <dgm:cxn modelId="{920C8FA8-068A-4433-9CAE-04C0D6296A98}" srcId="{85B890CD-78BB-4614-B637-C24DB6F3161B}" destId="{99E2DAF2-09EC-42F6-A233-DC96819DA688}" srcOrd="2" destOrd="0" parTransId="{29801FAC-9BB6-471B-BF26-DD76096513D1}" sibTransId="{F8875897-262B-4331-87AC-62686B585131}"/>
    <dgm:cxn modelId="{DBCCABFF-62AB-484D-B35C-E2BF8988A58E}" srcId="{EBDF46E8-55CF-4C93-8993-A47C9C2DF02F}" destId="{85B890CD-78BB-4614-B637-C24DB6F3161B}" srcOrd="0" destOrd="0" parTransId="{32FB0A6B-6A5B-41DA-888C-1898880F8C42}" sibTransId="{E7B4A955-0352-43E3-8C38-21A5C595A5BC}"/>
    <dgm:cxn modelId="{CABFBCA5-4E3A-4BEE-85CC-81F5830FD029}" type="presOf" srcId="{85B890CD-78BB-4614-B637-C24DB6F3161B}" destId="{2DA0C9F6-5D18-42B5-8FC8-00523D188BFC}" srcOrd="0" destOrd="0" presId="urn:microsoft.com/office/officeart/2005/8/layout/process4"/>
    <dgm:cxn modelId="{3D7DE8E1-F96F-4284-B36B-C72132C70DF6}" type="presOf" srcId="{99E2DAF2-09EC-42F6-A233-DC96819DA688}" destId="{8D2E1E86-0C0E-450D-83E8-C480C1F1C0B7}" srcOrd="0" destOrd="0" presId="urn:microsoft.com/office/officeart/2005/8/layout/process4"/>
    <dgm:cxn modelId="{8211A5C4-5E53-40D3-8981-07994A213C06}" type="presOf" srcId="{CB33582A-8A03-4586-ADDB-19F2489130EE}" destId="{1FBE7A27-EB5D-4DEE-8A6C-D3B229E7558A}" srcOrd="0" destOrd="0" presId="urn:microsoft.com/office/officeart/2005/8/layout/process4"/>
    <dgm:cxn modelId="{890A5853-5723-44B9-BF07-10AAA7CF8D6E}" srcId="{85B890CD-78BB-4614-B637-C24DB6F3161B}" destId="{01E9E9D0-EE02-49B3-B65C-DE7D6EC63DA1}" srcOrd="0" destOrd="0" parTransId="{F198F90B-F30F-4EF9-8F48-46AB662D18DC}" sibTransId="{5BF50CE3-10DE-4A5B-8959-AB57AB532C7B}"/>
    <dgm:cxn modelId="{2602D569-DBD4-4101-9CA3-644DB41DB71A}" type="presOf" srcId="{01E9E9D0-EE02-49B3-B65C-DE7D6EC63DA1}" destId="{29590B5E-A233-41D5-BFF4-40F7D549464D}" srcOrd="0" destOrd="0" presId="urn:microsoft.com/office/officeart/2005/8/layout/process4"/>
    <dgm:cxn modelId="{813F09D2-1F62-4E75-BBCC-884A773F22DA}" type="presOf" srcId="{EBDF46E8-55CF-4C93-8993-A47C9C2DF02F}" destId="{2CBAF28B-CB05-42E7-A7E5-C3D45242D8A4}" srcOrd="0" destOrd="0" presId="urn:microsoft.com/office/officeart/2005/8/layout/process4"/>
    <dgm:cxn modelId="{48F7770E-1712-4BEF-AAA8-B4A306D840F2}" type="presParOf" srcId="{2CBAF28B-CB05-42E7-A7E5-C3D45242D8A4}" destId="{7AF9AF9F-31AE-4014-AE15-076787387846}" srcOrd="0" destOrd="0" presId="urn:microsoft.com/office/officeart/2005/8/layout/process4"/>
    <dgm:cxn modelId="{7973BA86-CD90-4A06-9AA1-2C5C0828BFE1}" type="presParOf" srcId="{7AF9AF9F-31AE-4014-AE15-076787387846}" destId="{2DA0C9F6-5D18-42B5-8FC8-00523D188BFC}" srcOrd="0" destOrd="0" presId="urn:microsoft.com/office/officeart/2005/8/layout/process4"/>
    <dgm:cxn modelId="{4A307B72-AB07-489C-BA18-6BDC904F688A}" type="presParOf" srcId="{7AF9AF9F-31AE-4014-AE15-076787387846}" destId="{C4E2ADD8-BFCE-470A-970C-3E84444E2F18}" srcOrd="1" destOrd="0" presId="urn:microsoft.com/office/officeart/2005/8/layout/process4"/>
    <dgm:cxn modelId="{369F3C67-9BEF-4323-9D64-BCC9BDF89AFD}" type="presParOf" srcId="{7AF9AF9F-31AE-4014-AE15-076787387846}" destId="{00926DFD-BE03-480B-B1B8-79FC5B32EA7A}" srcOrd="2" destOrd="0" presId="urn:microsoft.com/office/officeart/2005/8/layout/process4"/>
    <dgm:cxn modelId="{6C5073C3-178E-4293-915A-ACEA08EC7A16}" type="presParOf" srcId="{00926DFD-BE03-480B-B1B8-79FC5B32EA7A}" destId="{29590B5E-A233-41D5-BFF4-40F7D549464D}" srcOrd="0" destOrd="0" presId="urn:microsoft.com/office/officeart/2005/8/layout/process4"/>
    <dgm:cxn modelId="{BB5D515E-0A47-471D-94D3-420A6D377590}" type="presParOf" srcId="{00926DFD-BE03-480B-B1B8-79FC5B32EA7A}" destId="{1FBE7A27-EB5D-4DEE-8A6C-D3B229E7558A}" srcOrd="1" destOrd="0" presId="urn:microsoft.com/office/officeart/2005/8/layout/process4"/>
    <dgm:cxn modelId="{6F09903A-5188-41BA-8295-59EB2CC324A6}" type="presParOf" srcId="{00926DFD-BE03-480B-B1B8-79FC5B32EA7A}" destId="{8D2E1E86-0C0E-450D-83E8-C480C1F1C0B7}" srcOrd="2" destOrd="0" presId="urn:microsoft.com/office/officeart/2005/8/layout/process4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EBDF46E8-55CF-4C93-8993-A47C9C2DF02F}" type="doc">
      <dgm:prSet loTypeId="urn:microsoft.com/office/officeart/2005/8/layout/process4" loCatId="process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01E9E9D0-EE02-49B3-B65C-DE7D6EC63DA1}">
      <dgm:prSet phldrT="[Текст]" custT="1"/>
      <dgm:spPr>
        <a:solidFill>
          <a:srgbClr val="FFFF99">
            <a:alpha val="89804"/>
          </a:srgbClr>
        </a:solidFill>
      </dgm:spPr>
      <dgm:t>
        <a:bodyPr/>
        <a:lstStyle/>
        <a:p>
          <a:r>
            <a: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Цель:</a:t>
          </a:r>
        </a:p>
        <a:p>
          <a:r>
            <a:rPr lang="ru-RU" sz="1200" b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повышение благосостояния и качества жизни населения республики;</a:t>
          </a:r>
        </a:p>
        <a:p>
          <a:r>
            <a:rPr lang="ru-RU" sz="1200" b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формирование рынка доступного жилья для обеспечения комфортных условий проживания граждан (строительство жилья эконом-класса) и создание специализированного жилищного фонда;</a:t>
          </a:r>
        </a:p>
        <a:p>
          <a:r>
            <a:rPr lang="ru-RU" sz="1200" b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повышение доступности приобретения жилья гражданами с различным уровнем доходов за счет получения ипотечных жилищных кредитов;</a:t>
          </a:r>
        </a:p>
        <a:p>
          <a:r>
            <a:rPr lang="ru-RU" sz="1200" b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переселение в благоустроенное жилье граждан, проживающих в многоквартирных домах, признанных в установленном порядке аварийными до 1 января 2012 года, подлежащими сносу или реконструкции в связи с физическим износом в процессе их эксплуатации</a:t>
          </a:r>
        </a:p>
      </dgm:t>
    </dgm:pt>
    <dgm:pt modelId="{F198F90B-F30F-4EF9-8F48-46AB662D18DC}" type="parTrans" cxnId="{890A5853-5723-44B9-BF07-10AAA7CF8D6E}">
      <dgm:prSet/>
      <dgm:spPr/>
      <dgm:t>
        <a:bodyPr/>
        <a:lstStyle/>
        <a:p>
          <a:endParaRPr lang="ru-RU"/>
        </a:p>
      </dgm:t>
    </dgm:pt>
    <dgm:pt modelId="{5BF50CE3-10DE-4A5B-8959-AB57AB532C7B}" type="sibTrans" cxnId="{890A5853-5723-44B9-BF07-10AAA7CF8D6E}">
      <dgm:prSet/>
      <dgm:spPr/>
      <dgm:t>
        <a:bodyPr/>
        <a:lstStyle/>
        <a:p>
          <a:endParaRPr lang="ru-RU"/>
        </a:p>
      </dgm:t>
    </dgm:pt>
    <dgm:pt modelId="{CB33582A-8A03-4586-ADDB-19F2489130EE}">
      <dgm:prSet phldrT="[Текст]" custT="1"/>
      <dgm:spPr>
        <a:solidFill>
          <a:srgbClr val="CCECFF">
            <a:alpha val="89804"/>
          </a:srgbClr>
        </a:solidFill>
      </dgm:spPr>
      <dgm:t>
        <a:bodyPr/>
        <a:lstStyle/>
        <a:p>
          <a:r>
            <a: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Задачи:</a:t>
          </a:r>
        </a:p>
        <a:p>
          <a:r>
            <a:rPr lang="ru-RU" sz="1100" b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развитие стратегических приоритетных направлений, обеспечивающих высокие темпы экономического роста, увеличение доходов населения ;</a:t>
          </a:r>
        </a:p>
        <a:p>
          <a:r>
            <a:rPr lang="ru-RU" sz="1100" b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комплексное освоение и развитие территорий для массового строительства жилья экономического класса, в первую очередь малоэтажного;</a:t>
          </a:r>
        </a:p>
        <a:p>
          <a:r>
            <a:rPr lang="ru-RU" sz="1100" b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повышение уровня архитектурно-художественной выразительности застройки населенных пунктов путем совершенствования методов проектирования, повышения качества проектно-сметной документации на строительство;</a:t>
          </a:r>
        </a:p>
        <a:p>
          <a:r>
            <a:rPr lang="ru-RU" sz="1100" b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создание туристско-рекреационной особой экономической зоны на территории </a:t>
          </a:r>
          <a:r>
            <a:rPr lang="ru-RU" sz="1100" b="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Зеленчукского</a:t>
          </a:r>
          <a:r>
            <a:rPr lang="ru-RU" sz="1100" b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и </a:t>
          </a:r>
          <a:r>
            <a:rPr lang="ru-RU" sz="1100" b="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Урупского</a:t>
          </a:r>
          <a:r>
            <a:rPr lang="ru-RU" sz="1100" b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муниципальных районов Карачаево-Черкесской Республики и приведение в соответствие с федеральным законодательством региональных нормативов градостроительного проектирования</a:t>
          </a:r>
        </a:p>
      </dgm:t>
    </dgm:pt>
    <dgm:pt modelId="{2FAAC3AD-9163-43BF-899F-DBA600471B18}" type="sibTrans" cxnId="{7A495820-9714-4E4D-B058-086A69CC363B}">
      <dgm:prSet/>
      <dgm:spPr/>
      <dgm:t>
        <a:bodyPr/>
        <a:lstStyle/>
        <a:p>
          <a:endParaRPr lang="ru-RU"/>
        </a:p>
      </dgm:t>
    </dgm:pt>
    <dgm:pt modelId="{B8993AB9-2E18-4BA6-8944-1911D2C7852D}" type="parTrans" cxnId="{7A495820-9714-4E4D-B058-086A69CC363B}">
      <dgm:prSet/>
      <dgm:spPr/>
      <dgm:t>
        <a:bodyPr/>
        <a:lstStyle/>
        <a:p>
          <a:endParaRPr lang="ru-RU"/>
        </a:p>
      </dgm:t>
    </dgm:pt>
    <dgm:pt modelId="{85B890CD-78BB-4614-B637-C24DB6F3161B}">
      <dgm:prSet phldrT="[Текст]" custT="1"/>
      <dgm:spPr>
        <a:solidFill>
          <a:srgbClr val="FFCC66"/>
        </a:solidFill>
      </dgm:spPr>
      <dgm:t>
        <a:bodyPr anchor="t" anchorCtr="0"/>
        <a:lstStyle/>
        <a:p>
          <a:r>
            <a:rPr lang="ru-RU" sz="1800" b="1" i="0" u="none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Государственная программа «Развитие строительства, архитектуры, градостроительства и жилищно-коммунального хозяйства </a:t>
          </a:r>
        </a:p>
        <a:p>
          <a:r>
            <a:rPr lang="ru-RU" sz="1800" b="1" i="0" u="none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 Карачаево-Черкесской Республике </a:t>
          </a:r>
        </a:p>
        <a:p>
          <a:r>
            <a:rPr lang="ru-RU" sz="1800" b="1" i="0" u="none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на 2017-2020 годы»  </a:t>
          </a:r>
        </a:p>
      </dgm:t>
    </dgm:pt>
    <dgm:pt modelId="{E7B4A955-0352-43E3-8C38-21A5C595A5BC}" type="sibTrans" cxnId="{DBCCABFF-62AB-484D-B35C-E2BF8988A58E}">
      <dgm:prSet/>
      <dgm:spPr/>
      <dgm:t>
        <a:bodyPr/>
        <a:lstStyle/>
        <a:p>
          <a:endParaRPr lang="ru-RU"/>
        </a:p>
      </dgm:t>
    </dgm:pt>
    <dgm:pt modelId="{32FB0A6B-6A5B-41DA-888C-1898880F8C42}" type="parTrans" cxnId="{DBCCABFF-62AB-484D-B35C-E2BF8988A58E}">
      <dgm:prSet/>
      <dgm:spPr/>
      <dgm:t>
        <a:bodyPr/>
        <a:lstStyle/>
        <a:p>
          <a:endParaRPr lang="ru-RU"/>
        </a:p>
      </dgm:t>
    </dgm:pt>
    <dgm:pt modelId="{99E2DAF2-09EC-42F6-A233-DC96819DA688}">
      <dgm:prSet phldrT="[Текст]" custT="1"/>
      <dgm:spPr>
        <a:solidFill>
          <a:srgbClr val="CCCCFF">
            <a:alpha val="89804"/>
          </a:srgbClr>
        </a:solidFill>
      </dgm:spPr>
      <dgm:t>
        <a:bodyPr/>
        <a:lstStyle/>
        <a:p>
          <a:r>
            <a: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Ожидаемый результат :</a:t>
          </a:r>
        </a:p>
        <a:p>
          <a:r>
            <a:rPr lang="ru-RU" sz="1200" b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сокращение отставания республики по основным макроэкономическим показателям от среднероссийского уровня;</a:t>
          </a:r>
        </a:p>
        <a:p>
          <a:r>
            <a:rPr lang="ru-RU" sz="1200" b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повышение финансового </a:t>
          </a:r>
          <a:r>
            <a:rPr lang="ru-RU" sz="1200" b="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самообеспечения</a:t>
          </a:r>
          <a:r>
            <a:rPr lang="ru-RU" sz="1200" b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республики и уровня жизни населения;</a:t>
          </a:r>
        </a:p>
        <a:p>
          <a:r>
            <a:rPr lang="ru-RU" sz="1200" b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уменьшение уровня безработицы на 10,1;</a:t>
          </a:r>
        </a:p>
        <a:p>
          <a:r>
            <a:rPr lang="ru-RU" sz="1200" b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увеличение уровня бюджетной обеспеченности республики, повысить налоговую базу местных бюджетов, сократить уровень дотирования из бюджетов вышестоящих уровней;</a:t>
          </a:r>
        </a:p>
        <a:p>
          <a:r>
            <a:rPr lang="ru-RU" sz="1200" b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обеспечить рост инвестиций в основной капитал</a:t>
          </a:r>
        </a:p>
      </dgm:t>
    </dgm:pt>
    <dgm:pt modelId="{F8875897-262B-4331-87AC-62686B585131}" type="sibTrans" cxnId="{920C8FA8-068A-4433-9CAE-04C0D6296A98}">
      <dgm:prSet/>
      <dgm:spPr/>
      <dgm:t>
        <a:bodyPr/>
        <a:lstStyle/>
        <a:p>
          <a:endParaRPr lang="ru-RU"/>
        </a:p>
      </dgm:t>
    </dgm:pt>
    <dgm:pt modelId="{29801FAC-9BB6-471B-BF26-DD76096513D1}" type="parTrans" cxnId="{920C8FA8-068A-4433-9CAE-04C0D6296A98}">
      <dgm:prSet/>
      <dgm:spPr/>
      <dgm:t>
        <a:bodyPr/>
        <a:lstStyle/>
        <a:p>
          <a:endParaRPr lang="ru-RU"/>
        </a:p>
      </dgm:t>
    </dgm:pt>
    <dgm:pt modelId="{2CBAF28B-CB05-42E7-A7E5-C3D45242D8A4}" type="pres">
      <dgm:prSet presAssocID="{EBDF46E8-55CF-4C93-8993-A47C9C2DF02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AF9AF9F-31AE-4014-AE15-076787387846}" type="pres">
      <dgm:prSet presAssocID="{85B890CD-78BB-4614-B637-C24DB6F3161B}" presName="boxAndChildren" presStyleCnt="0"/>
      <dgm:spPr/>
      <dgm:t>
        <a:bodyPr/>
        <a:lstStyle/>
        <a:p>
          <a:endParaRPr lang="ru-RU"/>
        </a:p>
      </dgm:t>
    </dgm:pt>
    <dgm:pt modelId="{2DA0C9F6-5D18-42B5-8FC8-00523D188BFC}" type="pres">
      <dgm:prSet presAssocID="{85B890CD-78BB-4614-B637-C24DB6F3161B}" presName="parentTextBox" presStyleLbl="node1" presStyleIdx="0" presStyleCnt="1"/>
      <dgm:spPr/>
      <dgm:t>
        <a:bodyPr/>
        <a:lstStyle/>
        <a:p>
          <a:endParaRPr lang="ru-RU"/>
        </a:p>
      </dgm:t>
    </dgm:pt>
    <dgm:pt modelId="{C4E2ADD8-BFCE-470A-970C-3E84444E2F18}" type="pres">
      <dgm:prSet presAssocID="{85B890CD-78BB-4614-B637-C24DB6F3161B}" presName="entireBox" presStyleLbl="node1" presStyleIdx="0" presStyleCnt="1" custFlipVert="0" custScaleX="67480" custScaleY="25225" custLinFactNeighborX="14634" custLinFactNeighborY="-14429"/>
      <dgm:spPr/>
      <dgm:t>
        <a:bodyPr/>
        <a:lstStyle/>
        <a:p>
          <a:endParaRPr lang="ru-RU"/>
        </a:p>
      </dgm:t>
    </dgm:pt>
    <dgm:pt modelId="{00926DFD-BE03-480B-B1B8-79FC5B32EA7A}" type="pres">
      <dgm:prSet presAssocID="{85B890CD-78BB-4614-B637-C24DB6F3161B}" presName="descendantBox" presStyleCnt="0"/>
      <dgm:spPr/>
      <dgm:t>
        <a:bodyPr/>
        <a:lstStyle/>
        <a:p>
          <a:endParaRPr lang="ru-RU"/>
        </a:p>
      </dgm:t>
    </dgm:pt>
    <dgm:pt modelId="{29590B5E-A233-41D5-BFF4-40F7D549464D}" type="pres">
      <dgm:prSet presAssocID="{01E9E9D0-EE02-49B3-B65C-DE7D6EC63DA1}" presName="childTextBox" presStyleLbl="fgAccFollowNode1" presStyleIdx="0" presStyleCnt="3" custScaleY="137073" custLinFactNeighborX="-147" custLinFactNeighborY="148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BE7A27-EB5D-4DEE-8A6C-D3B229E7558A}" type="pres">
      <dgm:prSet presAssocID="{CB33582A-8A03-4586-ADDB-19F2489130EE}" presName="childTextBox" presStyleLbl="fgAccFollowNode1" presStyleIdx="1" presStyleCnt="3" custScaleY="137073" custLinFactNeighborX="2393" custLinFactNeighborY="148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2E1E86-0C0E-450D-83E8-C480C1F1C0B7}" type="pres">
      <dgm:prSet presAssocID="{99E2DAF2-09EC-42F6-A233-DC96819DA688}" presName="childTextBox" presStyleLbl="fgAccFollowNode1" presStyleIdx="2" presStyleCnt="3" custScaleY="137073" custLinFactNeighborX="49" custLinFactNeighborY="148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A495820-9714-4E4D-B058-086A69CC363B}" srcId="{85B890CD-78BB-4614-B637-C24DB6F3161B}" destId="{CB33582A-8A03-4586-ADDB-19F2489130EE}" srcOrd="1" destOrd="0" parTransId="{B8993AB9-2E18-4BA6-8944-1911D2C7852D}" sibTransId="{2FAAC3AD-9163-43BF-899F-DBA600471B18}"/>
    <dgm:cxn modelId="{7D52EC36-7549-4A12-8E97-B890FC581DF5}" type="presOf" srcId="{99E2DAF2-09EC-42F6-A233-DC96819DA688}" destId="{8D2E1E86-0C0E-450D-83E8-C480C1F1C0B7}" srcOrd="0" destOrd="0" presId="urn:microsoft.com/office/officeart/2005/8/layout/process4"/>
    <dgm:cxn modelId="{920C8FA8-068A-4433-9CAE-04C0D6296A98}" srcId="{85B890CD-78BB-4614-B637-C24DB6F3161B}" destId="{99E2DAF2-09EC-42F6-A233-DC96819DA688}" srcOrd="2" destOrd="0" parTransId="{29801FAC-9BB6-471B-BF26-DD76096513D1}" sibTransId="{F8875897-262B-4331-87AC-62686B585131}"/>
    <dgm:cxn modelId="{2D48140F-1199-468A-8534-CF879FDADC83}" type="presOf" srcId="{85B890CD-78BB-4614-B637-C24DB6F3161B}" destId="{2DA0C9F6-5D18-42B5-8FC8-00523D188BFC}" srcOrd="0" destOrd="0" presId="urn:microsoft.com/office/officeart/2005/8/layout/process4"/>
    <dgm:cxn modelId="{DBCCABFF-62AB-484D-B35C-E2BF8988A58E}" srcId="{EBDF46E8-55CF-4C93-8993-A47C9C2DF02F}" destId="{85B890CD-78BB-4614-B637-C24DB6F3161B}" srcOrd="0" destOrd="0" parTransId="{32FB0A6B-6A5B-41DA-888C-1898880F8C42}" sibTransId="{E7B4A955-0352-43E3-8C38-21A5C595A5BC}"/>
    <dgm:cxn modelId="{6A8AC626-C1B2-47D8-A730-4C0CF56CD376}" type="presOf" srcId="{01E9E9D0-EE02-49B3-B65C-DE7D6EC63DA1}" destId="{29590B5E-A233-41D5-BFF4-40F7D549464D}" srcOrd="0" destOrd="0" presId="urn:microsoft.com/office/officeart/2005/8/layout/process4"/>
    <dgm:cxn modelId="{FC8B1BC1-7949-4889-AB0D-90EEDA0378CD}" type="presOf" srcId="{CB33582A-8A03-4586-ADDB-19F2489130EE}" destId="{1FBE7A27-EB5D-4DEE-8A6C-D3B229E7558A}" srcOrd="0" destOrd="0" presId="urn:microsoft.com/office/officeart/2005/8/layout/process4"/>
    <dgm:cxn modelId="{890A5853-5723-44B9-BF07-10AAA7CF8D6E}" srcId="{85B890CD-78BB-4614-B637-C24DB6F3161B}" destId="{01E9E9D0-EE02-49B3-B65C-DE7D6EC63DA1}" srcOrd="0" destOrd="0" parTransId="{F198F90B-F30F-4EF9-8F48-46AB662D18DC}" sibTransId="{5BF50CE3-10DE-4A5B-8959-AB57AB532C7B}"/>
    <dgm:cxn modelId="{8B634AF4-147E-4F2B-AE21-FEA12891ABDE}" type="presOf" srcId="{EBDF46E8-55CF-4C93-8993-A47C9C2DF02F}" destId="{2CBAF28B-CB05-42E7-A7E5-C3D45242D8A4}" srcOrd="0" destOrd="0" presId="urn:microsoft.com/office/officeart/2005/8/layout/process4"/>
    <dgm:cxn modelId="{1F057610-0A5D-43CE-9A6C-4407E855514F}" type="presOf" srcId="{85B890CD-78BB-4614-B637-C24DB6F3161B}" destId="{C4E2ADD8-BFCE-470A-970C-3E84444E2F18}" srcOrd="1" destOrd="0" presId="urn:microsoft.com/office/officeart/2005/8/layout/process4"/>
    <dgm:cxn modelId="{62DC23D7-88B7-44C5-B27A-0B1480BA4B12}" type="presParOf" srcId="{2CBAF28B-CB05-42E7-A7E5-C3D45242D8A4}" destId="{7AF9AF9F-31AE-4014-AE15-076787387846}" srcOrd="0" destOrd="0" presId="urn:microsoft.com/office/officeart/2005/8/layout/process4"/>
    <dgm:cxn modelId="{E8BC1CD8-94E2-461C-8F24-888091CC1FA8}" type="presParOf" srcId="{7AF9AF9F-31AE-4014-AE15-076787387846}" destId="{2DA0C9F6-5D18-42B5-8FC8-00523D188BFC}" srcOrd="0" destOrd="0" presId="urn:microsoft.com/office/officeart/2005/8/layout/process4"/>
    <dgm:cxn modelId="{DE817A96-BEE5-4BBC-A120-22B0B12A1C43}" type="presParOf" srcId="{7AF9AF9F-31AE-4014-AE15-076787387846}" destId="{C4E2ADD8-BFCE-470A-970C-3E84444E2F18}" srcOrd="1" destOrd="0" presId="urn:microsoft.com/office/officeart/2005/8/layout/process4"/>
    <dgm:cxn modelId="{DC7DD4B8-A2A8-40FC-B59E-94253D1CDF03}" type="presParOf" srcId="{7AF9AF9F-31AE-4014-AE15-076787387846}" destId="{00926DFD-BE03-480B-B1B8-79FC5B32EA7A}" srcOrd="2" destOrd="0" presId="urn:microsoft.com/office/officeart/2005/8/layout/process4"/>
    <dgm:cxn modelId="{F58B8E49-A8BE-4BB5-81AA-6995634EED13}" type="presParOf" srcId="{00926DFD-BE03-480B-B1B8-79FC5B32EA7A}" destId="{29590B5E-A233-41D5-BFF4-40F7D549464D}" srcOrd="0" destOrd="0" presId="urn:microsoft.com/office/officeart/2005/8/layout/process4"/>
    <dgm:cxn modelId="{309802EA-C66D-46B8-98EE-B42C1F362EDC}" type="presParOf" srcId="{00926DFD-BE03-480B-B1B8-79FC5B32EA7A}" destId="{1FBE7A27-EB5D-4DEE-8A6C-D3B229E7558A}" srcOrd="1" destOrd="0" presId="urn:microsoft.com/office/officeart/2005/8/layout/process4"/>
    <dgm:cxn modelId="{BD3D83FC-68FA-496A-BD1F-ABEC13FAF33C}" type="presParOf" srcId="{00926DFD-BE03-480B-B1B8-79FC5B32EA7A}" destId="{8D2E1E86-0C0E-450D-83E8-C480C1F1C0B7}" srcOrd="2" destOrd="0" presId="urn:microsoft.com/office/officeart/2005/8/layout/process4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A451406-9988-4CAB-8AA3-4CE231F547DD}" type="doc">
      <dgm:prSet loTypeId="urn:microsoft.com/office/officeart/2005/8/layout/hProcess9" loCatId="process" qsTypeId="urn:microsoft.com/office/officeart/2005/8/quickstyle/3d1" qsCatId="3D" csTypeId="urn:microsoft.com/office/officeart/2005/8/colors/colorful4" csCatId="colorful" phldr="1"/>
      <dgm:spPr/>
    </dgm:pt>
    <dgm:pt modelId="{7DD34B4A-2C68-4814-B76B-AF099B9EEF5A}">
      <dgm:prSet phldrT="[Текст]" custT="1"/>
      <dgm:spPr/>
      <dgm:t>
        <a:bodyPr/>
        <a:lstStyle/>
        <a:p>
          <a:r>
            <a:rPr lang="ru-RU" sz="14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обеспечение сбалансированности и долгосрочной устойчивости республиканского бюджета;</a:t>
          </a:r>
          <a:endParaRPr lang="ru-RU" sz="140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FEF55E4B-1C1E-41C0-95D2-603F05F262F8}" type="parTrans" cxnId="{FFDB2D7E-16BB-4DBD-9875-FDB2C21F1EBF}">
      <dgm:prSet/>
      <dgm:spPr/>
      <dgm:t>
        <a:bodyPr/>
        <a:lstStyle/>
        <a:p>
          <a:endParaRPr lang="ru-RU"/>
        </a:p>
      </dgm:t>
    </dgm:pt>
    <dgm:pt modelId="{D29D689A-AFB8-47CE-9658-0C294A67C41F}" type="sibTrans" cxnId="{FFDB2D7E-16BB-4DBD-9875-FDB2C21F1EBF}">
      <dgm:prSet/>
      <dgm:spPr/>
      <dgm:t>
        <a:bodyPr/>
        <a:lstStyle/>
        <a:p>
          <a:endParaRPr lang="ru-RU"/>
        </a:p>
      </dgm:t>
    </dgm:pt>
    <dgm:pt modelId="{D6491D5C-5A58-4BAF-8F83-74383473B31A}">
      <dgm:prSet phldrT="[Текст]" custT="1"/>
      <dgm:spPr/>
      <dgm:t>
        <a:bodyPr/>
        <a:lstStyle/>
        <a:p>
          <a:r>
            <a:rPr lang="ru-RU" sz="14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повышение качества бюджетного планирования путем последовательного перехода на долгосрочное планирование;</a:t>
          </a:r>
          <a:endParaRPr lang="ru-RU" sz="140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F7F02162-CF8A-413C-9817-D8BDAC2FDC7B}" type="parTrans" cxnId="{23267D74-7AF1-446C-829E-F3863133B78B}">
      <dgm:prSet/>
      <dgm:spPr/>
      <dgm:t>
        <a:bodyPr/>
        <a:lstStyle/>
        <a:p>
          <a:endParaRPr lang="ru-RU"/>
        </a:p>
      </dgm:t>
    </dgm:pt>
    <dgm:pt modelId="{EDE32042-F99C-4871-9560-B14DC6B0BA3B}" type="sibTrans" cxnId="{23267D74-7AF1-446C-829E-F3863133B78B}">
      <dgm:prSet/>
      <dgm:spPr/>
      <dgm:t>
        <a:bodyPr/>
        <a:lstStyle/>
        <a:p>
          <a:endParaRPr lang="ru-RU"/>
        </a:p>
      </dgm:t>
    </dgm:pt>
    <dgm:pt modelId="{453518C9-89EF-4D9B-B13B-3422A6B67C2F}">
      <dgm:prSet phldrT="[Текст]" custT="1"/>
      <dgm:spPr/>
      <dgm:t>
        <a:bodyPr/>
        <a:lstStyle/>
        <a:p>
          <a:r>
            <a:rPr lang="ru-RU" sz="14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реализацию приоритетных направлений социально-экономического развития, установленных Указами Президента РФ от 07 мая 2012 года, а также адресное решение социальных проблем;</a:t>
          </a:r>
          <a:endParaRPr lang="ru-RU" sz="140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984DDD26-59B4-4307-BB2A-F6ACB8E94742}" type="parTrans" cxnId="{1617D6C1-796C-42C4-8D0D-7813481918CD}">
      <dgm:prSet/>
      <dgm:spPr/>
      <dgm:t>
        <a:bodyPr/>
        <a:lstStyle/>
        <a:p>
          <a:endParaRPr lang="ru-RU"/>
        </a:p>
      </dgm:t>
    </dgm:pt>
    <dgm:pt modelId="{4387FD5C-9553-4107-BAD4-566A8E4B87FB}" type="sibTrans" cxnId="{1617D6C1-796C-42C4-8D0D-7813481918CD}">
      <dgm:prSet/>
      <dgm:spPr/>
      <dgm:t>
        <a:bodyPr/>
        <a:lstStyle/>
        <a:p>
          <a:endParaRPr lang="ru-RU"/>
        </a:p>
      </dgm:t>
    </dgm:pt>
    <dgm:pt modelId="{0A3658BF-7369-44FE-85C9-B467A3C4C77C}">
      <dgm:prSet custT="1"/>
      <dgm:spPr/>
      <dgm:t>
        <a:bodyPr/>
        <a:lstStyle/>
        <a:p>
          <a:r>
            <a:rPr lang="ru-RU" sz="135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полное исполнение действующих социально значимых расходных обязательств, недопущение принятия новых расходных обязательств, не обеспеченных доходными источниками;</a:t>
          </a:r>
          <a:endParaRPr lang="ru-RU" sz="135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4E827021-5831-487D-8CC8-48B34BF91A2E}" type="parTrans" cxnId="{044672CD-27BC-4CDB-9103-4CA3B47E79D8}">
      <dgm:prSet/>
      <dgm:spPr/>
      <dgm:t>
        <a:bodyPr/>
        <a:lstStyle/>
        <a:p>
          <a:endParaRPr lang="ru-RU"/>
        </a:p>
      </dgm:t>
    </dgm:pt>
    <dgm:pt modelId="{B6C74E2F-9882-47DC-A965-23AAAD4E2866}" type="sibTrans" cxnId="{044672CD-27BC-4CDB-9103-4CA3B47E79D8}">
      <dgm:prSet/>
      <dgm:spPr/>
      <dgm:t>
        <a:bodyPr/>
        <a:lstStyle/>
        <a:p>
          <a:endParaRPr lang="ru-RU"/>
        </a:p>
      </dgm:t>
    </dgm:pt>
    <dgm:pt modelId="{93734B4B-16B2-4FFF-837A-2DD567081CE6}" type="pres">
      <dgm:prSet presAssocID="{BA451406-9988-4CAB-8AA3-4CE231F547DD}" presName="CompostProcess" presStyleCnt="0">
        <dgm:presLayoutVars>
          <dgm:dir/>
          <dgm:resizeHandles val="exact"/>
        </dgm:presLayoutVars>
      </dgm:prSet>
      <dgm:spPr/>
    </dgm:pt>
    <dgm:pt modelId="{4BB2B84B-0BE0-4092-B146-CB86A2BC38FC}" type="pres">
      <dgm:prSet presAssocID="{BA451406-9988-4CAB-8AA3-4CE231F547DD}" presName="arrow" presStyleLbl="bgShp" presStyleIdx="0" presStyleCnt="1" custScaleX="117647" custLinFactNeighborX="0"/>
      <dgm:spPr/>
    </dgm:pt>
    <dgm:pt modelId="{C393677F-3285-41F1-AFCA-B8C6EB63FE5A}" type="pres">
      <dgm:prSet presAssocID="{BA451406-9988-4CAB-8AA3-4CE231F547DD}" presName="linearProcess" presStyleCnt="0"/>
      <dgm:spPr/>
    </dgm:pt>
    <dgm:pt modelId="{A6BBFCC3-F927-467B-A0A1-35AC9AF90B78}" type="pres">
      <dgm:prSet presAssocID="{7DD34B4A-2C68-4814-B76B-AF099B9EEF5A}" presName="textNode" presStyleLbl="node1" presStyleIdx="0" presStyleCnt="4" custScaleX="71769" custScaleY="1891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E9CACD-92A0-47A4-ABF2-C85C60875255}" type="pres">
      <dgm:prSet presAssocID="{D29D689A-AFB8-47CE-9658-0C294A67C41F}" presName="sibTrans" presStyleCnt="0"/>
      <dgm:spPr/>
    </dgm:pt>
    <dgm:pt modelId="{829E8DD6-D499-4288-A6E6-80C84D9DD24A}" type="pres">
      <dgm:prSet presAssocID="{0A3658BF-7369-44FE-85C9-B467A3C4C77C}" presName="textNode" presStyleLbl="node1" presStyleIdx="1" presStyleCnt="4" custScaleX="75209" custScaleY="189168" custLinFactNeighborX="-43329" custLinFactNeighborY="-33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29CFFE-069F-4F19-A297-4880F481E809}" type="pres">
      <dgm:prSet presAssocID="{B6C74E2F-9882-47DC-A965-23AAAD4E2866}" presName="sibTrans" presStyleCnt="0"/>
      <dgm:spPr/>
    </dgm:pt>
    <dgm:pt modelId="{ADEF62BE-7926-4691-A510-6DE6DEE3C1A6}" type="pres">
      <dgm:prSet presAssocID="{D6491D5C-5A58-4BAF-8F83-74383473B31A}" presName="textNode" presStyleLbl="node1" presStyleIdx="2" presStyleCnt="4" custScaleX="76071" custScaleY="189168" custLinFactNeighborX="-57869" custLinFactNeighborY="-33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48D6ED-1A7B-4103-8B5C-AC74FAA952FF}" type="pres">
      <dgm:prSet presAssocID="{EDE32042-F99C-4871-9560-B14DC6B0BA3B}" presName="sibTrans" presStyleCnt="0"/>
      <dgm:spPr/>
    </dgm:pt>
    <dgm:pt modelId="{4CCA74FB-3764-46B9-86CC-977D0BDDDF98}" type="pres">
      <dgm:prSet presAssocID="{453518C9-89EF-4D9B-B13B-3422A6B67C2F}" presName="textNode" presStyleLbl="node1" presStyleIdx="3" presStyleCnt="4" custScaleX="90523" custScaleY="186100" custLinFactX="-446" custLinFactNeighborX="-100000" custLinFactNeighborY="18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44672CD-27BC-4CDB-9103-4CA3B47E79D8}" srcId="{BA451406-9988-4CAB-8AA3-4CE231F547DD}" destId="{0A3658BF-7369-44FE-85C9-B467A3C4C77C}" srcOrd="1" destOrd="0" parTransId="{4E827021-5831-487D-8CC8-48B34BF91A2E}" sibTransId="{B6C74E2F-9882-47DC-A965-23AAAD4E2866}"/>
    <dgm:cxn modelId="{71AD3216-527A-4F80-ABA3-9AA535F07884}" type="presOf" srcId="{D6491D5C-5A58-4BAF-8F83-74383473B31A}" destId="{ADEF62BE-7926-4691-A510-6DE6DEE3C1A6}" srcOrd="0" destOrd="0" presId="urn:microsoft.com/office/officeart/2005/8/layout/hProcess9"/>
    <dgm:cxn modelId="{BEBA6605-F538-4055-99AE-C8C8AE86DC1B}" type="presOf" srcId="{0A3658BF-7369-44FE-85C9-B467A3C4C77C}" destId="{829E8DD6-D499-4288-A6E6-80C84D9DD24A}" srcOrd="0" destOrd="0" presId="urn:microsoft.com/office/officeart/2005/8/layout/hProcess9"/>
    <dgm:cxn modelId="{6E9AF9E2-6D7D-4838-AFC1-AC437AC38921}" type="presOf" srcId="{453518C9-89EF-4D9B-B13B-3422A6B67C2F}" destId="{4CCA74FB-3764-46B9-86CC-977D0BDDDF98}" srcOrd="0" destOrd="0" presId="urn:microsoft.com/office/officeart/2005/8/layout/hProcess9"/>
    <dgm:cxn modelId="{1617D6C1-796C-42C4-8D0D-7813481918CD}" srcId="{BA451406-9988-4CAB-8AA3-4CE231F547DD}" destId="{453518C9-89EF-4D9B-B13B-3422A6B67C2F}" srcOrd="3" destOrd="0" parTransId="{984DDD26-59B4-4307-BB2A-F6ACB8E94742}" sibTransId="{4387FD5C-9553-4107-BAD4-566A8E4B87FB}"/>
    <dgm:cxn modelId="{E572D61B-1BD0-4248-B08E-1976366C0BB4}" type="presOf" srcId="{7DD34B4A-2C68-4814-B76B-AF099B9EEF5A}" destId="{A6BBFCC3-F927-467B-A0A1-35AC9AF90B78}" srcOrd="0" destOrd="0" presId="urn:microsoft.com/office/officeart/2005/8/layout/hProcess9"/>
    <dgm:cxn modelId="{FFDB2D7E-16BB-4DBD-9875-FDB2C21F1EBF}" srcId="{BA451406-9988-4CAB-8AA3-4CE231F547DD}" destId="{7DD34B4A-2C68-4814-B76B-AF099B9EEF5A}" srcOrd="0" destOrd="0" parTransId="{FEF55E4B-1C1E-41C0-95D2-603F05F262F8}" sibTransId="{D29D689A-AFB8-47CE-9658-0C294A67C41F}"/>
    <dgm:cxn modelId="{23267D74-7AF1-446C-829E-F3863133B78B}" srcId="{BA451406-9988-4CAB-8AA3-4CE231F547DD}" destId="{D6491D5C-5A58-4BAF-8F83-74383473B31A}" srcOrd="2" destOrd="0" parTransId="{F7F02162-CF8A-413C-9817-D8BDAC2FDC7B}" sibTransId="{EDE32042-F99C-4871-9560-B14DC6B0BA3B}"/>
    <dgm:cxn modelId="{F7F1CCFF-FF68-41E1-862E-6350AE123799}" type="presOf" srcId="{BA451406-9988-4CAB-8AA3-4CE231F547DD}" destId="{93734B4B-16B2-4FFF-837A-2DD567081CE6}" srcOrd="0" destOrd="0" presId="urn:microsoft.com/office/officeart/2005/8/layout/hProcess9"/>
    <dgm:cxn modelId="{E99CC75E-2FD2-4768-9966-BC1A7D34406D}" type="presParOf" srcId="{93734B4B-16B2-4FFF-837A-2DD567081CE6}" destId="{4BB2B84B-0BE0-4092-B146-CB86A2BC38FC}" srcOrd="0" destOrd="0" presId="urn:microsoft.com/office/officeart/2005/8/layout/hProcess9"/>
    <dgm:cxn modelId="{F9BA44F1-E9BF-488F-8F2D-3750013C3AC5}" type="presParOf" srcId="{93734B4B-16B2-4FFF-837A-2DD567081CE6}" destId="{C393677F-3285-41F1-AFCA-B8C6EB63FE5A}" srcOrd="1" destOrd="0" presId="urn:microsoft.com/office/officeart/2005/8/layout/hProcess9"/>
    <dgm:cxn modelId="{A8FC9A85-11B4-49BD-96EC-EC1DC8FC56E0}" type="presParOf" srcId="{C393677F-3285-41F1-AFCA-B8C6EB63FE5A}" destId="{A6BBFCC3-F927-467B-A0A1-35AC9AF90B78}" srcOrd="0" destOrd="0" presId="urn:microsoft.com/office/officeart/2005/8/layout/hProcess9"/>
    <dgm:cxn modelId="{650DF405-F41D-4D5B-83F9-E59C5AB4B93E}" type="presParOf" srcId="{C393677F-3285-41F1-AFCA-B8C6EB63FE5A}" destId="{8DE9CACD-92A0-47A4-ABF2-C85C60875255}" srcOrd="1" destOrd="0" presId="urn:microsoft.com/office/officeart/2005/8/layout/hProcess9"/>
    <dgm:cxn modelId="{2427C6EB-67E8-453C-9964-931035DF6165}" type="presParOf" srcId="{C393677F-3285-41F1-AFCA-B8C6EB63FE5A}" destId="{829E8DD6-D499-4288-A6E6-80C84D9DD24A}" srcOrd="2" destOrd="0" presId="urn:microsoft.com/office/officeart/2005/8/layout/hProcess9"/>
    <dgm:cxn modelId="{A76EFF93-88D8-444D-AD59-EFE723FE068E}" type="presParOf" srcId="{C393677F-3285-41F1-AFCA-B8C6EB63FE5A}" destId="{7329CFFE-069F-4F19-A297-4880F481E809}" srcOrd="3" destOrd="0" presId="urn:microsoft.com/office/officeart/2005/8/layout/hProcess9"/>
    <dgm:cxn modelId="{619973C3-B0A8-4439-838E-A73EA23A46B8}" type="presParOf" srcId="{C393677F-3285-41F1-AFCA-B8C6EB63FE5A}" destId="{ADEF62BE-7926-4691-A510-6DE6DEE3C1A6}" srcOrd="4" destOrd="0" presId="urn:microsoft.com/office/officeart/2005/8/layout/hProcess9"/>
    <dgm:cxn modelId="{E60F712E-31C8-4939-A71C-74462756DB61}" type="presParOf" srcId="{C393677F-3285-41F1-AFCA-B8C6EB63FE5A}" destId="{0A48D6ED-1A7B-4103-8B5C-AC74FAA952FF}" srcOrd="5" destOrd="0" presId="urn:microsoft.com/office/officeart/2005/8/layout/hProcess9"/>
    <dgm:cxn modelId="{654A396B-EDBC-4B57-B384-086DD257F8A2}" type="presParOf" srcId="{C393677F-3285-41F1-AFCA-B8C6EB63FE5A}" destId="{4CCA74FB-3764-46B9-86CC-977D0BDDDF98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EBDF46E8-55CF-4C93-8993-A47C9C2DF02F}" type="doc">
      <dgm:prSet loTypeId="urn:microsoft.com/office/officeart/2005/8/layout/process4" loCatId="process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01E9E9D0-EE02-49B3-B65C-DE7D6EC63DA1}">
      <dgm:prSet phldrT="[Текст]" custT="1"/>
      <dgm:spPr>
        <a:solidFill>
          <a:srgbClr val="FFFF99">
            <a:alpha val="89804"/>
          </a:srgbClr>
        </a:solidFill>
      </dgm:spPr>
      <dgm:t>
        <a:bodyPr/>
        <a:lstStyle/>
        <a:p>
          <a:r>
            <a: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Цель:</a:t>
          </a:r>
        </a:p>
        <a:p>
          <a:r>
            <a:rPr lang="ru-RU" sz="1400" b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развитие культурного потенциала Карачаево-Черкесской Республики</a:t>
          </a:r>
        </a:p>
      </dgm:t>
    </dgm:pt>
    <dgm:pt modelId="{F198F90B-F30F-4EF9-8F48-46AB662D18DC}" type="parTrans" cxnId="{890A5853-5723-44B9-BF07-10AAA7CF8D6E}">
      <dgm:prSet/>
      <dgm:spPr/>
      <dgm:t>
        <a:bodyPr/>
        <a:lstStyle/>
        <a:p>
          <a:endParaRPr lang="ru-RU"/>
        </a:p>
      </dgm:t>
    </dgm:pt>
    <dgm:pt modelId="{5BF50CE3-10DE-4A5B-8959-AB57AB532C7B}" type="sibTrans" cxnId="{890A5853-5723-44B9-BF07-10AAA7CF8D6E}">
      <dgm:prSet/>
      <dgm:spPr/>
      <dgm:t>
        <a:bodyPr/>
        <a:lstStyle/>
        <a:p>
          <a:endParaRPr lang="ru-RU"/>
        </a:p>
      </dgm:t>
    </dgm:pt>
    <dgm:pt modelId="{CB33582A-8A03-4586-ADDB-19F2489130EE}">
      <dgm:prSet phldrT="[Текст]" custT="1"/>
      <dgm:spPr>
        <a:solidFill>
          <a:srgbClr val="CCECFF">
            <a:alpha val="89804"/>
          </a:srgbClr>
        </a:solidFill>
      </dgm:spPr>
      <dgm:t>
        <a:bodyPr/>
        <a:lstStyle/>
        <a:p>
          <a:r>
            <a: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Задачи:</a:t>
          </a:r>
        </a:p>
        <a:p>
          <a:r>
            <a:rPr lang="ru-RU" sz="1400" b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обеспечение доступности объектов сферы культуры, сохранение и актуализация культурного наследия;</a:t>
          </a:r>
        </a:p>
        <a:p>
          <a:r>
            <a:rPr lang="ru-RU" sz="1400" b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формирование благоприятных условий реализации, воспроизводства и развития творческого потенциала населения Карачаево-Черкесской Республики</a:t>
          </a:r>
        </a:p>
      </dgm:t>
    </dgm:pt>
    <dgm:pt modelId="{2FAAC3AD-9163-43BF-899F-DBA600471B18}" type="sibTrans" cxnId="{7A495820-9714-4E4D-B058-086A69CC363B}">
      <dgm:prSet/>
      <dgm:spPr/>
      <dgm:t>
        <a:bodyPr/>
        <a:lstStyle/>
        <a:p>
          <a:endParaRPr lang="ru-RU"/>
        </a:p>
      </dgm:t>
    </dgm:pt>
    <dgm:pt modelId="{B8993AB9-2E18-4BA6-8944-1911D2C7852D}" type="parTrans" cxnId="{7A495820-9714-4E4D-B058-086A69CC363B}">
      <dgm:prSet/>
      <dgm:spPr/>
      <dgm:t>
        <a:bodyPr/>
        <a:lstStyle/>
        <a:p>
          <a:endParaRPr lang="ru-RU"/>
        </a:p>
      </dgm:t>
    </dgm:pt>
    <dgm:pt modelId="{85B890CD-78BB-4614-B637-C24DB6F3161B}">
      <dgm:prSet phldrT="[Текст]" custT="1"/>
      <dgm:spPr>
        <a:solidFill>
          <a:srgbClr val="FFCC66"/>
        </a:solidFill>
      </dgm:spPr>
      <dgm:t>
        <a:bodyPr anchor="t" anchorCtr="0"/>
        <a:lstStyle/>
        <a:p>
          <a:r>
            <a:rPr lang="ru-RU" sz="1800" b="1" i="0" u="none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Государственная программа «Развитие культуры Карачаево-Черкесской Республики на 2017-2022 годы» </a:t>
          </a:r>
        </a:p>
        <a:p>
          <a:endParaRPr lang="ru-RU" sz="1800" b="1" i="0" u="none" dirty="0" smtClean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E7B4A955-0352-43E3-8C38-21A5C595A5BC}" type="sibTrans" cxnId="{DBCCABFF-62AB-484D-B35C-E2BF8988A58E}">
      <dgm:prSet/>
      <dgm:spPr/>
      <dgm:t>
        <a:bodyPr/>
        <a:lstStyle/>
        <a:p>
          <a:endParaRPr lang="ru-RU"/>
        </a:p>
      </dgm:t>
    </dgm:pt>
    <dgm:pt modelId="{32FB0A6B-6A5B-41DA-888C-1898880F8C42}" type="parTrans" cxnId="{DBCCABFF-62AB-484D-B35C-E2BF8988A58E}">
      <dgm:prSet/>
      <dgm:spPr/>
      <dgm:t>
        <a:bodyPr/>
        <a:lstStyle/>
        <a:p>
          <a:endParaRPr lang="ru-RU"/>
        </a:p>
      </dgm:t>
    </dgm:pt>
    <dgm:pt modelId="{99E2DAF2-09EC-42F6-A233-DC96819DA688}">
      <dgm:prSet phldrT="[Текст]" custT="1"/>
      <dgm:spPr>
        <a:solidFill>
          <a:srgbClr val="CCCCFF">
            <a:alpha val="89804"/>
          </a:srgbClr>
        </a:solidFill>
      </dgm:spPr>
      <dgm:t>
        <a:bodyPr/>
        <a:lstStyle/>
        <a:p>
          <a:r>
            <a: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Ожидаемый результат:</a:t>
          </a:r>
        </a:p>
        <a:p>
          <a:r>
            <a:rPr lang="ru-RU" sz="1200" b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совершенствование условий для реализации историко-культурного потенциала региона с учетом территориальных особенностей, формирование единого культурного пространства, обеспечивающего населению различных социальных групп возможность получения культурных благ и более полной самореализации в разнообразной культурной деятельности;</a:t>
          </a:r>
        </a:p>
        <a:p>
          <a:r>
            <a:rPr lang="ru-RU" sz="1200" b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обеспечение снижения угроз утраты этнокультурных региональных особенностей и сохранение историко-культурного наследия КЧР во всем спектре его направлений, что способствует формированию комфортной среды обитания и обеспечению преемственности культурных традиций</a:t>
          </a:r>
        </a:p>
      </dgm:t>
    </dgm:pt>
    <dgm:pt modelId="{F8875897-262B-4331-87AC-62686B585131}" type="sibTrans" cxnId="{920C8FA8-068A-4433-9CAE-04C0D6296A98}">
      <dgm:prSet/>
      <dgm:spPr/>
      <dgm:t>
        <a:bodyPr/>
        <a:lstStyle/>
        <a:p>
          <a:endParaRPr lang="ru-RU"/>
        </a:p>
      </dgm:t>
    </dgm:pt>
    <dgm:pt modelId="{29801FAC-9BB6-471B-BF26-DD76096513D1}" type="parTrans" cxnId="{920C8FA8-068A-4433-9CAE-04C0D6296A98}">
      <dgm:prSet/>
      <dgm:spPr/>
      <dgm:t>
        <a:bodyPr/>
        <a:lstStyle/>
        <a:p>
          <a:endParaRPr lang="ru-RU"/>
        </a:p>
      </dgm:t>
    </dgm:pt>
    <dgm:pt modelId="{2CBAF28B-CB05-42E7-A7E5-C3D45242D8A4}" type="pres">
      <dgm:prSet presAssocID="{EBDF46E8-55CF-4C93-8993-A47C9C2DF02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AF9AF9F-31AE-4014-AE15-076787387846}" type="pres">
      <dgm:prSet presAssocID="{85B890CD-78BB-4614-B637-C24DB6F3161B}" presName="boxAndChildren" presStyleCnt="0"/>
      <dgm:spPr/>
      <dgm:t>
        <a:bodyPr/>
        <a:lstStyle/>
        <a:p>
          <a:endParaRPr lang="ru-RU"/>
        </a:p>
      </dgm:t>
    </dgm:pt>
    <dgm:pt modelId="{2DA0C9F6-5D18-42B5-8FC8-00523D188BFC}" type="pres">
      <dgm:prSet presAssocID="{85B890CD-78BB-4614-B637-C24DB6F3161B}" presName="parentTextBox" presStyleLbl="node1" presStyleIdx="0" presStyleCnt="1"/>
      <dgm:spPr/>
      <dgm:t>
        <a:bodyPr/>
        <a:lstStyle/>
        <a:p>
          <a:endParaRPr lang="ru-RU"/>
        </a:p>
      </dgm:t>
    </dgm:pt>
    <dgm:pt modelId="{C4E2ADD8-BFCE-470A-970C-3E84444E2F18}" type="pres">
      <dgm:prSet presAssocID="{85B890CD-78BB-4614-B637-C24DB6F3161B}" presName="entireBox" presStyleLbl="node1" presStyleIdx="0" presStyleCnt="1" custFlipVert="0" custScaleX="67480" custScaleY="25225" custLinFactNeighborX="14634" custLinFactNeighborY="-14429"/>
      <dgm:spPr/>
      <dgm:t>
        <a:bodyPr/>
        <a:lstStyle/>
        <a:p>
          <a:endParaRPr lang="ru-RU"/>
        </a:p>
      </dgm:t>
    </dgm:pt>
    <dgm:pt modelId="{00926DFD-BE03-480B-B1B8-79FC5B32EA7A}" type="pres">
      <dgm:prSet presAssocID="{85B890CD-78BB-4614-B637-C24DB6F3161B}" presName="descendantBox" presStyleCnt="0"/>
      <dgm:spPr/>
      <dgm:t>
        <a:bodyPr/>
        <a:lstStyle/>
        <a:p>
          <a:endParaRPr lang="ru-RU"/>
        </a:p>
      </dgm:t>
    </dgm:pt>
    <dgm:pt modelId="{29590B5E-A233-41D5-BFF4-40F7D549464D}" type="pres">
      <dgm:prSet presAssocID="{01E9E9D0-EE02-49B3-B65C-DE7D6EC63DA1}" presName="childTextBox" presStyleLbl="fgAccFollowNode1" presStyleIdx="0" presStyleCnt="3" custScaleY="137073" custLinFactNeighborX="-147" custLinFactNeighborY="148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BE7A27-EB5D-4DEE-8A6C-D3B229E7558A}" type="pres">
      <dgm:prSet presAssocID="{CB33582A-8A03-4586-ADDB-19F2489130EE}" presName="childTextBox" presStyleLbl="fgAccFollowNode1" presStyleIdx="1" presStyleCnt="3" custScaleY="137073" custLinFactNeighborX="2393" custLinFactNeighborY="148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2E1E86-0C0E-450D-83E8-C480C1F1C0B7}" type="pres">
      <dgm:prSet presAssocID="{99E2DAF2-09EC-42F6-A233-DC96819DA688}" presName="childTextBox" presStyleLbl="fgAccFollowNode1" presStyleIdx="2" presStyleCnt="3" custScaleY="137073" custLinFactNeighborX="49" custLinFactNeighborY="148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A495820-9714-4E4D-B058-086A69CC363B}" srcId="{85B890CD-78BB-4614-B637-C24DB6F3161B}" destId="{CB33582A-8A03-4586-ADDB-19F2489130EE}" srcOrd="1" destOrd="0" parTransId="{B8993AB9-2E18-4BA6-8944-1911D2C7852D}" sibTransId="{2FAAC3AD-9163-43BF-899F-DBA600471B18}"/>
    <dgm:cxn modelId="{505643D4-A5B3-4315-B7B6-A3AC629AB788}" type="presOf" srcId="{01E9E9D0-EE02-49B3-B65C-DE7D6EC63DA1}" destId="{29590B5E-A233-41D5-BFF4-40F7D549464D}" srcOrd="0" destOrd="0" presId="urn:microsoft.com/office/officeart/2005/8/layout/process4"/>
    <dgm:cxn modelId="{920C8FA8-068A-4433-9CAE-04C0D6296A98}" srcId="{85B890CD-78BB-4614-B637-C24DB6F3161B}" destId="{99E2DAF2-09EC-42F6-A233-DC96819DA688}" srcOrd="2" destOrd="0" parTransId="{29801FAC-9BB6-471B-BF26-DD76096513D1}" sibTransId="{F8875897-262B-4331-87AC-62686B585131}"/>
    <dgm:cxn modelId="{DBCCABFF-62AB-484D-B35C-E2BF8988A58E}" srcId="{EBDF46E8-55CF-4C93-8993-A47C9C2DF02F}" destId="{85B890CD-78BB-4614-B637-C24DB6F3161B}" srcOrd="0" destOrd="0" parTransId="{32FB0A6B-6A5B-41DA-888C-1898880F8C42}" sibTransId="{E7B4A955-0352-43E3-8C38-21A5C595A5BC}"/>
    <dgm:cxn modelId="{0A6A8B8F-8793-4618-A15F-0358F1823F13}" type="presOf" srcId="{EBDF46E8-55CF-4C93-8993-A47C9C2DF02F}" destId="{2CBAF28B-CB05-42E7-A7E5-C3D45242D8A4}" srcOrd="0" destOrd="0" presId="urn:microsoft.com/office/officeart/2005/8/layout/process4"/>
    <dgm:cxn modelId="{FEF5FC66-4449-4FAF-8F4E-25C44FFD8FE2}" type="presOf" srcId="{CB33582A-8A03-4586-ADDB-19F2489130EE}" destId="{1FBE7A27-EB5D-4DEE-8A6C-D3B229E7558A}" srcOrd="0" destOrd="0" presId="urn:microsoft.com/office/officeart/2005/8/layout/process4"/>
    <dgm:cxn modelId="{D8CB107E-9667-4F1E-A9C2-E4915ECE9C70}" type="presOf" srcId="{85B890CD-78BB-4614-B637-C24DB6F3161B}" destId="{C4E2ADD8-BFCE-470A-970C-3E84444E2F18}" srcOrd="1" destOrd="0" presId="urn:microsoft.com/office/officeart/2005/8/layout/process4"/>
    <dgm:cxn modelId="{F10BF19E-703F-476B-AFFF-8DA69DBE770D}" type="presOf" srcId="{99E2DAF2-09EC-42F6-A233-DC96819DA688}" destId="{8D2E1E86-0C0E-450D-83E8-C480C1F1C0B7}" srcOrd="0" destOrd="0" presId="urn:microsoft.com/office/officeart/2005/8/layout/process4"/>
    <dgm:cxn modelId="{3FEA7E25-FAA8-4404-8588-DEB0EFF01663}" type="presOf" srcId="{85B890CD-78BB-4614-B637-C24DB6F3161B}" destId="{2DA0C9F6-5D18-42B5-8FC8-00523D188BFC}" srcOrd="0" destOrd="0" presId="urn:microsoft.com/office/officeart/2005/8/layout/process4"/>
    <dgm:cxn modelId="{890A5853-5723-44B9-BF07-10AAA7CF8D6E}" srcId="{85B890CD-78BB-4614-B637-C24DB6F3161B}" destId="{01E9E9D0-EE02-49B3-B65C-DE7D6EC63DA1}" srcOrd="0" destOrd="0" parTransId="{F198F90B-F30F-4EF9-8F48-46AB662D18DC}" sibTransId="{5BF50CE3-10DE-4A5B-8959-AB57AB532C7B}"/>
    <dgm:cxn modelId="{09DEA44F-58FA-4D14-9EC0-80052BB9870B}" type="presParOf" srcId="{2CBAF28B-CB05-42E7-A7E5-C3D45242D8A4}" destId="{7AF9AF9F-31AE-4014-AE15-076787387846}" srcOrd="0" destOrd="0" presId="urn:microsoft.com/office/officeart/2005/8/layout/process4"/>
    <dgm:cxn modelId="{4190B668-C051-48E2-800D-92AEDA418524}" type="presParOf" srcId="{7AF9AF9F-31AE-4014-AE15-076787387846}" destId="{2DA0C9F6-5D18-42B5-8FC8-00523D188BFC}" srcOrd="0" destOrd="0" presId="urn:microsoft.com/office/officeart/2005/8/layout/process4"/>
    <dgm:cxn modelId="{CAE97109-F26E-45CA-9EF8-F3F951B70ABC}" type="presParOf" srcId="{7AF9AF9F-31AE-4014-AE15-076787387846}" destId="{C4E2ADD8-BFCE-470A-970C-3E84444E2F18}" srcOrd="1" destOrd="0" presId="urn:microsoft.com/office/officeart/2005/8/layout/process4"/>
    <dgm:cxn modelId="{0513A2B4-D4D7-442B-BC3D-8523F5FDAB6D}" type="presParOf" srcId="{7AF9AF9F-31AE-4014-AE15-076787387846}" destId="{00926DFD-BE03-480B-B1B8-79FC5B32EA7A}" srcOrd="2" destOrd="0" presId="urn:microsoft.com/office/officeart/2005/8/layout/process4"/>
    <dgm:cxn modelId="{007B5025-E321-44A6-B382-91AE20F9DE3E}" type="presParOf" srcId="{00926DFD-BE03-480B-B1B8-79FC5B32EA7A}" destId="{29590B5E-A233-41D5-BFF4-40F7D549464D}" srcOrd="0" destOrd="0" presId="urn:microsoft.com/office/officeart/2005/8/layout/process4"/>
    <dgm:cxn modelId="{49598829-E1B8-4B3A-9455-18F2818177B0}" type="presParOf" srcId="{00926DFD-BE03-480B-B1B8-79FC5B32EA7A}" destId="{1FBE7A27-EB5D-4DEE-8A6C-D3B229E7558A}" srcOrd="1" destOrd="0" presId="urn:microsoft.com/office/officeart/2005/8/layout/process4"/>
    <dgm:cxn modelId="{E9EF331D-5581-45FC-A025-AD33DDE4806C}" type="presParOf" srcId="{00926DFD-BE03-480B-B1B8-79FC5B32EA7A}" destId="{8D2E1E86-0C0E-450D-83E8-C480C1F1C0B7}" srcOrd="2" destOrd="0" presId="urn:microsoft.com/office/officeart/2005/8/layout/process4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EBDF46E8-55CF-4C93-8993-A47C9C2DF02F}" type="doc">
      <dgm:prSet loTypeId="urn:microsoft.com/office/officeart/2005/8/layout/process4" loCatId="process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01E9E9D0-EE02-49B3-B65C-DE7D6EC63DA1}">
      <dgm:prSet phldrT="[Текст]" custT="1"/>
      <dgm:spPr>
        <a:solidFill>
          <a:srgbClr val="FFFF99">
            <a:alpha val="89804"/>
          </a:srgbClr>
        </a:solidFill>
      </dgm:spPr>
      <dgm:t>
        <a:bodyPr/>
        <a:lstStyle/>
        <a:p>
          <a:r>
            <a: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Цель:</a:t>
          </a:r>
        </a:p>
        <a:p>
          <a:r>
            <a:rPr lang="ru-RU" sz="1200" b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создание условий, обеспечивающих возможность жителям Карачаево-Черкесской Республики вести здоровый образ жизни, и приобщение всех слоев населения к систематическим занятиям физической культурой и спортом;</a:t>
          </a:r>
        </a:p>
        <a:p>
          <a:r>
            <a:rPr lang="ru-RU" sz="1200" b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популяризация и развитие физической культуры и спорта среди различных групп населения Карачаево-Черкесской Республики;</a:t>
          </a:r>
        </a:p>
        <a:p>
          <a:r>
            <a:rPr lang="ru-RU" sz="1200" b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развитие детско-юношеского спорта, спорта высших достижений и профессионального спорта в Карачаево-Черкесской Республике</a:t>
          </a:r>
        </a:p>
      </dgm:t>
    </dgm:pt>
    <dgm:pt modelId="{F198F90B-F30F-4EF9-8F48-46AB662D18DC}" type="parTrans" cxnId="{890A5853-5723-44B9-BF07-10AAA7CF8D6E}">
      <dgm:prSet/>
      <dgm:spPr/>
      <dgm:t>
        <a:bodyPr/>
        <a:lstStyle/>
        <a:p>
          <a:endParaRPr lang="ru-RU"/>
        </a:p>
      </dgm:t>
    </dgm:pt>
    <dgm:pt modelId="{5BF50CE3-10DE-4A5B-8959-AB57AB532C7B}" type="sibTrans" cxnId="{890A5853-5723-44B9-BF07-10AAA7CF8D6E}">
      <dgm:prSet/>
      <dgm:spPr/>
      <dgm:t>
        <a:bodyPr/>
        <a:lstStyle/>
        <a:p>
          <a:endParaRPr lang="ru-RU"/>
        </a:p>
      </dgm:t>
    </dgm:pt>
    <dgm:pt modelId="{CB33582A-8A03-4586-ADDB-19F2489130EE}">
      <dgm:prSet phldrT="[Текст]" custT="1"/>
      <dgm:spPr>
        <a:solidFill>
          <a:srgbClr val="CCECFF">
            <a:alpha val="89804"/>
          </a:srgbClr>
        </a:solidFill>
      </dgm:spPr>
      <dgm:t>
        <a:bodyPr/>
        <a:lstStyle/>
        <a:p>
          <a:r>
            <a: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Задачи:</a:t>
          </a:r>
        </a:p>
        <a:p>
          <a:r>
            <a:rPr lang="ru-RU" sz="1200" b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Создание новой системы физкультурно-спортивного воспитания населения;</a:t>
          </a:r>
        </a:p>
        <a:p>
          <a:r>
            <a:rPr lang="ru-RU" sz="1200" b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модернизация системы физического воспитания различных категорий и групп населения, в том числе в образовательных учреждениях профессионального образования;</a:t>
          </a:r>
        </a:p>
        <a:p>
          <a:r>
            <a:rPr lang="ru-RU" sz="1200" b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развитие инфраструктуры сферы физической культуры и спорта и совершенствование финансового обеспечения физкультурно-спортивной деятельности;</a:t>
          </a:r>
        </a:p>
        <a:p>
          <a:r>
            <a:rPr lang="ru-RU" sz="1200" b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содержание и развитие материально-технической базы объектов физической культуры и спорта республики</a:t>
          </a:r>
        </a:p>
      </dgm:t>
    </dgm:pt>
    <dgm:pt modelId="{2FAAC3AD-9163-43BF-899F-DBA600471B18}" type="sibTrans" cxnId="{7A495820-9714-4E4D-B058-086A69CC363B}">
      <dgm:prSet/>
      <dgm:spPr/>
      <dgm:t>
        <a:bodyPr/>
        <a:lstStyle/>
        <a:p>
          <a:endParaRPr lang="ru-RU"/>
        </a:p>
      </dgm:t>
    </dgm:pt>
    <dgm:pt modelId="{B8993AB9-2E18-4BA6-8944-1911D2C7852D}" type="parTrans" cxnId="{7A495820-9714-4E4D-B058-086A69CC363B}">
      <dgm:prSet/>
      <dgm:spPr/>
      <dgm:t>
        <a:bodyPr/>
        <a:lstStyle/>
        <a:p>
          <a:endParaRPr lang="ru-RU"/>
        </a:p>
      </dgm:t>
    </dgm:pt>
    <dgm:pt modelId="{85B890CD-78BB-4614-B637-C24DB6F3161B}">
      <dgm:prSet phldrT="[Текст]" custT="1"/>
      <dgm:spPr>
        <a:solidFill>
          <a:srgbClr val="00B0F0"/>
        </a:solidFill>
      </dgm:spPr>
      <dgm:t>
        <a:bodyPr anchor="t" anchorCtr="0"/>
        <a:lstStyle/>
        <a:p>
          <a:r>
            <a:rPr lang="ru-RU" sz="1800" b="1" i="0" u="none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Государственная программа «Развитие физической культуры и спорта в Карачаево-Черкесской Республике на 2017-2020 годы» </a:t>
          </a:r>
        </a:p>
      </dgm:t>
    </dgm:pt>
    <dgm:pt modelId="{E7B4A955-0352-43E3-8C38-21A5C595A5BC}" type="sibTrans" cxnId="{DBCCABFF-62AB-484D-B35C-E2BF8988A58E}">
      <dgm:prSet/>
      <dgm:spPr/>
      <dgm:t>
        <a:bodyPr/>
        <a:lstStyle/>
        <a:p>
          <a:endParaRPr lang="ru-RU"/>
        </a:p>
      </dgm:t>
    </dgm:pt>
    <dgm:pt modelId="{32FB0A6B-6A5B-41DA-888C-1898880F8C42}" type="parTrans" cxnId="{DBCCABFF-62AB-484D-B35C-E2BF8988A58E}">
      <dgm:prSet/>
      <dgm:spPr/>
      <dgm:t>
        <a:bodyPr/>
        <a:lstStyle/>
        <a:p>
          <a:endParaRPr lang="ru-RU"/>
        </a:p>
      </dgm:t>
    </dgm:pt>
    <dgm:pt modelId="{99E2DAF2-09EC-42F6-A233-DC96819DA688}">
      <dgm:prSet phldrT="[Текст]" custT="1"/>
      <dgm:spPr>
        <a:solidFill>
          <a:srgbClr val="CCCCFF">
            <a:alpha val="89804"/>
          </a:srgbClr>
        </a:solidFill>
      </dgm:spPr>
      <dgm:t>
        <a:bodyPr/>
        <a:lstStyle/>
        <a:p>
          <a:r>
            <a: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Ожидаемый результат</a:t>
          </a:r>
          <a:r>
            <a:rPr lang="ru-RU" sz="2000" b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:</a:t>
          </a:r>
        </a:p>
        <a:p>
          <a:r>
            <a:rPr lang="ru-RU" sz="1100" b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увеличение доли граждан республики, систематически занимающихся физической культурой и спортом, в общей численности населения с 12,7% до 34,2% в 2017 году;</a:t>
          </a:r>
        </a:p>
        <a:p>
          <a:r>
            <a:rPr lang="ru-RU" sz="1100" b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увеличение количества призовых мест, завоеванных спортсменами республики во всероссийских и международных соревнованиях, с 150 призовых мест в 2012 году до 260 в 2017 году;</a:t>
          </a:r>
        </a:p>
        <a:p>
          <a:r>
            <a:rPr lang="ru-RU" sz="1100" b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увеличение доли жителей Карачаево-Черкесской Республики, выполнивших нормативы Всероссийского физкультурно-спортивного комплекса "Готов к труду и обороне" (ГТО), в общей численности населения, принявшего участие в сдаче нормативов Всероссийского физкультурно-спортивного комплекса "Готов к труду и обороне" (ГТО), до 25% к 2017 году, из них учащихся и студентов до 40%</a:t>
          </a:r>
        </a:p>
      </dgm:t>
    </dgm:pt>
    <dgm:pt modelId="{F8875897-262B-4331-87AC-62686B585131}" type="sibTrans" cxnId="{920C8FA8-068A-4433-9CAE-04C0D6296A98}">
      <dgm:prSet/>
      <dgm:spPr/>
      <dgm:t>
        <a:bodyPr/>
        <a:lstStyle/>
        <a:p>
          <a:endParaRPr lang="ru-RU"/>
        </a:p>
      </dgm:t>
    </dgm:pt>
    <dgm:pt modelId="{29801FAC-9BB6-471B-BF26-DD76096513D1}" type="parTrans" cxnId="{920C8FA8-068A-4433-9CAE-04C0D6296A98}">
      <dgm:prSet/>
      <dgm:spPr/>
      <dgm:t>
        <a:bodyPr/>
        <a:lstStyle/>
        <a:p>
          <a:endParaRPr lang="ru-RU"/>
        </a:p>
      </dgm:t>
    </dgm:pt>
    <dgm:pt modelId="{2CBAF28B-CB05-42E7-A7E5-C3D45242D8A4}" type="pres">
      <dgm:prSet presAssocID="{EBDF46E8-55CF-4C93-8993-A47C9C2DF02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AF9AF9F-31AE-4014-AE15-076787387846}" type="pres">
      <dgm:prSet presAssocID="{85B890CD-78BB-4614-B637-C24DB6F3161B}" presName="boxAndChildren" presStyleCnt="0"/>
      <dgm:spPr/>
      <dgm:t>
        <a:bodyPr/>
        <a:lstStyle/>
        <a:p>
          <a:endParaRPr lang="ru-RU"/>
        </a:p>
      </dgm:t>
    </dgm:pt>
    <dgm:pt modelId="{2DA0C9F6-5D18-42B5-8FC8-00523D188BFC}" type="pres">
      <dgm:prSet presAssocID="{85B890CD-78BB-4614-B637-C24DB6F3161B}" presName="parentTextBox" presStyleLbl="node1" presStyleIdx="0" presStyleCnt="1"/>
      <dgm:spPr/>
      <dgm:t>
        <a:bodyPr/>
        <a:lstStyle/>
        <a:p>
          <a:endParaRPr lang="ru-RU"/>
        </a:p>
      </dgm:t>
    </dgm:pt>
    <dgm:pt modelId="{C4E2ADD8-BFCE-470A-970C-3E84444E2F18}" type="pres">
      <dgm:prSet presAssocID="{85B890CD-78BB-4614-B637-C24DB6F3161B}" presName="entireBox" presStyleLbl="node1" presStyleIdx="0" presStyleCnt="1" custFlipVert="0" custScaleX="67480" custScaleY="25225" custLinFactNeighborX="14634" custLinFactNeighborY="-14429"/>
      <dgm:spPr/>
      <dgm:t>
        <a:bodyPr/>
        <a:lstStyle/>
        <a:p>
          <a:endParaRPr lang="ru-RU"/>
        </a:p>
      </dgm:t>
    </dgm:pt>
    <dgm:pt modelId="{00926DFD-BE03-480B-B1B8-79FC5B32EA7A}" type="pres">
      <dgm:prSet presAssocID="{85B890CD-78BB-4614-B637-C24DB6F3161B}" presName="descendantBox" presStyleCnt="0"/>
      <dgm:spPr/>
      <dgm:t>
        <a:bodyPr/>
        <a:lstStyle/>
        <a:p>
          <a:endParaRPr lang="ru-RU"/>
        </a:p>
      </dgm:t>
    </dgm:pt>
    <dgm:pt modelId="{29590B5E-A233-41D5-BFF4-40F7D549464D}" type="pres">
      <dgm:prSet presAssocID="{01E9E9D0-EE02-49B3-B65C-DE7D6EC63DA1}" presName="childTextBox" presStyleLbl="fgAccFollowNode1" presStyleIdx="0" presStyleCnt="3" custScaleY="137073" custLinFactNeighborX="-147" custLinFactNeighborY="148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BE7A27-EB5D-4DEE-8A6C-D3B229E7558A}" type="pres">
      <dgm:prSet presAssocID="{CB33582A-8A03-4586-ADDB-19F2489130EE}" presName="childTextBox" presStyleLbl="fgAccFollowNode1" presStyleIdx="1" presStyleCnt="3" custScaleY="137073" custLinFactNeighborX="-49" custLinFactNeighborY="148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2E1E86-0C0E-450D-83E8-C480C1F1C0B7}" type="pres">
      <dgm:prSet presAssocID="{99E2DAF2-09EC-42F6-A233-DC96819DA688}" presName="childTextBox" presStyleLbl="fgAccFollowNode1" presStyleIdx="2" presStyleCnt="3" custScaleY="137073" custLinFactNeighborX="49" custLinFactNeighborY="148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DB71202-19B2-45A3-AA72-8853BD00FE73}" type="presOf" srcId="{99E2DAF2-09EC-42F6-A233-DC96819DA688}" destId="{8D2E1E86-0C0E-450D-83E8-C480C1F1C0B7}" srcOrd="0" destOrd="0" presId="urn:microsoft.com/office/officeart/2005/8/layout/process4"/>
    <dgm:cxn modelId="{C5FFF438-9DE5-4AFC-AC64-38A8E9E49D07}" type="presOf" srcId="{CB33582A-8A03-4586-ADDB-19F2489130EE}" destId="{1FBE7A27-EB5D-4DEE-8A6C-D3B229E7558A}" srcOrd="0" destOrd="0" presId="urn:microsoft.com/office/officeart/2005/8/layout/process4"/>
    <dgm:cxn modelId="{2AA76403-5C39-4323-B96B-5D62642FBF72}" type="presOf" srcId="{85B890CD-78BB-4614-B637-C24DB6F3161B}" destId="{2DA0C9F6-5D18-42B5-8FC8-00523D188BFC}" srcOrd="0" destOrd="0" presId="urn:microsoft.com/office/officeart/2005/8/layout/process4"/>
    <dgm:cxn modelId="{920C8FA8-068A-4433-9CAE-04C0D6296A98}" srcId="{85B890CD-78BB-4614-B637-C24DB6F3161B}" destId="{99E2DAF2-09EC-42F6-A233-DC96819DA688}" srcOrd="2" destOrd="0" parTransId="{29801FAC-9BB6-471B-BF26-DD76096513D1}" sibTransId="{F8875897-262B-4331-87AC-62686B585131}"/>
    <dgm:cxn modelId="{DBCCABFF-62AB-484D-B35C-E2BF8988A58E}" srcId="{EBDF46E8-55CF-4C93-8993-A47C9C2DF02F}" destId="{85B890CD-78BB-4614-B637-C24DB6F3161B}" srcOrd="0" destOrd="0" parTransId="{32FB0A6B-6A5B-41DA-888C-1898880F8C42}" sibTransId="{E7B4A955-0352-43E3-8C38-21A5C595A5BC}"/>
    <dgm:cxn modelId="{86D80894-BAC9-4AF0-AE42-7D30107EB700}" type="presOf" srcId="{85B890CD-78BB-4614-B637-C24DB6F3161B}" destId="{C4E2ADD8-BFCE-470A-970C-3E84444E2F18}" srcOrd="1" destOrd="0" presId="urn:microsoft.com/office/officeart/2005/8/layout/process4"/>
    <dgm:cxn modelId="{7C497F94-E74F-4AE0-97C9-0CE8FA386AD8}" type="presOf" srcId="{EBDF46E8-55CF-4C93-8993-A47C9C2DF02F}" destId="{2CBAF28B-CB05-42E7-A7E5-C3D45242D8A4}" srcOrd="0" destOrd="0" presId="urn:microsoft.com/office/officeart/2005/8/layout/process4"/>
    <dgm:cxn modelId="{890A5853-5723-44B9-BF07-10AAA7CF8D6E}" srcId="{85B890CD-78BB-4614-B637-C24DB6F3161B}" destId="{01E9E9D0-EE02-49B3-B65C-DE7D6EC63DA1}" srcOrd="0" destOrd="0" parTransId="{F198F90B-F30F-4EF9-8F48-46AB662D18DC}" sibTransId="{5BF50CE3-10DE-4A5B-8959-AB57AB532C7B}"/>
    <dgm:cxn modelId="{F98D195A-6929-4D9F-A77A-DF40C980BFED}" type="presOf" srcId="{01E9E9D0-EE02-49B3-B65C-DE7D6EC63DA1}" destId="{29590B5E-A233-41D5-BFF4-40F7D549464D}" srcOrd="0" destOrd="0" presId="urn:microsoft.com/office/officeart/2005/8/layout/process4"/>
    <dgm:cxn modelId="{7A495820-9714-4E4D-B058-086A69CC363B}" srcId="{85B890CD-78BB-4614-B637-C24DB6F3161B}" destId="{CB33582A-8A03-4586-ADDB-19F2489130EE}" srcOrd="1" destOrd="0" parTransId="{B8993AB9-2E18-4BA6-8944-1911D2C7852D}" sibTransId="{2FAAC3AD-9163-43BF-899F-DBA600471B18}"/>
    <dgm:cxn modelId="{E95571C7-3B4D-41AF-A4ED-689B27B098EE}" type="presParOf" srcId="{2CBAF28B-CB05-42E7-A7E5-C3D45242D8A4}" destId="{7AF9AF9F-31AE-4014-AE15-076787387846}" srcOrd="0" destOrd="0" presId="urn:microsoft.com/office/officeart/2005/8/layout/process4"/>
    <dgm:cxn modelId="{C61A6BB8-746A-4D4A-8001-5EF6B688EA73}" type="presParOf" srcId="{7AF9AF9F-31AE-4014-AE15-076787387846}" destId="{2DA0C9F6-5D18-42B5-8FC8-00523D188BFC}" srcOrd="0" destOrd="0" presId="urn:microsoft.com/office/officeart/2005/8/layout/process4"/>
    <dgm:cxn modelId="{B3CA6048-D6D5-4584-B58F-8070326E8539}" type="presParOf" srcId="{7AF9AF9F-31AE-4014-AE15-076787387846}" destId="{C4E2ADD8-BFCE-470A-970C-3E84444E2F18}" srcOrd="1" destOrd="0" presId="urn:microsoft.com/office/officeart/2005/8/layout/process4"/>
    <dgm:cxn modelId="{D6D61627-6F5F-44A6-B079-58E3684FD08E}" type="presParOf" srcId="{7AF9AF9F-31AE-4014-AE15-076787387846}" destId="{00926DFD-BE03-480B-B1B8-79FC5B32EA7A}" srcOrd="2" destOrd="0" presId="urn:microsoft.com/office/officeart/2005/8/layout/process4"/>
    <dgm:cxn modelId="{6C6D3527-200D-4951-8F3B-6EBD14BE91CD}" type="presParOf" srcId="{00926DFD-BE03-480B-B1B8-79FC5B32EA7A}" destId="{29590B5E-A233-41D5-BFF4-40F7D549464D}" srcOrd="0" destOrd="0" presId="urn:microsoft.com/office/officeart/2005/8/layout/process4"/>
    <dgm:cxn modelId="{781A6268-B850-4939-A4FC-039AB6CE1D64}" type="presParOf" srcId="{00926DFD-BE03-480B-B1B8-79FC5B32EA7A}" destId="{1FBE7A27-EB5D-4DEE-8A6C-D3B229E7558A}" srcOrd="1" destOrd="0" presId="urn:microsoft.com/office/officeart/2005/8/layout/process4"/>
    <dgm:cxn modelId="{7AC00C74-6394-41A2-85B8-65C18CEEB458}" type="presParOf" srcId="{00926DFD-BE03-480B-B1B8-79FC5B32EA7A}" destId="{8D2E1E86-0C0E-450D-83E8-C480C1F1C0B7}" srcOrd="2" destOrd="0" presId="urn:microsoft.com/office/officeart/2005/8/layout/process4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EBDF46E8-55CF-4C93-8993-A47C9C2DF02F}" type="doc">
      <dgm:prSet loTypeId="urn:microsoft.com/office/officeart/2005/8/layout/process4" loCatId="process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01E9E9D0-EE02-49B3-B65C-DE7D6EC63DA1}">
      <dgm:prSet phldrT="[Текст]" custT="1"/>
      <dgm:spPr>
        <a:solidFill>
          <a:srgbClr val="FFCCFF">
            <a:alpha val="89804"/>
          </a:srgbClr>
        </a:solidFill>
      </dgm:spPr>
      <dgm:t>
        <a:bodyPr/>
        <a:lstStyle/>
        <a:p>
          <a:r>
            <a: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Цель:</a:t>
          </a:r>
        </a:p>
        <a:p>
          <a:r>
            <a:rPr lang="ru-RU" sz="1200" b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создание благоприятных условий, способствующих эффективному развитию рынка труда</a:t>
          </a:r>
        </a:p>
      </dgm:t>
    </dgm:pt>
    <dgm:pt modelId="{F198F90B-F30F-4EF9-8F48-46AB662D18DC}" type="parTrans" cxnId="{890A5853-5723-44B9-BF07-10AAA7CF8D6E}">
      <dgm:prSet/>
      <dgm:spPr/>
      <dgm:t>
        <a:bodyPr/>
        <a:lstStyle/>
        <a:p>
          <a:endParaRPr lang="ru-RU" b="1"/>
        </a:p>
      </dgm:t>
    </dgm:pt>
    <dgm:pt modelId="{5BF50CE3-10DE-4A5B-8959-AB57AB532C7B}" type="sibTrans" cxnId="{890A5853-5723-44B9-BF07-10AAA7CF8D6E}">
      <dgm:prSet/>
      <dgm:spPr/>
      <dgm:t>
        <a:bodyPr/>
        <a:lstStyle/>
        <a:p>
          <a:endParaRPr lang="ru-RU" b="1"/>
        </a:p>
      </dgm:t>
    </dgm:pt>
    <dgm:pt modelId="{CB33582A-8A03-4586-ADDB-19F2489130EE}">
      <dgm:prSet phldrT="[Текст]" custT="1"/>
      <dgm:spPr>
        <a:solidFill>
          <a:srgbClr val="CCECFF">
            <a:alpha val="89804"/>
          </a:srgbClr>
        </a:solidFill>
      </dgm:spPr>
      <dgm:t>
        <a:bodyPr/>
        <a:lstStyle/>
        <a:p>
          <a:r>
            <a: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Задачи:</a:t>
          </a:r>
        </a:p>
        <a:p>
          <a:r>
            <a:rPr lang="ru-RU" sz="1200" b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содействие занятости населения и обеспечение работодателей рабочей силой;</a:t>
          </a:r>
        </a:p>
        <a:p>
          <a:r>
            <a:rPr lang="ru-RU" sz="1200" b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повышение конкурентоспособности рабочей силы на рынке труда;</a:t>
          </a:r>
        </a:p>
        <a:p>
          <a:r>
            <a:rPr lang="ru-RU" sz="1200" b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развитие трудовой мобильности населения;</a:t>
          </a:r>
        </a:p>
        <a:p>
          <a:r>
            <a:rPr lang="ru-RU" sz="1200" b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социальная поддержка безработных граждан;</a:t>
          </a:r>
        </a:p>
        <a:p>
          <a:r>
            <a:rPr lang="ru-RU" sz="1200" b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предотвращение роста напряженности на рынке труда;</a:t>
          </a:r>
        </a:p>
        <a:p>
          <a:r>
            <a:rPr lang="ru-RU" sz="1200" b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развитие и содержание службы занятости населения</a:t>
          </a:r>
        </a:p>
      </dgm:t>
    </dgm:pt>
    <dgm:pt modelId="{2FAAC3AD-9163-43BF-899F-DBA600471B18}" type="sibTrans" cxnId="{7A495820-9714-4E4D-B058-086A69CC363B}">
      <dgm:prSet/>
      <dgm:spPr/>
      <dgm:t>
        <a:bodyPr/>
        <a:lstStyle/>
        <a:p>
          <a:endParaRPr lang="ru-RU" b="1"/>
        </a:p>
      </dgm:t>
    </dgm:pt>
    <dgm:pt modelId="{B8993AB9-2E18-4BA6-8944-1911D2C7852D}" type="parTrans" cxnId="{7A495820-9714-4E4D-B058-086A69CC363B}">
      <dgm:prSet/>
      <dgm:spPr/>
      <dgm:t>
        <a:bodyPr/>
        <a:lstStyle/>
        <a:p>
          <a:endParaRPr lang="ru-RU" b="1"/>
        </a:p>
      </dgm:t>
    </dgm:pt>
    <dgm:pt modelId="{85B890CD-78BB-4614-B637-C24DB6F3161B}">
      <dgm:prSet phldrT="[Текст]" custT="1"/>
      <dgm:spPr>
        <a:solidFill>
          <a:srgbClr val="FFFF99"/>
        </a:solidFill>
      </dgm:spPr>
      <dgm:t>
        <a:bodyPr anchor="t" anchorCtr="0"/>
        <a:lstStyle/>
        <a:p>
          <a:r>
            <a:rPr lang="ru-RU" sz="1800" b="1" i="0" u="none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Государственная программа «Содействие занятости населения Карачаево-Черкесской Республики на 2014-2020 годы» </a:t>
          </a:r>
        </a:p>
        <a:p>
          <a:endParaRPr lang="ru-RU" sz="1800" b="1" i="0" u="none" dirty="0" smtClean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E7B4A955-0352-43E3-8C38-21A5C595A5BC}" type="sibTrans" cxnId="{DBCCABFF-62AB-484D-B35C-E2BF8988A58E}">
      <dgm:prSet/>
      <dgm:spPr/>
      <dgm:t>
        <a:bodyPr/>
        <a:lstStyle/>
        <a:p>
          <a:endParaRPr lang="ru-RU" b="1"/>
        </a:p>
      </dgm:t>
    </dgm:pt>
    <dgm:pt modelId="{32FB0A6B-6A5B-41DA-888C-1898880F8C42}" type="parTrans" cxnId="{DBCCABFF-62AB-484D-B35C-E2BF8988A58E}">
      <dgm:prSet/>
      <dgm:spPr/>
      <dgm:t>
        <a:bodyPr/>
        <a:lstStyle/>
        <a:p>
          <a:endParaRPr lang="ru-RU" b="1"/>
        </a:p>
      </dgm:t>
    </dgm:pt>
    <dgm:pt modelId="{1DC77499-26BB-4457-AA85-39EEE88EA41D}">
      <dgm:prSet custT="1"/>
      <dgm:spPr>
        <a:solidFill>
          <a:srgbClr val="CCFFCC">
            <a:alpha val="90000"/>
          </a:srgbClr>
        </a:solidFill>
      </dgm:spPr>
      <dgm:t>
        <a:bodyPr/>
        <a:lstStyle/>
        <a:p>
          <a:r>
            <a: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Ожидаемый результат:</a:t>
          </a:r>
        </a:p>
        <a:p>
          <a:r>
            <a:rPr lang="ru-RU" sz="1200" b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предотвращение роста напряженности на рынке труда за счет минимизации уровней общей и регистрируемой безработицы;</a:t>
          </a:r>
        </a:p>
        <a:p>
          <a:r>
            <a:rPr lang="ru-RU" sz="1200" b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удовлетворение спроса экономики на квалифицированную рабочую силу;</a:t>
          </a:r>
        </a:p>
        <a:p>
          <a:r>
            <a:rPr lang="ru-RU" sz="1200" b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создание условий для интеграции в трудовую деятельность лиц с ограниченными физическими возможностями, в частности путем создания специальных рабочих мест для инвалидов;</a:t>
          </a:r>
        </a:p>
        <a:p>
          <a:r>
            <a:rPr lang="ru-RU" sz="1200" b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повышение качества предоставления услуг в области содействия занятости населения на основе развития государственной службы занятости населения</a:t>
          </a:r>
        </a:p>
      </dgm:t>
    </dgm:pt>
    <dgm:pt modelId="{12BFF8F9-FDD3-4642-98AC-ABBF74277DB0}" type="parTrans" cxnId="{4375B90C-D79A-4340-AF27-8135C3954681}">
      <dgm:prSet/>
      <dgm:spPr/>
      <dgm:t>
        <a:bodyPr/>
        <a:lstStyle/>
        <a:p>
          <a:endParaRPr lang="ru-RU"/>
        </a:p>
      </dgm:t>
    </dgm:pt>
    <dgm:pt modelId="{78F0650D-AC85-4BB2-A607-E5EC8CD06D09}" type="sibTrans" cxnId="{4375B90C-D79A-4340-AF27-8135C3954681}">
      <dgm:prSet/>
      <dgm:spPr/>
      <dgm:t>
        <a:bodyPr/>
        <a:lstStyle/>
        <a:p>
          <a:endParaRPr lang="ru-RU"/>
        </a:p>
      </dgm:t>
    </dgm:pt>
    <dgm:pt modelId="{2CBAF28B-CB05-42E7-A7E5-C3D45242D8A4}" type="pres">
      <dgm:prSet presAssocID="{EBDF46E8-55CF-4C93-8993-A47C9C2DF02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AF9AF9F-31AE-4014-AE15-076787387846}" type="pres">
      <dgm:prSet presAssocID="{85B890CD-78BB-4614-B637-C24DB6F3161B}" presName="boxAndChildren" presStyleCnt="0"/>
      <dgm:spPr/>
      <dgm:t>
        <a:bodyPr/>
        <a:lstStyle/>
        <a:p>
          <a:endParaRPr lang="ru-RU"/>
        </a:p>
      </dgm:t>
    </dgm:pt>
    <dgm:pt modelId="{2DA0C9F6-5D18-42B5-8FC8-00523D188BFC}" type="pres">
      <dgm:prSet presAssocID="{85B890CD-78BB-4614-B637-C24DB6F3161B}" presName="parentTextBox" presStyleLbl="node1" presStyleIdx="0" presStyleCnt="1"/>
      <dgm:spPr/>
      <dgm:t>
        <a:bodyPr/>
        <a:lstStyle/>
        <a:p>
          <a:endParaRPr lang="ru-RU"/>
        </a:p>
      </dgm:t>
    </dgm:pt>
    <dgm:pt modelId="{C4E2ADD8-BFCE-470A-970C-3E84444E2F18}" type="pres">
      <dgm:prSet presAssocID="{85B890CD-78BB-4614-B637-C24DB6F3161B}" presName="entireBox" presStyleLbl="node1" presStyleIdx="0" presStyleCnt="1" custFlipVert="0" custScaleX="67480" custScaleY="25225" custLinFactNeighborX="14634" custLinFactNeighborY="-14429"/>
      <dgm:spPr/>
      <dgm:t>
        <a:bodyPr/>
        <a:lstStyle/>
        <a:p>
          <a:endParaRPr lang="ru-RU"/>
        </a:p>
      </dgm:t>
    </dgm:pt>
    <dgm:pt modelId="{00926DFD-BE03-480B-B1B8-79FC5B32EA7A}" type="pres">
      <dgm:prSet presAssocID="{85B890CD-78BB-4614-B637-C24DB6F3161B}" presName="descendantBox" presStyleCnt="0"/>
      <dgm:spPr/>
      <dgm:t>
        <a:bodyPr/>
        <a:lstStyle/>
        <a:p>
          <a:endParaRPr lang="ru-RU"/>
        </a:p>
      </dgm:t>
    </dgm:pt>
    <dgm:pt modelId="{29590B5E-A233-41D5-BFF4-40F7D549464D}" type="pres">
      <dgm:prSet presAssocID="{01E9E9D0-EE02-49B3-B65C-DE7D6EC63DA1}" presName="childTextBox" presStyleLbl="fgAccFollowNode1" presStyleIdx="0" presStyleCnt="3" custScaleY="137073" custLinFactNeighborX="-147" custLinFactNeighborY="125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BE7A27-EB5D-4DEE-8A6C-D3B229E7558A}" type="pres">
      <dgm:prSet presAssocID="{CB33582A-8A03-4586-ADDB-19F2489130EE}" presName="childTextBox" presStyleLbl="fgAccFollowNode1" presStyleIdx="1" presStyleCnt="3" custScaleY="137073" custLinFactNeighborX="-49" custLinFactNeighborY="125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DFB0C7-4264-4363-BDC1-C8C765948A9C}" type="pres">
      <dgm:prSet presAssocID="{1DC77499-26BB-4457-AA85-39EEE88EA41D}" presName="childTextBox" presStyleLbl="fgAccFollowNode1" presStyleIdx="2" presStyleCnt="3" custScaleY="137073" custLinFactNeighborX="49" custLinFactNeighborY="125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A495820-9714-4E4D-B058-086A69CC363B}" srcId="{85B890CD-78BB-4614-B637-C24DB6F3161B}" destId="{CB33582A-8A03-4586-ADDB-19F2489130EE}" srcOrd="1" destOrd="0" parTransId="{B8993AB9-2E18-4BA6-8944-1911D2C7852D}" sibTransId="{2FAAC3AD-9163-43BF-899F-DBA600471B18}"/>
    <dgm:cxn modelId="{DBCCABFF-62AB-484D-B35C-E2BF8988A58E}" srcId="{EBDF46E8-55CF-4C93-8993-A47C9C2DF02F}" destId="{85B890CD-78BB-4614-B637-C24DB6F3161B}" srcOrd="0" destOrd="0" parTransId="{32FB0A6B-6A5B-41DA-888C-1898880F8C42}" sibTransId="{E7B4A955-0352-43E3-8C38-21A5C595A5BC}"/>
    <dgm:cxn modelId="{A2F0F15D-5B3A-4659-970C-572435053E4E}" type="presOf" srcId="{01E9E9D0-EE02-49B3-B65C-DE7D6EC63DA1}" destId="{29590B5E-A233-41D5-BFF4-40F7D549464D}" srcOrd="0" destOrd="0" presId="urn:microsoft.com/office/officeart/2005/8/layout/process4"/>
    <dgm:cxn modelId="{03D53FFA-C62C-42F1-901A-601C9E66BB26}" type="presOf" srcId="{85B890CD-78BB-4614-B637-C24DB6F3161B}" destId="{2DA0C9F6-5D18-42B5-8FC8-00523D188BFC}" srcOrd="0" destOrd="0" presId="urn:microsoft.com/office/officeart/2005/8/layout/process4"/>
    <dgm:cxn modelId="{4375B90C-D79A-4340-AF27-8135C3954681}" srcId="{85B890CD-78BB-4614-B637-C24DB6F3161B}" destId="{1DC77499-26BB-4457-AA85-39EEE88EA41D}" srcOrd="2" destOrd="0" parTransId="{12BFF8F9-FDD3-4642-98AC-ABBF74277DB0}" sibTransId="{78F0650D-AC85-4BB2-A607-E5EC8CD06D09}"/>
    <dgm:cxn modelId="{E0932E9B-C124-4666-8BEA-2A27FF927B51}" type="presOf" srcId="{CB33582A-8A03-4586-ADDB-19F2489130EE}" destId="{1FBE7A27-EB5D-4DEE-8A6C-D3B229E7558A}" srcOrd="0" destOrd="0" presId="urn:microsoft.com/office/officeart/2005/8/layout/process4"/>
    <dgm:cxn modelId="{D4F281EA-1D2A-45F4-A197-D4397076E532}" type="presOf" srcId="{1DC77499-26BB-4457-AA85-39EEE88EA41D}" destId="{85DFB0C7-4264-4363-BDC1-C8C765948A9C}" srcOrd="0" destOrd="0" presId="urn:microsoft.com/office/officeart/2005/8/layout/process4"/>
    <dgm:cxn modelId="{890A5853-5723-44B9-BF07-10AAA7CF8D6E}" srcId="{85B890CD-78BB-4614-B637-C24DB6F3161B}" destId="{01E9E9D0-EE02-49B3-B65C-DE7D6EC63DA1}" srcOrd="0" destOrd="0" parTransId="{F198F90B-F30F-4EF9-8F48-46AB662D18DC}" sibTransId="{5BF50CE3-10DE-4A5B-8959-AB57AB532C7B}"/>
    <dgm:cxn modelId="{DD5D1DF0-2F55-4788-B6B9-64C9ED38CF07}" type="presOf" srcId="{EBDF46E8-55CF-4C93-8993-A47C9C2DF02F}" destId="{2CBAF28B-CB05-42E7-A7E5-C3D45242D8A4}" srcOrd="0" destOrd="0" presId="urn:microsoft.com/office/officeart/2005/8/layout/process4"/>
    <dgm:cxn modelId="{7B18182C-9119-401E-8D08-5D070552174B}" type="presOf" srcId="{85B890CD-78BB-4614-B637-C24DB6F3161B}" destId="{C4E2ADD8-BFCE-470A-970C-3E84444E2F18}" srcOrd="1" destOrd="0" presId="urn:microsoft.com/office/officeart/2005/8/layout/process4"/>
    <dgm:cxn modelId="{06B0ABA8-08D7-4233-899E-7222FAFB189C}" type="presParOf" srcId="{2CBAF28B-CB05-42E7-A7E5-C3D45242D8A4}" destId="{7AF9AF9F-31AE-4014-AE15-076787387846}" srcOrd="0" destOrd="0" presId="urn:microsoft.com/office/officeart/2005/8/layout/process4"/>
    <dgm:cxn modelId="{A06D0D66-324B-4C28-BF70-8B56DD678C16}" type="presParOf" srcId="{7AF9AF9F-31AE-4014-AE15-076787387846}" destId="{2DA0C9F6-5D18-42B5-8FC8-00523D188BFC}" srcOrd="0" destOrd="0" presId="urn:microsoft.com/office/officeart/2005/8/layout/process4"/>
    <dgm:cxn modelId="{F3D4A8EB-F422-47F8-80B6-AD30F4AB9A16}" type="presParOf" srcId="{7AF9AF9F-31AE-4014-AE15-076787387846}" destId="{C4E2ADD8-BFCE-470A-970C-3E84444E2F18}" srcOrd="1" destOrd="0" presId="urn:microsoft.com/office/officeart/2005/8/layout/process4"/>
    <dgm:cxn modelId="{F9E57E8C-3A22-44A9-BC00-2C4490493464}" type="presParOf" srcId="{7AF9AF9F-31AE-4014-AE15-076787387846}" destId="{00926DFD-BE03-480B-B1B8-79FC5B32EA7A}" srcOrd="2" destOrd="0" presId="urn:microsoft.com/office/officeart/2005/8/layout/process4"/>
    <dgm:cxn modelId="{EAD55424-43E3-46DE-A225-CA5ACC661595}" type="presParOf" srcId="{00926DFD-BE03-480B-B1B8-79FC5B32EA7A}" destId="{29590B5E-A233-41D5-BFF4-40F7D549464D}" srcOrd="0" destOrd="0" presId="urn:microsoft.com/office/officeart/2005/8/layout/process4"/>
    <dgm:cxn modelId="{97D58469-18CA-4A16-8F78-A33128491831}" type="presParOf" srcId="{00926DFD-BE03-480B-B1B8-79FC5B32EA7A}" destId="{1FBE7A27-EB5D-4DEE-8A6C-D3B229E7558A}" srcOrd="1" destOrd="0" presId="urn:microsoft.com/office/officeart/2005/8/layout/process4"/>
    <dgm:cxn modelId="{739050F4-FBEE-4F1C-848D-A11C4EDA5153}" type="presParOf" srcId="{00926DFD-BE03-480B-B1B8-79FC5B32EA7A}" destId="{85DFB0C7-4264-4363-BDC1-C8C765948A9C}" srcOrd="2" destOrd="0" presId="urn:microsoft.com/office/officeart/2005/8/layout/process4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EBDF46E8-55CF-4C93-8993-A47C9C2DF02F}" type="doc">
      <dgm:prSet loTypeId="urn:microsoft.com/office/officeart/2005/8/layout/process4" loCatId="process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01E9E9D0-EE02-49B3-B65C-DE7D6EC63DA1}">
      <dgm:prSet phldrT="[Текст]" custT="1"/>
      <dgm:spPr>
        <a:solidFill>
          <a:srgbClr val="FFCCFF">
            <a:alpha val="89804"/>
          </a:srgbClr>
        </a:solidFill>
      </dgm:spPr>
      <dgm:t>
        <a:bodyPr/>
        <a:lstStyle/>
        <a:p>
          <a:r>
            <a: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Цель:</a:t>
          </a:r>
        </a:p>
        <a:p>
          <a:r>
            <a:rPr lang="ru-RU" sz="1200" b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гарантированное обеспечение водными ресурсами устойчивого социально- экономического развития Карачаево-Черкесской Республики и сопредельной территории Ставропольского края;</a:t>
          </a:r>
        </a:p>
        <a:p>
          <a:r>
            <a:rPr lang="ru-RU" sz="1200" b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сохранение и восстановление водных объектов до состояния, обеспечивающего экологически благоприятные условия жизни населения;</a:t>
          </a:r>
        </a:p>
        <a:p>
          <a:r>
            <a:rPr lang="ru-RU" sz="1200" b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стабилизация, сохранение и улучшение экологической обстановки, повышение уровня экологической безопасности населения, содействие улучшению демографического положения в Карачаево-Черкесской Республике</a:t>
          </a:r>
        </a:p>
      </dgm:t>
    </dgm:pt>
    <dgm:pt modelId="{F198F90B-F30F-4EF9-8F48-46AB662D18DC}" type="parTrans" cxnId="{890A5853-5723-44B9-BF07-10AAA7CF8D6E}">
      <dgm:prSet/>
      <dgm:spPr/>
      <dgm:t>
        <a:bodyPr/>
        <a:lstStyle/>
        <a:p>
          <a:endParaRPr lang="ru-RU" b="1"/>
        </a:p>
      </dgm:t>
    </dgm:pt>
    <dgm:pt modelId="{5BF50CE3-10DE-4A5B-8959-AB57AB532C7B}" type="sibTrans" cxnId="{890A5853-5723-44B9-BF07-10AAA7CF8D6E}">
      <dgm:prSet/>
      <dgm:spPr/>
      <dgm:t>
        <a:bodyPr/>
        <a:lstStyle/>
        <a:p>
          <a:endParaRPr lang="ru-RU" b="1"/>
        </a:p>
      </dgm:t>
    </dgm:pt>
    <dgm:pt modelId="{CB33582A-8A03-4586-ADDB-19F2489130EE}">
      <dgm:prSet phldrT="[Текст]" custT="1"/>
      <dgm:spPr>
        <a:solidFill>
          <a:srgbClr val="CCECFF">
            <a:alpha val="89804"/>
          </a:srgbClr>
        </a:solidFill>
      </dgm:spPr>
      <dgm:t>
        <a:bodyPr/>
        <a:lstStyle/>
        <a:p>
          <a:r>
            <a: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Задачи:</a:t>
          </a:r>
        </a:p>
        <a:p>
          <a:r>
            <a:rPr lang="ru-RU" sz="1200" b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повышение эксплуатационной надежности гидротехнических сооружений (в том числе бесхозяйных) путем их приведения к безопасному техническому состоянию;</a:t>
          </a:r>
        </a:p>
        <a:p>
          <a:r>
            <a:rPr lang="ru-RU" sz="1200" b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обеспечение населения и объектов экономики сооружениями инженерной защиты с учетом экономической целесообразности строительства таких сооружений на основе оценки и сопоставления альтернативных издержек;</a:t>
          </a:r>
        </a:p>
        <a:p>
          <a:r>
            <a:rPr lang="ru-RU" sz="1200" b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обеспечение высокого уровня защищенности территорий от чрезвычайных ситуаций природного и техногенного характера;</a:t>
          </a:r>
        </a:p>
        <a:p>
          <a:r>
            <a:rPr lang="ru-RU" sz="1200" b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развитие сети государственного мониторинга водных объектов</a:t>
          </a:r>
        </a:p>
      </dgm:t>
    </dgm:pt>
    <dgm:pt modelId="{2FAAC3AD-9163-43BF-899F-DBA600471B18}" type="sibTrans" cxnId="{7A495820-9714-4E4D-B058-086A69CC363B}">
      <dgm:prSet/>
      <dgm:spPr/>
      <dgm:t>
        <a:bodyPr/>
        <a:lstStyle/>
        <a:p>
          <a:endParaRPr lang="ru-RU" b="1"/>
        </a:p>
      </dgm:t>
    </dgm:pt>
    <dgm:pt modelId="{B8993AB9-2E18-4BA6-8944-1911D2C7852D}" type="parTrans" cxnId="{7A495820-9714-4E4D-B058-086A69CC363B}">
      <dgm:prSet/>
      <dgm:spPr/>
      <dgm:t>
        <a:bodyPr/>
        <a:lstStyle/>
        <a:p>
          <a:endParaRPr lang="ru-RU" b="1"/>
        </a:p>
      </dgm:t>
    </dgm:pt>
    <dgm:pt modelId="{85B890CD-78BB-4614-B637-C24DB6F3161B}">
      <dgm:prSet phldrT="[Текст]" custT="1"/>
      <dgm:spPr>
        <a:solidFill>
          <a:srgbClr val="99CCFF"/>
        </a:solidFill>
      </dgm:spPr>
      <dgm:t>
        <a:bodyPr anchor="t" anchorCtr="0"/>
        <a:lstStyle/>
        <a:p>
          <a:r>
            <a:rPr lang="ru-RU" sz="1800" b="1" i="0" u="none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Государственная программа «Развитие водохозяйственного комплекса и охрана окружающей среды в Карачаево-Черкесской Республике до 2020 года»</a:t>
          </a:r>
        </a:p>
        <a:p>
          <a:r>
            <a:rPr lang="ru-RU" sz="1800" b="1" i="0" u="none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</a:p>
      </dgm:t>
    </dgm:pt>
    <dgm:pt modelId="{E7B4A955-0352-43E3-8C38-21A5C595A5BC}" type="sibTrans" cxnId="{DBCCABFF-62AB-484D-B35C-E2BF8988A58E}">
      <dgm:prSet/>
      <dgm:spPr/>
      <dgm:t>
        <a:bodyPr/>
        <a:lstStyle/>
        <a:p>
          <a:endParaRPr lang="ru-RU" b="1"/>
        </a:p>
      </dgm:t>
    </dgm:pt>
    <dgm:pt modelId="{32FB0A6B-6A5B-41DA-888C-1898880F8C42}" type="parTrans" cxnId="{DBCCABFF-62AB-484D-B35C-E2BF8988A58E}">
      <dgm:prSet/>
      <dgm:spPr/>
      <dgm:t>
        <a:bodyPr/>
        <a:lstStyle/>
        <a:p>
          <a:endParaRPr lang="ru-RU" b="1"/>
        </a:p>
      </dgm:t>
    </dgm:pt>
    <dgm:pt modelId="{1DC77499-26BB-4457-AA85-39EEE88EA41D}">
      <dgm:prSet custT="1"/>
      <dgm:spPr>
        <a:solidFill>
          <a:srgbClr val="CCFFCC">
            <a:alpha val="90000"/>
          </a:srgbClr>
        </a:solidFill>
      </dgm:spPr>
      <dgm:t>
        <a:bodyPr/>
        <a:lstStyle/>
        <a:p>
          <a:r>
            <a: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Ожидаемый результат:</a:t>
          </a:r>
        </a:p>
        <a:p>
          <a:r>
            <a:rPr lang="ru-RU" sz="1200" b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повышение защищенности населения и объектов экономики от наводнений и другого негативного воздействия вод;</a:t>
          </a:r>
        </a:p>
        <a:p>
          <a:r>
            <a:rPr lang="ru-RU" sz="1200" b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повышение качества и доступности государственных и муниципальных услуг, оказываемых в сфере водохозяйственного комплекса и охраны окружающей среды в Карачаево-Черкесской Республике;</a:t>
          </a:r>
        </a:p>
        <a:p>
          <a:r>
            <a:rPr lang="ru-RU" sz="1200" b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повышение эффективности информатизации в водохозяйственной и природоохранной отрасли</a:t>
          </a:r>
        </a:p>
      </dgm:t>
    </dgm:pt>
    <dgm:pt modelId="{78F0650D-AC85-4BB2-A607-E5EC8CD06D09}" type="sibTrans" cxnId="{4375B90C-D79A-4340-AF27-8135C3954681}">
      <dgm:prSet/>
      <dgm:spPr/>
      <dgm:t>
        <a:bodyPr/>
        <a:lstStyle/>
        <a:p>
          <a:endParaRPr lang="ru-RU"/>
        </a:p>
      </dgm:t>
    </dgm:pt>
    <dgm:pt modelId="{12BFF8F9-FDD3-4642-98AC-ABBF74277DB0}" type="parTrans" cxnId="{4375B90C-D79A-4340-AF27-8135C3954681}">
      <dgm:prSet/>
      <dgm:spPr/>
      <dgm:t>
        <a:bodyPr/>
        <a:lstStyle/>
        <a:p>
          <a:endParaRPr lang="ru-RU"/>
        </a:p>
      </dgm:t>
    </dgm:pt>
    <dgm:pt modelId="{2CBAF28B-CB05-42E7-A7E5-C3D45242D8A4}" type="pres">
      <dgm:prSet presAssocID="{EBDF46E8-55CF-4C93-8993-A47C9C2DF02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AF9AF9F-31AE-4014-AE15-076787387846}" type="pres">
      <dgm:prSet presAssocID="{85B890CD-78BB-4614-B637-C24DB6F3161B}" presName="boxAndChildren" presStyleCnt="0"/>
      <dgm:spPr/>
      <dgm:t>
        <a:bodyPr/>
        <a:lstStyle/>
        <a:p>
          <a:endParaRPr lang="ru-RU"/>
        </a:p>
      </dgm:t>
    </dgm:pt>
    <dgm:pt modelId="{2DA0C9F6-5D18-42B5-8FC8-00523D188BFC}" type="pres">
      <dgm:prSet presAssocID="{85B890CD-78BB-4614-B637-C24DB6F3161B}" presName="parentTextBox" presStyleLbl="node1" presStyleIdx="0" presStyleCnt="1"/>
      <dgm:spPr/>
      <dgm:t>
        <a:bodyPr/>
        <a:lstStyle/>
        <a:p>
          <a:endParaRPr lang="ru-RU"/>
        </a:p>
      </dgm:t>
    </dgm:pt>
    <dgm:pt modelId="{C4E2ADD8-BFCE-470A-970C-3E84444E2F18}" type="pres">
      <dgm:prSet presAssocID="{85B890CD-78BB-4614-B637-C24DB6F3161B}" presName="entireBox" presStyleLbl="node1" presStyleIdx="0" presStyleCnt="1" custFlipVert="0" custScaleX="67480" custScaleY="25225" custLinFactNeighborX="14634" custLinFactNeighborY="-15479"/>
      <dgm:spPr/>
      <dgm:t>
        <a:bodyPr/>
        <a:lstStyle/>
        <a:p>
          <a:endParaRPr lang="ru-RU"/>
        </a:p>
      </dgm:t>
    </dgm:pt>
    <dgm:pt modelId="{00926DFD-BE03-480B-B1B8-79FC5B32EA7A}" type="pres">
      <dgm:prSet presAssocID="{85B890CD-78BB-4614-B637-C24DB6F3161B}" presName="descendantBox" presStyleCnt="0"/>
      <dgm:spPr/>
      <dgm:t>
        <a:bodyPr/>
        <a:lstStyle/>
        <a:p>
          <a:endParaRPr lang="ru-RU"/>
        </a:p>
      </dgm:t>
    </dgm:pt>
    <dgm:pt modelId="{29590B5E-A233-41D5-BFF4-40F7D549464D}" type="pres">
      <dgm:prSet presAssocID="{01E9E9D0-EE02-49B3-B65C-DE7D6EC63DA1}" presName="childTextBox" presStyleLbl="fgAccFollowNode1" presStyleIdx="0" presStyleCnt="3" custScaleY="137073" custLinFactNeighborX="-147" custLinFactNeighborY="125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BE7A27-EB5D-4DEE-8A6C-D3B229E7558A}" type="pres">
      <dgm:prSet presAssocID="{CB33582A-8A03-4586-ADDB-19F2489130EE}" presName="childTextBox" presStyleLbl="fgAccFollowNode1" presStyleIdx="1" presStyleCnt="3" custScaleY="137073" custLinFactNeighborX="-49" custLinFactNeighborY="125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DFB0C7-4264-4363-BDC1-C8C765948A9C}" type="pres">
      <dgm:prSet presAssocID="{1DC77499-26BB-4457-AA85-39EEE88EA41D}" presName="childTextBox" presStyleLbl="fgAccFollowNode1" presStyleIdx="2" presStyleCnt="3" custScaleY="137073" custLinFactNeighborX="49" custLinFactNeighborY="125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375B90C-D79A-4340-AF27-8135C3954681}" srcId="{85B890CD-78BB-4614-B637-C24DB6F3161B}" destId="{1DC77499-26BB-4457-AA85-39EEE88EA41D}" srcOrd="2" destOrd="0" parTransId="{12BFF8F9-FDD3-4642-98AC-ABBF74277DB0}" sibTransId="{78F0650D-AC85-4BB2-A607-E5EC8CD06D09}"/>
    <dgm:cxn modelId="{DBCCABFF-62AB-484D-B35C-E2BF8988A58E}" srcId="{EBDF46E8-55CF-4C93-8993-A47C9C2DF02F}" destId="{85B890CD-78BB-4614-B637-C24DB6F3161B}" srcOrd="0" destOrd="0" parTransId="{32FB0A6B-6A5B-41DA-888C-1898880F8C42}" sibTransId="{E7B4A955-0352-43E3-8C38-21A5C595A5BC}"/>
    <dgm:cxn modelId="{890A5853-5723-44B9-BF07-10AAA7CF8D6E}" srcId="{85B890CD-78BB-4614-B637-C24DB6F3161B}" destId="{01E9E9D0-EE02-49B3-B65C-DE7D6EC63DA1}" srcOrd="0" destOrd="0" parTransId="{F198F90B-F30F-4EF9-8F48-46AB662D18DC}" sibTransId="{5BF50CE3-10DE-4A5B-8959-AB57AB532C7B}"/>
    <dgm:cxn modelId="{C38F86FF-16D5-48D8-9999-655B8ADF2E40}" type="presOf" srcId="{CB33582A-8A03-4586-ADDB-19F2489130EE}" destId="{1FBE7A27-EB5D-4DEE-8A6C-D3B229E7558A}" srcOrd="0" destOrd="0" presId="urn:microsoft.com/office/officeart/2005/8/layout/process4"/>
    <dgm:cxn modelId="{7A495820-9714-4E4D-B058-086A69CC363B}" srcId="{85B890CD-78BB-4614-B637-C24DB6F3161B}" destId="{CB33582A-8A03-4586-ADDB-19F2489130EE}" srcOrd="1" destOrd="0" parTransId="{B8993AB9-2E18-4BA6-8944-1911D2C7852D}" sibTransId="{2FAAC3AD-9163-43BF-899F-DBA600471B18}"/>
    <dgm:cxn modelId="{C825EE70-4C2A-49B7-9B62-C933FD766D7B}" type="presOf" srcId="{85B890CD-78BB-4614-B637-C24DB6F3161B}" destId="{2DA0C9F6-5D18-42B5-8FC8-00523D188BFC}" srcOrd="0" destOrd="0" presId="urn:microsoft.com/office/officeart/2005/8/layout/process4"/>
    <dgm:cxn modelId="{F06D2DEB-44FB-4F8F-AB87-38F5B3B098A0}" type="presOf" srcId="{1DC77499-26BB-4457-AA85-39EEE88EA41D}" destId="{85DFB0C7-4264-4363-BDC1-C8C765948A9C}" srcOrd="0" destOrd="0" presId="urn:microsoft.com/office/officeart/2005/8/layout/process4"/>
    <dgm:cxn modelId="{0077CEBD-638D-4B57-9C03-1408F85529BB}" type="presOf" srcId="{01E9E9D0-EE02-49B3-B65C-DE7D6EC63DA1}" destId="{29590B5E-A233-41D5-BFF4-40F7D549464D}" srcOrd="0" destOrd="0" presId="urn:microsoft.com/office/officeart/2005/8/layout/process4"/>
    <dgm:cxn modelId="{CFF2AC28-0D3B-4E26-BAF6-1C9B0711ADEB}" type="presOf" srcId="{EBDF46E8-55CF-4C93-8993-A47C9C2DF02F}" destId="{2CBAF28B-CB05-42E7-A7E5-C3D45242D8A4}" srcOrd="0" destOrd="0" presId="urn:microsoft.com/office/officeart/2005/8/layout/process4"/>
    <dgm:cxn modelId="{49935E8C-7B83-4F4E-9AB5-14CACCCF1B79}" type="presOf" srcId="{85B890CD-78BB-4614-B637-C24DB6F3161B}" destId="{C4E2ADD8-BFCE-470A-970C-3E84444E2F18}" srcOrd="1" destOrd="0" presId="urn:microsoft.com/office/officeart/2005/8/layout/process4"/>
    <dgm:cxn modelId="{3224B33A-8FF0-427F-A714-4A6DD3424D8B}" type="presParOf" srcId="{2CBAF28B-CB05-42E7-A7E5-C3D45242D8A4}" destId="{7AF9AF9F-31AE-4014-AE15-076787387846}" srcOrd="0" destOrd="0" presId="urn:microsoft.com/office/officeart/2005/8/layout/process4"/>
    <dgm:cxn modelId="{CEADC945-AAEF-4F02-9449-A09D4B7F5352}" type="presParOf" srcId="{7AF9AF9F-31AE-4014-AE15-076787387846}" destId="{2DA0C9F6-5D18-42B5-8FC8-00523D188BFC}" srcOrd="0" destOrd="0" presId="urn:microsoft.com/office/officeart/2005/8/layout/process4"/>
    <dgm:cxn modelId="{09A48535-1126-40D5-9109-ACF40ECA642E}" type="presParOf" srcId="{7AF9AF9F-31AE-4014-AE15-076787387846}" destId="{C4E2ADD8-BFCE-470A-970C-3E84444E2F18}" srcOrd="1" destOrd="0" presId="urn:microsoft.com/office/officeart/2005/8/layout/process4"/>
    <dgm:cxn modelId="{BF708AAF-C364-4D8D-8A2C-5260C7F8E823}" type="presParOf" srcId="{7AF9AF9F-31AE-4014-AE15-076787387846}" destId="{00926DFD-BE03-480B-B1B8-79FC5B32EA7A}" srcOrd="2" destOrd="0" presId="urn:microsoft.com/office/officeart/2005/8/layout/process4"/>
    <dgm:cxn modelId="{B48CF733-DAA1-4537-B01F-1BFBC8A73768}" type="presParOf" srcId="{00926DFD-BE03-480B-B1B8-79FC5B32EA7A}" destId="{29590B5E-A233-41D5-BFF4-40F7D549464D}" srcOrd="0" destOrd="0" presId="urn:microsoft.com/office/officeart/2005/8/layout/process4"/>
    <dgm:cxn modelId="{2BE98D6B-7C88-4C12-BA84-D8AB95C97C7F}" type="presParOf" srcId="{00926DFD-BE03-480B-B1B8-79FC5B32EA7A}" destId="{1FBE7A27-EB5D-4DEE-8A6C-D3B229E7558A}" srcOrd="1" destOrd="0" presId="urn:microsoft.com/office/officeart/2005/8/layout/process4"/>
    <dgm:cxn modelId="{ED95DA5C-A3A4-4872-B627-C1835FB09F32}" type="presParOf" srcId="{00926DFD-BE03-480B-B1B8-79FC5B32EA7A}" destId="{85DFB0C7-4264-4363-BDC1-C8C765948A9C}" srcOrd="2" destOrd="0" presId="urn:microsoft.com/office/officeart/2005/8/layout/process4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EBDF46E8-55CF-4C93-8993-A47C9C2DF02F}" type="doc">
      <dgm:prSet loTypeId="urn:microsoft.com/office/officeart/2005/8/layout/process4" loCatId="process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01E9E9D0-EE02-49B3-B65C-DE7D6EC63DA1}">
      <dgm:prSet phldrT="[Текст]" custT="1"/>
      <dgm:spPr>
        <a:solidFill>
          <a:srgbClr val="99CCFF">
            <a:alpha val="89804"/>
          </a:srgbClr>
        </a:solidFill>
      </dgm:spPr>
      <dgm:t>
        <a:bodyPr/>
        <a:lstStyle/>
        <a:p>
          <a:r>
            <a: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Цель:</a:t>
          </a:r>
        </a:p>
        <a:p>
          <a:r>
            <a:rPr lang="ru-RU" sz="1400" b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сохранение биологического разнообразия и генофонда животного мира Карачаево-Черкесской Республики</a:t>
          </a:r>
        </a:p>
      </dgm:t>
    </dgm:pt>
    <dgm:pt modelId="{F198F90B-F30F-4EF9-8F48-46AB662D18DC}" type="parTrans" cxnId="{890A5853-5723-44B9-BF07-10AAA7CF8D6E}">
      <dgm:prSet/>
      <dgm:spPr/>
      <dgm:t>
        <a:bodyPr/>
        <a:lstStyle/>
        <a:p>
          <a:endParaRPr lang="ru-RU" b="1"/>
        </a:p>
      </dgm:t>
    </dgm:pt>
    <dgm:pt modelId="{5BF50CE3-10DE-4A5B-8959-AB57AB532C7B}" type="sibTrans" cxnId="{890A5853-5723-44B9-BF07-10AAA7CF8D6E}">
      <dgm:prSet/>
      <dgm:spPr/>
      <dgm:t>
        <a:bodyPr/>
        <a:lstStyle/>
        <a:p>
          <a:endParaRPr lang="ru-RU" b="1"/>
        </a:p>
      </dgm:t>
    </dgm:pt>
    <dgm:pt modelId="{CB33582A-8A03-4586-ADDB-19F2489130EE}">
      <dgm:prSet phldrT="[Текст]" custT="1"/>
      <dgm:spPr>
        <a:solidFill>
          <a:srgbClr val="FFCCFF">
            <a:alpha val="89804"/>
          </a:srgbClr>
        </a:solidFill>
      </dgm:spPr>
      <dgm:t>
        <a:bodyPr/>
        <a:lstStyle/>
        <a:p>
          <a:r>
            <a: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Задачи:</a:t>
          </a:r>
        </a:p>
        <a:p>
          <a:r>
            <a:rPr lang="ru-RU" sz="1200" b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сохранение, воспроизводство и устойчивое использование охотничьих ресурсов, увеличение численности охотничьих животных и повышение продуктивности охотничьих угодий;</a:t>
          </a:r>
        </a:p>
        <a:p>
          <a:r>
            <a:rPr lang="ru-RU" sz="1200" b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создание научно-обоснованной системы, направленной на решение задач в области охоты и сохранения охотничьих ресурсов;</a:t>
          </a:r>
        </a:p>
        <a:p>
          <a:r>
            <a:rPr lang="ru-RU" sz="1200" b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снижение уровня браконьерства;</a:t>
          </a:r>
        </a:p>
        <a:p>
          <a:r>
            <a:rPr lang="ru-RU" sz="1200" b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повышение экологической культуры населения в сфере сохранения биологического разнообразия объектов животного мира;</a:t>
          </a:r>
        </a:p>
        <a:p>
          <a:r>
            <a:rPr lang="ru-RU" sz="1200" b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привлечение инвестиций в развитие охотничьего хозяйства Карачаево-Черкесской Республики</a:t>
          </a:r>
        </a:p>
      </dgm:t>
    </dgm:pt>
    <dgm:pt modelId="{2FAAC3AD-9163-43BF-899F-DBA600471B18}" type="sibTrans" cxnId="{7A495820-9714-4E4D-B058-086A69CC363B}">
      <dgm:prSet/>
      <dgm:spPr/>
      <dgm:t>
        <a:bodyPr/>
        <a:lstStyle/>
        <a:p>
          <a:endParaRPr lang="ru-RU" b="1"/>
        </a:p>
      </dgm:t>
    </dgm:pt>
    <dgm:pt modelId="{B8993AB9-2E18-4BA6-8944-1911D2C7852D}" type="parTrans" cxnId="{7A495820-9714-4E4D-B058-086A69CC363B}">
      <dgm:prSet/>
      <dgm:spPr/>
      <dgm:t>
        <a:bodyPr/>
        <a:lstStyle/>
        <a:p>
          <a:endParaRPr lang="ru-RU" b="1"/>
        </a:p>
      </dgm:t>
    </dgm:pt>
    <dgm:pt modelId="{85B890CD-78BB-4614-B637-C24DB6F3161B}">
      <dgm:prSet phldrT="[Текст]" custT="1"/>
      <dgm:spPr>
        <a:solidFill>
          <a:srgbClr val="CCFFCC"/>
        </a:solidFill>
      </dgm:spPr>
      <dgm:t>
        <a:bodyPr anchor="t" anchorCtr="0"/>
        <a:lstStyle/>
        <a:p>
          <a:r>
            <a:rPr lang="ru-RU" sz="1800" b="1" i="0" u="none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Государственная программа</a:t>
          </a:r>
        </a:p>
        <a:p>
          <a:r>
            <a:rPr lang="ru-RU" sz="1800" b="1" i="0" u="none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«Животный мир Карачаево-Черкесской Республики </a:t>
          </a:r>
        </a:p>
        <a:p>
          <a:r>
            <a:rPr lang="ru-RU" sz="1800" b="1" i="0" u="none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на 2014-2019 годы» </a:t>
          </a:r>
        </a:p>
        <a:p>
          <a:endParaRPr lang="ru-RU" sz="1800" b="1" i="0" u="none" dirty="0" smtClean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E7B4A955-0352-43E3-8C38-21A5C595A5BC}" type="sibTrans" cxnId="{DBCCABFF-62AB-484D-B35C-E2BF8988A58E}">
      <dgm:prSet/>
      <dgm:spPr/>
      <dgm:t>
        <a:bodyPr/>
        <a:lstStyle/>
        <a:p>
          <a:endParaRPr lang="ru-RU" b="1"/>
        </a:p>
      </dgm:t>
    </dgm:pt>
    <dgm:pt modelId="{32FB0A6B-6A5B-41DA-888C-1898880F8C42}" type="parTrans" cxnId="{DBCCABFF-62AB-484D-B35C-E2BF8988A58E}">
      <dgm:prSet/>
      <dgm:spPr/>
      <dgm:t>
        <a:bodyPr/>
        <a:lstStyle/>
        <a:p>
          <a:endParaRPr lang="ru-RU" b="1"/>
        </a:p>
      </dgm:t>
    </dgm:pt>
    <dgm:pt modelId="{35D71273-6660-4B6A-8131-027CC1C68E84}">
      <dgm:prSet custT="1"/>
      <dgm:spPr>
        <a:solidFill>
          <a:srgbClr val="FFFFCC">
            <a:alpha val="89804"/>
          </a:srgbClr>
        </a:solidFill>
      </dgm:spPr>
      <dgm:t>
        <a:bodyPr/>
        <a:lstStyle/>
        <a:p>
          <a:r>
            <a: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Ожидаемый результат:</a:t>
          </a:r>
        </a:p>
        <a:p>
          <a:r>
            <a:rPr lang="ru-RU" sz="1200" b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Освобождение до 20 процентов территории от общей площади охотничьих угодий, предоставленных в пользование охотничьими ресурсами юридическим лицам и индивидуальным предпринимателям ;</a:t>
          </a:r>
        </a:p>
        <a:p>
          <a:r>
            <a:rPr lang="ru-RU" sz="1200" b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снижение уровня браконьерства и иных нарушений в сфере охраны и использования объектов животного мира и водных биологических ресурсов;</a:t>
          </a:r>
        </a:p>
        <a:p>
          <a:r>
            <a:rPr lang="ru-RU" sz="1200" b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увеличение популяции благородного оленя, косули и дикого кабана на территории Карачаево-Черкесской Республики после наложения трехлетнего запрета на охоту</a:t>
          </a:r>
        </a:p>
      </dgm:t>
    </dgm:pt>
    <dgm:pt modelId="{BCCA473B-9327-4AAF-BB57-22022751D779}" type="sibTrans" cxnId="{1ECD94E1-7F52-415E-8FD5-7900406F1435}">
      <dgm:prSet/>
      <dgm:spPr/>
      <dgm:t>
        <a:bodyPr/>
        <a:lstStyle/>
        <a:p>
          <a:endParaRPr lang="ru-RU"/>
        </a:p>
      </dgm:t>
    </dgm:pt>
    <dgm:pt modelId="{D425AF5E-5DDF-4A24-B8F0-D92E6FDE7F6B}" type="parTrans" cxnId="{1ECD94E1-7F52-415E-8FD5-7900406F1435}">
      <dgm:prSet/>
      <dgm:spPr/>
      <dgm:t>
        <a:bodyPr/>
        <a:lstStyle/>
        <a:p>
          <a:endParaRPr lang="ru-RU"/>
        </a:p>
      </dgm:t>
    </dgm:pt>
    <dgm:pt modelId="{2CBAF28B-CB05-42E7-A7E5-C3D45242D8A4}" type="pres">
      <dgm:prSet presAssocID="{EBDF46E8-55CF-4C93-8993-A47C9C2DF02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AF9AF9F-31AE-4014-AE15-076787387846}" type="pres">
      <dgm:prSet presAssocID="{85B890CD-78BB-4614-B637-C24DB6F3161B}" presName="boxAndChildren" presStyleCnt="0"/>
      <dgm:spPr/>
      <dgm:t>
        <a:bodyPr/>
        <a:lstStyle/>
        <a:p>
          <a:endParaRPr lang="ru-RU"/>
        </a:p>
      </dgm:t>
    </dgm:pt>
    <dgm:pt modelId="{2DA0C9F6-5D18-42B5-8FC8-00523D188BFC}" type="pres">
      <dgm:prSet presAssocID="{85B890CD-78BB-4614-B637-C24DB6F3161B}" presName="parentTextBox" presStyleLbl="node1" presStyleIdx="0" presStyleCnt="1"/>
      <dgm:spPr/>
      <dgm:t>
        <a:bodyPr/>
        <a:lstStyle/>
        <a:p>
          <a:endParaRPr lang="ru-RU"/>
        </a:p>
      </dgm:t>
    </dgm:pt>
    <dgm:pt modelId="{C4E2ADD8-BFCE-470A-970C-3E84444E2F18}" type="pres">
      <dgm:prSet presAssocID="{85B890CD-78BB-4614-B637-C24DB6F3161B}" presName="entireBox" presStyleLbl="node1" presStyleIdx="0" presStyleCnt="1" custFlipVert="0" custScaleX="67480" custScaleY="25225" custLinFactNeighborX="15447" custLinFactNeighborY="-14428"/>
      <dgm:spPr/>
      <dgm:t>
        <a:bodyPr/>
        <a:lstStyle/>
        <a:p>
          <a:endParaRPr lang="ru-RU"/>
        </a:p>
      </dgm:t>
    </dgm:pt>
    <dgm:pt modelId="{00926DFD-BE03-480B-B1B8-79FC5B32EA7A}" type="pres">
      <dgm:prSet presAssocID="{85B890CD-78BB-4614-B637-C24DB6F3161B}" presName="descendantBox" presStyleCnt="0"/>
      <dgm:spPr/>
      <dgm:t>
        <a:bodyPr/>
        <a:lstStyle/>
        <a:p>
          <a:endParaRPr lang="ru-RU"/>
        </a:p>
      </dgm:t>
    </dgm:pt>
    <dgm:pt modelId="{29590B5E-A233-41D5-BFF4-40F7D549464D}" type="pres">
      <dgm:prSet presAssocID="{01E9E9D0-EE02-49B3-B65C-DE7D6EC63DA1}" presName="childTextBox" presStyleLbl="fgAccFollowNode1" presStyleIdx="0" presStyleCnt="3" custScaleY="137073" custLinFactNeighborX="-147" custLinFactNeighborY="125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BE7A27-EB5D-4DEE-8A6C-D3B229E7558A}" type="pres">
      <dgm:prSet presAssocID="{CB33582A-8A03-4586-ADDB-19F2489130EE}" presName="childTextBox" presStyleLbl="fgAccFollowNode1" presStyleIdx="1" presStyleCnt="3" custScaleY="137073" custLinFactNeighborX="-49" custLinFactNeighborY="125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1A76E5-F989-4D15-BB7E-1717F68CF504}" type="pres">
      <dgm:prSet presAssocID="{35D71273-6660-4B6A-8131-027CC1C68E84}" presName="childTextBox" presStyleLbl="fgAccFollowNode1" presStyleIdx="2" presStyleCnt="3" custScaleY="137428" custLinFactNeighborX="-2393" custLinFactNeighborY="127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603544A-5251-403D-BF12-738E5A837A03}" type="presOf" srcId="{CB33582A-8A03-4586-ADDB-19F2489130EE}" destId="{1FBE7A27-EB5D-4DEE-8A6C-D3B229E7558A}" srcOrd="0" destOrd="0" presId="urn:microsoft.com/office/officeart/2005/8/layout/process4"/>
    <dgm:cxn modelId="{9E4F891A-CAF5-47B6-989E-E9B90D65972D}" type="presOf" srcId="{35D71273-6660-4B6A-8131-027CC1C68E84}" destId="{481A76E5-F989-4D15-BB7E-1717F68CF504}" srcOrd="0" destOrd="0" presId="urn:microsoft.com/office/officeart/2005/8/layout/process4"/>
    <dgm:cxn modelId="{DBCCABFF-62AB-484D-B35C-E2BF8988A58E}" srcId="{EBDF46E8-55CF-4C93-8993-A47C9C2DF02F}" destId="{85B890CD-78BB-4614-B637-C24DB6F3161B}" srcOrd="0" destOrd="0" parTransId="{32FB0A6B-6A5B-41DA-888C-1898880F8C42}" sibTransId="{E7B4A955-0352-43E3-8C38-21A5C595A5BC}"/>
    <dgm:cxn modelId="{890A5853-5723-44B9-BF07-10AAA7CF8D6E}" srcId="{85B890CD-78BB-4614-B637-C24DB6F3161B}" destId="{01E9E9D0-EE02-49B3-B65C-DE7D6EC63DA1}" srcOrd="0" destOrd="0" parTransId="{F198F90B-F30F-4EF9-8F48-46AB662D18DC}" sibTransId="{5BF50CE3-10DE-4A5B-8959-AB57AB532C7B}"/>
    <dgm:cxn modelId="{B4F6E51D-E082-4759-ABC4-C899913DBBD1}" type="presOf" srcId="{85B890CD-78BB-4614-B637-C24DB6F3161B}" destId="{C4E2ADD8-BFCE-470A-970C-3E84444E2F18}" srcOrd="1" destOrd="0" presId="urn:microsoft.com/office/officeart/2005/8/layout/process4"/>
    <dgm:cxn modelId="{9685AC86-5B5D-4773-BFCD-ADEA0E773EC2}" type="presOf" srcId="{EBDF46E8-55CF-4C93-8993-A47C9C2DF02F}" destId="{2CBAF28B-CB05-42E7-A7E5-C3D45242D8A4}" srcOrd="0" destOrd="0" presId="urn:microsoft.com/office/officeart/2005/8/layout/process4"/>
    <dgm:cxn modelId="{18F13531-9C53-45C6-829C-524D2453E9DC}" type="presOf" srcId="{85B890CD-78BB-4614-B637-C24DB6F3161B}" destId="{2DA0C9F6-5D18-42B5-8FC8-00523D188BFC}" srcOrd="0" destOrd="0" presId="urn:microsoft.com/office/officeart/2005/8/layout/process4"/>
    <dgm:cxn modelId="{7A495820-9714-4E4D-B058-086A69CC363B}" srcId="{85B890CD-78BB-4614-B637-C24DB6F3161B}" destId="{CB33582A-8A03-4586-ADDB-19F2489130EE}" srcOrd="1" destOrd="0" parTransId="{B8993AB9-2E18-4BA6-8944-1911D2C7852D}" sibTransId="{2FAAC3AD-9163-43BF-899F-DBA600471B18}"/>
    <dgm:cxn modelId="{8AB9ED64-F1DB-4790-B88A-5EAF62791D5C}" type="presOf" srcId="{01E9E9D0-EE02-49B3-B65C-DE7D6EC63DA1}" destId="{29590B5E-A233-41D5-BFF4-40F7D549464D}" srcOrd="0" destOrd="0" presId="urn:microsoft.com/office/officeart/2005/8/layout/process4"/>
    <dgm:cxn modelId="{1ECD94E1-7F52-415E-8FD5-7900406F1435}" srcId="{85B890CD-78BB-4614-B637-C24DB6F3161B}" destId="{35D71273-6660-4B6A-8131-027CC1C68E84}" srcOrd="2" destOrd="0" parTransId="{D425AF5E-5DDF-4A24-B8F0-D92E6FDE7F6B}" sibTransId="{BCCA473B-9327-4AAF-BB57-22022751D779}"/>
    <dgm:cxn modelId="{BDF553AA-79E1-48F5-8494-0186A476E05F}" type="presParOf" srcId="{2CBAF28B-CB05-42E7-A7E5-C3D45242D8A4}" destId="{7AF9AF9F-31AE-4014-AE15-076787387846}" srcOrd="0" destOrd="0" presId="urn:microsoft.com/office/officeart/2005/8/layout/process4"/>
    <dgm:cxn modelId="{48EDD8A3-2476-4C83-B751-F3D77CD087DC}" type="presParOf" srcId="{7AF9AF9F-31AE-4014-AE15-076787387846}" destId="{2DA0C9F6-5D18-42B5-8FC8-00523D188BFC}" srcOrd="0" destOrd="0" presId="urn:microsoft.com/office/officeart/2005/8/layout/process4"/>
    <dgm:cxn modelId="{BC98C4A5-F51A-4C2E-92B7-FCB94928C6C4}" type="presParOf" srcId="{7AF9AF9F-31AE-4014-AE15-076787387846}" destId="{C4E2ADD8-BFCE-470A-970C-3E84444E2F18}" srcOrd="1" destOrd="0" presId="urn:microsoft.com/office/officeart/2005/8/layout/process4"/>
    <dgm:cxn modelId="{B59F0F48-AFE5-4B14-A8A8-A6B98B388D72}" type="presParOf" srcId="{7AF9AF9F-31AE-4014-AE15-076787387846}" destId="{00926DFD-BE03-480B-B1B8-79FC5B32EA7A}" srcOrd="2" destOrd="0" presId="urn:microsoft.com/office/officeart/2005/8/layout/process4"/>
    <dgm:cxn modelId="{FB6CC41F-5348-4988-B065-F7D10D0B5015}" type="presParOf" srcId="{00926DFD-BE03-480B-B1B8-79FC5B32EA7A}" destId="{29590B5E-A233-41D5-BFF4-40F7D549464D}" srcOrd="0" destOrd="0" presId="urn:microsoft.com/office/officeart/2005/8/layout/process4"/>
    <dgm:cxn modelId="{5C43076A-2815-4315-98AD-11E529FE8289}" type="presParOf" srcId="{00926DFD-BE03-480B-B1B8-79FC5B32EA7A}" destId="{1FBE7A27-EB5D-4DEE-8A6C-D3B229E7558A}" srcOrd="1" destOrd="0" presId="urn:microsoft.com/office/officeart/2005/8/layout/process4"/>
    <dgm:cxn modelId="{5BCB529E-C200-4846-B152-8C83BD47A5BB}" type="presParOf" srcId="{00926DFD-BE03-480B-B1B8-79FC5B32EA7A}" destId="{481A76E5-F989-4D15-BB7E-1717F68CF504}" srcOrd="2" destOrd="0" presId="urn:microsoft.com/office/officeart/2005/8/layout/process4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EBDF46E8-55CF-4C93-8993-A47C9C2DF02F}" type="doc">
      <dgm:prSet loTypeId="urn:microsoft.com/office/officeart/2005/8/layout/process4" loCatId="process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01E9E9D0-EE02-49B3-B65C-DE7D6EC63DA1}">
      <dgm:prSet phldrT="[Текст]" custT="1"/>
      <dgm:spPr>
        <a:solidFill>
          <a:srgbClr val="99CCFF">
            <a:alpha val="89804"/>
          </a:srgbClr>
        </a:solidFill>
      </dgm:spPr>
      <dgm:t>
        <a:bodyPr/>
        <a:lstStyle/>
        <a:p>
          <a:r>
            <a: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Цель:</a:t>
          </a:r>
        </a:p>
        <a:p>
          <a:r>
            <a:rPr lang="ru-RU" sz="1200" b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повышение эффективности охраны, защиты и воспроизводства лесов;</a:t>
          </a:r>
        </a:p>
        <a:p>
          <a:r>
            <a:rPr lang="ru-RU" sz="1200" b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обеспечение стабильного удовлетворения общественных потребностей в ресурсах и полезных свойствах леса при гарантированном сохранении ресурсно-экологического потенциала и глобальных функций лесов на территории Карачаево-Черкесской Республики</a:t>
          </a:r>
        </a:p>
      </dgm:t>
    </dgm:pt>
    <dgm:pt modelId="{F198F90B-F30F-4EF9-8F48-46AB662D18DC}" type="parTrans" cxnId="{890A5853-5723-44B9-BF07-10AAA7CF8D6E}">
      <dgm:prSet/>
      <dgm:spPr/>
      <dgm:t>
        <a:bodyPr/>
        <a:lstStyle/>
        <a:p>
          <a:endParaRPr lang="ru-RU" b="1"/>
        </a:p>
      </dgm:t>
    </dgm:pt>
    <dgm:pt modelId="{5BF50CE3-10DE-4A5B-8959-AB57AB532C7B}" type="sibTrans" cxnId="{890A5853-5723-44B9-BF07-10AAA7CF8D6E}">
      <dgm:prSet/>
      <dgm:spPr/>
      <dgm:t>
        <a:bodyPr/>
        <a:lstStyle/>
        <a:p>
          <a:endParaRPr lang="ru-RU" b="1"/>
        </a:p>
      </dgm:t>
    </dgm:pt>
    <dgm:pt modelId="{CB33582A-8A03-4586-ADDB-19F2489130EE}">
      <dgm:prSet phldrT="[Текст]" custT="1"/>
      <dgm:spPr>
        <a:solidFill>
          <a:srgbClr val="FFCCFF">
            <a:alpha val="89804"/>
          </a:srgbClr>
        </a:solidFill>
      </dgm:spPr>
      <dgm:t>
        <a:bodyPr/>
        <a:lstStyle/>
        <a:p>
          <a:r>
            <a: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Задачи:</a:t>
          </a:r>
        </a:p>
        <a:p>
          <a:r>
            <a:rPr lang="ru-RU" sz="1200" b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сокращение потерь лесного хозяйства от пожаров и усиление эффективности государственного пожарного надзора в лесах;</a:t>
          </a:r>
        </a:p>
        <a:p>
          <a:r>
            <a:rPr lang="ru-RU" sz="1200" b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повышение продуктивности и качества лесов;</a:t>
          </a:r>
        </a:p>
        <a:p>
          <a:r>
            <a:rPr lang="ru-RU" sz="1200" b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обеспечение баланса выбытия и восстановления лесов, создание условий для рационального и интенсивного использования лесов при сохранении их экологических функций и биологического разнообразия, а также повышение эффективности контроля за использованием и воспроизводством лесов;</a:t>
          </a:r>
        </a:p>
        <a:p>
          <a:r>
            <a:rPr lang="ru-RU" sz="1200" b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сокращение объемов незаконных рубок в лесах</a:t>
          </a:r>
        </a:p>
      </dgm:t>
    </dgm:pt>
    <dgm:pt modelId="{2FAAC3AD-9163-43BF-899F-DBA600471B18}" type="sibTrans" cxnId="{7A495820-9714-4E4D-B058-086A69CC363B}">
      <dgm:prSet/>
      <dgm:spPr/>
      <dgm:t>
        <a:bodyPr/>
        <a:lstStyle/>
        <a:p>
          <a:endParaRPr lang="ru-RU" b="1"/>
        </a:p>
      </dgm:t>
    </dgm:pt>
    <dgm:pt modelId="{B8993AB9-2E18-4BA6-8944-1911D2C7852D}" type="parTrans" cxnId="{7A495820-9714-4E4D-B058-086A69CC363B}">
      <dgm:prSet/>
      <dgm:spPr/>
      <dgm:t>
        <a:bodyPr/>
        <a:lstStyle/>
        <a:p>
          <a:endParaRPr lang="ru-RU" b="1"/>
        </a:p>
      </dgm:t>
    </dgm:pt>
    <dgm:pt modelId="{85B890CD-78BB-4614-B637-C24DB6F3161B}">
      <dgm:prSet phldrT="[Текст]" custT="1"/>
      <dgm:spPr>
        <a:solidFill>
          <a:srgbClr val="CCFFCC"/>
        </a:solidFill>
      </dgm:spPr>
      <dgm:t>
        <a:bodyPr anchor="t" anchorCtr="0"/>
        <a:lstStyle/>
        <a:p>
          <a:r>
            <a:rPr lang="ru-RU" sz="1800" b="1" i="0" u="none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Государственная программа </a:t>
          </a:r>
        </a:p>
        <a:p>
          <a:r>
            <a:rPr lang="ru-RU" sz="1800" b="1" i="0" u="none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«Развитие лесного хозяйства Карачаево-Черкесской Республики </a:t>
          </a:r>
        </a:p>
        <a:p>
          <a:r>
            <a:rPr lang="ru-RU" sz="1800" b="1" i="0" u="none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на 2014-2020 годы»    </a:t>
          </a:r>
        </a:p>
      </dgm:t>
    </dgm:pt>
    <dgm:pt modelId="{E7B4A955-0352-43E3-8C38-21A5C595A5BC}" type="sibTrans" cxnId="{DBCCABFF-62AB-484D-B35C-E2BF8988A58E}">
      <dgm:prSet/>
      <dgm:spPr/>
      <dgm:t>
        <a:bodyPr/>
        <a:lstStyle/>
        <a:p>
          <a:endParaRPr lang="ru-RU" b="1"/>
        </a:p>
      </dgm:t>
    </dgm:pt>
    <dgm:pt modelId="{32FB0A6B-6A5B-41DA-888C-1898880F8C42}" type="parTrans" cxnId="{DBCCABFF-62AB-484D-B35C-E2BF8988A58E}">
      <dgm:prSet/>
      <dgm:spPr/>
      <dgm:t>
        <a:bodyPr/>
        <a:lstStyle/>
        <a:p>
          <a:endParaRPr lang="ru-RU" b="1"/>
        </a:p>
      </dgm:t>
    </dgm:pt>
    <dgm:pt modelId="{80E3F592-C1E2-4F83-B19D-A2D73046C8A3}">
      <dgm:prSet custT="1"/>
      <dgm:spPr/>
      <dgm:t>
        <a:bodyPr/>
        <a:lstStyle/>
        <a:p>
          <a:r>
            <a: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Ожидаемый результат:</a:t>
          </a:r>
        </a:p>
        <a:p>
          <a:r>
            <a:rPr lang="ru-RU" sz="1200" b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создание эффективной системы профилактики, обнаружения и тушения лесных пожаров ;</a:t>
          </a:r>
        </a:p>
        <a:p>
          <a:r>
            <a:rPr lang="ru-RU" sz="1200" b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улучшение санитарно-гигиенической и экологической обстановки от воздействия лесных пожаров, вредных организмов, других неблагоприятных факторов ;</a:t>
          </a:r>
        </a:p>
        <a:p>
          <a:r>
            <a:rPr lang="ru-RU" sz="1200" b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внедрение интенсивного воспроизводства лесов посредством создания постоянной лесосеменной базы, лесного </a:t>
          </a:r>
          <a:r>
            <a:rPr lang="ru-RU" sz="1200" b="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селекционно</a:t>
          </a:r>
          <a:r>
            <a:rPr lang="ru-RU" sz="1200" b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-семеноводческого центра или лесного питомника по выращиванию посадочного материала;</a:t>
          </a:r>
        </a:p>
        <a:p>
          <a:r>
            <a:rPr lang="ru-RU" sz="1200" b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внедрение прогрессивных технологий, обеспечивающих максимальное сохранение лесной среды и биологического разнообразия лесов</a:t>
          </a:r>
        </a:p>
      </dgm:t>
    </dgm:pt>
    <dgm:pt modelId="{76FC1005-254B-466C-9FB7-39C756E22F74}" type="sibTrans" cxnId="{1A2010A8-2B27-41D1-98C8-845D37806727}">
      <dgm:prSet/>
      <dgm:spPr/>
      <dgm:t>
        <a:bodyPr/>
        <a:lstStyle/>
        <a:p>
          <a:endParaRPr lang="ru-RU"/>
        </a:p>
      </dgm:t>
    </dgm:pt>
    <dgm:pt modelId="{3AA644C2-928E-45D0-A177-AC76409EAE04}" type="parTrans" cxnId="{1A2010A8-2B27-41D1-98C8-845D37806727}">
      <dgm:prSet/>
      <dgm:spPr/>
      <dgm:t>
        <a:bodyPr/>
        <a:lstStyle/>
        <a:p>
          <a:endParaRPr lang="ru-RU"/>
        </a:p>
      </dgm:t>
    </dgm:pt>
    <dgm:pt modelId="{2CBAF28B-CB05-42E7-A7E5-C3D45242D8A4}" type="pres">
      <dgm:prSet presAssocID="{EBDF46E8-55CF-4C93-8993-A47C9C2DF02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AF9AF9F-31AE-4014-AE15-076787387846}" type="pres">
      <dgm:prSet presAssocID="{85B890CD-78BB-4614-B637-C24DB6F3161B}" presName="boxAndChildren" presStyleCnt="0"/>
      <dgm:spPr/>
      <dgm:t>
        <a:bodyPr/>
        <a:lstStyle/>
        <a:p>
          <a:endParaRPr lang="ru-RU"/>
        </a:p>
      </dgm:t>
    </dgm:pt>
    <dgm:pt modelId="{2DA0C9F6-5D18-42B5-8FC8-00523D188BFC}" type="pres">
      <dgm:prSet presAssocID="{85B890CD-78BB-4614-B637-C24DB6F3161B}" presName="parentTextBox" presStyleLbl="node1" presStyleIdx="0" presStyleCnt="1"/>
      <dgm:spPr/>
      <dgm:t>
        <a:bodyPr/>
        <a:lstStyle/>
        <a:p>
          <a:endParaRPr lang="ru-RU"/>
        </a:p>
      </dgm:t>
    </dgm:pt>
    <dgm:pt modelId="{C4E2ADD8-BFCE-470A-970C-3E84444E2F18}" type="pres">
      <dgm:prSet presAssocID="{85B890CD-78BB-4614-B637-C24DB6F3161B}" presName="entireBox" presStyleLbl="node1" presStyleIdx="0" presStyleCnt="1" custFlipVert="0" custScaleX="67480" custScaleY="25225" custLinFactNeighborX="15447" custLinFactNeighborY="-14428"/>
      <dgm:spPr/>
      <dgm:t>
        <a:bodyPr/>
        <a:lstStyle/>
        <a:p>
          <a:endParaRPr lang="ru-RU"/>
        </a:p>
      </dgm:t>
    </dgm:pt>
    <dgm:pt modelId="{00926DFD-BE03-480B-B1B8-79FC5B32EA7A}" type="pres">
      <dgm:prSet presAssocID="{85B890CD-78BB-4614-B637-C24DB6F3161B}" presName="descendantBox" presStyleCnt="0"/>
      <dgm:spPr/>
      <dgm:t>
        <a:bodyPr/>
        <a:lstStyle/>
        <a:p>
          <a:endParaRPr lang="ru-RU"/>
        </a:p>
      </dgm:t>
    </dgm:pt>
    <dgm:pt modelId="{29590B5E-A233-41D5-BFF4-40F7D549464D}" type="pres">
      <dgm:prSet presAssocID="{01E9E9D0-EE02-49B3-B65C-DE7D6EC63DA1}" presName="childTextBox" presStyleLbl="fgAccFollowNode1" presStyleIdx="0" presStyleCnt="3" custScaleY="137073" custLinFactNeighborX="-147" custLinFactNeighborY="125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BE7A27-EB5D-4DEE-8A6C-D3B229E7558A}" type="pres">
      <dgm:prSet presAssocID="{CB33582A-8A03-4586-ADDB-19F2489130EE}" presName="childTextBox" presStyleLbl="fgAccFollowNode1" presStyleIdx="1" presStyleCnt="3" custScaleY="137073" custLinFactNeighborX="-2490" custLinFactNeighborY="126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301456-F790-47F9-964F-3F6F470C35BE}" type="pres">
      <dgm:prSet presAssocID="{80E3F592-C1E2-4F83-B19D-A2D73046C8A3}" presName="childTextBox" presStyleLbl="fgAccFollowNode1" presStyleIdx="2" presStyleCnt="3" custScaleY="136253" custLinFactNeighborX="-2393" custLinFactNeighborY="114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A495820-9714-4E4D-B058-086A69CC363B}" srcId="{85B890CD-78BB-4614-B637-C24DB6F3161B}" destId="{CB33582A-8A03-4586-ADDB-19F2489130EE}" srcOrd="1" destOrd="0" parTransId="{B8993AB9-2E18-4BA6-8944-1911D2C7852D}" sibTransId="{2FAAC3AD-9163-43BF-899F-DBA600471B18}"/>
    <dgm:cxn modelId="{5DA49E1A-1A7E-4158-9D38-1464D1C34537}" type="presOf" srcId="{85B890CD-78BB-4614-B637-C24DB6F3161B}" destId="{2DA0C9F6-5D18-42B5-8FC8-00523D188BFC}" srcOrd="0" destOrd="0" presId="urn:microsoft.com/office/officeart/2005/8/layout/process4"/>
    <dgm:cxn modelId="{34DBE622-E1A7-4546-804F-94295F2219A9}" type="presOf" srcId="{01E9E9D0-EE02-49B3-B65C-DE7D6EC63DA1}" destId="{29590B5E-A233-41D5-BFF4-40F7D549464D}" srcOrd="0" destOrd="0" presId="urn:microsoft.com/office/officeart/2005/8/layout/process4"/>
    <dgm:cxn modelId="{DBCCABFF-62AB-484D-B35C-E2BF8988A58E}" srcId="{EBDF46E8-55CF-4C93-8993-A47C9C2DF02F}" destId="{85B890CD-78BB-4614-B637-C24DB6F3161B}" srcOrd="0" destOrd="0" parTransId="{32FB0A6B-6A5B-41DA-888C-1898880F8C42}" sibTransId="{E7B4A955-0352-43E3-8C38-21A5C595A5BC}"/>
    <dgm:cxn modelId="{80D262E4-0582-42C4-8A5B-1970B417BD56}" type="presOf" srcId="{80E3F592-C1E2-4F83-B19D-A2D73046C8A3}" destId="{10301456-F790-47F9-964F-3F6F470C35BE}" srcOrd="0" destOrd="0" presId="urn:microsoft.com/office/officeart/2005/8/layout/process4"/>
    <dgm:cxn modelId="{E4194AB7-488B-4176-AE20-0FA91B9B170B}" type="presOf" srcId="{EBDF46E8-55CF-4C93-8993-A47C9C2DF02F}" destId="{2CBAF28B-CB05-42E7-A7E5-C3D45242D8A4}" srcOrd="0" destOrd="0" presId="urn:microsoft.com/office/officeart/2005/8/layout/process4"/>
    <dgm:cxn modelId="{64E593D7-5BFD-4F40-B180-81070428459F}" type="presOf" srcId="{85B890CD-78BB-4614-B637-C24DB6F3161B}" destId="{C4E2ADD8-BFCE-470A-970C-3E84444E2F18}" srcOrd="1" destOrd="0" presId="urn:microsoft.com/office/officeart/2005/8/layout/process4"/>
    <dgm:cxn modelId="{1A2010A8-2B27-41D1-98C8-845D37806727}" srcId="{85B890CD-78BB-4614-B637-C24DB6F3161B}" destId="{80E3F592-C1E2-4F83-B19D-A2D73046C8A3}" srcOrd="2" destOrd="0" parTransId="{3AA644C2-928E-45D0-A177-AC76409EAE04}" sibTransId="{76FC1005-254B-466C-9FB7-39C756E22F74}"/>
    <dgm:cxn modelId="{890A5853-5723-44B9-BF07-10AAA7CF8D6E}" srcId="{85B890CD-78BB-4614-B637-C24DB6F3161B}" destId="{01E9E9D0-EE02-49B3-B65C-DE7D6EC63DA1}" srcOrd="0" destOrd="0" parTransId="{F198F90B-F30F-4EF9-8F48-46AB662D18DC}" sibTransId="{5BF50CE3-10DE-4A5B-8959-AB57AB532C7B}"/>
    <dgm:cxn modelId="{29F32BFA-9323-45ED-AE26-5DCA5D552DC5}" type="presOf" srcId="{CB33582A-8A03-4586-ADDB-19F2489130EE}" destId="{1FBE7A27-EB5D-4DEE-8A6C-D3B229E7558A}" srcOrd="0" destOrd="0" presId="urn:microsoft.com/office/officeart/2005/8/layout/process4"/>
    <dgm:cxn modelId="{7536341C-A3D3-43DF-9EEE-70F5E60CB476}" type="presParOf" srcId="{2CBAF28B-CB05-42E7-A7E5-C3D45242D8A4}" destId="{7AF9AF9F-31AE-4014-AE15-076787387846}" srcOrd="0" destOrd="0" presId="urn:microsoft.com/office/officeart/2005/8/layout/process4"/>
    <dgm:cxn modelId="{4C1DFB32-E61F-4038-9766-F76D1DD1DD45}" type="presParOf" srcId="{7AF9AF9F-31AE-4014-AE15-076787387846}" destId="{2DA0C9F6-5D18-42B5-8FC8-00523D188BFC}" srcOrd="0" destOrd="0" presId="urn:microsoft.com/office/officeart/2005/8/layout/process4"/>
    <dgm:cxn modelId="{0E0289FA-6268-4D36-8CB9-90D47E02EB01}" type="presParOf" srcId="{7AF9AF9F-31AE-4014-AE15-076787387846}" destId="{C4E2ADD8-BFCE-470A-970C-3E84444E2F18}" srcOrd="1" destOrd="0" presId="urn:microsoft.com/office/officeart/2005/8/layout/process4"/>
    <dgm:cxn modelId="{EF34DC30-CBB0-4553-A6E9-7054C016EA8E}" type="presParOf" srcId="{7AF9AF9F-31AE-4014-AE15-076787387846}" destId="{00926DFD-BE03-480B-B1B8-79FC5B32EA7A}" srcOrd="2" destOrd="0" presId="urn:microsoft.com/office/officeart/2005/8/layout/process4"/>
    <dgm:cxn modelId="{FC9BDD5F-2D98-47EF-A81A-1DED70B8807A}" type="presParOf" srcId="{00926DFD-BE03-480B-B1B8-79FC5B32EA7A}" destId="{29590B5E-A233-41D5-BFF4-40F7D549464D}" srcOrd="0" destOrd="0" presId="urn:microsoft.com/office/officeart/2005/8/layout/process4"/>
    <dgm:cxn modelId="{EB288A10-7DFF-4B83-A8AC-2E3C94E87CC7}" type="presParOf" srcId="{00926DFD-BE03-480B-B1B8-79FC5B32EA7A}" destId="{1FBE7A27-EB5D-4DEE-8A6C-D3B229E7558A}" srcOrd="1" destOrd="0" presId="urn:microsoft.com/office/officeart/2005/8/layout/process4"/>
    <dgm:cxn modelId="{3CFC6268-36C9-46A4-92C7-C1689AC7BA75}" type="presParOf" srcId="{00926DFD-BE03-480B-B1B8-79FC5B32EA7A}" destId="{10301456-F790-47F9-964F-3F6F470C35BE}" srcOrd="2" destOrd="0" presId="urn:microsoft.com/office/officeart/2005/8/layout/process4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A451406-9988-4CAB-8AA3-4CE231F547DD}" type="doc">
      <dgm:prSet loTypeId="urn:microsoft.com/office/officeart/2005/8/layout/hProcess9" loCatId="process" qsTypeId="urn:microsoft.com/office/officeart/2005/8/quickstyle/3d1" qsCatId="3D" csTypeId="urn:microsoft.com/office/officeart/2005/8/colors/colorful1" csCatId="colorful" phldr="1"/>
      <dgm:spPr/>
    </dgm:pt>
    <dgm:pt modelId="{D6491D5C-5A58-4BAF-8F83-74383473B31A}">
      <dgm:prSet phldrT="[Текст]" custT="1"/>
      <dgm:spPr/>
      <dgm:t>
        <a:bodyPr/>
        <a:lstStyle/>
        <a:p>
          <a:r>
            <a:rPr lang="ru-RU" sz="14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эффективное управление государственным долгом, направленное на сокращение объема государственного долга, на минимизацию его обслуживания;</a:t>
          </a:r>
          <a:endParaRPr lang="ru-RU" sz="140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F7F02162-CF8A-413C-9817-D8BDAC2FDC7B}" type="parTrans" cxnId="{23267D74-7AF1-446C-829E-F3863133B78B}">
      <dgm:prSet/>
      <dgm:spPr/>
      <dgm:t>
        <a:bodyPr/>
        <a:lstStyle/>
        <a:p>
          <a:endParaRPr lang="ru-RU"/>
        </a:p>
      </dgm:t>
    </dgm:pt>
    <dgm:pt modelId="{EDE32042-F99C-4871-9560-B14DC6B0BA3B}" type="sibTrans" cxnId="{23267D74-7AF1-446C-829E-F3863133B78B}">
      <dgm:prSet/>
      <dgm:spPr/>
      <dgm:t>
        <a:bodyPr/>
        <a:lstStyle/>
        <a:p>
          <a:endParaRPr lang="ru-RU"/>
        </a:p>
      </dgm:t>
    </dgm:pt>
    <dgm:pt modelId="{453518C9-89EF-4D9B-B13B-3422A6B67C2F}">
      <dgm:prSet phldrT="[Текст]" custT="1"/>
      <dgm:spPr/>
      <dgm:t>
        <a:bodyPr/>
        <a:lstStyle/>
        <a:p>
          <a:r>
            <a:rPr lang="ru-RU" sz="135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совершенствование и дальнейшее развитие программно-целевых инструментов бюджетного планирования; повышение качества и доступности информации о бюджете для граждан; дальнейшее совершенствование межбюджетных отношений</a:t>
          </a:r>
          <a:r>
            <a:rPr lang="ru-RU" sz="1350" dirty="0" smtClean="0">
              <a:solidFill>
                <a:srgbClr val="FFFF00"/>
              </a:solidFill>
            </a:rPr>
            <a:t>.</a:t>
          </a:r>
          <a:endParaRPr lang="ru-RU" sz="1350" dirty="0">
            <a:solidFill>
              <a:srgbClr val="FFFF00"/>
            </a:solidFill>
          </a:endParaRPr>
        </a:p>
      </dgm:t>
    </dgm:pt>
    <dgm:pt modelId="{984DDD26-59B4-4307-BB2A-F6ACB8E94742}" type="parTrans" cxnId="{1617D6C1-796C-42C4-8D0D-7813481918CD}">
      <dgm:prSet/>
      <dgm:spPr/>
      <dgm:t>
        <a:bodyPr/>
        <a:lstStyle/>
        <a:p>
          <a:endParaRPr lang="ru-RU"/>
        </a:p>
      </dgm:t>
    </dgm:pt>
    <dgm:pt modelId="{4387FD5C-9553-4107-BAD4-566A8E4B87FB}" type="sibTrans" cxnId="{1617D6C1-796C-42C4-8D0D-7813481918CD}">
      <dgm:prSet/>
      <dgm:spPr/>
      <dgm:t>
        <a:bodyPr/>
        <a:lstStyle/>
        <a:p>
          <a:endParaRPr lang="ru-RU"/>
        </a:p>
      </dgm:t>
    </dgm:pt>
    <dgm:pt modelId="{7DD34B4A-2C68-4814-B76B-AF099B9EEF5A}">
      <dgm:prSet phldrT="[Текст]" custT="1"/>
      <dgm:spPr/>
      <dgm:t>
        <a:bodyPr/>
        <a:lstStyle/>
        <a:p>
          <a:r>
            <a:rPr lang="ru-RU" sz="14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повышение качества и эффективности оказания государственных и муниципальных услуг;</a:t>
          </a:r>
          <a:endParaRPr lang="ru-RU" sz="140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D29D689A-AFB8-47CE-9658-0C294A67C41F}" type="sibTrans" cxnId="{FFDB2D7E-16BB-4DBD-9875-FDB2C21F1EBF}">
      <dgm:prSet/>
      <dgm:spPr/>
      <dgm:t>
        <a:bodyPr/>
        <a:lstStyle/>
        <a:p>
          <a:endParaRPr lang="ru-RU"/>
        </a:p>
      </dgm:t>
    </dgm:pt>
    <dgm:pt modelId="{FEF55E4B-1C1E-41C0-95D2-603F05F262F8}" type="parTrans" cxnId="{FFDB2D7E-16BB-4DBD-9875-FDB2C21F1EBF}">
      <dgm:prSet/>
      <dgm:spPr/>
      <dgm:t>
        <a:bodyPr/>
        <a:lstStyle/>
        <a:p>
          <a:endParaRPr lang="ru-RU"/>
        </a:p>
      </dgm:t>
    </dgm:pt>
    <dgm:pt modelId="{0A3658BF-7369-44FE-85C9-B467A3C4C77C}">
      <dgm:prSet custT="1"/>
      <dgm:spPr/>
      <dgm:t>
        <a:bodyPr/>
        <a:lstStyle/>
        <a:p>
          <a:r>
            <a:rPr lang="ru-RU" sz="14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повышение качества финансового контроля в управлении бюджетным процессом, в том числе внутреннего финансового контроля и внутреннего финансового аудита;</a:t>
          </a:r>
          <a:endParaRPr lang="ru-RU" sz="140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B6C74E2F-9882-47DC-A965-23AAAD4E2866}" type="sibTrans" cxnId="{044672CD-27BC-4CDB-9103-4CA3B47E79D8}">
      <dgm:prSet/>
      <dgm:spPr/>
      <dgm:t>
        <a:bodyPr/>
        <a:lstStyle/>
        <a:p>
          <a:endParaRPr lang="ru-RU"/>
        </a:p>
      </dgm:t>
    </dgm:pt>
    <dgm:pt modelId="{4E827021-5831-487D-8CC8-48B34BF91A2E}" type="parTrans" cxnId="{044672CD-27BC-4CDB-9103-4CA3B47E79D8}">
      <dgm:prSet/>
      <dgm:spPr/>
      <dgm:t>
        <a:bodyPr/>
        <a:lstStyle/>
        <a:p>
          <a:endParaRPr lang="ru-RU"/>
        </a:p>
      </dgm:t>
    </dgm:pt>
    <dgm:pt modelId="{93734B4B-16B2-4FFF-837A-2DD567081CE6}" type="pres">
      <dgm:prSet presAssocID="{BA451406-9988-4CAB-8AA3-4CE231F547DD}" presName="CompostProcess" presStyleCnt="0">
        <dgm:presLayoutVars>
          <dgm:dir/>
          <dgm:resizeHandles val="exact"/>
        </dgm:presLayoutVars>
      </dgm:prSet>
      <dgm:spPr/>
    </dgm:pt>
    <dgm:pt modelId="{4BB2B84B-0BE0-4092-B146-CB86A2BC38FC}" type="pres">
      <dgm:prSet presAssocID="{BA451406-9988-4CAB-8AA3-4CE231F547DD}" presName="arrow" presStyleLbl="bgShp" presStyleIdx="0" presStyleCnt="1" custScaleX="117647" custLinFactNeighborX="0"/>
      <dgm:spPr/>
    </dgm:pt>
    <dgm:pt modelId="{C393677F-3285-41F1-AFCA-B8C6EB63FE5A}" type="pres">
      <dgm:prSet presAssocID="{BA451406-9988-4CAB-8AA3-4CE231F547DD}" presName="linearProcess" presStyleCnt="0"/>
      <dgm:spPr/>
    </dgm:pt>
    <dgm:pt modelId="{A6BBFCC3-F927-467B-A0A1-35AC9AF90B78}" type="pres">
      <dgm:prSet presAssocID="{7DD34B4A-2C68-4814-B76B-AF099B9EEF5A}" presName="textNode" presStyleLbl="node1" presStyleIdx="0" presStyleCnt="4" custScaleX="71769" custScaleY="1891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E9CACD-92A0-47A4-ABF2-C85C60875255}" type="pres">
      <dgm:prSet presAssocID="{D29D689A-AFB8-47CE-9658-0C294A67C41F}" presName="sibTrans" presStyleCnt="0"/>
      <dgm:spPr/>
    </dgm:pt>
    <dgm:pt modelId="{829E8DD6-D499-4288-A6E6-80C84D9DD24A}" type="pres">
      <dgm:prSet presAssocID="{0A3658BF-7369-44FE-85C9-B467A3C4C77C}" presName="textNode" presStyleLbl="node1" presStyleIdx="1" presStyleCnt="4" custScaleX="74371" custScaleY="189168" custLinFactNeighborX="-28895" custLinFactNeighborY="21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29CFFE-069F-4F19-A297-4880F481E809}" type="pres">
      <dgm:prSet presAssocID="{B6C74E2F-9882-47DC-A965-23AAAD4E2866}" presName="sibTrans" presStyleCnt="0"/>
      <dgm:spPr/>
    </dgm:pt>
    <dgm:pt modelId="{ADEF62BE-7926-4691-A510-6DE6DEE3C1A6}" type="pres">
      <dgm:prSet presAssocID="{D6491D5C-5A58-4BAF-8F83-74383473B31A}" presName="textNode" presStyleLbl="node1" presStyleIdx="2" presStyleCnt="4" custScaleX="75416" custScaleY="189168" custLinFactNeighborX="-48724" custLinFactNeighborY="33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48D6ED-1A7B-4103-8B5C-AC74FAA952FF}" type="pres">
      <dgm:prSet presAssocID="{EDE32042-F99C-4871-9560-B14DC6B0BA3B}" presName="sibTrans" presStyleCnt="0"/>
      <dgm:spPr/>
    </dgm:pt>
    <dgm:pt modelId="{4CCA74FB-3764-46B9-86CC-977D0BDDDF98}" type="pres">
      <dgm:prSet presAssocID="{453518C9-89EF-4D9B-B13B-3422A6B67C2F}" presName="textNode" presStyleLbl="node1" presStyleIdx="3" presStyleCnt="4" custScaleX="90523" custScaleY="186100" custLinFactX="-446" custLinFactNeighborX="-100000" custLinFactNeighborY="18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805C07C-FC3A-4F27-8A48-A79EFEDE2055}" type="presOf" srcId="{D6491D5C-5A58-4BAF-8F83-74383473B31A}" destId="{ADEF62BE-7926-4691-A510-6DE6DEE3C1A6}" srcOrd="0" destOrd="0" presId="urn:microsoft.com/office/officeart/2005/8/layout/hProcess9"/>
    <dgm:cxn modelId="{936039E3-5E9D-431E-B4AB-B65D911AE804}" type="presOf" srcId="{7DD34B4A-2C68-4814-B76B-AF099B9EEF5A}" destId="{A6BBFCC3-F927-467B-A0A1-35AC9AF90B78}" srcOrd="0" destOrd="0" presId="urn:microsoft.com/office/officeart/2005/8/layout/hProcess9"/>
    <dgm:cxn modelId="{FFDB2D7E-16BB-4DBD-9875-FDB2C21F1EBF}" srcId="{BA451406-9988-4CAB-8AA3-4CE231F547DD}" destId="{7DD34B4A-2C68-4814-B76B-AF099B9EEF5A}" srcOrd="0" destOrd="0" parTransId="{FEF55E4B-1C1E-41C0-95D2-603F05F262F8}" sibTransId="{D29D689A-AFB8-47CE-9658-0C294A67C41F}"/>
    <dgm:cxn modelId="{850A6E70-6E90-42BE-9634-AA96DF9AE1E7}" type="presOf" srcId="{BA451406-9988-4CAB-8AA3-4CE231F547DD}" destId="{93734B4B-16B2-4FFF-837A-2DD567081CE6}" srcOrd="0" destOrd="0" presId="urn:microsoft.com/office/officeart/2005/8/layout/hProcess9"/>
    <dgm:cxn modelId="{23267D74-7AF1-446C-829E-F3863133B78B}" srcId="{BA451406-9988-4CAB-8AA3-4CE231F547DD}" destId="{D6491D5C-5A58-4BAF-8F83-74383473B31A}" srcOrd="2" destOrd="0" parTransId="{F7F02162-CF8A-413C-9817-D8BDAC2FDC7B}" sibTransId="{EDE32042-F99C-4871-9560-B14DC6B0BA3B}"/>
    <dgm:cxn modelId="{B016D550-E7FC-4144-8F13-13DAE56D8BE7}" type="presOf" srcId="{0A3658BF-7369-44FE-85C9-B467A3C4C77C}" destId="{829E8DD6-D499-4288-A6E6-80C84D9DD24A}" srcOrd="0" destOrd="0" presId="urn:microsoft.com/office/officeart/2005/8/layout/hProcess9"/>
    <dgm:cxn modelId="{71BA0AAC-4DA3-4CF8-BC12-07BC5E4F9966}" type="presOf" srcId="{453518C9-89EF-4D9B-B13B-3422A6B67C2F}" destId="{4CCA74FB-3764-46B9-86CC-977D0BDDDF98}" srcOrd="0" destOrd="0" presId="urn:microsoft.com/office/officeart/2005/8/layout/hProcess9"/>
    <dgm:cxn modelId="{044672CD-27BC-4CDB-9103-4CA3B47E79D8}" srcId="{BA451406-9988-4CAB-8AA3-4CE231F547DD}" destId="{0A3658BF-7369-44FE-85C9-B467A3C4C77C}" srcOrd="1" destOrd="0" parTransId="{4E827021-5831-487D-8CC8-48B34BF91A2E}" sibTransId="{B6C74E2F-9882-47DC-A965-23AAAD4E2866}"/>
    <dgm:cxn modelId="{1617D6C1-796C-42C4-8D0D-7813481918CD}" srcId="{BA451406-9988-4CAB-8AA3-4CE231F547DD}" destId="{453518C9-89EF-4D9B-B13B-3422A6B67C2F}" srcOrd="3" destOrd="0" parTransId="{984DDD26-59B4-4307-BB2A-F6ACB8E94742}" sibTransId="{4387FD5C-9553-4107-BAD4-566A8E4B87FB}"/>
    <dgm:cxn modelId="{C48CE742-D104-4B0A-AA34-7ABE161BE954}" type="presParOf" srcId="{93734B4B-16B2-4FFF-837A-2DD567081CE6}" destId="{4BB2B84B-0BE0-4092-B146-CB86A2BC38FC}" srcOrd="0" destOrd="0" presId="urn:microsoft.com/office/officeart/2005/8/layout/hProcess9"/>
    <dgm:cxn modelId="{D1480D90-23B5-4F7D-BBFB-EFB734135373}" type="presParOf" srcId="{93734B4B-16B2-4FFF-837A-2DD567081CE6}" destId="{C393677F-3285-41F1-AFCA-B8C6EB63FE5A}" srcOrd="1" destOrd="0" presId="urn:microsoft.com/office/officeart/2005/8/layout/hProcess9"/>
    <dgm:cxn modelId="{3DF77CC1-C38D-4824-B198-1592EEE8C007}" type="presParOf" srcId="{C393677F-3285-41F1-AFCA-B8C6EB63FE5A}" destId="{A6BBFCC3-F927-467B-A0A1-35AC9AF90B78}" srcOrd="0" destOrd="0" presId="urn:microsoft.com/office/officeart/2005/8/layout/hProcess9"/>
    <dgm:cxn modelId="{E66B276A-C0DB-4898-A8E3-0FF5F47689C4}" type="presParOf" srcId="{C393677F-3285-41F1-AFCA-B8C6EB63FE5A}" destId="{8DE9CACD-92A0-47A4-ABF2-C85C60875255}" srcOrd="1" destOrd="0" presId="urn:microsoft.com/office/officeart/2005/8/layout/hProcess9"/>
    <dgm:cxn modelId="{836C51BC-6003-428C-8C5D-651C4DB5DB87}" type="presParOf" srcId="{C393677F-3285-41F1-AFCA-B8C6EB63FE5A}" destId="{829E8DD6-D499-4288-A6E6-80C84D9DD24A}" srcOrd="2" destOrd="0" presId="urn:microsoft.com/office/officeart/2005/8/layout/hProcess9"/>
    <dgm:cxn modelId="{3D22D03D-F29E-4789-BD62-54B0D9A59B98}" type="presParOf" srcId="{C393677F-3285-41F1-AFCA-B8C6EB63FE5A}" destId="{7329CFFE-069F-4F19-A297-4880F481E809}" srcOrd="3" destOrd="0" presId="urn:microsoft.com/office/officeart/2005/8/layout/hProcess9"/>
    <dgm:cxn modelId="{BA1840A4-70D9-468E-AF20-0369A445C5A7}" type="presParOf" srcId="{C393677F-3285-41F1-AFCA-B8C6EB63FE5A}" destId="{ADEF62BE-7926-4691-A510-6DE6DEE3C1A6}" srcOrd="4" destOrd="0" presId="urn:microsoft.com/office/officeart/2005/8/layout/hProcess9"/>
    <dgm:cxn modelId="{391E4420-6711-46E3-B141-2DD3BC5F957A}" type="presParOf" srcId="{C393677F-3285-41F1-AFCA-B8C6EB63FE5A}" destId="{0A48D6ED-1A7B-4103-8B5C-AC74FAA952FF}" srcOrd="5" destOrd="0" presId="urn:microsoft.com/office/officeart/2005/8/layout/hProcess9"/>
    <dgm:cxn modelId="{E42D778A-F9CA-4C31-9B43-B7988D95CC91}" type="presParOf" srcId="{C393677F-3285-41F1-AFCA-B8C6EB63FE5A}" destId="{4CCA74FB-3764-46B9-86CC-977D0BDDDF98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F9754BB-5BF1-4ED8-BC6C-2EE3F8CAD1E8}" type="doc">
      <dgm:prSet loTypeId="urn:microsoft.com/office/officeart/2005/8/layout/arrow2" loCatId="process" qsTypeId="urn:microsoft.com/office/officeart/2005/8/quickstyle/simple5" qsCatId="simple" csTypeId="urn:microsoft.com/office/officeart/2005/8/colors/colorful5" csCatId="colorful" phldr="1"/>
      <dgm:spPr/>
    </dgm:pt>
    <dgm:pt modelId="{533EBDB4-A355-485E-B4D3-E04C40B2F163}">
      <dgm:prSet phldrT="[Текст]" custT="1"/>
      <dgm:spPr>
        <a:solidFill>
          <a:srgbClr val="FFFFCC"/>
        </a:solidFill>
        <a:effectLst>
          <a:glow rad="139700">
            <a:schemeClr val="accent1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За 2013-2015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гг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объем налоговых и неналоговых доходов бюджета КЧР возрос на 37,2% или </a:t>
          </a:r>
          <a:r>
            <a:rPr lang="ru-RU" sz="1350" dirty="0" smtClean="0">
              <a:latin typeface="Times New Roman" pitchFamily="18" charset="0"/>
              <a:cs typeface="Times New Roman" pitchFamily="18" charset="0"/>
            </a:rPr>
            <a:t>на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2 100 млн. руб. </a:t>
          </a:r>
        </a:p>
        <a:p>
          <a:r>
            <a:rPr lang="ru-RU" sz="1350" dirty="0" smtClean="0">
              <a:latin typeface="Times New Roman" pitchFamily="18" charset="0"/>
              <a:cs typeface="Times New Roman" pitchFamily="18" charset="0"/>
            </a:rPr>
            <a:t>Наибольший рост достигнут в 2015 г -  доходы выросли на 1 232,8 млн. </a:t>
          </a:r>
          <a:r>
            <a:rPr lang="ru-RU" sz="1350" dirty="0" err="1" smtClean="0">
              <a:latin typeface="Times New Roman" pitchFamily="18" charset="0"/>
              <a:cs typeface="Times New Roman" pitchFamily="18" charset="0"/>
            </a:rPr>
            <a:t>руб</a:t>
          </a:r>
          <a:r>
            <a:rPr lang="ru-RU" sz="1350" dirty="0" smtClean="0">
              <a:latin typeface="Times New Roman" pitchFamily="18" charset="0"/>
              <a:cs typeface="Times New Roman" pitchFamily="18" charset="0"/>
            </a:rPr>
            <a:t> или 18,9% к объемам 2014 г (по СКФО – на 4,1%, по РФ – на 6,2%).</a:t>
          </a:r>
          <a:endParaRPr lang="ru-RU" sz="1350" dirty="0">
            <a:latin typeface="Times New Roman" pitchFamily="18" charset="0"/>
            <a:cs typeface="Times New Roman" pitchFamily="18" charset="0"/>
          </a:endParaRPr>
        </a:p>
      </dgm:t>
    </dgm:pt>
    <dgm:pt modelId="{F9E27669-EF3A-453C-B29F-23702D3EBCA2}" type="parTrans" cxnId="{3C1C8EDE-C1FE-43EF-AA67-4D36BB513482}">
      <dgm:prSet/>
      <dgm:spPr/>
      <dgm:t>
        <a:bodyPr/>
        <a:lstStyle/>
        <a:p>
          <a:endParaRPr lang="ru-RU"/>
        </a:p>
      </dgm:t>
    </dgm:pt>
    <dgm:pt modelId="{4283D50A-3BE7-4A94-B412-B166B54051EF}" type="sibTrans" cxnId="{3C1C8EDE-C1FE-43EF-AA67-4D36BB513482}">
      <dgm:prSet/>
      <dgm:spPr/>
      <dgm:t>
        <a:bodyPr/>
        <a:lstStyle/>
        <a:p>
          <a:endParaRPr lang="ru-RU"/>
        </a:p>
      </dgm:t>
    </dgm:pt>
    <dgm:pt modelId="{77CEFAF0-1D49-4842-8C5C-538FD6DA592D}" type="pres">
      <dgm:prSet presAssocID="{2F9754BB-5BF1-4ED8-BC6C-2EE3F8CAD1E8}" presName="arrowDiagram" presStyleCnt="0">
        <dgm:presLayoutVars>
          <dgm:chMax val="5"/>
          <dgm:dir/>
          <dgm:resizeHandles val="exact"/>
        </dgm:presLayoutVars>
      </dgm:prSet>
      <dgm:spPr/>
    </dgm:pt>
    <dgm:pt modelId="{56D2118B-27AB-431F-B07C-AA1EA29F1273}" type="pres">
      <dgm:prSet presAssocID="{2F9754BB-5BF1-4ED8-BC6C-2EE3F8CAD1E8}" presName="arrow" presStyleLbl="bgShp" presStyleIdx="0" presStyleCnt="1" custScaleX="68086" custScaleY="71836" custLinFactNeighborX="22865" custLinFactNeighborY="-18410"/>
      <dgm:spPr>
        <a:effectLst>
          <a:glow rad="101600">
            <a:schemeClr val="accent5">
              <a:satMod val="175000"/>
              <a:alpha val="40000"/>
            </a:schemeClr>
          </a:glow>
        </a:effectLst>
      </dgm:spPr>
    </dgm:pt>
    <dgm:pt modelId="{B3D93464-A8FE-4F50-9A71-A16BEC61AB5A}" type="pres">
      <dgm:prSet presAssocID="{2F9754BB-5BF1-4ED8-BC6C-2EE3F8CAD1E8}" presName="arrowDiagram1" presStyleCnt="0">
        <dgm:presLayoutVars>
          <dgm:bulletEnabled val="1"/>
        </dgm:presLayoutVars>
      </dgm:prSet>
      <dgm:spPr/>
    </dgm:pt>
    <dgm:pt modelId="{5DF48A1B-DA2C-451A-BEA6-E8805B6015E3}" type="pres">
      <dgm:prSet presAssocID="{533EBDB4-A355-485E-B4D3-E04C40B2F163}" presName="bullet1" presStyleLbl="node1" presStyleIdx="0" presStyleCnt="1" custScaleX="341856" custScaleY="255139" custLinFactNeighborX="-83790" custLinFactNeighborY="12924"/>
      <dgm:spPr/>
    </dgm:pt>
    <dgm:pt modelId="{9314ADF2-36F3-452E-8870-6B5D047D44D7}" type="pres">
      <dgm:prSet presAssocID="{533EBDB4-A355-485E-B4D3-E04C40B2F163}" presName="textBox1" presStyleLbl="revTx" presStyleIdx="0" presStyleCnt="1" custAng="0" custScaleX="169747" custScaleY="60305" custLinFactNeighborX="27514" custLinFactNeighborY="173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5D6A31D-A75C-426A-ADBB-248ED65E3E51}" type="presOf" srcId="{533EBDB4-A355-485E-B4D3-E04C40B2F163}" destId="{9314ADF2-36F3-452E-8870-6B5D047D44D7}" srcOrd="0" destOrd="0" presId="urn:microsoft.com/office/officeart/2005/8/layout/arrow2"/>
    <dgm:cxn modelId="{3C1C8EDE-C1FE-43EF-AA67-4D36BB513482}" srcId="{2F9754BB-5BF1-4ED8-BC6C-2EE3F8CAD1E8}" destId="{533EBDB4-A355-485E-B4D3-E04C40B2F163}" srcOrd="0" destOrd="0" parTransId="{F9E27669-EF3A-453C-B29F-23702D3EBCA2}" sibTransId="{4283D50A-3BE7-4A94-B412-B166B54051EF}"/>
    <dgm:cxn modelId="{A9185BBA-952D-4C20-AA50-615F14F95FDB}" type="presOf" srcId="{2F9754BB-5BF1-4ED8-BC6C-2EE3F8CAD1E8}" destId="{77CEFAF0-1D49-4842-8C5C-538FD6DA592D}" srcOrd="0" destOrd="0" presId="urn:microsoft.com/office/officeart/2005/8/layout/arrow2"/>
    <dgm:cxn modelId="{906EAB09-B16C-4950-BF3B-B86F90BD52AB}" type="presParOf" srcId="{77CEFAF0-1D49-4842-8C5C-538FD6DA592D}" destId="{56D2118B-27AB-431F-B07C-AA1EA29F1273}" srcOrd="0" destOrd="0" presId="urn:microsoft.com/office/officeart/2005/8/layout/arrow2"/>
    <dgm:cxn modelId="{55FED3CE-C80A-452D-84FA-E2FCBC76A174}" type="presParOf" srcId="{77CEFAF0-1D49-4842-8C5C-538FD6DA592D}" destId="{B3D93464-A8FE-4F50-9A71-A16BEC61AB5A}" srcOrd="1" destOrd="0" presId="urn:microsoft.com/office/officeart/2005/8/layout/arrow2"/>
    <dgm:cxn modelId="{EBA4295D-F510-4C8F-9F4A-31CCACA8E6F0}" type="presParOf" srcId="{B3D93464-A8FE-4F50-9A71-A16BEC61AB5A}" destId="{5DF48A1B-DA2C-451A-BEA6-E8805B6015E3}" srcOrd="0" destOrd="0" presId="urn:microsoft.com/office/officeart/2005/8/layout/arrow2"/>
    <dgm:cxn modelId="{106D521A-D070-4895-B795-31F6EBE861AA}" type="presParOf" srcId="{B3D93464-A8FE-4F50-9A71-A16BEC61AB5A}" destId="{9314ADF2-36F3-452E-8870-6B5D047D44D7}" srcOrd="1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5DD7480-F0E8-45D3-AA84-0A4D28C2D5FE}" type="doc">
      <dgm:prSet loTypeId="urn:microsoft.com/office/officeart/2005/8/layout/default" loCatId="list" qsTypeId="urn:microsoft.com/office/officeart/2005/8/quickstyle/3d2" qsCatId="3D" csTypeId="urn:microsoft.com/office/officeart/2005/8/colors/accent1_5" csCatId="accent1" phldr="1"/>
      <dgm:spPr/>
    </dgm:pt>
    <dgm:pt modelId="{FE79F3B7-A89A-4E72-894B-9285A805C95B}">
      <dgm:prSet phldrT="[Текст]" custT="1"/>
      <dgm:spPr/>
      <dgm:t>
        <a:bodyPr/>
        <a:lstStyle/>
        <a:p>
          <a:r>
            <a:rPr lang="ru-RU" sz="11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снижение с 01.01.2017 г ставки налога на прибыль организаций, подлежащего уплате в республиканский бюджет КЧР, до 17%;</a:t>
          </a:r>
          <a:endParaRPr lang="ru-RU" sz="11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6BAEA253-49CF-4008-B130-4711E4BF9F1E}" type="parTrans" cxnId="{5CBF981D-F28F-4204-8A9E-FE2266BBEAC4}">
      <dgm:prSet/>
      <dgm:spPr/>
      <dgm:t>
        <a:bodyPr/>
        <a:lstStyle/>
        <a:p>
          <a:endParaRPr lang="ru-RU"/>
        </a:p>
      </dgm:t>
    </dgm:pt>
    <dgm:pt modelId="{440CB91C-4828-4E55-9AA5-7880507FC421}" type="sibTrans" cxnId="{5CBF981D-F28F-4204-8A9E-FE2266BBEAC4}">
      <dgm:prSet/>
      <dgm:spPr/>
      <dgm:t>
        <a:bodyPr/>
        <a:lstStyle/>
        <a:p>
          <a:endParaRPr lang="ru-RU"/>
        </a:p>
      </dgm:t>
    </dgm:pt>
    <dgm:pt modelId="{5C9215C2-35FB-46CC-A751-D1359DA20EE5}">
      <dgm:prSet phldrT="[Текст]" custT="1"/>
      <dgm:spPr/>
      <dgm:t>
        <a:bodyPr/>
        <a:lstStyle/>
        <a:p>
          <a:r>
            <a:rPr lang="ru-RU" sz="11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ограничение переноса убытков, полученных налогоплательщиками в предыдущих налоговых периодах, в размере не более 30% налоговой базы текущего отчетного (налогового) периода;</a:t>
          </a:r>
          <a:endParaRPr lang="ru-RU" sz="11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64BC936C-1ACB-4A5F-95FE-E3BB4EB346F4}" type="parTrans" cxnId="{1203D5F2-3B3C-47BB-99BA-B2F63DFA51EF}">
      <dgm:prSet/>
      <dgm:spPr/>
      <dgm:t>
        <a:bodyPr/>
        <a:lstStyle/>
        <a:p>
          <a:endParaRPr lang="ru-RU"/>
        </a:p>
      </dgm:t>
    </dgm:pt>
    <dgm:pt modelId="{A5909874-DECB-49BF-AFB0-1B2571DED523}" type="sibTrans" cxnId="{1203D5F2-3B3C-47BB-99BA-B2F63DFA51EF}">
      <dgm:prSet/>
      <dgm:spPr/>
      <dgm:t>
        <a:bodyPr/>
        <a:lstStyle/>
        <a:p>
          <a:endParaRPr lang="ru-RU"/>
        </a:p>
      </dgm:t>
    </dgm:pt>
    <dgm:pt modelId="{E1FB926F-AF6C-457B-8E16-2C55B7A72B7F}">
      <dgm:prSet phldrT="[Текст]" custT="1"/>
      <dgm:spPr/>
      <dgm:t>
        <a:bodyPr/>
        <a:lstStyle/>
        <a:p>
          <a:r>
            <a:rPr lang="ru-RU" sz="11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установление пониженной до 0 % ставки налога на прибыль организаций, подлежащего уплате в </a:t>
          </a:r>
          <a:r>
            <a:rPr lang="ru-RU" sz="1100" b="1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респ</a:t>
          </a:r>
          <a:r>
            <a:rPr lang="ru-RU" sz="11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бюджет КЧР для участников региональных инвестиционных проектов;</a:t>
          </a:r>
          <a:endParaRPr lang="ru-RU" sz="11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0757DF18-7E3D-45AA-8F33-6FA79E599BC3}" type="parTrans" cxnId="{B2F2A546-D1DB-47B3-A7DB-1E56124F6C58}">
      <dgm:prSet/>
      <dgm:spPr/>
      <dgm:t>
        <a:bodyPr/>
        <a:lstStyle/>
        <a:p>
          <a:endParaRPr lang="ru-RU"/>
        </a:p>
      </dgm:t>
    </dgm:pt>
    <dgm:pt modelId="{64654B59-54DE-497C-B077-0877152AA699}" type="sibTrans" cxnId="{B2F2A546-D1DB-47B3-A7DB-1E56124F6C58}">
      <dgm:prSet/>
      <dgm:spPr/>
      <dgm:t>
        <a:bodyPr/>
        <a:lstStyle/>
        <a:p>
          <a:endParaRPr lang="ru-RU"/>
        </a:p>
      </dgm:t>
    </dgm:pt>
    <dgm:pt modelId="{AAEB7462-0786-4453-A43F-0E1EBBB60A5C}">
      <dgm:prSet phldrT="[Текст]" custT="1"/>
      <dgm:spPr/>
      <dgm:t>
        <a:bodyPr/>
        <a:lstStyle/>
        <a:p>
          <a:r>
            <a:rPr lang="ru-RU" sz="11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установление пониженной до 13,5 % ставки налога на прибыль организаций, подлежащего уплате в </a:t>
          </a:r>
          <a:r>
            <a:rPr lang="ru-RU" sz="1100" b="1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респ</a:t>
          </a:r>
          <a:r>
            <a:rPr lang="ru-RU" sz="11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бюджет КЧР, для некоммерческих организаций - исполнителей общественно полезных услуг;</a:t>
          </a:r>
          <a:endParaRPr lang="ru-RU" sz="11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9FB0DDBE-7A09-4616-8A10-5577B1C2A15C}" type="parTrans" cxnId="{3022AF6F-EAF4-4836-964E-B20EC862D34A}">
      <dgm:prSet/>
      <dgm:spPr/>
      <dgm:t>
        <a:bodyPr/>
        <a:lstStyle/>
        <a:p>
          <a:endParaRPr lang="ru-RU"/>
        </a:p>
      </dgm:t>
    </dgm:pt>
    <dgm:pt modelId="{20409D6A-E2C4-4F74-AF60-4EED1663BFD6}" type="sibTrans" cxnId="{3022AF6F-EAF4-4836-964E-B20EC862D34A}">
      <dgm:prSet/>
      <dgm:spPr/>
      <dgm:t>
        <a:bodyPr/>
        <a:lstStyle/>
        <a:p>
          <a:endParaRPr lang="ru-RU"/>
        </a:p>
      </dgm:t>
    </dgm:pt>
    <dgm:pt modelId="{5366F19A-31A8-45F7-B319-A944C1C1E77F}">
      <dgm:prSet phldrT="[Текст]" custT="1"/>
      <dgm:spPr/>
      <dgm:t>
        <a:bodyPr/>
        <a:lstStyle/>
        <a:p>
          <a:r>
            <a:rPr lang="ru-RU" sz="11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повышение ставок по налогу на имущество организаций в отношении линейных объектов железнодорожных путей общего пользования, линий электропередачи,  с 1,3% в 2016 году, до 1,6% в 2017 году, 1,9% - в 2018 году и 2,2% - в 2019 году;</a:t>
          </a:r>
          <a:endParaRPr lang="ru-RU" sz="11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7EEA3020-2273-4262-B7F8-A95D354BA374}" type="sibTrans" cxnId="{4A13462E-A659-474D-A800-1F1CDECFB2DF}">
      <dgm:prSet/>
      <dgm:spPr/>
      <dgm:t>
        <a:bodyPr/>
        <a:lstStyle/>
        <a:p>
          <a:endParaRPr lang="ru-RU"/>
        </a:p>
      </dgm:t>
    </dgm:pt>
    <dgm:pt modelId="{C74CE3AB-AD3A-4201-A81C-60986C05932F}" type="parTrans" cxnId="{4A13462E-A659-474D-A800-1F1CDECFB2DF}">
      <dgm:prSet/>
      <dgm:spPr/>
      <dgm:t>
        <a:bodyPr/>
        <a:lstStyle/>
        <a:p>
          <a:endParaRPr lang="ru-RU"/>
        </a:p>
      </dgm:t>
    </dgm:pt>
    <dgm:pt modelId="{59EB17F4-3888-4252-964F-C2A3F1A6FBD5}">
      <dgm:prSet phldrT="[Текст]" custT="1"/>
      <dgm:spPr/>
      <dgm:t>
        <a:bodyPr/>
        <a:lstStyle/>
        <a:p>
          <a:r>
            <a:rPr lang="ru-RU" sz="11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увеличение с 01.01. 2017 г пороговых размеров объема годовых доходов с 60 до 120 млн. </a:t>
          </a:r>
          <a:r>
            <a:rPr lang="ru-RU" sz="1100" b="1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руб</a:t>
          </a:r>
          <a:r>
            <a:rPr lang="ru-RU" sz="11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и остаточной стоимости основных средств со 100 до 150 млн. </a:t>
          </a:r>
          <a:r>
            <a:rPr lang="ru-RU" sz="1100" b="1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руб</a:t>
          </a:r>
          <a:r>
            <a:rPr lang="ru-RU" sz="11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, по достижении которой налогоплательщик теряет право применения упрощенной системы налогообложения;</a:t>
          </a:r>
          <a:endParaRPr lang="ru-RU" sz="11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7E6F789D-51BA-4A6B-B3BB-9AF4DF4DFEF2}" type="parTrans" cxnId="{941AF413-15CF-4C4C-8799-31EEF4FFAEFA}">
      <dgm:prSet/>
      <dgm:spPr/>
      <dgm:t>
        <a:bodyPr/>
        <a:lstStyle/>
        <a:p>
          <a:endParaRPr lang="ru-RU"/>
        </a:p>
      </dgm:t>
    </dgm:pt>
    <dgm:pt modelId="{6145F440-B1EB-4D82-A621-60B3989F9C00}" type="sibTrans" cxnId="{941AF413-15CF-4C4C-8799-31EEF4FFAEFA}">
      <dgm:prSet/>
      <dgm:spPr/>
      <dgm:t>
        <a:bodyPr/>
        <a:lstStyle/>
        <a:p>
          <a:endParaRPr lang="ru-RU"/>
        </a:p>
      </dgm:t>
    </dgm:pt>
    <dgm:pt modelId="{0B202747-E92F-49BC-92A8-07A2486E3A11}">
      <dgm:prSet phldrT="[Текст]" custT="1"/>
      <dgm:spPr/>
      <dgm:t>
        <a:bodyPr/>
        <a:lstStyle/>
        <a:p>
          <a:r>
            <a:rPr lang="ru-RU" sz="11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введение на территории КЧР с 1 января 2017 года особенностей исчисления налога на имущество организаций в отношении отдельных объектов недвижимости исходя из кадастровой стоимости;</a:t>
          </a:r>
          <a:endParaRPr lang="ru-RU" sz="11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733A0BE6-81F1-4AD2-93FD-8C08A3369547}" type="parTrans" cxnId="{F0DA8C56-E96D-40B8-92F1-C9231C0C6A24}">
      <dgm:prSet/>
      <dgm:spPr/>
      <dgm:t>
        <a:bodyPr/>
        <a:lstStyle/>
        <a:p>
          <a:endParaRPr lang="ru-RU"/>
        </a:p>
      </dgm:t>
    </dgm:pt>
    <dgm:pt modelId="{04BE99BF-30BA-4413-8FBB-F5F4F71EB9F6}" type="sibTrans" cxnId="{F0DA8C56-E96D-40B8-92F1-C9231C0C6A24}">
      <dgm:prSet/>
      <dgm:spPr/>
      <dgm:t>
        <a:bodyPr/>
        <a:lstStyle/>
        <a:p>
          <a:endParaRPr lang="ru-RU"/>
        </a:p>
      </dgm:t>
    </dgm:pt>
    <dgm:pt modelId="{2099356D-6EB5-45E1-AA30-BDCA78DDB4C9}">
      <dgm:prSet phldrT="[Текст]" custT="1"/>
      <dgm:spPr/>
      <dgm:t>
        <a:bodyPr/>
        <a:lstStyle/>
        <a:p>
          <a:r>
            <a:rPr lang="ru-RU" sz="11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установление пониженной до 0 % ставки налога на прибыль организаций, подлежащего уплате в </a:t>
          </a:r>
          <a:r>
            <a:rPr lang="ru-RU" sz="1100" b="1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респ</a:t>
          </a:r>
          <a:r>
            <a:rPr lang="ru-RU" sz="11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бюджет КЧР для участников региональных инвестиционных проектов;</a:t>
          </a:r>
          <a:endParaRPr lang="ru-RU" sz="11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552DD39-593E-49B5-AA74-A45EB2A187F5}" type="parTrans" cxnId="{E3BE5CDA-C454-480C-AA89-37CF98F793FF}">
      <dgm:prSet/>
      <dgm:spPr/>
      <dgm:t>
        <a:bodyPr/>
        <a:lstStyle/>
        <a:p>
          <a:endParaRPr lang="ru-RU"/>
        </a:p>
      </dgm:t>
    </dgm:pt>
    <dgm:pt modelId="{62D44347-E89F-461C-805D-86C5CC7B05E4}" type="sibTrans" cxnId="{E3BE5CDA-C454-480C-AA89-37CF98F793FF}">
      <dgm:prSet/>
      <dgm:spPr/>
      <dgm:t>
        <a:bodyPr/>
        <a:lstStyle/>
        <a:p>
          <a:endParaRPr lang="ru-RU"/>
        </a:p>
      </dgm:t>
    </dgm:pt>
    <dgm:pt modelId="{41A359D5-58A2-4BDA-A97E-8231A456B56D}">
      <dgm:prSet phldrT="[Текст]" custT="1"/>
      <dgm:spPr/>
      <dgm:t>
        <a:bodyPr/>
        <a:lstStyle/>
        <a:p>
          <a:r>
            <a:rPr lang="ru-RU" sz="11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установление пониженной до 13,5 % ставки налога на прибыль организаций, подлежащего уплате в </a:t>
          </a:r>
          <a:r>
            <a:rPr lang="ru-RU" sz="1100" b="1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респ</a:t>
          </a:r>
          <a:r>
            <a:rPr lang="ru-RU" sz="11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бюджет КЧР, для некоммерческих организаций - исполнителей общественно полезных услуг;</a:t>
          </a:r>
          <a:endParaRPr lang="ru-RU" sz="11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DEDD00EA-9A3E-44F3-A754-5FCA3505FF04}" type="parTrans" cxnId="{9748B605-9E9A-40E8-8F02-C2B0210B2636}">
      <dgm:prSet/>
      <dgm:spPr/>
      <dgm:t>
        <a:bodyPr/>
        <a:lstStyle/>
        <a:p>
          <a:endParaRPr lang="ru-RU"/>
        </a:p>
      </dgm:t>
    </dgm:pt>
    <dgm:pt modelId="{4639F062-E7B2-4D28-BBFA-E398D09CCD4C}" type="sibTrans" cxnId="{9748B605-9E9A-40E8-8F02-C2B0210B2636}">
      <dgm:prSet/>
      <dgm:spPr/>
      <dgm:t>
        <a:bodyPr/>
        <a:lstStyle/>
        <a:p>
          <a:endParaRPr lang="ru-RU"/>
        </a:p>
      </dgm:t>
    </dgm:pt>
    <dgm:pt modelId="{9C09B9F6-50B3-431F-9BB6-97F1270F7F3C}">
      <dgm:prSet phldrT="[Текст]" custT="1"/>
      <dgm:spPr/>
      <dgm:t>
        <a:bodyPr/>
        <a:lstStyle/>
        <a:p>
          <a:r>
            <a:rPr lang="ru-RU" sz="11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установление на 2016 год коэффициента, отражающего региональные особенности рынка труда на территории КЧР и используемого для расчета суммы фиксированного авансового платежа по налогу на доходы физических лиц для иностранных граждан;</a:t>
          </a:r>
          <a:endParaRPr lang="ru-RU" sz="11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A5D019FE-89C7-4EF3-8998-261B028373D8}" type="parTrans" cxnId="{01575D82-89C4-4D7A-B951-C0CE0EF737B0}">
      <dgm:prSet/>
      <dgm:spPr/>
      <dgm:t>
        <a:bodyPr/>
        <a:lstStyle/>
        <a:p>
          <a:endParaRPr lang="ru-RU"/>
        </a:p>
      </dgm:t>
    </dgm:pt>
    <dgm:pt modelId="{88F60409-909A-4509-8599-D9A4D2D798DE}" type="sibTrans" cxnId="{01575D82-89C4-4D7A-B951-C0CE0EF737B0}">
      <dgm:prSet/>
      <dgm:spPr/>
      <dgm:t>
        <a:bodyPr/>
        <a:lstStyle/>
        <a:p>
          <a:endParaRPr lang="ru-RU"/>
        </a:p>
      </dgm:t>
    </dgm:pt>
    <dgm:pt modelId="{FBE021D7-CC1B-4A47-949D-E642192BA5D8}" type="pres">
      <dgm:prSet presAssocID="{D5DD7480-F0E8-45D3-AA84-0A4D28C2D5FE}" presName="diagram" presStyleCnt="0">
        <dgm:presLayoutVars>
          <dgm:dir/>
          <dgm:resizeHandles val="exact"/>
        </dgm:presLayoutVars>
      </dgm:prSet>
      <dgm:spPr/>
    </dgm:pt>
    <dgm:pt modelId="{E6A6E135-5905-42DF-992D-9C70FCE4E469}" type="pres">
      <dgm:prSet presAssocID="{FE79F3B7-A89A-4E72-894B-9285A805C95B}" presName="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081109-479D-4A61-8DDB-D6251B514CC1}" type="pres">
      <dgm:prSet presAssocID="{440CB91C-4828-4E55-9AA5-7880507FC421}" presName="sibTrans" presStyleCnt="0"/>
      <dgm:spPr/>
    </dgm:pt>
    <dgm:pt modelId="{0C58A884-9266-477F-8546-05A6D99BD4BB}" type="pres">
      <dgm:prSet presAssocID="{5C9215C2-35FB-46CC-A751-D1359DA20EE5}" presName="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883221-79E5-45FD-B677-2721A9EDFE85}" type="pres">
      <dgm:prSet presAssocID="{A5909874-DECB-49BF-AFB0-1B2571DED523}" presName="sibTrans" presStyleCnt="0"/>
      <dgm:spPr/>
    </dgm:pt>
    <dgm:pt modelId="{710366A6-6FCA-4368-84AA-5E8B137ED011}" type="pres">
      <dgm:prSet presAssocID="{E1FB926F-AF6C-457B-8E16-2C55B7A72B7F}" presName="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DD72C1-AC00-4674-A3F4-37946559A622}" type="pres">
      <dgm:prSet presAssocID="{64654B59-54DE-497C-B077-0877152AA699}" presName="sibTrans" presStyleCnt="0"/>
      <dgm:spPr/>
    </dgm:pt>
    <dgm:pt modelId="{49732F2F-A2F1-4860-9DD2-4B6CE3211D0F}" type="pres">
      <dgm:prSet presAssocID="{AAEB7462-0786-4453-A43F-0E1EBBB60A5C}" presName="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EF5162-CE44-4E69-8B6A-26E2D723CE37}" type="pres">
      <dgm:prSet presAssocID="{20409D6A-E2C4-4F74-AF60-4EED1663BFD6}" presName="sibTrans" presStyleCnt="0"/>
      <dgm:spPr/>
    </dgm:pt>
    <dgm:pt modelId="{D690A13D-649A-4992-A672-36311EEC5EF1}" type="pres">
      <dgm:prSet presAssocID="{5366F19A-31A8-45F7-B319-A944C1C1E77F}" presName="node" presStyleLbl="node1" presStyleIdx="4" presStyleCnt="10" custLinFactNeighborX="66460" custLinFactNeighborY="-10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865BF2-3C0F-4722-BC37-10FE3E4062BC}" type="pres">
      <dgm:prSet presAssocID="{7EEA3020-2273-4262-B7F8-A95D354BA374}" presName="sibTrans" presStyleCnt="0"/>
      <dgm:spPr/>
    </dgm:pt>
    <dgm:pt modelId="{B482C60D-30A8-4485-9EF1-9A436CE36F8C}" type="pres">
      <dgm:prSet presAssocID="{0B202747-E92F-49BC-92A8-07A2486E3A11}" presName="node" presStyleLbl="node1" presStyleIdx="5" presStyleCnt="10" custScaleX="125592" custScaleY="116113" custLinFactY="27829" custLinFactNeighborX="-64487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73869D-42F9-42DD-806A-A2A0F1ADEEC0}" type="pres">
      <dgm:prSet presAssocID="{04BE99BF-30BA-4413-8FBB-F5F4F71EB9F6}" presName="sibTrans" presStyleCnt="0"/>
      <dgm:spPr/>
    </dgm:pt>
    <dgm:pt modelId="{52CFDB39-5500-4791-A7E5-CDF274D3DDFD}" type="pres">
      <dgm:prSet presAssocID="{59EB17F4-3888-4252-964F-C2A3F1A6FBD5}" presName="node" presStyleLbl="node1" presStyleIdx="6" presStyleCnt="10" custScaleX="108103" custLinFactNeighborX="33569" custLinFactNeighborY="16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1217C2-479D-4225-AECC-EB8CD24F7506}" type="pres">
      <dgm:prSet presAssocID="{6145F440-B1EB-4D82-A621-60B3989F9C00}" presName="sibTrans" presStyleCnt="0"/>
      <dgm:spPr/>
    </dgm:pt>
    <dgm:pt modelId="{045CDCDB-88CB-4A74-9BA4-E6431500566D}" type="pres">
      <dgm:prSet presAssocID="{2099356D-6EB5-45E1-AA30-BDCA78DDB4C9}" presName="node" presStyleLbl="node1" presStyleIdx="7" presStyleCnt="10" custLinFactY="-33807" custLinFactNeighborX="-43901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027EAC-EB6D-4297-9BB6-FE1105594BCE}" type="pres">
      <dgm:prSet presAssocID="{62D44347-E89F-461C-805D-86C5CC7B05E4}" presName="sibTrans" presStyleCnt="0"/>
      <dgm:spPr/>
    </dgm:pt>
    <dgm:pt modelId="{58627B64-6F5D-4EAE-8E33-0AB6B115BE93}" type="pres">
      <dgm:prSet presAssocID="{41A359D5-58A2-4BDA-A97E-8231A456B56D}" presName="node" presStyleLbl="node1" presStyleIdx="8" presStyleCnt="10" custLinFactY="-31121" custLinFactNeighborX="60411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96E0BA-7389-4663-B94D-7085CF6872EC}" type="pres">
      <dgm:prSet presAssocID="{4639F062-E7B2-4D28-BBFA-E398D09CCD4C}" presName="sibTrans" presStyleCnt="0"/>
      <dgm:spPr/>
    </dgm:pt>
    <dgm:pt modelId="{BC70A650-D3D3-4F5A-976C-BEB35F205422}" type="pres">
      <dgm:prSet presAssocID="{9C09B9F6-50B3-431F-9BB6-97F1270F7F3C}" presName="node" presStyleLbl="node1" presStyleIdx="9" presStyleCnt="10" custScaleX="125673" custScaleY="116006" custLinFactNeighborX="-44755" custLinFactNeighborY="-49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F138A46-2F03-4894-B5F4-F4CD58F52ECB}" type="presOf" srcId="{59EB17F4-3888-4252-964F-C2A3F1A6FBD5}" destId="{52CFDB39-5500-4791-A7E5-CDF274D3DDFD}" srcOrd="0" destOrd="0" presId="urn:microsoft.com/office/officeart/2005/8/layout/default"/>
    <dgm:cxn modelId="{941AF413-15CF-4C4C-8799-31EEF4FFAEFA}" srcId="{D5DD7480-F0E8-45D3-AA84-0A4D28C2D5FE}" destId="{59EB17F4-3888-4252-964F-C2A3F1A6FBD5}" srcOrd="6" destOrd="0" parTransId="{7E6F789D-51BA-4A6B-B3BB-9AF4DF4DFEF2}" sibTransId="{6145F440-B1EB-4D82-A621-60B3989F9C00}"/>
    <dgm:cxn modelId="{D36CD860-B6FF-4938-9E58-361401A86507}" type="presOf" srcId="{2099356D-6EB5-45E1-AA30-BDCA78DDB4C9}" destId="{045CDCDB-88CB-4A74-9BA4-E6431500566D}" srcOrd="0" destOrd="0" presId="urn:microsoft.com/office/officeart/2005/8/layout/default"/>
    <dgm:cxn modelId="{0A133E2A-EF97-49E8-AC15-24452F4ED91E}" type="presOf" srcId="{AAEB7462-0786-4453-A43F-0E1EBBB60A5C}" destId="{49732F2F-A2F1-4860-9DD2-4B6CE3211D0F}" srcOrd="0" destOrd="0" presId="urn:microsoft.com/office/officeart/2005/8/layout/default"/>
    <dgm:cxn modelId="{6E6A699B-CB30-48A5-A97A-6DE9E0727E4B}" type="presOf" srcId="{0B202747-E92F-49BC-92A8-07A2486E3A11}" destId="{B482C60D-30A8-4485-9EF1-9A436CE36F8C}" srcOrd="0" destOrd="0" presId="urn:microsoft.com/office/officeart/2005/8/layout/default"/>
    <dgm:cxn modelId="{FC7406C2-05C4-4A0B-AAD3-8D2242DA255D}" type="presOf" srcId="{5366F19A-31A8-45F7-B319-A944C1C1E77F}" destId="{D690A13D-649A-4992-A672-36311EEC5EF1}" srcOrd="0" destOrd="0" presId="urn:microsoft.com/office/officeart/2005/8/layout/default"/>
    <dgm:cxn modelId="{3022AF6F-EAF4-4836-964E-B20EC862D34A}" srcId="{D5DD7480-F0E8-45D3-AA84-0A4D28C2D5FE}" destId="{AAEB7462-0786-4453-A43F-0E1EBBB60A5C}" srcOrd="3" destOrd="0" parTransId="{9FB0DDBE-7A09-4616-8A10-5577B1C2A15C}" sibTransId="{20409D6A-E2C4-4F74-AF60-4EED1663BFD6}"/>
    <dgm:cxn modelId="{1203D5F2-3B3C-47BB-99BA-B2F63DFA51EF}" srcId="{D5DD7480-F0E8-45D3-AA84-0A4D28C2D5FE}" destId="{5C9215C2-35FB-46CC-A751-D1359DA20EE5}" srcOrd="1" destOrd="0" parTransId="{64BC936C-1ACB-4A5F-95FE-E3BB4EB346F4}" sibTransId="{A5909874-DECB-49BF-AFB0-1B2571DED523}"/>
    <dgm:cxn modelId="{E3BE5CDA-C454-480C-AA89-37CF98F793FF}" srcId="{D5DD7480-F0E8-45D3-AA84-0A4D28C2D5FE}" destId="{2099356D-6EB5-45E1-AA30-BDCA78DDB4C9}" srcOrd="7" destOrd="0" parTransId="{3552DD39-593E-49B5-AA74-A45EB2A187F5}" sibTransId="{62D44347-E89F-461C-805D-86C5CC7B05E4}"/>
    <dgm:cxn modelId="{F0DA8C56-E96D-40B8-92F1-C9231C0C6A24}" srcId="{D5DD7480-F0E8-45D3-AA84-0A4D28C2D5FE}" destId="{0B202747-E92F-49BC-92A8-07A2486E3A11}" srcOrd="5" destOrd="0" parTransId="{733A0BE6-81F1-4AD2-93FD-8C08A3369547}" sibTransId="{04BE99BF-30BA-4413-8FBB-F5F4F71EB9F6}"/>
    <dgm:cxn modelId="{060FC9D5-62A7-4597-A1CE-6164DB2CA940}" type="presOf" srcId="{E1FB926F-AF6C-457B-8E16-2C55B7A72B7F}" destId="{710366A6-6FCA-4368-84AA-5E8B137ED011}" srcOrd="0" destOrd="0" presId="urn:microsoft.com/office/officeart/2005/8/layout/default"/>
    <dgm:cxn modelId="{190D9B67-F060-4388-BD80-3C6503204E2D}" type="presOf" srcId="{5C9215C2-35FB-46CC-A751-D1359DA20EE5}" destId="{0C58A884-9266-477F-8546-05A6D99BD4BB}" srcOrd="0" destOrd="0" presId="urn:microsoft.com/office/officeart/2005/8/layout/default"/>
    <dgm:cxn modelId="{4A13462E-A659-474D-A800-1F1CDECFB2DF}" srcId="{D5DD7480-F0E8-45D3-AA84-0A4D28C2D5FE}" destId="{5366F19A-31A8-45F7-B319-A944C1C1E77F}" srcOrd="4" destOrd="0" parTransId="{C74CE3AB-AD3A-4201-A81C-60986C05932F}" sibTransId="{7EEA3020-2273-4262-B7F8-A95D354BA374}"/>
    <dgm:cxn modelId="{3AEC48A8-FD42-4A2C-859F-1854E5524C36}" type="presOf" srcId="{41A359D5-58A2-4BDA-A97E-8231A456B56D}" destId="{58627B64-6F5D-4EAE-8E33-0AB6B115BE93}" srcOrd="0" destOrd="0" presId="urn:microsoft.com/office/officeart/2005/8/layout/default"/>
    <dgm:cxn modelId="{8E753D28-7C38-4830-B6FC-AA9FF926832D}" type="presOf" srcId="{D5DD7480-F0E8-45D3-AA84-0A4D28C2D5FE}" destId="{FBE021D7-CC1B-4A47-949D-E642192BA5D8}" srcOrd="0" destOrd="0" presId="urn:microsoft.com/office/officeart/2005/8/layout/default"/>
    <dgm:cxn modelId="{6059C77F-230F-49BD-8AD7-645D2E65574B}" type="presOf" srcId="{FE79F3B7-A89A-4E72-894B-9285A805C95B}" destId="{E6A6E135-5905-42DF-992D-9C70FCE4E469}" srcOrd="0" destOrd="0" presId="urn:microsoft.com/office/officeart/2005/8/layout/default"/>
    <dgm:cxn modelId="{B2F2A546-D1DB-47B3-A7DB-1E56124F6C58}" srcId="{D5DD7480-F0E8-45D3-AA84-0A4D28C2D5FE}" destId="{E1FB926F-AF6C-457B-8E16-2C55B7A72B7F}" srcOrd="2" destOrd="0" parTransId="{0757DF18-7E3D-45AA-8F33-6FA79E599BC3}" sibTransId="{64654B59-54DE-497C-B077-0877152AA699}"/>
    <dgm:cxn modelId="{01575D82-89C4-4D7A-B951-C0CE0EF737B0}" srcId="{D5DD7480-F0E8-45D3-AA84-0A4D28C2D5FE}" destId="{9C09B9F6-50B3-431F-9BB6-97F1270F7F3C}" srcOrd="9" destOrd="0" parTransId="{A5D019FE-89C7-4EF3-8998-261B028373D8}" sibTransId="{88F60409-909A-4509-8599-D9A4D2D798DE}"/>
    <dgm:cxn modelId="{9748B605-9E9A-40E8-8F02-C2B0210B2636}" srcId="{D5DD7480-F0E8-45D3-AA84-0A4D28C2D5FE}" destId="{41A359D5-58A2-4BDA-A97E-8231A456B56D}" srcOrd="8" destOrd="0" parTransId="{DEDD00EA-9A3E-44F3-A754-5FCA3505FF04}" sibTransId="{4639F062-E7B2-4D28-BBFA-E398D09CCD4C}"/>
    <dgm:cxn modelId="{5CBF981D-F28F-4204-8A9E-FE2266BBEAC4}" srcId="{D5DD7480-F0E8-45D3-AA84-0A4D28C2D5FE}" destId="{FE79F3B7-A89A-4E72-894B-9285A805C95B}" srcOrd="0" destOrd="0" parTransId="{6BAEA253-49CF-4008-B130-4711E4BF9F1E}" sibTransId="{440CB91C-4828-4E55-9AA5-7880507FC421}"/>
    <dgm:cxn modelId="{CDF75FB3-601F-4A87-88C0-6D56E3333AB9}" type="presOf" srcId="{9C09B9F6-50B3-431F-9BB6-97F1270F7F3C}" destId="{BC70A650-D3D3-4F5A-976C-BEB35F205422}" srcOrd="0" destOrd="0" presId="urn:microsoft.com/office/officeart/2005/8/layout/default"/>
    <dgm:cxn modelId="{4309824E-6345-4E28-B1CE-4BAB18F47376}" type="presParOf" srcId="{FBE021D7-CC1B-4A47-949D-E642192BA5D8}" destId="{E6A6E135-5905-42DF-992D-9C70FCE4E469}" srcOrd="0" destOrd="0" presId="urn:microsoft.com/office/officeart/2005/8/layout/default"/>
    <dgm:cxn modelId="{69B18315-791F-410E-8DA8-39705DCB4A1A}" type="presParOf" srcId="{FBE021D7-CC1B-4A47-949D-E642192BA5D8}" destId="{63081109-479D-4A61-8DDB-D6251B514CC1}" srcOrd="1" destOrd="0" presId="urn:microsoft.com/office/officeart/2005/8/layout/default"/>
    <dgm:cxn modelId="{9B1018D0-211B-42D7-8D74-8765F15DA26D}" type="presParOf" srcId="{FBE021D7-CC1B-4A47-949D-E642192BA5D8}" destId="{0C58A884-9266-477F-8546-05A6D99BD4BB}" srcOrd="2" destOrd="0" presId="urn:microsoft.com/office/officeart/2005/8/layout/default"/>
    <dgm:cxn modelId="{331B8B58-07FB-4B56-929F-A3DD0A64A533}" type="presParOf" srcId="{FBE021D7-CC1B-4A47-949D-E642192BA5D8}" destId="{3C883221-79E5-45FD-B677-2721A9EDFE85}" srcOrd="3" destOrd="0" presId="urn:microsoft.com/office/officeart/2005/8/layout/default"/>
    <dgm:cxn modelId="{36876E8B-2F11-4A26-9290-8E7C08053D45}" type="presParOf" srcId="{FBE021D7-CC1B-4A47-949D-E642192BA5D8}" destId="{710366A6-6FCA-4368-84AA-5E8B137ED011}" srcOrd="4" destOrd="0" presId="urn:microsoft.com/office/officeart/2005/8/layout/default"/>
    <dgm:cxn modelId="{E2CD10D2-272B-492F-8176-21E82460373B}" type="presParOf" srcId="{FBE021D7-CC1B-4A47-949D-E642192BA5D8}" destId="{FFDD72C1-AC00-4674-A3F4-37946559A622}" srcOrd="5" destOrd="0" presId="urn:microsoft.com/office/officeart/2005/8/layout/default"/>
    <dgm:cxn modelId="{EF7BC83F-2CD6-4378-ABAD-8BF3193FDAB5}" type="presParOf" srcId="{FBE021D7-CC1B-4A47-949D-E642192BA5D8}" destId="{49732F2F-A2F1-4860-9DD2-4B6CE3211D0F}" srcOrd="6" destOrd="0" presId="urn:microsoft.com/office/officeart/2005/8/layout/default"/>
    <dgm:cxn modelId="{72AF2625-285C-44AA-A3F9-710BBDD0C3DF}" type="presParOf" srcId="{FBE021D7-CC1B-4A47-949D-E642192BA5D8}" destId="{07EF5162-CE44-4E69-8B6A-26E2D723CE37}" srcOrd="7" destOrd="0" presId="urn:microsoft.com/office/officeart/2005/8/layout/default"/>
    <dgm:cxn modelId="{B43DE48F-BA4A-4807-94D3-849F38B0A68B}" type="presParOf" srcId="{FBE021D7-CC1B-4A47-949D-E642192BA5D8}" destId="{D690A13D-649A-4992-A672-36311EEC5EF1}" srcOrd="8" destOrd="0" presId="urn:microsoft.com/office/officeart/2005/8/layout/default"/>
    <dgm:cxn modelId="{AAE39E4B-FEF7-48FD-AD2E-38763F2DFFD5}" type="presParOf" srcId="{FBE021D7-CC1B-4A47-949D-E642192BA5D8}" destId="{F4865BF2-3C0F-4722-BC37-10FE3E4062BC}" srcOrd="9" destOrd="0" presId="urn:microsoft.com/office/officeart/2005/8/layout/default"/>
    <dgm:cxn modelId="{FEE5F53A-1AF9-4571-B81A-DDBBAAC833A7}" type="presParOf" srcId="{FBE021D7-CC1B-4A47-949D-E642192BA5D8}" destId="{B482C60D-30A8-4485-9EF1-9A436CE36F8C}" srcOrd="10" destOrd="0" presId="urn:microsoft.com/office/officeart/2005/8/layout/default"/>
    <dgm:cxn modelId="{6BD60FB9-3D9E-432B-AE7B-1ABFBF8832E3}" type="presParOf" srcId="{FBE021D7-CC1B-4A47-949D-E642192BA5D8}" destId="{ED73869D-42F9-42DD-806A-A2A0F1ADEEC0}" srcOrd="11" destOrd="0" presId="urn:microsoft.com/office/officeart/2005/8/layout/default"/>
    <dgm:cxn modelId="{857879E9-7939-4D95-8D2C-4277A9408E81}" type="presParOf" srcId="{FBE021D7-CC1B-4A47-949D-E642192BA5D8}" destId="{52CFDB39-5500-4791-A7E5-CDF274D3DDFD}" srcOrd="12" destOrd="0" presId="urn:microsoft.com/office/officeart/2005/8/layout/default"/>
    <dgm:cxn modelId="{FFDC1626-72C4-49CE-84AA-D4B40904E11A}" type="presParOf" srcId="{FBE021D7-CC1B-4A47-949D-E642192BA5D8}" destId="{161217C2-479D-4225-AECC-EB8CD24F7506}" srcOrd="13" destOrd="0" presId="urn:microsoft.com/office/officeart/2005/8/layout/default"/>
    <dgm:cxn modelId="{34636045-DF16-4753-A2FD-B37FB86A2F3A}" type="presParOf" srcId="{FBE021D7-CC1B-4A47-949D-E642192BA5D8}" destId="{045CDCDB-88CB-4A74-9BA4-E6431500566D}" srcOrd="14" destOrd="0" presId="urn:microsoft.com/office/officeart/2005/8/layout/default"/>
    <dgm:cxn modelId="{E0FC7A05-6C7C-420A-BFDD-2A19E25BD886}" type="presParOf" srcId="{FBE021D7-CC1B-4A47-949D-E642192BA5D8}" destId="{E7027EAC-EB6D-4297-9BB6-FE1105594BCE}" srcOrd="15" destOrd="0" presId="urn:microsoft.com/office/officeart/2005/8/layout/default"/>
    <dgm:cxn modelId="{D99260AB-92E6-4FF5-A7EC-2AC9B2E738B5}" type="presParOf" srcId="{FBE021D7-CC1B-4A47-949D-E642192BA5D8}" destId="{58627B64-6F5D-4EAE-8E33-0AB6B115BE93}" srcOrd="16" destOrd="0" presId="urn:microsoft.com/office/officeart/2005/8/layout/default"/>
    <dgm:cxn modelId="{197D94B7-F4A8-402A-83F8-FDD7840D695F}" type="presParOf" srcId="{FBE021D7-CC1B-4A47-949D-E642192BA5D8}" destId="{9396E0BA-7389-4663-B94D-7085CF6872EC}" srcOrd="17" destOrd="0" presId="urn:microsoft.com/office/officeart/2005/8/layout/default"/>
    <dgm:cxn modelId="{6FC041B7-DA88-4A95-932A-F99A79061DDB}" type="presParOf" srcId="{FBE021D7-CC1B-4A47-949D-E642192BA5D8}" destId="{BC70A650-D3D3-4F5A-976C-BEB35F205422}" srcOrd="1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C18F74E-B794-4243-A630-9AF6AEFEAC19}" type="doc">
      <dgm:prSet loTypeId="urn:microsoft.com/office/officeart/2005/8/layout/chevron2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00344C31-5D45-4C19-BD5B-38A9701CCEC5}">
      <dgm:prSet phldrT="[Текст]" custT="1"/>
      <dgm:spPr/>
      <dgm:t>
        <a:bodyPr/>
        <a:lstStyle/>
        <a:p>
          <a:r>
            <a:rPr lang="ru-RU" sz="200" dirty="0" smtClean="0"/>
            <a:t>.</a:t>
          </a:r>
          <a:endParaRPr lang="ru-RU" sz="200" dirty="0"/>
        </a:p>
      </dgm:t>
    </dgm:pt>
    <dgm:pt modelId="{653825E0-3978-44AF-823B-D5C8A9AB2384}" type="parTrans" cxnId="{FA3291F2-3928-4186-9D2E-FEF14D11E44C}">
      <dgm:prSet/>
      <dgm:spPr/>
      <dgm:t>
        <a:bodyPr/>
        <a:lstStyle/>
        <a:p>
          <a:endParaRPr lang="ru-RU"/>
        </a:p>
      </dgm:t>
    </dgm:pt>
    <dgm:pt modelId="{599526F4-DC1F-4174-A722-D1BBD37587C6}" type="sibTrans" cxnId="{FA3291F2-3928-4186-9D2E-FEF14D11E44C}">
      <dgm:prSet/>
      <dgm:spPr/>
      <dgm:t>
        <a:bodyPr/>
        <a:lstStyle/>
        <a:p>
          <a:endParaRPr lang="ru-RU"/>
        </a:p>
      </dgm:t>
    </dgm:pt>
    <dgm:pt modelId="{7CC993DA-B0F6-4DE0-9D50-3EC5A4AF619C}">
      <dgm:prSet phldrT="[Текст]" custT="1"/>
      <dgm:spPr/>
      <dgm:t>
        <a:bodyPr/>
        <a:lstStyle/>
        <a:p>
          <a:r>
            <a:rPr lang="ru-RU" sz="1400" dirty="0" smtClean="0">
              <a:latin typeface="Times New Roman"/>
              <a:ea typeface="Times New Roman"/>
            </a:rPr>
            <a:t>увеличение налоговой базы Карачаево-Черкесской Республики за счет стимулирования привлечения инвестиций, реализации высокоэффективных инвестиционных проектов, регистрации в субъекте крупных налогоплательщиков;</a:t>
          </a:r>
          <a:endParaRPr lang="ru-RU" sz="1400" dirty="0"/>
        </a:p>
      </dgm:t>
    </dgm:pt>
    <dgm:pt modelId="{5652DF6F-8084-44B2-8B2E-3C6175459C6E}" type="parTrans" cxnId="{4F122AE4-855D-422E-8EA4-16E38EA183C7}">
      <dgm:prSet/>
      <dgm:spPr/>
      <dgm:t>
        <a:bodyPr/>
        <a:lstStyle/>
        <a:p>
          <a:endParaRPr lang="ru-RU"/>
        </a:p>
      </dgm:t>
    </dgm:pt>
    <dgm:pt modelId="{17ACCF1F-4856-4051-A6B2-3A29EC1D8BC4}" type="sibTrans" cxnId="{4F122AE4-855D-422E-8EA4-16E38EA183C7}">
      <dgm:prSet/>
      <dgm:spPr/>
      <dgm:t>
        <a:bodyPr/>
        <a:lstStyle/>
        <a:p>
          <a:endParaRPr lang="ru-RU"/>
        </a:p>
      </dgm:t>
    </dgm:pt>
    <dgm:pt modelId="{29672B3C-C753-4B15-98B1-27E1AEB50995}">
      <dgm:prSet phldrT="[Текст]" custT="1"/>
      <dgm:spPr/>
      <dgm:t>
        <a:bodyPr/>
        <a:lstStyle/>
        <a:p>
          <a:r>
            <a:rPr lang="ru-RU" sz="1400" dirty="0" smtClean="0">
              <a:latin typeface="Times New Roman"/>
              <a:ea typeface="Times New Roman"/>
            </a:rPr>
            <a:t>усиление политики обоснованности и эффективности применения налоговых льгот, как по региональным, так и по местным налогам; </a:t>
          </a:r>
          <a:endParaRPr lang="ru-RU" sz="1400" dirty="0"/>
        </a:p>
      </dgm:t>
    </dgm:pt>
    <dgm:pt modelId="{F0F19232-C77A-4146-9359-87F80DD0208D}" type="parTrans" cxnId="{B8F5FFE5-5658-4DA0-8E65-99B1938C0DC6}">
      <dgm:prSet/>
      <dgm:spPr/>
      <dgm:t>
        <a:bodyPr/>
        <a:lstStyle/>
        <a:p>
          <a:endParaRPr lang="ru-RU"/>
        </a:p>
      </dgm:t>
    </dgm:pt>
    <dgm:pt modelId="{C0F4724A-1676-407E-AAD7-44227E599852}" type="sibTrans" cxnId="{B8F5FFE5-5658-4DA0-8E65-99B1938C0DC6}">
      <dgm:prSet/>
      <dgm:spPr/>
      <dgm:t>
        <a:bodyPr/>
        <a:lstStyle/>
        <a:p>
          <a:endParaRPr lang="ru-RU"/>
        </a:p>
      </dgm:t>
    </dgm:pt>
    <dgm:pt modelId="{00AF12A0-D15C-4D04-9DDC-02AD4C94E4C7}">
      <dgm:prSet phldrT="[Текст]" custT="1"/>
      <dgm:spPr/>
      <dgm:t>
        <a:bodyPr/>
        <a:lstStyle/>
        <a:p>
          <a:r>
            <a:rPr lang="ru-RU" sz="200" dirty="0" smtClean="0"/>
            <a:t>.</a:t>
          </a:r>
          <a:endParaRPr lang="ru-RU" sz="200" dirty="0"/>
        </a:p>
      </dgm:t>
    </dgm:pt>
    <dgm:pt modelId="{8A58EBF5-856A-409C-A9D7-1A53E6777B6C}" type="parTrans" cxnId="{6AAC14CC-6059-48A1-A56C-A981D6EDAC57}">
      <dgm:prSet/>
      <dgm:spPr/>
      <dgm:t>
        <a:bodyPr/>
        <a:lstStyle/>
        <a:p>
          <a:endParaRPr lang="ru-RU"/>
        </a:p>
      </dgm:t>
    </dgm:pt>
    <dgm:pt modelId="{8632DC2B-0498-412E-AC64-0F680EA6EB3C}" type="sibTrans" cxnId="{6AAC14CC-6059-48A1-A56C-A981D6EDAC57}">
      <dgm:prSet/>
      <dgm:spPr/>
      <dgm:t>
        <a:bodyPr/>
        <a:lstStyle/>
        <a:p>
          <a:endParaRPr lang="ru-RU"/>
        </a:p>
      </dgm:t>
    </dgm:pt>
    <dgm:pt modelId="{AFAA335F-696D-45E4-9B40-B585CE5B7119}">
      <dgm:prSet phldrT="[Текст]" custT="1"/>
      <dgm:spPr/>
      <dgm:t>
        <a:bodyPr/>
        <a:lstStyle/>
        <a:p>
          <a:r>
            <a:rPr lang="ru-RU" sz="1400" dirty="0" smtClean="0">
              <a:latin typeface="Times New Roman"/>
              <a:ea typeface="Times New Roman"/>
            </a:rPr>
            <a:t>обеспечение тесного взаимодействия органов государственной власти КЧР, органов местного самоуправления и территориальных подразделений федеральных органов власти в целях повышения роли имущественных налогов в формировании консолидированного бюджета республики;</a:t>
          </a:r>
          <a:endParaRPr lang="ru-RU" sz="1400" dirty="0"/>
        </a:p>
      </dgm:t>
    </dgm:pt>
    <dgm:pt modelId="{35B2A262-CAFF-4134-926C-9F24C8251984}" type="parTrans" cxnId="{40477313-2AD1-4050-A685-441693ACC900}">
      <dgm:prSet/>
      <dgm:spPr/>
      <dgm:t>
        <a:bodyPr/>
        <a:lstStyle/>
        <a:p>
          <a:endParaRPr lang="ru-RU"/>
        </a:p>
      </dgm:t>
    </dgm:pt>
    <dgm:pt modelId="{CCD8196E-BD05-42A4-BADD-7AC07E371D88}" type="sibTrans" cxnId="{40477313-2AD1-4050-A685-441693ACC900}">
      <dgm:prSet/>
      <dgm:spPr/>
      <dgm:t>
        <a:bodyPr/>
        <a:lstStyle/>
        <a:p>
          <a:endParaRPr lang="ru-RU"/>
        </a:p>
      </dgm:t>
    </dgm:pt>
    <dgm:pt modelId="{759E14CF-F2A7-412F-B9A6-C5CF23DBB70B}">
      <dgm:prSet phldrT="[Текст]" custT="1"/>
      <dgm:spPr/>
      <dgm:t>
        <a:bodyPr/>
        <a:lstStyle/>
        <a:p>
          <a:r>
            <a:rPr lang="ru-RU" sz="200" dirty="0" smtClean="0"/>
            <a:t>.</a:t>
          </a:r>
          <a:endParaRPr lang="ru-RU" sz="200" dirty="0"/>
        </a:p>
      </dgm:t>
    </dgm:pt>
    <dgm:pt modelId="{37F87736-68BC-4741-BD5C-5E22A4BEFF5E}" type="parTrans" cxnId="{A4D9E6F3-FC97-40A1-A4F3-4E599DE57E8D}">
      <dgm:prSet/>
      <dgm:spPr/>
      <dgm:t>
        <a:bodyPr/>
        <a:lstStyle/>
        <a:p>
          <a:endParaRPr lang="ru-RU"/>
        </a:p>
      </dgm:t>
    </dgm:pt>
    <dgm:pt modelId="{13D262B7-EE77-4F24-9148-A01B19293BDE}" type="sibTrans" cxnId="{A4D9E6F3-FC97-40A1-A4F3-4E599DE57E8D}">
      <dgm:prSet/>
      <dgm:spPr/>
      <dgm:t>
        <a:bodyPr/>
        <a:lstStyle/>
        <a:p>
          <a:endParaRPr lang="ru-RU"/>
        </a:p>
      </dgm:t>
    </dgm:pt>
    <dgm:pt modelId="{C12DE358-8795-4974-A42C-76688B775341}">
      <dgm:prSet phldrT="[Текст]" custT="1"/>
      <dgm:spPr/>
      <dgm:t>
        <a:bodyPr/>
        <a:lstStyle/>
        <a:p>
          <a:r>
            <a:rPr lang="ru-RU" sz="1400" dirty="0" smtClean="0">
              <a:latin typeface="Times New Roman"/>
              <a:ea typeface="Times New Roman"/>
            </a:rPr>
            <a:t>усиление контроля за соблюдением законодательства в области платежной дисциплины, легализации заработной платы,  устранения нарушений по уплате страховых взносов в государственные внебюджетные фонды; </a:t>
          </a:r>
          <a:endParaRPr lang="ru-RU" sz="1400" dirty="0"/>
        </a:p>
      </dgm:t>
    </dgm:pt>
    <dgm:pt modelId="{900E70CC-3894-47FE-9EAD-67172F248803}" type="parTrans" cxnId="{A752E7D9-69FC-4F30-91A7-EA9107C63DF0}">
      <dgm:prSet/>
      <dgm:spPr/>
      <dgm:t>
        <a:bodyPr/>
        <a:lstStyle/>
        <a:p>
          <a:endParaRPr lang="ru-RU"/>
        </a:p>
      </dgm:t>
    </dgm:pt>
    <dgm:pt modelId="{A2BCE53F-BD74-4220-8EAB-06D54D20373F}" type="sibTrans" cxnId="{A752E7D9-69FC-4F30-91A7-EA9107C63DF0}">
      <dgm:prSet/>
      <dgm:spPr/>
      <dgm:t>
        <a:bodyPr/>
        <a:lstStyle/>
        <a:p>
          <a:endParaRPr lang="ru-RU"/>
        </a:p>
      </dgm:t>
    </dgm:pt>
    <dgm:pt modelId="{1A41ABD7-23C0-4303-9784-D1CFEBF92098}">
      <dgm:prSet phldrT="[Текст]" custT="1"/>
      <dgm:spPr/>
      <dgm:t>
        <a:bodyPr/>
        <a:lstStyle/>
        <a:p>
          <a:r>
            <a:rPr lang="ru-RU" sz="1400" dirty="0" smtClean="0">
              <a:latin typeface="Times New Roman"/>
              <a:ea typeface="Times New Roman"/>
            </a:rPr>
            <a:t>повышение эффективности управления государственным и муниципальным имуществом посредством выявления неиспользуемых и (или) неэффективно используемых основных фондов и принятие мер по их перепрофилированию, продаже или предоставлению в аренду;</a:t>
          </a:r>
          <a:endParaRPr lang="ru-RU" sz="1400" dirty="0"/>
        </a:p>
      </dgm:t>
    </dgm:pt>
    <dgm:pt modelId="{1C7D448C-0AAD-42D7-A195-D49B3B5AA7AA}" type="parTrans" cxnId="{A61C626B-FD41-43F6-8922-0AC7C44F5D54}">
      <dgm:prSet/>
      <dgm:spPr/>
      <dgm:t>
        <a:bodyPr/>
        <a:lstStyle/>
        <a:p>
          <a:endParaRPr lang="ru-RU"/>
        </a:p>
      </dgm:t>
    </dgm:pt>
    <dgm:pt modelId="{5C26C04C-ED38-4EAF-904F-B232FA7CDA8F}" type="sibTrans" cxnId="{A61C626B-FD41-43F6-8922-0AC7C44F5D54}">
      <dgm:prSet/>
      <dgm:spPr/>
      <dgm:t>
        <a:bodyPr/>
        <a:lstStyle/>
        <a:p>
          <a:endParaRPr lang="ru-RU"/>
        </a:p>
      </dgm:t>
    </dgm:pt>
    <dgm:pt modelId="{89D60309-115B-42E2-9AA3-5DFA38397E22}">
      <dgm:prSet phldrT="[Текст]" custT="1"/>
      <dgm:spPr/>
      <dgm:t>
        <a:bodyPr/>
        <a:lstStyle/>
        <a:p>
          <a:r>
            <a:rPr lang="ru-RU" sz="1400" dirty="0" smtClean="0">
              <a:latin typeface="Times New Roman"/>
              <a:ea typeface="Times New Roman"/>
            </a:rPr>
            <a:t>повышение эффективности управления государственным и муниципальным имуществом посредством выявления неиспользуемых и (или) неэффективно используемых основных фондов и принятие мер по их перепрофилированию, продаже или предоставлению в аренду;</a:t>
          </a:r>
          <a:endParaRPr lang="ru-RU" sz="1400" dirty="0"/>
        </a:p>
      </dgm:t>
    </dgm:pt>
    <dgm:pt modelId="{ED4A6E3B-BF39-4F08-B27B-BF190ABE2817}" type="parTrans" cxnId="{187F2BE6-2185-4C1F-B21E-A2DF81726933}">
      <dgm:prSet/>
      <dgm:spPr/>
      <dgm:t>
        <a:bodyPr/>
        <a:lstStyle/>
        <a:p>
          <a:endParaRPr lang="ru-RU"/>
        </a:p>
      </dgm:t>
    </dgm:pt>
    <dgm:pt modelId="{C2A94E19-4C60-4681-AC52-1A86DDDA5B0E}" type="sibTrans" cxnId="{187F2BE6-2185-4C1F-B21E-A2DF81726933}">
      <dgm:prSet/>
      <dgm:spPr/>
      <dgm:t>
        <a:bodyPr/>
        <a:lstStyle/>
        <a:p>
          <a:endParaRPr lang="ru-RU"/>
        </a:p>
      </dgm:t>
    </dgm:pt>
    <dgm:pt modelId="{CE7DBD29-A58D-447F-94A3-652A8EB2CB10}">
      <dgm:prSet phldrT="[Текст]" custT="1"/>
      <dgm:spPr/>
      <dgm:t>
        <a:bodyPr/>
        <a:lstStyle/>
        <a:p>
          <a:r>
            <a:rPr lang="ru-RU" sz="1400" dirty="0" smtClean="0">
              <a:latin typeface="Times New Roman"/>
              <a:ea typeface="Times New Roman"/>
            </a:rPr>
            <a:t>взаимовыгодное сотрудничество с организациями, формирующими налоговый потенциал региона;</a:t>
          </a:r>
          <a:endParaRPr lang="ru-RU" sz="1400" dirty="0"/>
        </a:p>
      </dgm:t>
    </dgm:pt>
    <dgm:pt modelId="{21D8E8CC-D657-4A85-882F-B480B5DEA962}" type="parTrans" cxnId="{226FAAE3-62F2-428A-9386-A2018C29F6E7}">
      <dgm:prSet/>
      <dgm:spPr/>
      <dgm:t>
        <a:bodyPr/>
        <a:lstStyle/>
        <a:p>
          <a:endParaRPr lang="ru-RU"/>
        </a:p>
      </dgm:t>
    </dgm:pt>
    <dgm:pt modelId="{5F3F488B-5E70-4481-A4C6-A3F17448A2A2}" type="sibTrans" cxnId="{226FAAE3-62F2-428A-9386-A2018C29F6E7}">
      <dgm:prSet/>
      <dgm:spPr/>
      <dgm:t>
        <a:bodyPr/>
        <a:lstStyle/>
        <a:p>
          <a:endParaRPr lang="ru-RU"/>
        </a:p>
      </dgm:t>
    </dgm:pt>
    <dgm:pt modelId="{15B5DE49-B722-4DCA-B89F-129D65FD7DD3}">
      <dgm:prSet phldrT="[Текст]" custT="1"/>
      <dgm:spPr/>
      <dgm:t>
        <a:bodyPr/>
        <a:lstStyle/>
        <a:p>
          <a:r>
            <a:rPr lang="ru-RU" sz="1400" dirty="0" smtClean="0">
              <a:latin typeface="Times New Roman"/>
              <a:ea typeface="Times New Roman"/>
            </a:rPr>
            <a:t>дальнейшее совершенствование методов налогового администрирования, повышение уровня ответственности главных администраторов доходов за качественное прогнозирование доходов бюджета и выполнение в полном объеме утвержденных годовых назначений по доходам республиканского бюджета и местных бюджетов на территории в Карачаево-Черкесской Республики</a:t>
          </a:r>
          <a:endParaRPr lang="ru-RU" sz="1400" dirty="0"/>
        </a:p>
      </dgm:t>
    </dgm:pt>
    <dgm:pt modelId="{F591AF88-AB15-49ED-96E4-607AC876956E}" type="parTrans" cxnId="{AEAF3234-47CC-4C6D-A3BF-DBA227E63C34}">
      <dgm:prSet/>
      <dgm:spPr/>
      <dgm:t>
        <a:bodyPr/>
        <a:lstStyle/>
        <a:p>
          <a:endParaRPr lang="ru-RU"/>
        </a:p>
      </dgm:t>
    </dgm:pt>
    <dgm:pt modelId="{5162469A-A664-4711-97CA-C4B44C4E5EEF}" type="sibTrans" cxnId="{AEAF3234-47CC-4C6D-A3BF-DBA227E63C34}">
      <dgm:prSet/>
      <dgm:spPr/>
      <dgm:t>
        <a:bodyPr/>
        <a:lstStyle/>
        <a:p>
          <a:endParaRPr lang="ru-RU"/>
        </a:p>
      </dgm:t>
    </dgm:pt>
    <dgm:pt modelId="{1931CF00-75E1-4B54-A573-64C7F789CC0F}" type="pres">
      <dgm:prSet presAssocID="{DC18F74E-B794-4243-A630-9AF6AEFEAC1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30F8E90-326B-43E6-9148-D746D51AE724}" type="pres">
      <dgm:prSet presAssocID="{00344C31-5D45-4C19-BD5B-38A9701CCEC5}" presName="composite" presStyleCnt="0"/>
      <dgm:spPr/>
    </dgm:pt>
    <dgm:pt modelId="{48C42AC5-4F4B-4906-98A6-33A4A6AF953A}" type="pres">
      <dgm:prSet presAssocID="{00344C31-5D45-4C19-BD5B-38A9701CCEC5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CD94D0-A5C4-44EE-9D10-8FAC418ACE34}" type="pres">
      <dgm:prSet presAssocID="{00344C31-5D45-4C19-BD5B-38A9701CCEC5}" presName="descendantText" presStyleLbl="alignAcc1" presStyleIdx="0" presStyleCnt="3" custScaleY="1594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7951A1-3ED4-4227-A171-AC5D72211320}" type="pres">
      <dgm:prSet presAssocID="{599526F4-DC1F-4174-A722-D1BBD37587C6}" presName="sp" presStyleCnt="0"/>
      <dgm:spPr/>
    </dgm:pt>
    <dgm:pt modelId="{1F008457-0086-413A-995E-C1563C4A9363}" type="pres">
      <dgm:prSet presAssocID="{00AF12A0-D15C-4D04-9DDC-02AD4C94E4C7}" presName="composite" presStyleCnt="0"/>
      <dgm:spPr/>
    </dgm:pt>
    <dgm:pt modelId="{121DED45-CFF6-4228-9245-64CC689C1FC2}" type="pres">
      <dgm:prSet presAssocID="{00AF12A0-D15C-4D04-9DDC-02AD4C94E4C7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2E00F9-3E5E-4AD6-B9D1-5C6B8A454E56}" type="pres">
      <dgm:prSet presAssocID="{00AF12A0-D15C-4D04-9DDC-02AD4C94E4C7}" presName="descendantText" presStyleLbl="alignAcc1" presStyleIdx="1" presStyleCnt="3" custScaleY="1481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3C18EB-96CC-43B8-90CA-1959DD61A452}" type="pres">
      <dgm:prSet presAssocID="{8632DC2B-0498-412E-AC64-0F680EA6EB3C}" presName="sp" presStyleCnt="0"/>
      <dgm:spPr/>
    </dgm:pt>
    <dgm:pt modelId="{1B6AC496-F864-47EF-B783-3916715FD2AA}" type="pres">
      <dgm:prSet presAssocID="{759E14CF-F2A7-412F-B9A6-C5CF23DBB70B}" presName="composite" presStyleCnt="0"/>
      <dgm:spPr/>
    </dgm:pt>
    <dgm:pt modelId="{C042F19A-7309-49EF-A547-9F32EFAE5A8A}" type="pres">
      <dgm:prSet presAssocID="{759E14CF-F2A7-412F-B9A6-C5CF23DBB70B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C84BB8-E7AD-4FA4-8CFA-FF31ED6D7EBF}" type="pres">
      <dgm:prSet presAssocID="{759E14CF-F2A7-412F-B9A6-C5CF23DBB70B}" presName="descendantText" presStyleLbl="alignAcc1" presStyleIdx="2" presStyleCnt="3" custScaleY="1829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8F5FFE5-5658-4DA0-8E65-99B1938C0DC6}" srcId="{00344C31-5D45-4C19-BD5B-38A9701CCEC5}" destId="{29672B3C-C753-4B15-98B1-27E1AEB50995}" srcOrd="1" destOrd="0" parTransId="{F0F19232-C77A-4146-9359-87F80DD0208D}" sibTransId="{C0F4724A-1676-407E-AAD7-44227E599852}"/>
    <dgm:cxn modelId="{FA3291F2-3928-4186-9D2E-FEF14D11E44C}" srcId="{DC18F74E-B794-4243-A630-9AF6AEFEAC19}" destId="{00344C31-5D45-4C19-BD5B-38A9701CCEC5}" srcOrd="0" destOrd="0" parTransId="{653825E0-3978-44AF-823B-D5C8A9AB2384}" sibTransId="{599526F4-DC1F-4174-A722-D1BBD37587C6}"/>
    <dgm:cxn modelId="{6AAC14CC-6059-48A1-A56C-A981D6EDAC57}" srcId="{DC18F74E-B794-4243-A630-9AF6AEFEAC19}" destId="{00AF12A0-D15C-4D04-9DDC-02AD4C94E4C7}" srcOrd="1" destOrd="0" parTransId="{8A58EBF5-856A-409C-A9D7-1A53E6777B6C}" sibTransId="{8632DC2B-0498-412E-AC64-0F680EA6EB3C}"/>
    <dgm:cxn modelId="{00FE123B-9ED3-4C9B-8BDF-A802B7DE38E3}" type="presOf" srcId="{7CC993DA-B0F6-4DE0-9D50-3EC5A4AF619C}" destId="{3DCD94D0-A5C4-44EE-9D10-8FAC418ACE34}" srcOrd="0" destOrd="0" presId="urn:microsoft.com/office/officeart/2005/8/layout/chevron2"/>
    <dgm:cxn modelId="{365E5E25-3374-48B1-9366-DE95F9F1867B}" type="presOf" srcId="{89D60309-115B-42E2-9AA3-5DFA38397E22}" destId="{22C84BB8-E7AD-4FA4-8CFA-FF31ED6D7EBF}" srcOrd="0" destOrd="2" presId="urn:microsoft.com/office/officeart/2005/8/layout/chevron2"/>
    <dgm:cxn modelId="{42BDB9ED-5785-48E0-ABA0-9D7C457BFD99}" type="presOf" srcId="{00344C31-5D45-4C19-BD5B-38A9701CCEC5}" destId="{48C42AC5-4F4B-4906-98A6-33A4A6AF953A}" srcOrd="0" destOrd="0" presId="urn:microsoft.com/office/officeart/2005/8/layout/chevron2"/>
    <dgm:cxn modelId="{DAE979CD-EEEF-41CA-8ACB-C45E6C1D3236}" type="presOf" srcId="{DC18F74E-B794-4243-A630-9AF6AEFEAC19}" destId="{1931CF00-75E1-4B54-A573-64C7F789CC0F}" srcOrd="0" destOrd="0" presId="urn:microsoft.com/office/officeart/2005/8/layout/chevron2"/>
    <dgm:cxn modelId="{4F122AE4-855D-422E-8EA4-16E38EA183C7}" srcId="{00344C31-5D45-4C19-BD5B-38A9701CCEC5}" destId="{7CC993DA-B0F6-4DE0-9D50-3EC5A4AF619C}" srcOrd="0" destOrd="0" parTransId="{5652DF6F-8084-44B2-8B2E-3C6175459C6E}" sibTransId="{17ACCF1F-4856-4051-A6B2-3A29EC1D8BC4}"/>
    <dgm:cxn modelId="{226FAAE3-62F2-428A-9386-A2018C29F6E7}" srcId="{00344C31-5D45-4C19-BD5B-38A9701CCEC5}" destId="{CE7DBD29-A58D-447F-94A3-652A8EB2CB10}" srcOrd="2" destOrd="0" parTransId="{21D8E8CC-D657-4A85-882F-B480B5DEA962}" sibTransId="{5F3F488B-5E70-4481-A4C6-A3F17448A2A2}"/>
    <dgm:cxn modelId="{C33234F1-861C-4FCF-9A9D-4450E3ED9EC4}" type="presOf" srcId="{759E14CF-F2A7-412F-B9A6-C5CF23DBB70B}" destId="{C042F19A-7309-49EF-A547-9F32EFAE5A8A}" srcOrd="0" destOrd="0" presId="urn:microsoft.com/office/officeart/2005/8/layout/chevron2"/>
    <dgm:cxn modelId="{671F73E0-0686-49DD-9EDA-3C77C4254978}" type="presOf" srcId="{1A41ABD7-23C0-4303-9784-D1CFEBF92098}" destId="{22C84BB8-E7AD-4FA4-8CFA-FF31ED6D7EBF}" srcOrd="0" destOrd="1" presId="urn:microsoft.com/office/officeart/2005/8/layout/chevron2"/>
    <dgm:cxn modelId="{6DECD2F4-4E45-4F70-8002-64FC969024F2}" type="presOf" srcId="{C12DE358-8795-4974-A42C-76688B775341}" destId="{22C84BB8-E7AD-4FA4-8CFA-FF31ED6D7EBF}" srcOrd="0" destOrd="0" presId="urn:microsoft.com/office/officeart/2005/8/layout/chevron2"/>
    <dgm:cxn modelId="{7A986E8D-DC7D-45DE-B83C-8099956E09D5}" type="presOf" srcId="{CE7DBD29-A58D-447F-94A3-652A8EB2CB10}" destId="{3DCD94D0-A5C4-44EE-9D10-8FAC418ACE34}" srcOrd="0" destOrd="2" presId="urn:microsoft.com/office/officeart/2005/8/layout/chevron2"/>
    <dgm:cxn modelId="{A4D9E6F3-FC97-40A1-A4F3-4E599DE57E8D}" srcId="{DC18F74E-B794-4243-A630-9AF6AEFEAC19}" destId="{759E14CF-F2A7-412F-B9A6-C5CF23DBB70B}" srcOrd="2" destOrd="0" parTransId="{37F87736-68BC-4741-BD5C-5E22A4BEFF5E}" sibTransId="{13D262B7-EE77-4F24-9148-A01B19293BDE}"/>
    <dgm:cxn modelId="{A61C626B-FD41-43F6-8922-0AC7C44F5D54}" srcId="{759E14CF-F2A7-412F-B9A6-C5CF23DBB70B}" destId="{1A41ABD7-23C0-4303-9784-D1CFEBF92098}" srcOrd="1" destOrd="0" parTransId="{1C7D448C-0AAD-42D7-A195-D49B3B5AA7AA}" sibTransId="{5C26C04C-ED38-4EAF-904F-B232FA7CDA8F}"/>
    <dgm:cxn modelId="{EDED9CAA-88BD-490D-B665-32EB56E60877}" type="presOf" srcId="{AFAA335F-696D-45E4-9B40-B585CE5B7119}" destId="{882E00F9-3E5E-4AD6-B9D1-5C6B8A454E56}" srcOrd="0" destOrd="0" presId="urn:microsoft.com/office/officeart/2005/8/layout/chevron2"/>
    <dgm:cxn modelId="{187F2BE6-2185-4C1F-B21E-A2DF81726933}" srcId="{759E14CF-F2A7-412F-B9A6-C5CF23DBB70B}" destId="{89D60309-115B-42E2-9AA3-5DFA38397E22}" srcOrd="2" destOrd="0" parTransId="{ED4A6E3B-BF39-4F08-B27B-BF190ABE2817}" sibTransId="{C2A94E19-4C60-4681-AC52-1A86DDDA5B0E}"/>
    <dgm:cxn modelId="{AEAF3234-47CC-4C6D-A3BF-DBA227E63C34}" srcId="{00AF12A0-D15C-4D04-9DDC-02AD4C94E4C7}" destId="{15B5DE49-B722-4DCA-B89F-129D65FD7DD3}" srcOrd="1" destOrd="0" parTransId="{F591AF88-AB15-49ED-96E4-607AC876956E}" sibTransId="{5162469A-A664-4711-97CA-C4B44C4E5EEF}"/>
    <dgm:cxn modelId="{33ACAA08-75E1-4F0A-90C0-9B62C4E53DB2}" type="presOf" srcId="{29672B3C-C753-4B15-98B1-27E1AEB50995}" destId="{3DCD94D0-A5C4-44EE-9D10-8FAC418ACE34}" srcOrd="0" destOrd="1" presId="urn:microsoft.com/office/officeart/2005/8/layout/chevron2"/>
    <dgm:cxn modelId="{40477313-2AD1-4050-A685-441693ACC900}" srcId="{00AF12A0-D15C-4D04-9DDC-02AD4C94E4C7}" destId="{AFAA335F-696D-45E4-9B40-B585CE5B7119}" srcOrd="0" destOrd="0" parTransId="{35B2A262-CAFF-4134-926C-9F24C8251984}" sibTransId="{CCD8196E-BD05-42A4-BADD-7AC07E371D88}"/>
    <dgm:cxn modelId="{A752E7D9-69FC-4F30-91A7-EA9107C63DF0}" srcId="{759E14CF-F2A7-412F-B9A6-C5CF23DBB70B}" destId="{C12DE358-8795-4974-A42C-76688B775341}" srcOrd="0" destOrd="0" parTransId="{900E70CC-3894-47FE-9EAD-67172F248803}" sibTransId="{A2BCE53F-BD74-4220-8EAB-06D54D20373F}"/>
    <dgm:cxn modelId="{2BE098B0-4983-43E7-AF0C-992C628A814B}" type="presOf" srcId="{15B5DE49-B722-4DCA-B89F-129D65FD7DD3}" destId="{882E00F9-3E5E-4AD6-B9D1-5C6B8A454E56}" srcOrd="0" destOrd="1" presId="urn:microsoft.com/office/officeart/2005/8/layout/chevron2"/>
    <dgm:cxn modelId="{F981AF3C-3778-46AB-A4B2-A8058728EE43}" type="presOf" srcId="{00AF12A0-D15C-4D04-9DDC-02AD4C94E4C7}" destId="{121DED45-CFF6-4228-9245-64CC689C1FC2}" srcOrd="0" destOrd="0" presId="urn:microsoft.com/office/officeart/2005/8/layout/chevron2"/>
    <dgm:cxn modelId="{4195BDE5-43A6-4128-A922-8A0DBF2769BB}" type="presParOf" srcId="{1931CF00-75E1-4B54-A573-64C7F789CC0F}" destId="{930F8E90-326B-43E6-9148-D746D51AE724}" srcOrd="0" destOrd="0" presId="urn:microsoft.com/office/officeart/2005/8/layout/chevron2"/>
    <dgm:cxn modelId="{5CE70EAA-37AD-4C7A-81E7-40002410718D}" type="presParOf" srcId="{930F8E90-326B-43E6-9148-D746D51AE724}" destId="{48C42AC5-4F4B-4906-98A6-33A4A6AF953A}" srcOrd="0" destOrd="0" presId="urn:microsoft.com/office/officeart/2005/8/layout/chevron2"/>
    <dgm:cxn modelId="{942C85D8-3BE2-4E98-B2A3-12B52C133F77}" type="presParOf" srcId="{930F8E90-326B-43E6-9148-D746D51AE724}" destId="{3DCD94D0-A5C4-44EE-9D10-8FAC418ACE34}" srcOrd="1" destOrd="0" presId="urn:microsoft.com/office/officeart/2005/8/layout/chevron2"/>
    <dgm:cxn modelId="{833B0989-B87E-44C1-A29A-436C8E29811F}" type="presParOf" srcId="{1931CF00-75E1-4B54-A573-64C7F789CC0F}" destId="{F57951A1-3ED4-4227-A171-AC5D72211320}" srcOrd="1" destOrd="0" presId="urn:microsoft.com/office/officeart/2005/8/layout/chevron2"/>
    <dgm:cxn modelId="{EE62A42D-997E-486C-A9ED-180866399634}" type="presParOf" srcId="{1931CF00-75E1-4B54-A573-64C7F789CC0F}" destId="{1F008457-0086-413A-995E-C1563C4A9363}" srcOrd="2" destOrd="0" presId="urn:microsoft.com/office/officeart/2005/8/layout/chevron2"/>
    <dgm:cxn modelId="{9E7C3DD0-CE85-40B6-BF29-A5DFF8666F2F}" type="presParOf" srcId="{1F008457-0086-413A-995E-C1563C4A9363}" destId="{121DED45-CFF6-4228-9245-64CC689C1FC2}" srcOrd="0" destOrd="0" presId="urn:microsoft.com/office/officeart/2005/8/layout/chevron2"/>
    <dgm:cxn modelId="{82829E17-02E3-4248-8351-57CA036C6531}" type="presParOf" srcId="{1F008457-0086-413A-995E-C1563C4A9363}" destId="{882E00F9-3E5E-4AD6-B9D1-5C6B8A454E56}" srcOrd="1" destOrd="0" presId="urn:microsoft.com/office/officeart/2005/8/layout/chevron2"/>
    <dgm:cxn modelId="{DCAA47CA-DE69-417A-BDEC-31B9BF197598}" type="presParOf" srcId="{1931CF00-75E1-4B54-A573-64C7F789CC0F}" destId="{2C3C18EB-96CC-43B8-90CA-1959DD61A452}" srcOrd="3" destOrd="0" presId="urn:microsoft.com/office/officeart/2005/8/layout/chevron2"/>
    <dgm:cxn modelId="{7EA629AB-74CD-49D0-947D-748E61617D95}" type="presParOf" srcId="{1931CF00-75E1-4B54-A573-64C7F789CC0F}" destId="{1B6AC496-F864-47EF-B783-3916715FD2AA}" srcOrd="4" destOrd="0" presId="urn:microsoft.com/office/officeart/2005/8/layout/chevron2"/>
    <dgm:cxn modelId="{91DCC3D5-3705-4BB7-9F91-561CFA6C93D2}" type="presParOf" srcId="{1B6AC496-F864-47EF-B783-3916715FD2AA}" destId="{C042F19A-7309-49EF-A547-9F32EFAE5A8A}" srcOrd="0" destOrd="0" presId="urn:microsoft.com/office/officeart/2005/8/layout/chevron2"/>
    <dgm:cxn modelId="{4FE9E487-C363-4599-96B2-F906128F49C0}" type="presParOf" srcId="{1B6AC496-F864-47EF-B783-3916715FD2AA}" destId="{22C84BB8-E7AD-4FA4-8CFA-FF31ED6D7EB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D90023F-DFFE-4460-834A-757851261906}" type="doc">
      <dgm:prSet loTypeId="urn:microsoft.com/office/officeart/2009/3/layout/StepUpProcess" loCatId="process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0631096B-13D7-44AD-A23E-7430091DF15B}">
      <dgm:prSet phldrT="[Текст]"/>
      <dgm:spPr/>
      <dgm:t>
        <a:bodyPr/>
        <a:lstStyle/>
        <a:p>
          <a:r>
            <a:rPr lang="ru-RU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1.Составление проекта бюджета</a:t>
          </a:r>
          <a:endParaRPr lang="ru-RU" b="1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4A24B898-3937-4B85-80CF-EC87060A7DD3}" type="parTrans" cxnId="{D023EB45-0DB4-4C65-86BB-14743214969C}">
      <dgm:prSet/>
      <dgm:spPr/>
      <dgm:t>
        <a:bodyPr/>
        <a:lstStyle/>
        <a:p>
          <a:endParaRPr lang="ru-RU"/>
        </a:p>
      </dgm:t>
    </dgm:pt>
    <dgm:pt modelId="{DD32239F-7BA6-49CD-BDF7-575D987769AF}" type="sibTrans" cxnId="{D023EB45-0DB4-4C65-86BB-14743214969C}">
      <dgm:prSet/>
      <dgm:spPr/>
      <dgm:t>
        <a:bodyPr/>
        <a:lstStyle/>
        <a:p>
          <a:endParaRPr lang="ru-RU"/>
        </a:p>
      </dgm:t>
    </dgm:pt>
    <dgm:pt modelId="{5F4690B4-C0CC-4D25-8360-32BAC4053213}">
      <dgm:prSet phldrT="[Текст]"/>
      <dgm:spPr/>
      <dgm:t>
        <a:bodyPr/>
        <a:lstStyle/>
        <a:p>
          <a:r>
            <a:rPr lang="ru-RU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2.Рассмотрение проекта бюджета</a:t>
          </a:r>
          <a:endParaRPr lang="ru-RU" b="1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04C0BAFA-BC0F-480F-97B6-13A8260B0F89}" type="parTrans" cxnId="{4BBCB300-7271-40DA-8531-248E5767314F}">
      <dgm:prSet/>
      <dgm:spPr/>
      <dgm:t>
        <a:bodyPr/>
        <a:lstStyle/>
        <a:p>
          <a:endParaRPr lang="ru-RU"/>
        </a:p>
      </dgm:t>
    </dgm:pt>
    <dgm:pt modelId="{698E3832-8F5D-4261-ABBC-276432E5CE85}" type="sibTrans" cxnId="{4BBCB300-7271-40DA-8531-248E5767314F}">
      <dgm:prSet/>
      <dgm:spPr/>
      <dgm:t>
        <a:bodyPr/>
        <a:lstStyle/>
        <a:p>
          <a:endParaRPr lang="ru-RU"/>
        </a:p>
      </dgm:t>
    </dgm:pt>
    <dgm:pt modelId="{8AB90CD4-6A0B-48BA-8E7F-3625155C50EE}">
      <dgm:prSet phldrT="[Текст]"/>
      <dgm:spPr/>
      <dgm:t>
        <a:bodyPr/>
        <a:lstStyle/>
        <a:p>
          <a:r>
            <a:rPr lang="ru-RU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3.Утверждение бюджета</a:t>
          </a:r>
          <a:endParaRPr lang="ru-RU" b="1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98CDDF11-E581-4DF5-8B63-2764F4E8AA86}" type="parTrans" cxnId="{FCA8EDEF-15BF-4FE3-A73E-ED391C2F5E7F}">
      <dgm:prSet/>
      <dgm:spPr/>
      <dgm:t>
        <a:bodyPr/>
        <a:lstStyle/>
        <a:p>
          <a:endParaRPr lang="ru-RU"/>
        </a:p>
      </dgm:t>
    </dgm:pt>
    <dgm:pt modelId="{DA6A257F-DA84-4F64-9A4A-59A7502E3ABB}" type="sibTrans" cxnId="{FCA8EDEF-15BF-4FE3-A73E-ED391C2F5E7F}">
      <dgm:prSet/>
      <dgm:spPr/>
      <dgm:t>
        <a:bodyPr/>
        <a:lstStyle/>
        <a:p>
          <a:endParaRPr lang="ru-RU"/>
        </a:p>
      </dgm:t>
    </dgm:pt>
    <dgm:pt modelId="{8D910CCA-A47D-401A-B79E-8DC22CF26AA1}">
      <dgm:prSet phldrT="[Текст]"/>
      <dgm:spPr/>
      <dgm:t>
        <a:bodyPr/>
        <a:lstStyle/>
        <a:p>
          <a:r>
            <a:rPr lang="ru-RU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4.Исполнение бюджета</a:t>
          </a:r>
          <a:endParaRPr lang="ru-RU" b="1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9243298A-DF5D-4BBE-BD41-BD84C5A747A2}" type="parTrans" cxnId="{7CBA5B9C-E8A1-4C7D-9CA4-FD65CA4FB8C3}">
      <dgm:prSet/>
      <dgm:spPr/>
      <dgm:t>
        <a:bodyPr/>
        <a:lstStyle/>
        <a:p>
          <a:endParaRPr lang="ru-RU"/>
        </a:p>
      </dgm:t>
    </dgm:pt>
    <dgm:pt modelId="{03B115FC-E0D5-41C1-A6C5-F2F6C5734275}" type="sibTrans" cxnId="{7CBA5B9C-E8A1-4C7D-9CA4-FD65CA4FB8C3}">
      <dgm:prSet/>
      <dgm:spPr/>
      <dgm:t>
        <a:bodyPr/>
        <a:lstStyle/>
        <a:p>
          <a:endParaRPr lang="ru-RU"/>
        </a:p>
      </dgm:t>
    </dgm:pt>
    <dgm:pt modelId="{82D7E1AC-0748-4029-B3F0-3556E978D5D5}">
      <dgm:prSet phldrT="[Текст]"/>
      <dgm:spPr/>
      <dgm:t>
        <a:bodyPr/>
        <a:lstStyle/>
        <a:p>
          <a:r>
            <a:rPr lang="ru-RU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5.Контроль за исполнением бюджета. Учет, проверка и отчетность</a:t>
          </a:r>
          <a:endParaRPr lang="ru-RU" b="1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7570B3C5-BD67-4987-9363-C5F2D4320031}" type="parTrans" cxnId="{B5FF6890-9FA9-4BB1-975E-B83343527F24}">
      <dgm:prSet/>
      <dgm:spPr/>
      <dgm:t>
        <a:bodyPr/>
        <a:lstStyle/>
        <a:p>
          <a:endParaRPr lang="ru-RU"/>
        </a:p>
      </dgm:t>
    </dgm:pt>
    <dgm:pt modelId="{11924C9D-B84C-4DD2-A08D-321CB82AE9B4}" type="sibTrans" cxnId="{B5FF6890-9FA9-4BB1-975E-B83343527F24}">
      <dgm:prSet/>
      <dgm:spPr/>
      <dgm:t>
        <a:bodyPr/>
        <a:lstStyle/>
        <a:p>
          <a:endParaRPr lang="ru-RU"/>
        </a:p>
      </dgm:t>
    </dgm:pt>
    <dgm:pt modelId="{75E7FE10-644C-4623-AD64-C09250CD2936}" type="pres">
      <dgm:prSet presAssocID="{5D90023F-DFFE-4460-834A-757851261906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6568195C-328F-45C9-8936-5801BC74B53E}" type="pres">
      <dgm:prSet presAssocID="{0631096B-13D7-44AD-A23E-7430091DF15B}" presName="composite" presStyleCnt="0"/>
      <dgm:spPr/>
    </dgm:pt>
    <dgm:pt modelId="{262F7058-BF94-41D3-8D55-39A2736F0860}" type="pres">
      <dgm:prSet presAssocID="{0631096B-13D7-44AD-A23E-7430091DF15B}" presName="LShape" presStyleLbl="alignNode1" presStyleIdx="0" presStyleCnt="9"/>
      <dgm:spPr/>
    </dgm:pt>
    <dgm:pt modelId="{9A8E7BC4-8597-4ADF-BB85-D7764629ED6D}" type="pres">
      <dgm:prSet presAssocID="{0631096B-13D7-44AD-A23E-7430091DF15B}" presName="ParentText" presStyleLbl="revTx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8F0A60-844E-45E5-B591-3A3EF7729765}" type="pres">
      <dgm:prSet presAssocID="{0631096B-13D7-44AD-A23E-7430091DF15B}" presName="Triangle" presStyleLbl="alignNode1" presStyleIdx="1" presStyleCnt="9"/>
      <dgm:spPr/>
    </dgm:pt>
    <dgm:pt modelId="{2B1DDA43-67C5-40F9-A220-38C0BF72FF13}" type="pres">
      <dgm:prSet presAssocID="{DD32239F-7BA6-49CD-BDF7-575D987769AF}" presName="sibTrans" presStyleCnt="0"/>
      <dgm:spPr/>
    </dgm:pt>
    <dgm:pt modelId="{B2AE4047-57E4-4E44-A184-45E0AA13C43D}" type="pres">
      <dgm:prSet presAssocID="{DD32239F-7BA6-49CD-BDF7-575D987769AF}" presName="space" presStyleCnt="0"/>
      <dgm:spPr/>
    </dgm:pt>
    <dgm:pt modelId="{9816F7A2-6F1A-4BB0-B4D2-DB3AA67CBC0B}" type="pres">
      <dgm:prSet presAssocID="{5F4690B4-C0CC-4D25-8360-32BAC4053213}" presName="composite" presStyleCnt="0"/>
      <dgm:spPr/>
    </dgm:pt>
    <dgm:pt modelId="{8EB6546E-A85C-4088-A562-C14EE8B54343}" type="pres">
      <dgm:prSet presAssocID="{5F4690B4-C0CC-4D25-8360-32BAC4053213}" presName="LShape" presStyleLbl="alignNode1" presStyleIdx="2" presStyleCnt="9"/>
      <dgm:spPr/>
    </dgm:pt>
    <dgm:pt modelId="{F296730A-3283-4156-AB7B-DD3253F0B2E9}" type="pres">
      <dgm:prSet presAssocID="{5F4690B4-C0CC-4D25-8360-32BAC4053213}" presName="ParentText" presStyleLbl="revTx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A54B00-18B4-4826-8861-46B9DC063B88}" type="pres">
      <dgm:prSet presAssocID="{5F4690B4-C0CC-4D25-8360-32BAC4053213}" presName="Triangle" presStyleLbl="alignNode1" presStyleIdx="3" presStyleCnt="9"/>
      <dgm:spPr/>
    </dgm:pt>
    <dgm:pt modelId="{01851413-5485-45EF-B122-ED4D6994DA39}" type="pres">
      <dgm:prSet presAssocID="{698E3832-8F5D-4261-ABBC-276432E5CE85}" presName="sibTrans" presStyleCnt="0"/>
      <dgm:spPr/>
    </dgm:pt>
    <dgm:pt modelId="{D52BABB3-FB0D-4F49-99AF-4A7D24858F24}" type="pres">
      <dgm:prSet presAssocID="{698E3832-8F5D-4261-ABBC-276432E5CE85}" presName="space" presStyleCnt="0"/>
      <dgm:spPr/>
    </dgm:pt>
    <dgm:pt modelId="{0CA00A96-24ED-400D-87A6-F9CB8AAF2707}" type="pres">
      <dgm:prSet presAssocID="{8AB90CD4-6A0B-48BA-8E7F-3625155C50EE}" presName="composite" presStyleCnt="0"/>
      <dgm:spPr/>
    </dgm:pt>
    <dgm:pt modelId="{ADFC1307-87C9-4B8C-8E06-731B1009C4DD}" type="pres">
      <dgm:prSet presAssocID="{8AB90CD4-6A0B-48BA-8E7F-3625155C50EE}" presName="LShape" presStyleLbl="alignNode1" presStyleIdx="4" presStyleCnt="9"/>
      <dgm:spPr/>
    </dgm:pt>
    <dgm:pt modelId="{0FD8B68B-990A-45BB-9EB4-0CC18BCE5CBC}" type="pres">
      <dgm:prSet presAssocID="{8AB90CD4-6A0B-48BA-8E7F-3625155C50EE}" presName="ParentText" presStyleLbl="revTx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C1A16D-0807-4AE2-B374-1D39E018DD5E}" type="pres">
      <dgm:prSet presAssocID="{8AB90CD4-6A0B-48BA-8E7F-3625155C50EE}" presName="Triangle" presStyleLbl="alignNode1" presStyleIdx="5" presStyleCnt="9"/>
      <dgm:spPr/>
    </dgm:pt>
    <dgm:pt modelId="{1DF102B9-333F-4A93-942D-4464C51FC2C6}" type="pres">
      <dgm:prSet presAssocID="{DA6A257F-DA84-4F64-9A4A-59A7502E3ABB}" presName="sibTrans" presStyleCnt="0"/>
      <dgm:spPr/>
    </dgm:pt>
    <dgm:pt modelId="{2768A12D-B160-444D-8EFB-5CAD26B1D20B}" type="pres">
      <dgm:prSet presAssocID="{DA6A257F-DA84-4F64-9A4A-59A7502E3ABB}" presName="space" presStyleCnt="0"/>
      <dgm:spPr/>
    </dgm:pt>
    <dgm:pt modelId="{9E6CB328-737B-4FB7-BC60-2A2413C35167}" type="pres">
      <dgm:prSet presAssocID="{8D910CCA-A47D-401A-B79E-8DC22CF26AA1}" presName="composite" presStyleCnt="0"/>
      <dgm:spPr/>
    </dgm:pt>
    <dgm:pt modelId="{31BE4FAB-682E-40F4-90A1-C4F26BB1FAAC}" type="pres">
      <dgm:prSet presAssocID="{8D910CCA-A47D-401A-B79E-8DC22CF26AA1}" presName="LShape" presStyleLbl="alignNode1" presStyleIdx="6" presStyleCnt="9"/>
      <dgm:spPr/>
    </dgm:pt>
    <dgm:pt modelId="{87EE50B8-4E6B-4151-A70A-CD8308C245E2}" type="pres">
      <dgm:prSet presAssocID="{8D910CCA-A47D-401A-B79E-8DC22CF26AA1}" presName="ParentText" presStyleLbl="revTx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E73E23-BF85-46C5-9CAE-A99A15D89EDA}" type="pres">
      <dgm:prSet presAssocID="{8D910CCA-A47D-401A-B79E-8DC22CF26AA1}" presName="Triangle" presStyleLbl="alignNode1" presStyleIdx="7" presStyleCnt="9"/>
      <dgm:spPr/>
    </dgm:pt>
    <dgm:pt modelId="{E33F852A-40F3-4D5C-BC63-1A882E01EFA1}" type="pres">
      <dgm:prSet presAssocID="{03B115FC-E0D5-41C1-A6C5-F2F6C5734275}" presName="sibTrans" presStyleCnt="0"/>
      <dgm:spPr/>
    </dgm:pt>
    <dgm:pt modelId="{97D6BDEA-CDFC-4F20-97C5-BA696ACFF96E}" type="pres">
      <dgm:prSet presAssocID="{03B115FC-E0D5-41C1-A6C5-F2F6C5734275}" presName="space" presStyleCnt="0"/>
      <dgm:spPr/>
    </dgm:pt>
    <dgm:pt modelId="{0660697A-45C6-404F-A178-7362F162B8A5}" type="pres">
      <dgm:prSet presAssocID="{82D7E1AC-0748-4029-B3F0-3556E978D5D5}" presName="composite" presStyleCnt="0"/>
      <dgm:spPr/>
    </dgm:pt>
    <dgm:pt modelId="{D25BCA3B-927F-4EA3-B2AB-A91B118688B5}" type="pres">
      <dgm:prSet presAssocID="{82D7E1AC-0748-4029-B3F0-3556E978D5D5}" presName="LShape" presStyleLbl="alignNode1" presStyleIdx="8" presStyleCnt="9"/>
      <dgm:spPr/>
    </dgm:pt>
    <dgm:pt modelId="{4091C443-7ED3-4BAC-9C61-7D7D5E24BA44}" type="pres">
      <dgm:prSet presAssocID="{82D7E1AC-0748-4029-B3F0-3556E978D5D5}" presName="ParentText" presStyleLbl="revTx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BAA771B-C705-4D12-9F0A-1CDAECE49C5A}" type="presOf" srcId="{8D910CCA-A47D-401A-B79E-8DC22CF26AA1}" destId="{87EE50B8-4E6B-4151-A70A-CD8308C245E2}" srcOrd="0" destOrd="0" presId="urn:microsoft.com/office/officeart/2009/3/layout/StepUpProcess"/>
    <dgm:cxn modelId="{DB05BBD9-EAFB-4488-8318-54186709A9F9}" type="presOf" srcId="{5F4690B4-C0CC-4D25-8360-32BAC4053213}" destId="{F296730A-3283-4156-AB7B-DD3253F0B2E9}" srcOrd="0" destOrd="0" presId="urn:microsoft.com/office/officeart/2009/3/layout/StepUpProcess"/>
    <dgm:cxn modelId="{4BBCB300-7271-40DA-8531-248E5767314F}" srcId="{5D90023F-DFFE-4460-834A-757851261906}" destId="{5F4690B4-C0CC-4D25-8360-32BAC4053213}" srcOrd="1" destOrd="0" parTransId="{04C0BAFA-BC0F-480F-97B6-13A8260B0F89}" sibTransId="{698E3832-8F5D-4261-ABBC-276432E5CE85}"/>
    <dgm:cxn modelId="{D023EB45-0DB4-4C65-86BB-14743214969C}" srcId="{5D90023F-DFFE-4460-834A-757851261906}" destId="{0631096B-13D7-44AD-A23E-7430091DF15B}" srcOrd="0" destOrd="0" parTransId="{4A24B898-3937-4B85-80CF-EC87060A7DD3}" sibTransId="{DD32239F-7BA6-49CD-BDF7-575D987769AF}"/>
    <dgm:cxn modelId="{FCA8EDEF-15BF-4FE3-A73E-ED391C2F5E7F}" srcId="{5D90023F-DFFE-4460-834A-757851261906}" destId="{8AB90CD4-6A0B-48BA-8E7F-3625155C50EE}" srcOrd="2" destOrd="0" parTransId="{98CDDF11-E581-4DF5-8B63-2764F4E8AA86}" sibTransId="{DA6A257F-DA84-4F64-9A4A-59A7502E3ABB}"/>
    <dgm:cxn modelId="{C8AFC261-D781-40E6-A6E0-9A7DAFD24926}" type="presOf" srcId="{5D90023F-DFFE-4460-834A-757851261906}" destId="{75E7FE10-644C-4623-AD64-C09250CD2936}" srcOrd="0" destOrd="0" presId="urn:microsoft.com/office/officeart/2009/3/layout/StepUpProcess"/>
    <dgm:cxn modelId="{DB42C103-3B83-4E67-97D4-027EB0EA352D}" type="presOf" srcId="{0631096B-13D7-44AD-A23E-7430091DF15B}" destId="{9A8E7BC4-8597-4ADF-BB85-D7764629ED6D}" srcOrd="0" destOrd="0" presId="urn:microsoft.com/office/officeart/2009/3/layout/StepUpProcess"/>
    <dgm:cxn modelId="{B5FF6890-9FA9-4BB1-975E-B83343527F24}" srcId="{5D90023F-DFFE-4460-834A-757851261906}" destId="{82D7E1AC-0748-4029-B3F0-3556E978D5D5}" srcOrd="4" destOrd="0" parTransId="{7570B3C5-BD67-4987-9363-C5F2D4320031}" sibTransId="{11924C9D-B84C-4DD2-A08D-321CB82AE9B4}"/>
    <dgm:cxn modelId="{7CBA5B9C-E8A1-4C7D-9CA4-FD65CA4FB8C3}" srcId="{5D90023F-DFFE-4460-834A-757851261906}" destId="{8D910CCA-A47D-401A-B79E-8DC22CF26AA1}" srcOrd="3" destOrd="0" parTransId="{9243298A-DF5D-4BBE-BD41-BD84C5A747A2}" sibTransId="{03B115FC-E0D5-41C1-A6C5-F2F6C5734275}"/>
    <dgm:cxn modelId="{EBFFE694-D8F6-4834-9032-EC8A5DFA5494}" type="presOf" srcId="{82D7E1AC-0748-4029-B3F0-3556E978D5D5}" destId="{4091C443-7ED3-4BAC-9C61-7D7D5E24BA44}" srcOrd="0" destOrd="0" presId="urn:microsoft.com/office/officeart/2009/3/layout/StepUpProcess"/>
    <dgm:cxn modelId="{C8363976-F313-42CB-B0D6-5F858E72ADB1}" type="presOf" srcId="{8AB90CD4-6A0B-48BA-8E7F-3625155C50EE}" destId="{0FD8B68B-990A-45BB-9EB4-0CC18BCE5CBC}" srcOrd="0" destOrd="0" presId="urn:microsoft.com/office/officeart/2009/3/layout/StepUpProcess"/>
    <dgm:cxn modelId="{DF11330C-0885-41D3-855E-172C6BCAB8AB}" type="presParOf" srcId="{75E7FE10-644C-4623-AD64-C09250CD2936}" destId="{6568195C-328F-45C9-8936-5801BC74B53E}" srcOrd="0" destOrd="0" presId="urn:microsoft.com/office/officeart/2009/3/layout/StepUpProcess"/>
    <dgm:cxn modelId="{55C9D513-2C25-4053-9A0C-B499346C690F}" type="presParOf" srcId="{6568195C-328F-45C9-8936-5801BC74B53E}" destId="{262F7058-BF94-41D3-8D55-39A2736F0860}" srcOrd="0" destOrd="0" presId="urn:microsoft.com/office/officeart/2009/3/layout/StepUpProcess"/>
    <dgm:cxn modelId="{382F9303-78D6-413A-B5E1-884044264286}" type="presParOf" srcId="{6568195C-328F-45C9-8936-5801BC74B53E}" destId="{9A8E7BC4-8597-4ADF-BB85-D7764629ED6D}" srcOrd="1" destOrd="0" presId="urn:microsoft.com/office/officeart/2009/3/layout/StepUpProcess"/>
    <dgm:cxn modelId="{EB96EA89-0100-4E81-800A-652940406278}" type="presParOf" srcId="{6568195C-328F-45C9-8936-5801BC74B53E}" destId="{788F0A60-844E-45E5-B591-3A3EF7729765}" srcOrd="2" destOrd="0" presId="urn:microsoft.com/office/officeart/2009/3/layout/StepUpProcess"/>
    <dgm:cxn modelId="{90E7D97A-A571-4EBC-A76E-BEA2063BC414}" type="presParOf" srcId="{75E7FE10-644C-4623-AD64-C09250CD2936}" destId="{2B1DDA43-67C5-40F9-A220-38C0BF72FF13}" srcOrd="1" destOrd="0" presId="urn:microsoft.com/office/officeart/2009/3/layout/StepUpProcess"/>
    <dgm:cxn modelId="{8A2286D7-507F-4F02-A0EA-0FCEB478B30D}" type="presParOf" srcId="{2B1DDA43-67C5-40F9-A220-38C0BF72FF13}" destId="{B2AE4047-57E4-4E44-A184-45E0AA13C43D}" srcOrd="0" destOrd="0" presId="urn:microsoft.com/office/officeart/2009/3/layout/StepUpProcess"/>
    <dgm:cxn modelId="{25A530F5-E0DA-43F3-AF07-61CF155B2975}" type="presParOf" srcId="{75E7FE10-644C-4623-AD64-C09250CD2936}" destId="{9816F7A2-6F1A-4BB0-B4D2-DB3AA67CBC0B}" srcOrd="2" destOrd="0" presId="urn:microsoft.com/office/officeart/2009/3/layout/StepUpProcess"/>
    <dgm:cxn modelId="{077A02C7-B804-4D49-A9B0-7938CE75EDEA}" type="presParOf" srcId="{9816F7A2-6F1A-4BB0-B4D2-DB3AA67CBC0B}" destId="{8EB6546E-A85C-4088-A562-C14EE8B54343}" srcOrd="0" destOrd="0" presId="urn:microsoft.com/office/officeart/2009/3/layout/StepUpProcess"/>
    <dgm:cxn modelId="{EC811B2D-0333-4E17-A041-9A219BCF9475}" type="presParOf" srcId="{9816F7A2-6F1A-4BB0-B4D2-DB3AA67CBC0B}" destId="{F296730A-3283-4156-AB7B-DD3253F0B2E9}" srcOrd="1" destOrd="0" presId="urn:microsoft.com/office/officeart/2009/3/layout/StepUpProcess"/>
    <dgm:cxn modelId="{7574E851-28EB-44AD-BA90-0E5EA2C76948}" type="presParOf" srcId="{9816F7A2-6F1A-4BB0-B4D2-DB3AA67CBC0B}" destId="{F6A54B00-18B4-4826-8861-46B9DC063B88}" srcOrd="2" destOrd="0" presId="urn:microsoft.com/office/officeart/2009/3/layout/StepUpProcess"/>
    <dgm:cxn modelId="{48AFFA2E-70A3-440E-8682-95905C7C096A}" type="presParOf" srcId="{75E7FE10-644C-4623-AD64-C09250CD2936}" destId="{01851413-5485-45EF-B122-ED4D6994DA39}" srcOrd="3" destOrd="0" presId="urn:microsoft.com/office/officeart/2009/3/layout/StepUpProcess"/>
    <dgm:cxn modelId="{17D4BC79-5B35-427A-8F68-9A041DCF477C}" type="presParOf" srcId="{01851413-5485-45EF-B122-ED4D6994DA39}" destId="{D52BABB3-FB0D-4F49-99AF-4A7D24858F24}" srcOrd="0" destOrd="0" presId="urn:microsoft.com/office/officeart/2009/3/layout/StepUpProcess"/>
    <dgm:cxn modelId="{7CB63C45-7266-4011-814D-1EEC587D1655}" type="presParOf" srcId="{75E7FE10-644C-4623-AD64-C09250CD2936}" destId="{0CA00A96-24ED-400D-87A6-F9CB8AAF2707}" srcOrd="4" destOrd="0" presId="urn:microsoft.com/office/officeart/2009/3/layout/StepUpProcess"/>
    <dgm:cxn modelId="{AE0B8A09-E76C-4822-9646-D368B30935FB}" type="presParOf" srcId="{0CA00A96-24ED-400D-87A6-F9CB8AAF2707}" destId="{ADFC1307-87C9-4B8C-8E06-731B1009C4DD}" srcOrd="0" destOrd="0" presId="urn:microsoft.com/office/officeart/2009/3/layout/StepUpProcess"/>
    <dgm:cxn modelId="{C172EEF6-60DD-4D0B-9D5E-7E3B5C462AAB}" type="presParOf" srcId="{0CA00A96-24ED-400D-87A6-F9CB8AAF2707}" destId="{0FD8B68B-990A-45BB-9EB4-0CC18BCE5CBC}" srcOrd="1" destOrd="0" presId="urn:microsoft.com/office/officeart/2009/3/layout/StepUpProcess"/>
    <dgm:cxn modelId="{1C71147A-2AE9-4344-85D5-1A4B9140E67C}" type="presParOf" srcId="{0CA00A96-24ED-400D-87A6-F9CB8AAF2707}" destId="{A2C1A16D-0807-4AE2-B374-1D39E018DD5E}" srcOrd="2" destOrd="0" presId="urn:microsoft.com/office/officeart/2009/3/layout/StepUpProcess"/>
    <dgm:cxn modelId="{587E055F-11D1-4D41-A47A-EE97325BCFCE}" type="presParOf" srcId="{75E7FE10-644C-4623-AD64-C09250CD2936}" destId="{1DF102B9-333F-4A93-942D-4464C51FC2C6}" srcOrd="5" destOrd="0" presId="urn:microsoft.com/office/officeart/2009/3/layout/StepUpProcess"/>
    <dgm:cxn modelId="{DE5F0C1F-04E4-4BE5-AE60-E74881EA6CAE}" type="presParOf" srcId="{1DF102B9-333F-4A93-942D-4464C51FC2C6}" destId="{2768A12D-B160-444D-8EFB-5CAD26B1D20B}" srcOrd="0" destOrd="0" presId="urn:microsoft.com/office/officeart/2009/3/layout/StepUpProcess"/>
    <dgm:cxn modelId="{1754D200-0923-4811-9C20-8C68110FD73B}" type="presParOf" srcId="{75E7FE10-644C-4623-AD64-C09250CD2936}" destId="{9E6CB328-737B-4FB7-BC60-2A2413C35167}" srcOrd="6" destOrd="0" presId="urn:microsoft.com/office/officeart/2009/3/layout/StepUpProcess"/>
    <dgm:cxn modelId="{409F978B-D2D3-40C9-B620-BC524A0A4BCC}" type="presParOf" srcId="{9E6CB328-737B-4FB7-BC60-2A2413C35167}" destId="{31BE4FAB-682E-40F4-90A1-C4F26BB1FAAC}" srcOrd="0" destOrd="0" presId="urn:microsoft.com/office/officeart/2009/3/layout/StepUpProcess"/>
    <dgm:cxn modelId="{D06ACE97-CC47-4CCD-BE2D-6E7F94E77885}" type="presParOf" srcId="{9E6CB328-737B-4FB7-BC60-2A2413C35167}" destId="{87EE50B8-4E6B-4151-A70A-CD8308C245E2}" srcOrd="1" destOrd="0" presId="urn:microsoft.com/office/officeart/2009/3/layout/StepUpProcess"/>
    <dgm:cxn modelId="{B93CDD4F-D357-4B8D-90A0-F7AACD54F9C7}" type="presParOf" srcId="{9E6CB328-737B-4FB7-BC60-2A2413C35167}" destId="{E2E73E23-BF85-46C5-9CAE-A99A15D89EDA}" srcOrd="2" destOrd="0" presId="urn:microsoft.com/office/officeart/2009/3/layout/StepUpProcess"/>
    <dgm:cxn modelId="{F972AF73-3E29-454F-948F-28E33FCBCB75}" type="presParOf" srcId="{75E7FE10-644C-4623-AD64-C09250CD2936}" destId="{E33F852A-40F3-4D5C-BC63-1A882E01EFA1}" srcOrd="7" destOrd="0" presId="urn:microsoft.com/office/officeart/2009/3/layout/StepUpProcess"/>
    <dgm:cxn modelId="{55A1390E-0389-4569-9766-F4663C88E694}" type="presParOf" srcId="{E33F852A-40F3-4D5C-BC63-1A882E01EFA1}" destId="{97D6BDEA-CDFC-4F20-97C5-BA696ACFF96E}" srcOrd="0" destOrd="0" presId="urn:microsoft.com/office/officeart/2009/3/layout/StepUpProcess"/>
    <dgm:cxn modelId="{E3B9DC56-3C8C-46C6-A054-C6ABE0C5C093}" type="presParOf" srcId="{75E7FE10-644C-4623-AD64-C09250CD2936}" destId="{0660697A-45C6-404F-A178-7362F162B8A5}" srcOrd="8" destOrd="0" presId="urn:microsoft.com/office/officeart/2009/3/layout/StepUpProcess"/>
    <dgm:cxn modelId="{A50C3867-D92E-4AE0-A5D5-53DB993B8900}" type="presParOf" srcId="{0660697A-45C6-404F-A178-7362F162B8A5}" destId="{D25BCA3B-927F-4EA3-B2AB-A91B118688B5}" srcOrd="0" destOrd="0" presId="urn:microsoft.com/office/officeart/2009/3/layout/StepUpProcess"/>
    <dgm:cxn modelId="{2D4F3962-A59B-489A-BE7B-B2DDB1CFA2BB}" type="presParOf" srcId="{0660697A-45C6-404F-A178-7362F162B8A5}" destId="{4091C443-7ED3-4BAC-9C61-7D7D5E24BA44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BA9E5CD-95B1-4E48-9D6A-92A715C1611D}" type="doc">
      <dgm:prSet loTypeId="urn:microsoft.com/office/officeart/2005/8/layout/chart3" loCatId="cycle" qsTypeId="urn:microsoft.com/office/officeart/2005/8/quickstyle/3d1" qsCatId="3D" csTypeId="urn:microsoft.com/office/officeart/2005/8/colors/colorful1" csCatId="colorful" phldr="1"/>
      <dgm:spPr/>
    </dgm:pt>
    <dgm:pt modelId="{BEB0883D-BDB3-4144-84A8-45D5D5F0701E}">
      <dgm:prSet phldrT="[Текст]" custT="1"/>
      <dgm:spPr/>
      <dgm:t>
        <a:bodyPr/>
        <a:lstStyle/>
        <a:p>
          <a:endParaRPr lang="ru-RU" sz="2000" dirty="0" smtClean="0"/>
        </a:p>
        <a:p>
          <a:endParaRPr lang="ru-RU" sz="1800" b="1" i="1" dirty="0" smtClean="0">
            <a:latin typeface="Times New Roman" pitchFamily="18" charset="0"/>
            <a:cs typeface="Times New Roman" pitchFamily="18" charset="0"/>
          </a:endParaRPr>
        </a:p>
        <a:p>
          <a:r>
            <a:rPr lang="ru-RU" sz="1800" b="1" i="1" dirty="0" smtClean="0">
              <a:latin typeface="Times New Roman" pitchFamily="18" charset="0"/>
              <a:cs typeface="Times New Roman" pitchFamily="18" charset="0"/>
            </a:rPr>
            <a:t>2018г</a:t>
          </a:r>
        </a:p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440 522,8</a:t>
          </a:r>
        </a:p>
        <a:p>
          <a:endParaRPr lang="ru-RU" sz="3300" dirty="0"/>
        </a:p>
      </dgm:t>
    </dgm:pt>
    <dgm:pt modelId="{88A5C127-7710-40F3-B420-1C3B013B03DA}" type="parTrans" cxnId="{3A5B7342-8F7E-48CB-A955-2EFB76148DFC}">
      <dgm:prSet/>
      <dgm:spPr/>
      <dgm:t>
        <a:bodyPr/>
        <a:lstStyle/>
        <a:p>
          <a:endParaRPr lang="ru-RU"/>
        </a:p>
      </dgm:t>
    </dgm:pt>
    <dgm:pt modelId="{339B3F66-88B5-4230-8FE9-5A85700B11CA}" type="sibTrans" cxnId="{3A5B7342-8F7E-48CB-A955-2EFB76148DFC}">
      <dgm:prSet/>
      <dgm:spPr/>
      <dgm:t>
        <a:bodyPr/>
        <a:lstStyle/>
        <a:p>
          <a:endParaRPr lang="ru-RU"/>
        </a:p>
      </dgm:t>
    </dgm:pt>
    <dgm:pt modelId="{9D56E24E-89D4-49CB-A055-4162AFF6585F}">
      <dgm:prSet phldrT="[Текст]" custT="1"/>
      <dgm:spPr/>
      <dgm:t>
        <a:bodyPr/>
        <a:lstStyle/>
        <a:p>
          <a:r>
            <a:rPr lang="ru-RU" sz="1800" b="1" i="1" dirty="0" smtClean="0">
              <a:latin typeface="Times New Roman" pitchFamily="18" charset="0"/>
              <a:cs typeface="Times New Roman" pitchFamily="18" charset="0"/>
            </a:rPr>
            <a:t>2019г</a:t>
          </a:r>
        </a:p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440 522,8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5772C29D-EB59-408A-AD5A-0E3C1D7F658E}" type="parTrans" cxnId="{360F9081-5102-475F-9325-930BE3EDD923}">
      <dgm:prSet/>
      <dgm:spPr/>
      <dgm:t>
        <a:bodyPr/>
        <a:lstStyle/>
        <a:p>
          <a:endParaRPr lang="ru-RU"/>
        </a:p>
      </dgm:t>
    </dgm:pt>
    <dgm:pt modelId="{FD82D054-F582-4E79-A945-64A0E568E3BB}" type="sibTrans" cxnId="{360F9081-5102-475F-9325-930BE3EDD923}">
      <dgm:prSet/>
      <dgm:spPr/>
      <dgm:t>
        <a:bodyPr/>
        <a:lstStyle/>
        <a:p>
          <a:endParaRPr lang="ru-RU"/>
        </a:p>
      </dgm:t>
    </dgm:pt>
    <dgm:pt modelId="{B59C0CF1-17F3-4785-B032-7F0BFE9B7DA6}">
      <dgm:prSet phldrT="[Текст]" custT="1"/>
      <dgm:spPr/>
      <dgm:t>
        <a:bodyPr/>
        <a:lstStyle/>
        <a:p>
          <a:r>
            <a:rPr lang="ru-RU" sz="1800" b="1" i="1" dirty="0" smtClean="0">
              <a:latin typeface="Times New Roman" pitchFamily="18" charset="0"/>
              <a:cs typeface="Times New Roman" pitchFamily="18" charset="0"/>
            </a:rPr>
            <a:t>2017 г</a:t>
          </a:r>
        </a:p>
        <a:p>
          <a:r>
            <a:rPr lang="ru-RU" sz="1600" b="1" i="0" dirty="0" smtClean="0">
              <a:latin typeface="Times New Roman" pitchFamily="18" charset="0"/>
              <a:cs typeface="Times New Roman" pitchFamily="18" charset="0"/>
            </a:rPr>
            <a:t>440 522,8</a:t>
          </a:r>
          <a:endParaRPr lang="ru-RU" sz="1600" b="1" i="0" dirty="0">
            <a:latin typeface="Times New Roman" pitchFamily="18" charset="0"/>
            <a:cs typeface="Times New Roman" pitchFamily="18" charset="0"/>
          </a:endParaRPr>
        </a:p>
      </dgm:t>
    </dgm:pt>
    <dgm:pt modelId="{74717BDA-3BBC-4ECE-A768-2E8D2002FCFD}" type="parTrans" cxnId="{59D0DBCB-AFF8-42C9-BAA5-A8AB5C94408B}">
      <dgm:prSet/>
      <dgm:spPr/>
      <dgm:t>
        <a:bodyPr/>
        <a:lstStyle/>
        <a:p>
          <a:endParaRPr lang="ru-RU"/>
        </a:p>
      </dgm:t>
    </dgm:pt>
    <dgm:pt modelId="{8B34BB50-2284-45D1-BEBE-40E6BD45C45F}" type="sibTrans" cxnId="{59D0DBCB-AFF8-42C9-BAA5-A8AB5C94408B}">
      <dgm:prSet/>
      <dgm:spPr/>
      <dgm:t>
        <a:bodyPr/>
        <a:lstStyle/>
        <a:p>
          <a:endParaRPr lang="ru-RU"/>
        </a:p>
      </dgm:t>
    </dgm:pt>
    <dgm:pt modelId="{C17F9B18-4D24-4B27-9FA4-37B872FF278F}" type="pres">
      <dgm:prSet presAssocID="{BBA9E5CD-95B1-4E48-9D6A-92A715C1611D}" presName="compositeShape" presStyleCnt="0">
        <dgm:presLayoutVars>
          <dgm:chMax val="7"/>
          <dgm:dir/>
          <dgm:resizeHandles val="exact"/>
        </dgm:presLayoutVars>
      </dgm:prSet>
      <dgm:spPr/>
    </dgm:pt>
    <dgm:pt modelId="{36DFFD87-3DD7-460B-A008-88D4ED980284}" type="pres">
      <dgm:prSet presAssocID="{BBA9E5CD-95B1-4E48-9D6A-92A715C1611D}" presName="wedge1" presStyleLbl="node1" presStyleIdx="0" presStyleCnt="3" custLinFactNeighborX="-5548" custLinFactNeighborY="3062"/>
      <dgm:spPr/>
      <dgm:t>
        <a:bodyPr/>
        <a:lstStyle/>
        <a:p>
          <a:endParaRPr lang="ru-RU"/>
        </a:p>
      </dgm:t>
    </dgm:pt>
    <dgm:pt modelId="{57AD36B1-CA8B-4D60-8535-4F9B83220E5F}" type="pres">
      <dgm:prSet presAssocID="{BBA9E5CD-95B1-4E48-9D6A-92A715C1611D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15C315-13C8-49E6-A8DC-3E7AA9326670}" type="pres">
      <dgm:prSet presAssocID="{BBA9E5CD-95B1-4E48-9D6A-92A715C1611D}" presName="wedge2" presStyleLbl="node1" presStyleIdx="1" presStyleCnt="3" custLinFactNeighborX="-990" custLinFactNeighborY="-95"/>
      <dgm:spPr/>
      <dgm:t>
        <a:bodyPr/>
        <a:lstStyle/>
        <a:p>
          <a:endParaRPr lang="ru-RU"/>
        </a:p>
      </dgm:t>
    </dgm:pt>
    <dgm:pt modelId="{0C1D7724-82FE-45DB-8C3B-92DFCA87E5AE}" type="pres">
      <dgm:prSet presAssocID="{BBA9E5CD-95B1-4E48-9D6A-92A715C1611D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AB48E8-4583-4A92-9869-9F2BE8457F62}" type="pres">
      <dgm:prSet presAssocID="{BBA9E5CD-95B1-4E48-9D6A-92A715C1611D}" presName="wedge3" presStyleLbl="node1" presStyleIdx="2" presStyleCnt="3"/>
      <dgm:spPr/>
      <dgm:t>
        <a:bodyPr/>
        <a:lstStyle/>
        <a:p>
          <a:endParaRPr lang="ru-RU"/>
        </a:p>
      </dgm:t>
    </dgm:pt>
    <dgm:pt modelId="{6F0B74B5-6D1A-44C4-8B1E-5A97AC664031}" type="pres">
      <dgm:prSet presAssocID="{BBA9E5CD-95B1-4E48-9D6A-92A715C1611D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7BA6EB0-F238-443B-8704-DC9B88E3B411}" type="presOf" srcId="{BBA9E5CD-95B1-4E48-9D6A-92A715C1611D}" destId="{C17F9B18-4D24-4B27-9FA4-37B872FF278F}" srcOrd="0" destOrd="0" presId="urn:microsoft.com/office/officeart/2005/8/layout/chart3"/>
    <dgm:cxn modelId="{085A528B-F665-4F12-A71C-D7214A51D537}" type="presOf" srcId="{9D56E24E-89D4-49CB-A055-4162AFF6585F}" destId="{0C1D7724-82FE-45DB-8C3B-92DFCA87E5AE}" srcOrd="1" destOrd="0" presId="urn:microsoft.com/office/officeart/2005/8/layout/chart3"/>
    <dgm:cxn modelId="{59D0DBCB-AFF8-42C9-BAA5-A8AB5C94408B}" srcId="{BBA9E5CD-95B1-4E48-9D6A-92A715C1611D}" destId="{B59C0CF1-17F3-4785-B032-7F0BFE9B7DA6}" srcOrd="2" destOrd="0" parTransId="{74717BDA-3BBC-4ECE-A768-2E8D2002FCFD}" sibTransId="{8B34BB50-2284-45D1-BEBE-40E6BD45C45F}"/>
    <dgm:cxn modelId="{75D7384D-F7F0-4F56-A5C7-C3490332BDD9}" type="presOf" srcId="{9D56E24E-89D4-49CB-A055-4162AFF6585F}" destId="{5E15C315-13C8-49E6-A8DC-3E7AA9326670}" srcOrd="0" destOrd="0" presId="urn:microsoft.com/office/officeart/2005/8/layout/chart3"/>
    <dgm:cxn modelId="{DA1F6780-6737-49E6-8150-FD664E25D1A2}" type="presOf" srcId="{B59C0CF1-17F3-4785-B032-7F0BFE9B7DA6}" destId="{6F0B74B5-6D1A-44C4-8B1E-5A97AC664031}" srcOrd="1" destOrd="0" presId="urn:microsoft.com/office/officeart/2005/8/layout/chart3"/>
    <dgm:cxn modelId="{360F9081-5102-475F-9325-930BE3EDD923}" srcId="{BBA9E5CD-95B1-4E48-9D6A-92A715C1611D}" destId="{9D56E24E-89D4-49CB-A055-4162AFF6585F}" srcOrd="1" destOrd="0" parTransId="{5772C29D-EB59-408A-AD5A-0E3C1D7F658E}" sibTransId="{FD82D054-F582-4E79-A945-64A0E568E3BB}"/>
    <dgm:cxn modelId="{09E49DC0-9E26-4C3A-9938-A8A17C1DA340}" type="presOf" srcId="{BEB0883D-BDB3-4144-84A8-45D5D5F0701E}" destId="{57AD36B1-CA8B-4D60-8535-4F9B83220E5F}" srcOrd="1" destOrd="0" presId="urn:microsoft.com/office/officeart/2005/8/layout/chart3"/>
    <dgm:cxn modelId="{901178C4-753A-470F-985C-19D15B118587}" type="presOf" srcId="{BEB0883D-BDB3-4144-84A8-45D5D5F0701E}" destId="{36DFFD87-3DD7-460B-A008-88D4ED980284}" srcOrd="0" destOrd="0" presId="urn:microsoft.com/office/officeart/2005/8/layout/chart3"/>
    <dgm:cxn modelId="{0596C4A9-290D-4179-A156-593724C3A9E6}" type="presOf" srcId="{B59C0CF1-17F3-4785-B032-7F0BFE9B7DA6}" destId="{B4AB48E8-4583-4A92-9869-9F2BE8457F62}" srcOrd="0" destOrd="0" presId="urn:microsoft.com/office/officeart/2005/8/layout/chart3"/>
    <dgm:cxn modelId="{3A5B7342-8F7E-48CB-A955-2EFB76148DFC}" srcId="{BBA9E5CD-95B1-4E48-9D6A-92A715C1611D}" destId="{BEB0883D-BDB3-4144-84A8-45D5D5F0701E}" srcOrd="0" destOrd="0" parTransId="{88A5C127-7710-40F3-B420-1C3B013B03DA}" sibTransId="{339B3F66-88B5-4230-8FE9-5A85700B11CA}"/>
    <dgm:cxn modelId="{31AED5D5-9653-43EF-89C6-12663A803CAB}" type="presParOf" srcId="{C17F9B18-4D24-4B27-9FA4-37B872FF278F}" destId="{36DFFD87-3DD7-460B-A008-88D4ED980284}" srcOrd="0" destOrd="0" presId="urn:microsoft.com/office/officeart/2005/8/layout/chart3"/>
    <dgm:cxn modelId="{BCC15793-F7F9-434E-AA94-E4693F4D905D}" type="presParOf" srcId="{C17F9B18-4D24-4B27-9FA4-37B872FF278F}" destId="{57AD36B1-CA8B-4D60-8535-4F9B83220E5F}" srcOrd="1" destOrd="0" presId="urn:microsoft.com/office/officeart/2005/8/layout/chart3"/>
    <dgm:cxn modelId="{25F6449B-CEA9-4060-9A0C-CF62E14C197B}" type="presParOf" srcId="{C17F9B18-4D24-4B27-9FA4-37B872FF278F}" destId="{5E15C315-13C8-49E6-A8DC-3E7AA9326670}" srcOrd="2" destOrd="0" presId="urn:microsoft.com/office/officeart/2005/8/layout/chart3"/>
    <dgm:cxn modelId="{A12A5946-9EF3-4AAA-AC36-E7E116DD7E40}" type="presParOf" srcId="{C17F9B18-4D24-4B27-9FA4-37B872FF278F}" destId="{0C1D7724-82FE-45DB-8C3B-92DFCA87E5AE}" srcOrd="3" destOrd="0" presId="urn:microsoft.com/office/officeart/2005/8/layout/chart3"/>
    <dgm:cxn modelId="{764905DC-F84F-4D4A-BDF1-D2255DA8A2E3}" type="presParOf" srcId="{C17F9B18-4D24-4B27-9FA4-37B872FF278F}" destId="{B4AB48E8-4583-4A92-9869-9F2BE8457F62}" srcOrd="4" destOrd="0" presId="urn:microsoft.com/office/officeart/2005/8/layout/chart3"/>
    <dgm:cxn modelId="{3F4E4217-E55A-4A0C-A360-0BA6CD7065EA}" type="presParOf" srcId="{C17F9B18-4D24-4B27-9FA4-37B872FF278F}" destId="{6F0B74B5-6D1A-44C4-8B1E-5A97AC664031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0949A82-37FF-4F2F-A8CA-82F89BFFE274}" type="doc">
      <dgm:prSet loTypeId="urn:microsoft.com/office/officeart/2005/8/layout/chart3" loCatId="cycle" qsTypeId="urn:microsoft.com/office/officeart/2005/8/quickstyle/3d1" qsCatId="3D" csTypeId="urn:microsoft.com/office/officeart/2005/8/colors/colorful3" csCatId="colorful" phldr="1"/>
      <dgm:spPr/>
    </dgm:pt>
    <dgm:pt modelId="{38F6DEC3-7D65-4CCB-AF17-8A1390CEB3CE}">
      <dgm:prSet phldrT="[Текст]" custT="1"/>
      <dgm:spPr/>
      <dgm:t>
        <a:bodyPr/>
        <a:lstStyle/>
        <a:p>
          <a:r>
            <a:rPr lang="ru-RU" sz="2000" b="1" i="1" dirty="0" smtClean="0">
              <a:latin typeface="Times New Roman" pitchFamily="18" charset="0"/>
              <a:cs typeface="Times New Roman" pitchFamily="18" charset="0"/>
            </a:rPr>
            <a:t>2018 г</a:t>
          </a:r>
        </a:p>
        <a:p>
          <a:r>
            <a:rPr lang="ru-RU" sz="1600" b="1" i="0" dirty="0" smtClean="0">
              <a:latin typeface="Times New Roman" pitchFamily="18" charset="0"/>
              <a:cs typeface="Times New Roman" pitchFamily="18" charset="0"/>
            </a:rPr>
            <a:t>228 795,2</a:t>
          </a:r>
          <a:endParaRPr lang="ru-RU" sz="1600" b="1" i="0" dirty="0">
            <a:latin typeface="Times New Roman" pitchFamily="18" charset="0"/>
            <a:cs typeface="Times New Roman" pitchFamily="18" charset="0"/>
          </a:endParaRPr>
        </a:p>
      </dgm:t>
    </dgm:pt>
    <dgm:pt modelId="{BAC96CC4-73FD-4BCB-A8D7-0E71D4DB7C3E}" type="parTrans" cxnId="{F3DFAE89-9C87-4192-9FA5-B3B48EE29555}">
      <dgm:prSet/>
      <dgm:spPr/>
      <dgm:t>
        <a:bodyPr/>
        <a:lstStyle/>
        <a:p>
          <a:endParaRPr lang="ru-RU"/>
        </a:p>
      </dgm:t>
    </dgm:pt>
    <dgm:pt modelId="{459152C0-490C-4150-99E8-B2604380171A}" type="sibTrans" cxnId="{F3DFAE89-9C87-4192-9FA5-B3B48EE29555}">
      <dgm:prSet/>
      <dgm:spPr/>
      <dgm:t>
        <a:bodyPr/>
        <a:lstStyle/>
        <a:p>
          <a:endParaRPr lang="ru-RU"/>
        </a:p>
      </dgm:t>
    </dgm:pt>
    <dgm:pt modelId="{F74F01F6-11F0-496A-A819-3700CE247852}">
      <dgm:prSet phldrT="[Текст]" custT="1"/>
      <dgm:spPr/>
      <dgm:t>
        <a:bodyPr/>
        <a:lstStyle/>
        <a:p>
          <a:r>
            <a:rPr lang="ru-RU" sz="2000" b="1" i="1" dirty="0" smtClean="0">
              <a:latin typeface="Times New Roman" pitchFamily="18" charset="0"/>
              <a:cs typeface="Times New Roman" pitchFamily="18" charset="0"/>
            </a:rPr>
            <a:t>2019г</a:t>
          </a:r>
        </a:p>
        <a:p>
          <a:r>
            <a:rPr lang="ru-RU" sz="1600" b="1" i="0" dirty="0" smtClean="0">
              <a:latin typeface="Times New Roman" pitchFamily="18" charset="0"/>
              <a:cs typeface="Times New Roman" pitchFamily="18" charset="0"/>
            </a:rPr>
            <a:t>228 795,2</a:t>
          </a:r>
          <a:endParaRPr lang="ru-RU" sz="1600" b="1" i="0" dirty="0">
            <a:latin typeface="Times New Roman" pitchFamily="18" charset="0"/>
            <a:cs typeface="Times New Roman" pitchFamily="18" charset="0"/>
          </a:endParaRPr>
        </a:p>
      </dgm:t>
    </dgm:pt>
    <dgm:pt modelId="{E9E58357-E0AE-4EB7-B83D-24D741B743DD}" type="parTrans" cxnId="{0044B899-86CB-4CA5-8FE9-11FC7D55CFC6}">
      <dgm:prSet/>
      <dgm:spPr/>
      <dgm:t>
        <a:bodyPr/>
        <a:lstStyle/>
        <a:p>
          <a:endParaRPr lang="ru-RU"/>
        </a:p>
      </dgm:t>
    </dgm:pt>
    <dgm:pt modelId="{903DF652-7F49-4FB2-A2CB-F1E58DD36D75}" type="sibTrans" cxnId="{0044B899-86CB-4CA5-8FE9-11FC7D55CFC6}">
      <dgm:prSet/>
      <dgm:spPr/>
      <dgm:t>
        <a:bodyPr/>
        <a:lstStyle/>
        <a:p>
          <a:endParaRPr lang="ru-RU"/>
        </a:p>
      </dgm:t>
    </dgm:pt>
    <dgm:pt modelId="{BFE54F38-BB70-4B98-86AC-A84004A4547F}">
      <dgm:prSet phldrT="[Текст]" custT="1"/>
      <dgm:spPr/>
      <dgm:t>
        <a:bodyPr/>
        <a:lstStyle/>
        <a:p>
          <a:r>
            <a:rPr lang="ru-RU" sz="2000" b="1" i="1" dirty="0" smtClean="0">
              <a:latin typeface="Times New Roman" pitchFamily="18" charset="0"/>
              <a:cs typeface="Times New Roman" pitchFamily="18" charset="0"/>
            </a:rPr>
            <a:t>2017 г</a:t>
          </a:r>
        </a:p>
        <a:p>
          <a:r>
            <a:rPr lang="ru-RU" sz="1600" b="1" i="0" dirty="0" smtClean="0">
              <a:latin typeface="Times New Roman" pitchFamily="18" charset="0"/>
              <a:cs typeface="Times New Roman" pitchFamily="18" charset="0"/>
            </a:rPr>
            <a:t>228 795,2</a:t>
          </a:r>
          <a:endParaRPr lang="ru-RU" sz="1600" b="1" i="0" dirty="0">
            <a:latin typeface="Times New Roman" pitchFamily="18" charset="0"/>
            <a:cs typeface="Times New Roman" pitchFamily="18" charset="0"/>
          </a:endParaRPr>
        </a:p>
      </dgm:t>
    </dgm:pt>
    <dgm:pt modelId="{8B983288-4A66-4511-8A82-3CD6F6B4B9BF}" type="parTrans" cxnId="{ADFCBEFD-6331-4588-9708-41616A26C33E}">
      <dgm:prSet/>
      <dgm:spPr/>
      <dgm:t>
        <a:bodyPr/>
        <a:lstStyle/>
        <a:p>
          <a:endParaRPr lang="ru-RU"/>
        </a:p>
      </dgm:t>
    </dgm:pt>
    <dgm:pt modelId="{BDE1424E-2B2D-438B-87CF-7F16D3B01AF3}" type="sibTrans" cxnId="{ADFCBEFD-6331-4588-9708-41616A26C33E}">
      <dgm:prSet/>
      <dgm:spPr/>
      <dgm:t>
        <a:bodyPr/>
        <a:lstStyle/>
        <a:p>
          <a:endParaRPr lang="ru-RU"/>
        </a:p>
      </dgm:t>
    </dgm:pt>
    <dgm:pt modelId="{56765C65-9366-4852-9A3E-D09612C9721F}" type="pres">
      <dgm:prSet presAssocID="{00949A82-37FF-4F2F-A8CA-82F89BFFE274}" presName="compositeShape" presStyleCnt="0">
        <dgm:presLayoutVars>
          <dgm:chMax val="7"/>
          <dgm:dir/>
          <dgm:resizeHandles val="exact"/>
        </dgm:presLayoutVars>
      </dgm:prSet>
      <dgm:spPr/>
    </dgm:pt>
    <dgm:pt modelId="{6C7F0085-B5BF-465B-9703-B06C563CCA07}" type="pres">
      <dgm:prSet presAssocID="{00949A82-37FF-4F2F-A8CA-82F89BFFE274}" presName="wedge1" presStyleLbl="node1" presStyleIdx="0" presStyleCnt="3" custLinFactNeighborX="-4249" custLinFactNeighborY="3740"/>
      <dgm:spPr/>
      <dgm:t>
        <a:bodyPr/>
        <a:lstStyle/>
        <a:p>
          <a:endParaRPr lang="ru-RU"/>
        </a:p>
      </dgm:t>
    </dgm:pt>
    <dgm:pt modelId="{FBC38475-667D-4669-AFAB-8F01FE4888B9}" type="pres">
      <dgm:prSet presAssocID="{00949A82-37FF-4F2F-A8CA-82F89BFFE274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6EEB24-A709-4ABD-9205-A911C5E65435}" type="pres">
      <dgm:prSet presAssocID="{00949A82-37FF-4F2F-A8CA-82F89BFFE274}" presName="wedge2" presStyleLbl="node1" presStyleIdx="1" presStyleCnt="3"/>
      <dgm:spPr/>
      <dgm:t>
        <a:bodyPr/>
        <a:lstStyle/>
        <a:p>
          <a:endParaRPr lang="ru-RU"/>
        </a:p>
      </dgm:t>
    </dgm:pt>
    <dgm:pt modelId="{8E1379A1-B994-4707-934E-874DC3E6543B}" type="pres">
      <dgm:prSet presAssocID="{00949A82-37FF-4F2F-A8CA-82F89BFFE274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46ABB2-247D-4D72-B94D-1B4D4931D35C}" type="pres">
      <dgm:prSet presAssocID="{00949A82-37FF-4F2F-A8CA-82F89BFFE274}" presName="wedge3" presStyleLbl="node1" presStyleIdx="2" presStyleCnt="3"/>
      <dgm:spPr/>
      <dgm:t>
        <a:bodyPr/>
        <a:lstStyle/>
        <a:p>
          <a:endParaRPr lang="ru-RU"/>
        </a:p>
      </dgm:t>
    </dgm:pt>
    <dgm:pt modelId="{1730F3D6-B2C1-4689-A012-5D6BCCA13A83}" type="pres">
      <dgm:prSet presAssocID="{00949A82-37FF-4F2F-A8CA-82F89BFFE274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A0F1063-7DE4-440E-AFA1-930DC0DC1935}" type="presOf" srcId="{00949A82-37FF-4F2F-A8CA-82F89BFFE274}" destId="{56765C65-9366-4852-9A3E-D09612C9721F}" srcOrd="0" destOrd="0" presId="urn:microsoft.com/office/officeart/2005/8/layout/chart3"/>
    <dgm:cxn modelId="{3D86D72C-4618-4C7E-9D34-23FDB25CA4F7}" type="presOf" srcId="{F74F01F6-11F0-496A-A819-3700CE247852}" destId="{E56EEB24-A709-4ABD-9205-A911C5E65435}" srcOrd="0" destOrd="0" presId="urn:microsoft.com/office/officeart/2005/8/layout/chart3"/>
    <dgm:cxn modelId="{8FF7F793-4959-42E6-9902-05FAE046B09B}" type="presOf" srcId="{BFE54F38-BB70-4B98-86AC-A84004A4547F}" destId="{D046ABB2-247D-4D72-B94D-1B4D4931D35C}" srcOrd="0" destOrd="0" presId="urn:microsoft.com/office/officeart/2005/8/layout/chart3"/>
    <dgm:cxn modelId="{D439E597-951B-4A34-8006-D44A093C129A}" type="presOf" srcId="{38F6DEC3-7D65-4CCB-AF17-8A1390CEB3CE}" destId="{6C7F0085-B5BF-465B-9703-B06C563CCA07}" srcOrd="0" destOrd="0" presId="urn:microsoft.com/office/officeart/2005/8/layout/chart3"/>
    <dgm:cxn modelId="{AE1E836F-2B1D-46DA-A165-4D33FA465E1D}" type="presOf" srcId="{BFE54F38-BB70-4B98-86AC-A84004A4547F}" destId="{1730F3D6-B2C1-4689-A012-5D6BCCA13A83}" srcOrd="1" destOrd="0" presId="urn:microsoft.com/office/officeart/2005/8/layout/chart3"/>
    <dgm:cxn modelId="{0044B899-86CB-4CA5-8FE9-11FC7D55CFC6}" srcId="{00949A82-37FF-4F2F-A8CA-82F89BFFE274}" destId="{F74F01F6-11F0-496A-A819-3700CE247852}" srcOrd="1" destOrd="0" parTransId="{E9E58357-E0AE-4EB7-B83D-24D741B743DD}" sibTransId="{903DF652-7F49-4FB2-A2CB-F1E58DD36D75}"/>
    <dgm:cxn modelId="{ADFCBEFD-6331-4588-9708-41616A26C33E}" srcId="{00949A82-37FF-4F2F-A8CA-82F89BFFE274}" destId="{BFE54F38-BB70-4B98-86AC-A84004A4547F}" srcOrd="2" destOrd="0" parTransId="{8B983288-4A66-4511-8A82-3CD6F6B4B9BF}" sibTransId="{BDE1424E-2B2D-438B-87CF-7F16D3B01AF3}"/>
    <dgm:cxn modelId="{F3DFAE89-9C87-4192-9FA5-B3B48EE29555}" srcId="{00949A82-37FF-4F2F-A8CA-82F89BFFE274}" destId="{38F6DEC3-7D65-4CCB-AF17-8A1390CEB3CE}" srcOrd="0" destOrd="0" parTransId="{BAC96CC4-73FD-4BCB-A8D7-0E71D4DB7C3E}" sibTransId="{459152C0-490C-4150-99E8-B2604380171A}"/>
    <dgm:cxn modelId="{BDEA1A75-7830-4AC5-9F67-4A1A8AAC1A39}" type="presOf" srcId="{38F6DEC3-7D65-4CCB-AF17-8A1390CEB3CE}" destId="{FBC38475-667D-4669-AFAB-8F01FE4888B9}" srcOrd="1" destOrd="0" presId="urn:microsoft.com/office/officeart/2005/8/layout/chart3"/>
    <dgm:cxn modelId="{C11516F4-858B-4EAE-BED7-69AAE5A028E3}" type="presOf" srcId="{F74F01F6-11F0-496A-A819-3700CE247852}" destId="{8E1379A1-B994-4707-934E-874DC3E6543B}" srcOrd="1" destOrd="0" presId="urn:microsoft.com/office/officeart/2005/8/layout/chart3"/>
    <dgm:cxn modelId="{804811BD-0705-42E4-AAF5-E036D9177D92}" type="presParOf" srcId="{56765C65-9366-4852-9A3E-D09612C9721F}" destId="{6C7F0085-B5BF-465B-9703-B06C563CCA07}" srcOrd="0" destOrd="0" presId="urn:microsoft.com/office/officeart/2005/8/layout/chart3"/>
    <dgm:cxn modelId="{2EE1B26A-9A7F-460A-B7A7-3AE9BC8D982C}" type="presParOf" srcId="{56765C65-9366-4852-9A3E-D09612C9721F}" destId="{FBC38475-667D-4669-AFAB-8F01FE4888B9}" srcOrd="1" destOrd="0" presId="urn:microsoft.com/office/officeart/2005/8/layout/chart3"/>
    <dgm:cxn modelId="{16C5933A-93DB-4DC0-8B21-802CC33D0978}" type="presParOf" srcId="{56765C65-9366-4852-9A3E-D09612C9721F}" destId="{E56EEB24-A709-4ABD-9205-A911C5E65435}" srcOrd="2" destOrd="0" presId="urn:microsoft.com/office/officeart/2005/8/layout/chart3"/>
    <dgm:cxn modelId="{23D20A71-CB91-44B7-B46D-2814057EE6A0}" type="presParOf" srcId="{56765C65-9366-4852-9A3E-D09612C9721F}" destId="{8E1379A1-B994-4707-934E-874DC3E6543B}" srcOrd="3" destOrd="0" presId="urn:microsoft.com/office/officeart/2005/8/layout/chart3"/>
    <dgm:cxn modelId="{527DB406-FBF2-495C-B925-65B36F5C301A}" type="presParOf" srcId="{56765C65-9366-4852-9A3E-D09612C9721F}" destId="{D046ABB2-247D-4D72-B94D-1B4D4931D35C}" srcOrd="4" destOrd="0" presId="urn:microsoft.com/office/officeart/2005/8/layout/chart3"/>
    <dgm:cxn modelId="{7CC49418-7E9D-473E-993D-49C95EC4690C}" type="presParOf" srcId="{56765C65-9366-4852-9A3E-D09612C9721F}" destId="{1730F3D6-B2C1-4689-A012-5D6BCCA13A83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630B8C-F208-4063-90DF-A97EE8367170}">
      <dsp:nvSpPr>
        <dsp:cNvPr id="0" name=""/>
        <dsp:cNvSpPr/>
      </dsp:nvSpPr>
      <dsp:spPr>
        <a:xfrm>
          <a:off x="-6143394" y="-946469"/>
          <a:ext cx="7318079" cy="7318079"/>
        </a:xfrm>
        <a:prstGeom prst="blockArc">
          <a:avLst>
            <a:gd name="adj1" fmla="val 18900000"/>
            <a:gd name="adj2" fmla="val 2700000"/>
            <a:gd name="adj3" fmla="val 295"/>
          </a:avLst>
        </a:pr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45EEEC-DD26-4626-A501-D307DA30B1BC}">
      <dsp:nvSpPr>
        <dsp:cNvPr id="0" name=""/>
        <dsp:cNvSpPr/>
      </dsp:nvSpPr>
      <dsp:spPr>
        <a:xfrm>
          <a:off x="381403" y="162288"/>
          <a:ext cx="8402997" cy="65203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2201" tIns="35560" rIns="35560" bIns="3556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своевременно и в полном объеме обеспечено исполнение всех принятых расходных обязательств перед населением по социальному обеспечению льготных категорий граждан, по выплате заработной платы работникам бюджетной сферы;</a:t>
          </a:r>
          <a:endParaRPr lang="ru-RU" sz="1400" kern="1200" dirty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81403" y="162288"/>
        <a:ext cx="8402997" cy="652039"/>
      </dsp:txXfrm>
    </dsp:sp>
    <dsp:sp modelId="{9ACBAC93-9C56-4DF9-89D7-316934D0C8E7}">
      <dsp:nvSpPr>
        <dsp:cNvPr id="0" name=""/>
        <dsp:cNvSpPr/>
      </dsp:nvSpPr>
      <dsp:spPr>
        <a:xfrm>
          <a:off x="72583" y="179488"/>
          <a:ext cx="617639" cy="617639"/>
        </a:xfrm>
        <a:prstGeom prst="ellipse">
          <a:avLst/>
        </a:prstGeom>
        <a:solidFill>
          <a:srgbClr val="FFFFCC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CC4CF7-6E90-4CA5-9005-31788AD58FB2}">
      <dsp:nvSpPr>
        <dsp:cNvPr id="0" name=""/>
        <dsp:cNvSpPr/>
      </dsp:nvSpPr>
      <dsp:spPr>
        <a:xfrm>
          <a:off x="828865" y="907734"/>
          <a:ext cx="7955535" cy="644350"/>
        </a:xfrm>
        <a:prstGeom prst="rect">
          <a:avLst/>
        </a:prstGeom>
        <a:solidFill>
          <a:schemeClr val="accent2">
            <a:hueOff val="780253"/>
            <a:satOff val="-973"/>
            <a:lumOff val="229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2201" tIns="35560" rIns="35560" bIns="3556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обеспечено повышение оплаты труда отдельным категориям работников бюджетной сферы, в рамках реализации указов Президента Российской Федерации от 7 мая 2012 года достигнуты все целевые значения по повышению заработной платы, утвержденные в «дорожных картах»;</a:t>
          </a:r>
          <a:endParaRPr lang="ru-RU" sz="1400" kern="1200" dirty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28865" y="907734"/>
        <a:ext cx="7955535" cy="644350"/>
      </dsp:txXfrm>
    </dsp:sp>
    <dsp:sp modelId="{AA219919-701E-48E5-9B54-67A9AF0C6751}">
      <dsp:nvSpPr>
        <dsp:cNvPr id="0" name=""/>
        <dsp:cNvSpPr/>
      </dsp:nvSpPr>
      <dsp:spPr>
        <a:xfrm>
          <a:off x="520045" y="921090"/>
          <a:ext cx="617639" cy="617639"/>
        </a:xfrm>
        <a:prstGeom prst="ellipse">
          <a:avLst/>
        </a:prstGeom>
        <a:solidFill>
          <a:srgbClr val="FFFFCC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81062E-9748-47FE-8FFD-F06EB511A7B8}">
      <dsp:nvSpPr>
        <dsp:cNvPr id="0" name=""/>
        <dsp:cNvSpPr/>
      </dsp:nvSpPr>
      <dsp:spPr>
        <a:xfrm>
          <a:off x="1074072" y="1723912"/>
          <a:ext cx="7710328" cy="494111"/>
        </a:xfrm>
        <a:prstGeom prst="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2201" tIns="27940" rIns="27940" bIns="27940" numCol="1" spcCol="1270" anchor="ctr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 </a:t>
          </a:r>
          <a:r>
            <a:rPr lang="ru-RU" sz="1400" kern="1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осуществлено строительство новых детских дошкольных учреждений и реконструкция старых;</a:t>
          </a:r>
          <a:endParaRPr lang="ru-RU" sz="1400" kern="1200" dirty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074072" y="1723912"/>
        <a:ext cx="7710328" cy="494111"/>
      </dsp:txXfrm>
    </dsp:sp>
    <dsp:sp modelId="{B24A019C-5CAF-4417-95B3-D85AD1A32E5E}">
      <dsp:nvSpPr>
        <dsp:cNvPr id="0" name=""/>
        <dsp:cNvSpPr/>
      </dsp:nvSpPr>
      <dsp:spPr>
        <a:xfrm>
          <a:off x="765252" y="1662148"/>
          <a:ext cx="617639" cy="617639"/>
        </a:xfrm>
        <a:prstGeom prst="ellipse">
          <a:avLst/>
        </a:prstGeom>
        <a:solidFill>
          <a:srgbClr val="FFFFCC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325D8E-ED40-4AB2-BFCE-8230232B3D30}">
      <dsp:nvSpPr>
        <dsp:cNvPr id="0" name=""/>
        <dsp:cNvSpPr/>
      </dsp:nvSpPr>
      <dsp:spPr>
        <a:xfrm>
          <a:off x="1152364" y="2400803"/>
          <a:ext cx="7632036" cy="623533"/>
        </a:xfrm>
        <a:prstGeom prst="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2201" tIns="27940" rIns="27940" bIns="27940" numCol="1" spcCol="1270" anchor="ctr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 </a:t>
          </a:r>
          <a:r>
            <a:rPr lang="ru-RU" sz="1400" kern="1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осуществлена поэтапная реализация программ переселения граждан из аварийного жилищного фонда, капитального ремонта жилья и обеспечения жильем отдельных категорий граждан;</a:t>
          </a:r>
          <a:endParaRPr lang="ru-RU" sz="1400" kern="1200" dirty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152364" y="2400803"/>
        <a:ext cx="7632036" cy="623533"/>
      </dsp:txXfrm>
    </dsp:sp>
    <dsp:sp modelId="{0028636F-33E7-4D29-A44A-1937DB066DA8}">
      <dsp:nvSpPr>
        <dsp:cNvPr id="0" name=""/>
        <dsp:cNvSpPr/>
      </dsp:nvSpPr>
      <dsp:spPr>
        <a:xfrm>
          <a:off x="843544" y="2403750"/>
          <a:ext cx="617639" cy="617639"/>
        </a:xfrm>
        <a:prstGeom prst="ellipse">
          <a:avLst/>
        </a:prstGeom>
        <a:solidFill>
          <a:srgbClr val="FFFFCC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FCD78E-2415-4093-8652-42D82AA37B04}">
      <dsp:nvSpPr>
        <dsp:cNvPr id="0" name=""/>
        <dsp:cNvSpPr/>
      </dsp:nvSpPr>
      <dsp:spPr>
        <a:xfrm>
          <a:off x="1074072" y="3207116"/>
          <a:ext cx="7710328" cy="494111"/>
        </a:xfrm>
        <a:prstGeom prst="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2201" tIns="35560" rIns="35560" bIns="3556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обеспечено </a:t>
          </a:r>
          <a:r>
            <a:rPr lang="ru-RU" sz="1400" kern="1200" dirty="0" err="1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софинансирование</a:t>
          </a:r>
          <a:r>
            <a:rPr lang="ru-RU" sz="1400" kern="1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с федеральным бюджетом  мероприятий по развитию здравоохранения, сельского хозяйства;</a:t>
          </a:r>
          <a:endParaRPr lang="ru-RU" sz="1400" kern="1200" dirty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074072" y="3207116"/>
        <a:ext cx="7710328" cy="494111"/>
      </dsp:txXfrm>
    </dsp:sp>
    <dsp:sp modelId="{1383874E-204B-4AF1-8ABA-37C9EA95D6EB}">
      <dsp:nvSpPr>
        <dsp:cNvPr id="0" name=""/>
        <dsp:cNvSpPr/>
      </dsp:nvSpPr>
      <dsp:spPr>
        <a:xfrm>
          <a:off x="765252" y="3145352"/>
          <a:ext cx="617639" cy="617639"/>
        </a:xfrm>
        <a:prstGeom prst="ellipse">
          <a:avLst/>
        </a:prstGeom>
        <a:solidFill>
          <a:srgbClr val="FFFFCC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6C0B73-3FF2-44EA-910F-E0112DEC9B85}">
      <dsp:nvSpPr>
        <dsp:cNvPr id="0" name=""/>
        <dsp:cNvSpPr/>
      </dsp:nvSpPr>
      <dsp:spPr>
        <a:xfrm>
          <a:off x="828865" y="3948174"/>
          <a:ext cx="7955535" cy="494111"/>
        </a:xfrm>
        <a:prstGeom prst="rect">
          <a:avLst/>
        </a:prstGeom>
        <a:solidFill>
          <a:schemeClr val="accent2">
            <a:hueOff val="3901266"/>
            <a:satOff val="-4866"/>
            <a:lumOff val="1144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2201" tIns="27940" rIns="27940" bIns="27940" numCol="1" spcCol="1270" anchor="ctr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 </a:t>
          </a:r>
          <a:r>
            <a:rPr lang="ru-RU" sz="1400" kern="1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осуществлена поддержка реального сектора экономики, посредством субсидирования процентных ставок по кредитам коммерческих банков;</a:t>
          </a:r>
          <a:endParaRPr lang="ru-RU" sz="1400" kern="1200" dirty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28865" y="3948174"/>
        <a:ext cx="7955535" cy="494111"/>
      </dsp:txXfrm>
    </dsp:sp>
    <dsp:sp modelId="{DF1ECC86-E699-494E-A955-29999FF808C4}">
      <dsp:nvSpPr>
        <dsp:cNvPr id="0" name=""/>
        <dsp:cNvSpPr/>
      </dsp:nvSpPr>
      <dsp:spPr>
        <a:xfrm>
          <a:off x="520045" y="3886410"/>
          <a:ext cx="617639" cy="617639"/>
        </a:xfrm>
        <a:prstGeom prst="ellipse">
          <a:avLst/>
        </a:prstGeom>
        <a:solidFill>
          <a:srgbClr val="FFFFCC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349E9D-8CEC-43E8-9458-6CA304021102}">
      <dsp:nvSpPr>
        <dsp:cNvPr id="0" name=""/>
        <dsp:cNvSpPr/>
      </dsp:nvSpPr>
      <dsp:spPr>
        <a:xfrm>
          <a:off x="381403" y="4547756"/>
          <a:ext cx="8402997" cy="778151"/>
        </a:xfrm>
        <a:prstGeom prst="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2201" tIns="27940" rIns="27940" bIns="27940" numCol="1" spcCol="1270" anchor="ctr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 </a:t>
          </a:r>
          <a:r>
            <a:rPr lang="ru-RU" sz="1400" kern="1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реализуется План мероприятий по росту доходов, оптимизации расходов и совершенствованию долговой политики Карачаево-Черкесской Республики, утвержденный распоряжением Главы Карачаево-Черкесской Республики от 29.11.2013 № 213-р. </a:t>
          </a:r>
          <a:endParaRPr lang="ru-RU" sz="1400" kern="1200" dirty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81403" y="4547756"/>
        <a:ext cx="8402997" cy="778151"/>
      </dsp:txXfrm>
    </dsp:sp>
    <dsp:sp modelId="{FABAA94B-76B2-4BFF-B5B5-02200C290D12}">
      <dsp:nvSpPr>
        <dsp:cNvPr id="0" name=""/>
        <dsp:cNvSpPr/>
      </dsp:nvSpPr>
      <dsp:spPr>
        <a:xfrm>
          <a:off x="72009" y="4608513"/>
          <a:ext cx="617639" cy="617639"/>
        </a:xfrm>
        <a:prstGeom prst="ellipse">
          <a:avLst/>
        </a:prstGeom>
        <a:solidFill>
          <a:srgbClr val="FFFFCC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E5194F-44E1-4518-85D8-BB78AFEAAFFD}">
      <dsp:nvSpPr>
        <dsp:cNvPr id="0" name=""/>
        <dsp:cNvSpPr/>
      </dsp:nvSpPr>
      <dsp:spPr>
        <a:xfrm>
          <a:off x="1059923" y="55"/>
          <a:ext cx="2992721" cy="1259668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Дотации на поддержку мер по обеспечению сбалансированности местных бюджетов на 2017 г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>
              <a:latin typeface="Times New Roman" pitchFamily="18" charset="0"/>
              <a:cs typeface="Times New Roman" pitchFamily="18" charset="0"/>
            </a:rPr>
            <a:t>31 065,4</a:t>
          </a:r>
          <a:endParaRPr lang="ru-RU" sz="1800" b="1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059923" y="55"/>
        <a:ext cx="2992721" cy="125966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E2ADD8-BFCE-470A-970C-3E84444E2F18}">
      <dsp:nvSpPr>
        <dsp:cNvPr id="0" name=""/>
        <dsp:cNvSpPr/>
      </dsp:nvSpPr>
      <dsp:spPr>
        <a:xfrm>
          <a:off x="2832636" y="214370"/>
          <a:ext cx="6507501" cy="1827838"/>
        </a:xfrm>
        <a:prstGeom prst="rect">
          <a:avLst/>
        </a:prstGeom>
        <a:solidFill>
          <a:schemeClr val="bg2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u="none" kern="1200" dirty="0" smtClean="0">
              <a:solidFill>
                <a:schemeClr val="accent5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rPr>
            <a:t>Государственная программа «Развитие сельского хозяйства Карачаево-Черкесской Республики до 2020 года»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>
            <a:solidFill>
              <a:schemeClr val="accent5">
                <a:lumMod val="20000"/>
                <a:lumOff val="8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832636" y="214370"/>
        <a:ext cx="6507501" cy="987032"/>
      </dsp:txXfrm>
    </dsp:sp>
    <dsp:sp modelId="{29590B5E-A233-41D5-BFF4-40F7D549464D}">
      <dsp:nvSpPr>
        <dsp:cNvPr id="0" name=""/>
        <dsp:cNvSpPr/>
      </dsp:nvSpPr>
      <dsp:spPr>
        <a:xfrm>
          <a:off x="0" y="2331952"/>
          <a:ext cx="2959689" cy="3354727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Цель: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Обеспечение продовольственной независимости в параметрах, заданных Доктриной продовольственной безопасности Российской Федерации, утвержденной Указом Президента Российской Федерации от 30.01.2010 N 120 ;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повышение конкурентоспособности сельскохозяйственной продукции на внутреннем и внешнем рынках;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повышение финансовой устойчивости предприятий агропромышленного комплекса</a:t>
          </a:r>
          <a:endParaRPr lang="ru-RU" sz="130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2331952"/>
        <a:ext cx="2959689" cy="3354727"/>
      </dsp:txXfrm>
    </dsp:sp>
    <dsp:sp modelId="{475E32AC-90F7-4E21-A6F5-92E21AFBA333}">
      <dsp:nvSpPr>
        <dsp:cNvPr id="0" name=""/>
        <dsp:cNvSpPr/>
      </dsp:nvSpPr>
      <dsp:spPr>
        <a:xfrm>
          <a:off x="2959302" y="2331952"/>
          <a:ext cx="3248108" cy="3354727"/>
        </a:xfrm>
        <a:prstGeom prst="rect">
          <a:avLst/>
        </a:prstGeom>
        <a:solidFill>
          <a:schemeClr val="accent5">
            <a:tint val="40000"/>
            <a:alpha val="90000"/>
            <a:hueOff val="-5370241"/>
            <a:satOff val="24126"/>
            <a:lumOff val="1658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Задачи: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Стимулирование роста производства основных видов сельскохозяйственной продукции, производства пищевых продуктов;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осуществление противоэпизоотических мероприятий в отношении карантинных и особо опасных болезней животных;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поддержка малых форм хозяйствования; повышение качества жизни сельского населения</a:t>
          </a:r>
          <a:endParaRPr lang="ru-RU" sz="140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959302" y="2331952"/>
        <a:ext cx="3248108" cy="3354727"/>
      </dsp:txXfrm>
    </dsp:sp>
    <dsp:sp modelId="{8C32CA95-5ABC-4790-AFB9-081D59F464CB}">
      <dsp:nvSpPr>
        <dsp:cNvPr id="0" name=""/>
        <dsp:cNvSpPr/>
      </dsp:nvSpPr>
      <dsp:spPr>
        <a:xfrm>
          <a:off x="6210290" y="2331952"/>
          <a:ext cx="3206405" cy="3354727"/>
        </a:xfrm>
        <a:prstGeom prst="rect">
          <a:avLst/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Ожидаемые результаты: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Увеличение производства продукции сельского хозяйства в хозяйствах всех категорий (в сопоставимых ценах) в 2020 году по отношению к 2012 году - на 21,8%, пищевых продуктов - на 31,6%;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обеспечение среднегодового темпа прироста объема инвестиций в основной капитал сельского хозяйства в размере 5%;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повышение среднего уровня рентабельности сельскохозяйственных организаций не менее 13 - 15,4% (с учетом субсидий)</a:t>
          </a:r>
        </a:p>
      </dsp:txBody>
      <dsp:txXfrm>
        <a:off x="6210290" y="2331952"/>
        <a:ext cx="3206405" cy="3354727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E2ADD8-BFCE-470A-970C-3E84444E2F18}">
      <dsp:nvSpPr>
        <dsp:cNvPr id="0" name=""/>
        <dsp:cNvSpPr/>
      </dsp:nvSpPr>
      <dsp:spPr>
        <a:xfrm>
          <a:off x="3138867" y="64302"/>
          <a:ext cx="6048155" cy="1542554"/>
        </a:xfrm>
        <a:prstGeom prst="rect">
          <a:avLst/>
        </a:prstGeom>
        <a:solidFill>
          <a:srgbClr val="9999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u="none" kern="1200" dirty="0" smtClean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rPr>
            <a:t>Государственная программа «Социальная защита населения в Карачаево-Черкесской Республике на 2014 - 2020 годы»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138867" y="64302"/>
        <a:ext cx="6048155" cy="832979"/>
      </dsp:txXfrm>
    </dsp:sp>
    <dsp:sp modelId="{29590B5E-A233-41D5-BFF4-40F7D549464D}">
      <dsp:nvSpPr>
        <dsp:cNvPr id="0" name=""/>
        <dsp:cNvSpPr/>
      </dsp:nvSpPr>
      <dsp:spPr>
        <a:xfrm>
          <a:off x="0" y="1735391"/>
          <a:ext cx="3135833" cy="3855992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Цель: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повышение уровня и качества жизни пожилых граждан, инвалидов, семей с детьми и других социально незащищенных категорий граждан, проживающих на территории Карачаево-Черкесской Республики;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улучшение условий и охраны труда у работодателей, расположенных на территории Карачаево-Черкесской Республики и, как следствие, снижение уровня производственного травматизма и профессиональной заболеваемости</a:t>
          </a:r>
        </a:p>
      </dsp:txBody>
      <dsp:txXfrm>
        <a:off x="0" y="1735391"/>
        <a:ext cx="3135833" cy="3855992"/>
      </dsp:txXfrm>
    </dsp:sp>
    <dsp:sp modelId="{1FBE7A27-EB5D-4DEE-8A6C-D3B229E7558A}">
      <dsp:nvSpPr>
        <dsp:cNvPr id="0" name=""/>
        <dsp:cNvSpPr/>
      </dsp:nvSpPr>
      <dsp:spPr>
        <a:xfrm>
          <a:off x="3138894" y="1735391"/>
          <a:ext cx="3135833" cy="3855992"/>
        </a:xfrm>
        <a:prstGeom prst="rect">
          <a:avLst/>
        </a:prstGeom>
        <a:solidFill>
          <a:schemeClr val="accent5">
            <a:tint val="40000"/>
            <a:alpha val="90000"/>
            <a:hueOff val="-5370241"/>
            <a:satOff val="24126"/>
            <a:lumOff val="1658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Задачи: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выполнение обязательств по мерам социальной поддержки;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реализация государственной семейной политики, социальное развитие семьи и детей, профилактика семейного неблагополучия;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социальная поддержка граждан пожилого возраста, улучшение качества оказываемых социальных услуг</a:t>
          </a:r>
        </a:p>
      </dsp:txBody>
      <dsp:txXfrm>
        <a:off x="3138894" y="1735391"/>
        <a:ext cx="3135833" cy="3855992"/>
      </dsp:txXfrm>
    </dsp:sp>
    <dsp:sp modelId="{8C7EC2CF-8FAE-4A41-9B0A-116A3D6FEDBA}">
      <dsp:nvSpPr>
        <dsp:cNvPr id="0" name=""/>
        <dsp:cNvSpPr/>
      </dsp:nvSpPr>
      <dsp:spPr>
        <a:xfrm>
          <a:off x="6277801" y="1735391"/>
          <a:ext cx="3135833" cy="3855992"/>
        </a:xfrm>
        <a:prstGeom prst="rect">
          <a:avLst/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Ожидаемые результаты</a:t>
          </a:r>
          <a:r>
            <a:rPr lang="ru-RU" sz="12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: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увеличение доли пожилых граждан, инвалидов, семей с детьми и других социально незащищенных категорий граждан, охваченных социальным обслуживанием в учреждениях социального обслуживания населения, до 90% от общей численности граждан, нуждающихся в социальном обслуживании;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повышение к 2018 году средней заработной платы социальных работников до 100% от средней заработной платы в Карачаево-Черкесской Республике;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повышение к 2018 году средней заработной платы врачей и работников, имеющих высшее медицинское (фармацевтическое) образование, учреждений социального обслуживания населения Карачаево-Черкесской Республики до 200 процентов от средней заработной платы в Карачаево-Черкесской Республике</a:t>
          </a:r>
        </a:p>
      </dsp:txBody>
      <dsp:txXfrm>
        <a:off x="6277801" y="1735391"/>
        <a:ext cx="3135833" cy="3855992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E2ADD8-BFCE-470A-970C-3E84444E2F18}">
      <dsp:nvSpPr>
        <dsp:cNvPr id="0" name=""/>
        <dsp:cNvSpPr/>
      </dsp:nvSpPr>
      <dsp:spPr>
        <a:xfrm>
          <a:off x="3062356" y="11572"/>
          <a:ext cx="6354292" cy="1687183"/>
        </a:xfrm>
        <a:prstGeom prst="rect">
          <a:avLst/>
        </a:prstGeom>
        <a:solidFill>
          <a:srgbClr val="99CC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u="none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Государственная программа «Управление государственными финансами и государственным имуществом Карачаево-Черкесской Республики на 2014-2019 годы»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062356" y="11572"/>
        <a:ext cx="6354292" cy="911079"/>
      </dsp:txXfrm>
    </dsp:sp>
    <dsp:sp modelId="{29590B5E-A233-41D5-BFF4-40F7D549464D}">
      <dsp:nvSpPr>
        <dsp:cNvPr id="0" name=""/>
        <dsp:cNvSpPr/>
      </dsp:nvSpPr>
      <dsp:spPr>
        <a:xfrm>
          <a:off x="0" y="1771548"/>
          <a:ext cx="3135833" cy="3855992"/>
        </a:xfrm>
        <a:prstGeom prst="rect">
          <a:avLst/>
        </a:prstGeom>
        <a:solidFill>
          <a:schemeClr val="accent2">
            <a:lumMod val="40000"/>
            <a:lumOff val="60000"/>
            <a:alpha val="9000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Цель: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обеспечение краткосрочной и долгосрочной сбалансированности и стабильности бюджета Карачаево-Черкесской Республики;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совершенствование управления земельными ресурсами, проведение земельной политики рационального использования земель в Карачаево-Черкесской Республике,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повышение эффективности в управлении государственным долгом Карачаево-Черкесской Республики</a:t>
          </a:r>
        </a:p>
      </dsp:txBody>
      <dsp:txXfrm>
        <a:off x="0" y="1771548"/>
        <a:ext cx="3135833" cy="3855992"/>
      </dsp:txXfrm>
    </dsp:sp>
    <dsp:sp modelId="{1FBE7A27-EB5D-4DEE-8A6C-D3B229E7558A}">
      <dsp:nvSpPr>
        <dsp:cNvPr id="0" name=""/>
        <dsp:cNvSpPr/>
      </dsp:nvSpPr>
      <dsp:spPr>
        <a:xfrm>
          <a:off x="3165925" y="1771548"/>
          <a:ext cx="3135833" cy="3855992"/>
        </a:xfrm>
        <a:prstGeom prst="rect">
          <a:avLst/>
        </a:prstGeom>
        <a:solidFill>
          <a:srgbClr val="79C98E">
            <a:alpha val="89804"/>
          </a:srgb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Задачи: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повышение эффективности использования бюджетных средств бюджета Карачаево-Черкесской Республики;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увеличение поступлений налоговых и неналоговых доходов бюджета Карачаево-Черкесской Республики;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вовлечение государственного имущества Карачаево-Черкесской Республики в экономический оборот;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обеспечение выравнивания бюджетной обеспеченности муниципальных образований Карачаево-Черкесской Республики;</a:t>
          </a:r>
        </a:p>
      </dsp:txBody>
      <dsp:txXfrm>
        <a:off x="3165925" y="1771548"/>
        <a:ext cx="3135833" cy="3855992"/>
      </dsp:txXfrm>
    </dsp:sp>
    <dsp:sp modelId="{8D2E1E86-0C0E-450D-83E8-C480C1F1C0B7}">
      <dsp:nvSpPr>
        <dsp:cNvPr id="0" name=""/>
        <dsp:cNvSpPr/>
      </dsp:nvSpPr>
      <dsp:spPr>
        <a:xfrm>
          <a:off x="6280862" y="1771548"/>
          <a:ext cx="3135833" cy="3855992"/>
        </a:xfrm>
        <a:prstGeom prst="rect">
          <a:avLst/>
        </a:prstGeom>
        <a:solidFill>
          <a:schemeClr val="accent5">
            <a:lumMod val="60000"/>
            <a:lumOff val="40000"/>
            <a:alpha val="9000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Ожидаемые результаты</a:t>
          </a:r>
          <a:r>
            <a:rPr lang="ru-RU" sz="12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: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100-процентное поступление доходов от использования земельных участков, находящихся в государственной собственности Карачаево-Черкесской Республики;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увеличение количества земельных участков, находящихся в государственной собственности Карачаево-Черкесской Республики, в том числе республиканского фонда перераспределения, до 1300 единиц;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постановка на государственный кадастровый учет и оформление права собственности Карачаево-Черкесской Республики на земельные участки (около 200);</a:t>
          </a:r>
        </a:p>
      </dsp:txBody>
      <dsp:txXfrm>
        <a:off x="6280862" y="1771548"/>
        <a:ext cx="3135833" cy="3855992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E2ADD8-BFCE-470A-970C-3E84444E2F18}">
      <dsp:nvSpPr>
        <dsp:cNvPr id="0" name=""/>
        <dsp:cNvSpPr/>
      </dsp:nvSpPr>
      <dsp:spPr>
        <a:xfrm>
          <a:off x="2905898" y="99099"/>
          <a:ext cx="6354386" cy="1542554"/>
        </a:xfrm>
        <a:prstGeom prst="rect">
          <a:avLst/>
        </a:prstGeom>
        <a:solidFill>
          <a:srgbClr val="33CCCC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u="none" kern="1200" dirty="0" smtClean="0">
              <a:latin typeface="Times New Roman" pitchFamily="18" charset="0"/>
              <a:cs typeface="Times New Roman" pitchFamily="18" charset="0"/>
            </a:rPr>
            <a:t>Государственная программа  «Развитие здравоохранения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u="none" kern="1200" dirty="0" smtClean="0">
              <a:latin typeface="Times New Roman" pitchFamily="18" charset="0"/>
              <a:cs typeface="Times New Roman" pitchFamily="18" charset="0"/>
            </a:rPr>
            <a:t>Карачаево-Черкесской Республики на 2014-2020 годы»  </a:t>
          </a:r>
          <a:endParaRPr lang="ru-RU" sz="1600" b="1" i="0" u="none" kern="1200" dirty="0" smtClean="0">
            <a:latin typeface="Times New Roman" pitchFamily="18" charset="0"/>
            <a:cs typeface="Times New Roman" pitchFamily="18" charset="0"/>
          </a:endParaRPr>
        </a:p>
      </dsp:txBody>
      <dsp:txXfrm>
        <a:off x="2905898" y="99099"/>
        <a:ext cx="6354386" cy="832979"/>
      </dsp:txXfrm>
    </dsp:sp>
    <dsp:sp modelId="{29590B5E-A233-41D5-BFF4-40F7D549464D}">
      <dsp:nvSpPr>
        <dsp:cNvPr id="0" name=""/>
        <dsp:cNvSpPr/>
      </dsp:nvSpPr>
      <dsp:spPr>
        <a:xfrm>
          <a:off x="0" y="1735391"/>
          <a:ext cx="3135833" cy="3855992"/>
        </a:xfrm>
        <a:prstGeom prst="rect">
          <a:avLst/>
        </a:prstGeom>
        <a:solidFill>
          <a:srgbClr val="FFFFCC">
            <a:alpha val="90000"/>
          </a:srgb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Цель: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обеспечение доступности медицинской помощи и повышение эффективности медицинских услуг, объемы, виды и качество которых должны соответствовать уровню заболеваемости и потребностям населения, передовым достижениям медицинской науки</a:t>
          </a:r>
        </a:p>
      </dsp:txBody>
      <dsp:txXfrm>
        <a:off x="0" y="1735391"/>
        <a:ext cx="3135833" cy="3855992"/>
      </dsp:txXfrm>
    </dsp:sp>
    <dsp:sp modelId="{1FBE7A27-EB5D-4DEE-8A6C-D3B229E7558A}">
      <dsp:nvSpPr>
        <dsp:cNvPr id="0" name=""/>
        <dsp:cNvSpPr/>
      </dsp:nvSpPr>
      <dsp:spPr>
        <a:xfrm>
          <a:off x="3165925" y="1735391"/>
          <a:ext cx="3135833" cy="3855992"/>
        </a:xfrm>
        <a:prstGeom prst="rect">
          <a:avLst/>
        </a:prstGeom>
        <a:solidFill>
          <a:srgbClr val="79C98E">
            <a:alpha val="89804"/>
          </a:srgb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Задачи: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обеспечение приоритета профилактики в сфере охраны здоровья и развития первичной медико-санитарной помощи;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повышение эффективности оказания специализированной, включая высокотехнологичную, медицинской помощи, скорой, в </a:t>
          </a:r>
          <a:r>
            <a:rPr lang="ru-RU" sz="1200" b="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т.ч</a:t>
          </a:r>
          <a:r>
            <a:rPr lang="ru-RU" sz="1200" b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. скорой специализированной, медицинской помощи, медицинской эвакуации;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развитие и внедрение инновационных методов диагностики, профилактики и лечения, а также основ персонализированной медицины ;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повышение эффективности службы родовспоможения и детства</a:t>
          </a:r>
        </a:p>
      </dsp:txBody>
      <dsp:txXfrm>
        <a:off x="3165925" y="1735391"/>
        <a:ext cx="3135833" cy="3855992"/>
      </dsp:txXfrm>
    </dsp:sp>
    <dsp:sp modelId="{8D2E1E86-0C0E-450D-83E8-C480C1F1C0B7}">
      <dsp:nvSpPr>
        <dsp:cNvPr id="0" name=""/>
        <dsp:cNvSpPr/>
      </dsp:nvSpPr>
      <dsp:spPr>
        <a:xfrm>
          <a:off x="6280862" y="1735391"/>
          <a:ext cx="3135833" cy="3855992"/>
        </a:xfrm>
        <a:prstGeom prst="rect">
          <a:avLst/>
        </a:prstGeom>
        <a:solidFill>
          <a:schemeClr val="accent5">
            <a:lumMod val="60000"/>
            <a:lumOff val="40000"/>
            <a:alpha val="9000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Ожидаемый результат: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Снижение смертности от всех причин до 9,2 случаев на 1000 населения;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снижение материнской смертности до 15,1 случаев на 100 тыс. родившихся живыми;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снижение смертности от болезней системы кровообращения до 496,1 случаев на 100 тыс. населения;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снижение смертности от дорожно-транспортных происшествий до 10,0 случаев на 100 тыс. населения;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снижение смертности от новообразований (в том числе от злокачественных) до 136,5 случаев на 100 тыс. населения;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снижение смертности от туберкулеза до 5,8 случаев на 100 тыс. населения</a:t>
          </a:r>
        </a:p>
      </dsp:txBody>
      <dsp:txXfrm>
        <a:off x="6280862" y="1735391"/>
        <a:ext cx="3135833" cy="3855992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E2ADD8-BFCE-470A-970C-3E84444E2F18}">
      <dsp:nvSpPr>
        <dsp:cNvPr id="0" name=""/>
        <dsp:cNvSpPr/>
      </dsp:nvSpPr>
      <dsp:spPr>
        <a:xfrm>
          <a:off x="2909194" y="29"/>
          <a:ext cx="6354386" cy="1542554"/>
        </a:xfrm>
        <a:prstGeom prst="rect">
          <a:avLst/>
        </a:prstGeom>
        <a:solidFill>
          <a:srgbClr val="99CC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u="none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Государственная программа  «Реализация государственной национальной, конфессиональной, информационной политики в Карачаево-Черкесской Республике на 2014-2019 годы»   </a:t>
          </a:r>
          <a:endParaRPr lang="ru-RU" sz="1800" b="1" i="0" u="none" kern="1200" dirty="0" smtClean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909194" y="29"/>
        <a:ext cx="6354386" cy="832979"/>
      </dsp:txXfrm>
    </dsp:sp>
    <dsp:sp modelId="{29590B5E-A233-41D5-BFF4-40F7D549464D}">
      <dsp:nvSpPr>
        <dsp:cNvPr id="0" name=""/>
        <dsp:cNvSpPr/>
      </dsp:nvSpPr>
      <dsp:spPr>
        <a:xfrm>
          <a:off x="0" y="1735391"/>
          <a:ext cx="3135833" cy="3855992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Цель: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укрепление единства российской нации, гармонизация межнациональных отношений, укрепление единства народов Карачаево-Черкесской Республики и обеспечение условий для их полноценного развития;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проведение единой государственной политики в сфере межэтнических и государственно-конфессиональных отношений с учетом особенностей и интересов всех народов Карачаево-Черкесской Республики, достижение межэтнического и межконфессионального общественного согласия, предотвращение этнических конфликтов</a:t>
          </a:r>
        </a:p>
      </dsp:txBody>
      <dsp:txXfrm>
        <a:off x="0" y="1735391"/>
        <a:ext cx="3135833" cy="3855992"/>
      </dsp:txXfrm>
    </dsp:sp>
    <dsp:sp modelId="{1FBE7A27-EB5D-4DEE-8A6C-D3B229E7558A}">
      <dsp:nvSpPr>
        <dsp:cNvPr id="0" name=""/>
        <dsp:cNvSpPr/>
      </dsp:nvSpPr>
      <dsp:spPr>
        <a:xfrm>
          <a:off x="3165925" y="1735391"/>
          <a:ext cx="3135833" cy="3855992"/>
        </a:xfrm>
        <a:prstGeom prst="rect">
          <a:avLst/>
        </a:prstGeom>
        <a:solidFill>
          <a:schemeClr val="accent5">
            <a:tint val="40000"/>
            <a:alpha val="90000"/>
            <a:hueOff val="-5370241"/>
            <a:satOff val="24126"/>
            <a:lumOff val="1658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Задачи: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предупреждение межнациональных конфликтов;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размещение в федеральных и республиканских средствах массовой информации актуальной, объективной и полной информации об общественно-политической жизни, социальных проблемах и экономических процессах в Карачаево-Черкесской Республике и Российской Федерации, осуществление государственной политики в области средств массовой информации и книгоиздания;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укрепление противодиверсионной устойчивости объектов террористических устремлений, расположенных на территории Карачаево-Черкесской Республики</a:t>
          </a:r>
        </a:p>
      </dsp:txBody>
      <dsp:txXfrm>
        <a:off x="3165925" y="1735391"/>
        <a:ext cx="3135833" cy="3855992"/>
      </dsp:txXfrm>
    </dsp:sp>
    <dsp:sp modelId="{8D2E1E86-0C0E-450D-83E8-C480C1F1C0B7}">
      <dsp:nvSpPr>
        <dsp:cNvPr id="0" name=""/>
        <dsp:cNvSpPr/>
      </dsp:nvSpPr>
      <dsp:spPr>
        <a:xfrm>
          <a:off x="6280862" y="1735391"/>
          <a:ext cx="3135833" cy="3855992"/>
        </a:xfrm>
        <a:prstGeom prst="rect">
          <a:avLst/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Ожидаемый результат: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обеспечение условий для полноценного социально-экономического и национально-культурного развития народов Карачаево-Черкесской Республики;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повышение уровня информированности населения о деятельности органов государственной власти по реализации государственной национальной, конфессиональной, информационной политики, мер по укреплению национальной безопасности;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создание позитивного имиджа Карачаево-Черкесской Республики путем распространения достоверной информации в государственных и негосударственных средствах массовой информации</a:t>
          </a:r>
        </a:p>
      </dsp:txBody>
      <dsp:txXfrm>
        <a:off x="6280862" y="1735391"/>
        <a:ext cx="3135833" cy="3855992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B2B84B-0BE0-4092-B146-CB86A2BC38FC}">
      <dsp:nvSpPr>
        <dsp:cNvPr id="0" name=""/>
        <dsp:cNvSpPr/>
      </dsp:nvSpPr>
      <dsp:spPr>
        <a:xfrm>
          <a:off x="2" y="0"/>
          <a:ext cx="9361034" cy="2664295"/>
        </a:xfrm>
        <a:prstGeom prst="rightArrow">
          <a:avLst/>
        </a:prstGeom>
        <a:gradFill rotWithShape="0">
          <a:gsLst>
            <a:gs pos="0">
              <a:schemeClr val="accent4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A6BBFCC3-F927-467B-A0A1-35AC9AF90B78}">
      <dsp:nvSpPr>
        <dsp:cNvPr id="0" name=""/>
        <dsp:cNvSpPr/>
      </dsp:nvSpPr>
      <dsp:spPr>
        <a:xfrm>
          <a:off x="4557" y="324148"/>
          <a:ext cx="1937268" cy="2015998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обеспечение сбалансированности и долгосрочной устойчивости республиканского бюджета;</a:t>
          </a:r>
          <a:endParaRPr lang="ru-RU" sz="1400" kern="120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99127" y="418718"/>
        <a:ext cx="1748128" cy="1826858"/>
      </dsp:txXfrm>
    </dsp:sp>
    <dsp:sp modelId="{829E8DD6-D499-4288-A6E6-80C84D9DD24A}">
      <dsp:nvSpPr>
        <dsp:cNvPr id="0" name=""/>
        <dsp:cNvSpPr/>
      </dsp:nvSpPr>
      <dsp:spPr>
        <a:xfrm>
          <a:off x="2109504" y="288031"/>
          <a:ext cx="2030125" cy="2015998"/>
        </a:xfrm>
        <a:prstGeom prst="roundRect">
          <a:avLst/>
        </a:prstGeom>
        <a:gradFill rotWithShape="0">
          <a:gsLst>
            <a:gs pos="0">
              <a:schemeClr val="accent4">
                <a:hueOff val="-1488257"/>
                <a:satOff val="8966"/>
                <a:lumOff val="719"/>
                <a:alphaOff val="0"/>
                <a:shade val="51000"/>
                <a:satMod val="130000"/>
              </a:schemeClr>
            </a:gs>
            <a:gs pos="80000">
              <a:schemeClr val="accent4">
                <a:hueOff val="-1488257"/>
                <a:satOff val="8966"/>
                <a:lumOff val="719"/>
                <a:alphaOff val="0"/>
                <a:shade val="93000"/>
                <a:satMod val="130000"/>
              </a:schemeClr>
            </a:gs>
            <a:gs pos="100000">
              <a:schemeClr val="accent4">
                <a:hueOff val="-1488257"/>
                <a:satOff val="8966"/>
                <a:lumOff val="71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000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50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полное исполнение действующих социально значимых расходных обязательств, недопущение принятия новых расходных обязательств, не обеспеченных доходными источниками;</a:t>
          </a:r>
          <a:endParaRPr lang="ru-RU" sz="1350" kern="120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207917" y="386444"/>
        <a:ext cx="1833299" cy="1819172"/>
      </dsp:txXfrm>
    </dsp:sp>
    <dsp:sp modelId="{ADEF62BE-7926-4691-A510-6DE6DEE3C1A6}">
      <dsp:nvSpPr>
        <dsp:cNvPr id="0" name=""/>
        <dsp:cNvSpPr/>
      </dsp:nvSpPr>
      <dsp:spPr>
        <a:xfrm>
          <a:off x="4392488" y="288031"/>
          <a:ext cx="2053393" cy="2015998"/>
        </a:xfrm>
        <a:prstGeom prst="roundRect">
          <a:avLst/>
        </a:prstGeom>
        <a:gradFill rotWithShape="0">
          <a:gsLst>
            <a:gs pos="0">
              <a:schemeClr val="accent4">
                <a:hueOff val="-2976513"/>
                <a:satOff val="17933"/>
                <a:lumOff val="1437"/>
                <a:alphaOff val="0"/>
                <a:shade val="51000"/>
                <a:satMod val="130000"/>
              </a:schemeClr>
            </a:gs>
            <a:gs pos="80000">
              <a:schemeClr val="accent4">
                <a:hueOff val="-2976513"/>
                <a:satOff val="17933"/>
                <a:lumOff val="1437"/>
                <a:alphaOff val="0"/>
                <a:shade val="93000"/>
                <a:satMod val="130000"/>
              </a:schemeClr>
            </a:gs>
            <a:gs pos="100000">
              <a:schemeClr val="accent4">
                <a:hueOff val="-2976513"/>
                <a:satOff val="17933"/>
                <a:lumOff val="143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повышение качества бюджетного планирования путем последовательного перехода на долгосрочное планирование;</a:t>
          </a:r>
          <a:endParaRPr lang="ru-RU" sz="1400" kern="120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490901" y="386444"/>
        <a:ext cx="1856567" cy="1819172"/>
      </dsp:txXfrm>
    </dsp:sp>
    <dsp:sp modelId="{4CCA74FB-3764-46B9-86CC-977D0BDDDF98}">
      <dsp:nvSpPr>
        <dsp:cNvPr id="0" name=""/>
        <dsp:cNvSpPr/>
      </dsp:nvSpPr>
      <dsp:spPr>
        <a:xfrm>
          <a:off x="6605065" y="360042"/>
          <a:ext cx="2443497" cy="1983301"/>
        </a:xfrm>
        <a:prstGeom prst="round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реализацию приоритетных направлений социально-экономического развития, установленных Указами Президента РФ от 07 мая 2012 года, а также адресное решение социальных проблем;</a:t>
          </a:r>
          <a:endParaRPr lang="ru-RU" sz="1400" kern="120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701882" y="456859"/>
        <a:ext cx="2249863" cy="1789667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B2B84B-0BE0-4092-B146-CB86A2BC38FC}">
      <dsp:nvSpPr>
        <dsp:cNvPr id="0" name=""/>
        <dsp:cNvSpPr/>
      </dsp:nvSpPr>
      <dsp:spPr>
        <a:xfrm>
          <a:off x="2" y="0"/>
          <a:ext cx="9289026" cy="2664295"/>
        </a:xfrm>
        <a:prstGeom prst="rightArrow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A6BBFCC3-F927-467B-A0A1-35AC9AF90B78}">
      <dsp:nvSpPr>
        <dsp:cNvPr id="0" name=""/>
        <dsp:cNvSpPr/>
      </dsp:nvSpPr>
      <dsp:spPr>
        <a:xfrm>
          <a:off x="2897" y="324148"/>
          <a:ext cx="1943772" cy="201599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повышение качества и эффективности оказания государственных и муниципальных услуг;</a:t>
          </a:r>
          <a:endParaRPr lang="ru-RU" sz="1400" kern="120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97784" y="419035"/>
        <a:ext cx="1753998" cy="1826224"/>
      </dsp:txXfrm>
    </dsp:sp>
    <dsp:sp modelId="{829E8DD6-D499-4288-A6E6-80C84D9DD24A}">
      <dsp:nvSpPr>
        <dsp:cNvPr id="0" name=""/>
        <dsp:cNvSpPr/>
      </dsp:nvSpPr>
      <dsp:spPr>
        <a:xfrm>
          <a:off x="2143624" y="346571"/>
          <a:ext cx="2014244" cy="2015998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повышение качества финансового контроля в управлении бюджетным процессом, в том числе внутреннего финансового контроля и внутреннего финансового аудита;</a:t>
          </a:r>
          <a:endParaRPr lang="ru-RU" sz="1400" kern="120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241951" y="444898"/>
        <a:ext cx="1817590" cy="1819344"/>
      </dsp:txXfrm>
    </dsp:sp>
    <dsp:sp modelId="{ADEF62BE-7926-4691-A510-6DE6DEE3C1A6}">
      <dsp:nvSpPr>
        <dsp:cNvPr id="0" name=""/>
        <dsp:cNvSpPr/>
      </dsp:nvSpPr>
      <dsp:spPr>
        <a:xfrm>
          <a:off x="4379934" y="360042"/>
          <a:ext cx="2042547" cy="2015998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эффективное управление государственным долгом, направленное на сокращение объема государственного долга, на минимизацию его обслуживания;</a:t>
          </a:r>
          <a:endParaRPr lang="ru-RU" sz="1400" kern="120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478347" y="458455"/>
        <a:ext cx="1845721" cy="1819172"/>
      </dsp:txXfrm>
    </dsp:sp>
    <dsp:sp modelId="{4CCA74FB-3764-46B9-86CC-977D0BDDDF98}">
      <dsp:nvSpPr>
        <dsp:cNvPr id="0" name=""/>
        <dsp:cNvSpPr/>
      </dsp:nvSpPr>
      <dsp:spPr>
        <a:xfrm>
          <a:off x="6545362" y="360042"/>
          <a:ext cx="2451701" cy="1983301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000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50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совершенствование и дальнейшее развитие программно-целевых инструментов бюджетного планирования; повышение качества и доступности информации о бюджете для граждан; дальнейшее совершенствование межбюджетных отношений</a:t>
          </a:r>
          <a:r>
            <a:rPr lang="ru-RU" sz="1350" kern="1200" dirty="0" smtClean="0">
              <a:solidFill>
                <a:srgbClr val="FFFF00"/>
              </a:solidFill>
            </a:rPr>
            <a:t>.</a:t>
          </a:r>
          <a:endParaRPr lang="ru-RU" sz="1350" kern="1200" dirty="0">
            <a:solidFill>
              <a:srgbClr val="FFFF00"/>
            </a:solidFill>
          </a:endParaRPr>
        </a:p>
      </dsp:txBody>
      <dsp:txXfrm>
        <a:off x="6642179" y="456859"/>
        <a:ext cx="2258067" cy="178966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D2118B-27AB-431F-B07C-AA1EA29F1273}">
      <dsp:nvSpPr>
        <dsp:cNvPr id="0" name=""/>
        <dsp:cNvSpPr/>
      </dsp:nvSpPr>
      <dsp:spPr>
        <a:xfrm>
          <a:off x="1630326" y="0"/>
          <a:ext cx="3478173" cy="2293588"/>
        </a:xfrm>
        <a:prstGeom prst="swooshArrow">
          <a:avLst>
            <a:gd name="adj1" fmla="val 25000"/>
            <a:gd name="adj2" fmla="val 25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glow rad="101600">
            <a:schemeClr val="accent5">
              <a:satMod val="175000"/>
              <a:alpha val="40000"/>
            </a:schemeClr>
          </a:glo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DF48A1B-DA2C-451A-BEA6-E8805B6015E3}">
      <dsp:nvSpPr>
        <dsp:cNvPr id="0" name=""/>
        <dsp:cNvSpPr/>
      </dsp:nvSpPr>
      <dsp:spPr>
        <a:xfrm>
          <a:off x="2870857" y="492571"/>
          <a:ext cx="1292314" cy="964499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314ADF2-36F3-452E-8870-6B5D047D44D7}">
      <dsp:nvSpPr>
        <dsp:cNvPr id="0" name=""/>
        <dsp:cNvSpPr/>
      </dsp:nvSpPr>
      <dsp:spPr>
        <a:xfrm>
          <a:off x="1639889" y="1801552"/>
          <a:ext cx="3468610" cy="1420964"/>
        </a:xfrm>
        <a:prstGeom prst="round2DiagRect">
          <a:avLst/>
        </a:prstGeom>
        <a:solidFill>
          <a:srgbClr val="FFFFCC"/>
        </a:solidFill>
        <a:ln>
          <a:noFill/>
        </a:ln>
        <a:effectLst>
          <a:glow rad="139700">
            <a:schemeClr val="accent1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00310" bIns="0" numCol="1" spcCol="1270" anchor="t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За 2013-2015 </a:t>
          </a:r>
          <a:r>
            <a:rPr lang="ru-RU" sz="1400" kern="1200" dirty="0" err="1" smtClean="0">
              <a:latin typeface="Times New Roman" pitchFamily="18" charset="0"/>
              <a:cs typeface="Times New Roman" pitchFamily="18" charset="0"/>
            </a:rPr>
            <a:t>гг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 объем налоговых и неналоговых доходов бюджета КЧР возрос на 37,2% или </a:t>
          </a:r>
          <a:r>
            <a:rPr lang="ru-RU" sz="1350" kern="1200" dirty="0" smtClean="0">
              <a:latin typeface="Times New Roman" pitchFamily="18" charset="0"/>
              <a:cs typeface="Times New Roman" pitchFamily="18" charset="0"/>
            </a:rPr>
            <a:t>на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 2 100 млн. руб. </a:t>
          </a:r>
        </a:p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50" kern="1200" dirty="0" smtClean="0">
              <a:latin typeface="Times New Roman" pitchFamily="18" charset="0"/>
              <a:cs typeface="Times New Roman" pitchFamily="18" charset="0"/>
            </a:rPr>
            <a:t>Наибольший рост достигнут в 2015 г -  доходы выросли на 1 232,8 млн. </a:t>
          </a:r>
          <a:r>
            <a:rPr lang="ru-RU" sz="1350" kern="1200" dirty="0" err="1" smtClean="0">
              <a:latin typeface="Times New Roman" pitchFamily="18" charset="0"/>
              <a:cs typeface="Times New Roman" pitchFamily="18" charset="0"/>
            </a:rPr>
            <a:t>руб</a:t>
          </a:r>
          <a:r>
            <a:rPr lang="ru-RU" sz="1350" kern="1200" dirty="0" smtClean="0">
              <a:latin typeface="Times New Roman" pitchFamily="18" charset="0"/>
              <a:cs typeface="Times New Roman" pitchFamily="18" charset="0"/>
            </a:rPr>
            <a:t> или 18,9% к объемам 2014 г (по СКФО – на 4,1%, по РФ – на 6,2%).</a:t>
          </a:r>
          <a:endParaRPr lang="ru-RU" sz="135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709255" y="1870918"/>
        <a:ext cx="3329878" cy="128223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A6E135-5905-42DF-992D-9C70FCE4E469}">
      <dsp:nvSpPr>
        <dsp:cNvPr id="0" name=""/>
        <dsp:cNvSpPr/>
      </dsp:nvSpPr>
      <dsp:spPr>
        <a:xfrm>
          <a:off x="2816" y="178617"/>
          <a:ext cx="2234376" cy="1340625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снижение с 01.01.2017 г ставки налога на прибыль организаций, подлежащего уплате в республиканский бюджет КЧР, до 17%;</a:t>
          </a:r>
          <a:endParaRPr lang="ru-RU" sz="1100" b="1" kern="120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816" y="178617"/>
        <a:ext cx="2234376" cy="1340625"/>
      </dsp:txXfrm>
    </dsp:sp>
    <dsp:sp modelId="{0C58A884-9266-477F-8546-05A6D99BD4BB}">
      <dsp:nvSpPr>
        <dsp:cNvPr id="0" name=""/>
        <dsp:cNvSpPr/>
      </dsp:nvSpPr>
      <dsp:spPr>
        <a:xfrm>
          <a:off x="2460630" y="178617"/>
          <a:ext cx="2234376" cy="1340625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444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4444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444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ограничение переноса убытков, полученных налогоплательщиками в предыдущих налоговых периодах, в размере не более 30% налоговой базы текущего отчетного (налогового) периода;</a:t>
          </a:r>
          <a:endParaRPr lang="ru-RU" sz="1100" b="1" kern="120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460630" y="178617"/>
        <a:ext cx="2234376" cy="1340625"/>
      </dsp:txXfrm>
    </dsp:sp>
    <dsp:sp modelId="{710366A6-6FCA-4368-84AA-5E8B137ED011}">
      <dsp:nvSpPr>
        <dsp:cNvPr id="0" name=""/>
        <dsp:cNvSpPr/>
      </dsp:nvSpPr>
      <dsp:spPr>
        <a:xfrm>
          <a:off x="4918444" y="178617"/>
          <a:ext cx="2234376" cy="1340625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8889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8889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8889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установление пониженной до 0 % ставки налога на прибыль организаций, подлежащего уплате в </a:t>
          </a:r>
          <a:r>
            <a:rPr lang="ru-RU" sz="1100" b="1" kern="1200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респ</a:t>
          </a:r>
          <a:r>
            <a:rPr lang="ru-RU" sz="11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бюджет КЧР для участников региональных инвестиционных проектов;</a:t>
          </a:r>
          <a:endParaRPr lang="ru-RU" sz="1100" b="1" kern="120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918444" y="178617"/>
        <a:ext cx="2234376" cy="1340625"/>
      </dsp:txXfrm>
    </dsp:sp>
    <dsp:sp modelId="{49732F2F-A2F1-4860-9DD2-4B6CE3211D0F}">
      <dsp:nvSpPr>
        <dsp:cNvPr id="0" name=""/>
        <dsp:cNvSpPr/>
      </dsp:nvSpPr>
      <dsp:spPr>
        <a:xfrm>
          <a:off x="7376259" y="178617"/>
          <a:ext cx="2234376" cy="1340625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13333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13333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3333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установление пониженной до 13,5 % ставки налога на прибыль организаций, подлежащего уплате в </a:t>
          </a:r>
          <a:r>
            <a:rPr lang="ru-RU" sz="1100" b="1" kern="1200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респ</a:t>
          </a:r>
          <a:r>
            <a:rPr lang="ru-RU" sz="11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бюджет КЧР, для некоммерческих организаций - исполнителей общественно полезных услуг;</a:t>
          </a:r>
          <a:endParaRPr lang="ru-RU" sz="1100" b="1" kern="120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376259" y="178617"/>
        <a:ext cx="2234376" cy="1340625"/>
      </dsp:txXfrm>
    </dsp:sp>
    <dsp:sp modelId="{D690A13D-649A-4992-A672-36311EEC5EF1}">
      <dsp:nvSpPr>
        <dsp:cNvPr id="0" name=""/>
        <dsp:cNvSpPr/>
      </dsp:nvSpPr>
      <dsp:spPr>
        <a:xfrm>
          <a:off x="2340253" y="1836920"/>
          <a:ext cx="2234376" cy="1340625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17778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17778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7778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повышение ставок по налогу на имущество организаций в отношении линейных объектов железнодорожных путей общего пользования, линий электропередачи,  с 1,3% в 2016 году, до 1,6% в 2017 году, 1,9% - в 2018 году и 2,2% - в 2019 году;</a:t>
          </a:r>
          <a:endParaRPr lang="ru-RU" sz="1100" b="1" kern="120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340253" y="1836920"/>
        <a:ext cx="2234376" cy="1340625"/>
      </dsp:txXfrm>
    </dsp:sp>
    <dsp:sp modelId="{B482C60D-30A8-4485-9EF1-9A436CE36F8C}">
      <dsp:nvSpPr>
        <dsp:cNvPr id="0" name=""/>
        <dsp:cNvSpPr/>
      </dsp:nvSpPr>
      <dsp:spPr>
        <a:xfrm>
          <a:off x="1872218" y="3456389"/>
          <a:ext cx="2806198" cy="1556640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2222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22222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2222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введение на территории КЧР с 1 января 2017 года особенностей исчисления налога на имущество организаций в отношении отдельных объектов недвижимости исходя из кадастровой стоимости;</a:t>
          </a:r>
          <a:endParaRPr lang="ru-RU" sz="1100" b="1" kern="120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872218" y="3456389"/>
        <a:ext cx="2806198" cy="1556640"/>
      </dsp:txXfrm>
    </dsp:sp>
    <dsp:sp modelId="{52CFDB39-5500-4791-A7E5-CDF274D3DDFD}">
      <dsp:nvSpPr>
        <dsp:cNvPr id="0" name=""/>
        <dsp:cNvSpPr/>
      </dsp:nvSpPr>
      <dsp:spPr>
        <a:xfrm>
          <a:off x="7092794" y="1872929"/>
          <a:ext cx="2415428" cy="1340625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6667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26667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6667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увеличение с 01.01. 2017 г пороговых размеров объема годовых доходов с 60 до 120 млн. </a:t>
          </a:r>
          <a:r>
            <a:rPr lang="ru-RU" sz="1100" b="1" kern="1200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руб</a:t>
          </a:r>
          <a:r>
            <a:rPr lang="ru-RU" sz="11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и остаточной стоимости основных средств со 100 до 150 млн. </a:t>
          </a:r>
          <a:r>
            <a:rPr lang="ru-RU" sz="1100" b="1" kern="1200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руб</a:t>
          </a:r>
          <a:r>
            <a:rPr lang="ru-RU" sz="11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, по достижении которой налогоплательщик теряет право применения упрощенной системы налогообложения;</a:t>
          </a:r>
          <a:endParaRPr lang="ru-RU" sz="1100" b="1" kern="120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092794" y="1872929"/>
        <a:ext cx="2415428" cy="1340625"/>
      </dsp:txXfrm>
    </dsp:sp>
    <dsp:sp modelId="{045CDCDB-88CB-4A74-9BA4-E6431500566D}">
      <dsp:nvSpPr>
        <dsp:cNvPr id="0" name=""/>
        <dsp:cNvSpPr/>
      </dsp:nvSpPr>
      <dsp:spPr>
        <a:xfrm>
          <a:off x="0" y="1836198"/>
          <a:ext cx="2234376" cy="1340625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31111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31111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31111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установление пониженной до 0 % ставки налога на прибыль организаций, подлежащего уплате в </a:t>
          </a:r>
          <a:r>
            <a:rPr lang="ru-RU" sz="1100" b="1" kern="1200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респ</a:t>
          </a:r>
          <a:r>
            <a:rPr lang="ru-RU" sz="11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бюджет КЧР для участников региональных инвестиционных проектов;</a:t>
          </a:r>
          <a:endParaRPr lang="ru-RU" sz="1100" b="1" kern="120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1836198"/>
        <a:ext cx="2234376" cy="1340625"/>
      </dsp:txXfrm>
    </dsp:sp>
    <dsp:sp modelId="{58627B64-6F5D-4EAE-8E33-0AB6B115BE93}">
      <dsp:nvSpPr>
        <dsp:cNvPr id="0" name=""/>
        <dsp:cNvSpPr/>
      </dsp:nvSpPr>
      <dsp:spPr>
        <a:xfrm>
          <a:off x="4752531" y="1872208"/>
          <a:ext cx="2234376" cy="1340625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35556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35556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35556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установление пониженной до 13,5 % ставки налога на прибыль организаций, подлежащего уплате в </a:t>
          </a:r>
          <a:r>
            <a:rPr lang="ru-RU" sz="1100" b="1" kern="1200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респ</a:t>
          </a:r>
          <a:r>
            <a:rPr lang="ru-RU" sz="11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бюджет КЧР, для некоммерческих организаций - исполнителей общественно полезных услуг;</a:t>
          </a:r>
          <a:endParaRPr lang="ru-RU" sz="1100" b="1" kern="120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752531" y="1872208"/>
        <a:ext cx="2234376" cy="1340625"/>
      </dsp:txXfrm>
    </dsp:sp>
    <dsp:sp modelId="{BC70A650-D3D3-4F5A-976C-BEB35F205422}">
      <dsp:nvSpPr>
        <dsp:cNvPr id="0" name=""/>
        <dsp:cNvSpPr/>
      </dsp:nvSpPr>
      <dsp:spPr>
        <a:xfrm>
          <a:off x="4860540" y="3456385"/>
          <a:ext cx="2808008" cy="1555206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установление на 2016 год коэффициента, отражающего региональные особенности рынка труда на территории КЧР и используемого для расчета суммы фиксированного авансового платежа по налогу на доходы физических лиц для иностранных граждан;</a:t>
          </a:r>
          <a:endParaRPr lang="ru-RU" sz="1100" b="1" kern="120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860540" y="3456385"/>
        <a:ext cx="2808008" cy="155520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C42AC5-4F4B-4906-98A6-33A4A6AF953A}">
      <dsp:nvSpPr>
        <dsp:cNvPr id="0" name=""/>
        <dsp:cNvSpPr/>
      </dsp:nvSpPr>
      <dsp:spPr>
        <a:xfrm rot="5400000">
          <a:off x="-224453" y="518708"/>
          <a:ext cx="1496359" cy="1047451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" tIns="1270" rIns="1270" bIns="1270" numCol="1" spcCol="1270" anchor="ctr" anchorCtr="0">
          <a:noAutofit/>
        </a:bodyPr>
        <a:lstStyle/>
        <a:p>
          <a:pPr lvl="0" algn="ctr" defTabSz="88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" kern="1200" dirty="0" smtClean="0"/>
            <a:t>.</a:t>
          </a:r>
          <a:endParaRPr lang="ru-RU" sz="200" kern="1200" dirty="0"/>
        </a:p>
      </dsp:txBody>
      <dsp:txXfrm rot="-5400000">
        <a:off x="2" y="817980"/>
        <a:ext cx="1047451" cy="448908"/>
      </dsp:txXfrm>
    </dsp:sp>
    <dsp:sp modelId="{3DCD94D0-A5C4-44EE-9D10-8FAC418ACE34}">
      <dsp:nvSpPr>
        <dsp:cNvPr id="0" name=""/>
        <dsp:cNvSpPr/>
      </dsp:nvSpPr>
      <dsp:spPr>
        <a:xfrm rot="5400000">
          <a:off x="4338987" y="-3286212"/>
          <a:ext cx="1550495" cy="813356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/>
              <a:ea typeface="Times New Roman"/>
            </a:rPr>
            <a:t>увеличение налоговой базы Карачаево-Черкесской Республики за счет стимулирования привлечения инвестиций, реализации высокоэффективных инвестиционных проектов, регистрации в субъекте крупных налогоплательщиков;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/>
              <a:ea typeface="Times New Roman"/>
            </a:rPr>
            <a:t>усиление политики обоснованности и эффективности применения налоговых льгот, как по региональным, так и по местным налогам; 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/>
              <a:ea typeface="Times New Roman"/>
            </a:rPr>
            <a:t>взаимовыгодное сотрудничество с организациями, формирующими налоговый потенциал региона;</a:t>
          </a:r>
          <a:endParaRPr lang="ru-RU" sz="1400" kern="1200" dirty="0"/>
        </a:p>
      </dsp:txBody>
      <dsp:txXfrm rot="-5400000">
        <a:off x="1047452" y="81013"/>
        <a:ext cx="8057878" cy="1399117"/>
      </dsp:txXfrm>
    </dsp:sp>
    <dsp:sp modelId="{121DED45-CFF6-4228-9245-64CC689C1FC2}">
      <dsp:nvSpPr>
        <dsp:cNvPr id="0" name=""/>
        <dsp:cNvSpPr/>
      </dsp:nvSpPr>
      <dsp:spPr>
        <a:xfrm rot="5400000">
          <a:off x="-224453" y="2092586"/>
          <a:ext cx="1496359" cy="1047451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" tIns="1270" rIns="1270" bIns="1270" numCol="1" spcCol="1270" anchor="ctr" anchorCtr="0">
          <a:noAutofit/>
        </a:bodyPr>
        <a:lstStyle/>
        <a:p>
          <a:pPr lvl="0" algn="ctr" defTabSz="88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" kern="1200" dirty="0" smtClean="0"/>
            <a:t>.</a:t>
          </a:r>
          <a:endParaRPr lang="ru-RU" sz="200" kern="1200" dirty="0"/>
        </a:p>
      </dsp:txBody>
      <dsp:txXfrm rot="-5400000">
        <a:off x="2" y="2391858"/>
        <a:ext cx="1047451" cy="448908"/>
      </dsp:txXfrm>
    </dsp:sp>
    <dsp:sp modelId="{882E00F9-3E5E-4AD6-B9D1-5C6B8A454E56}">
      <dsp:nvSpPr>
        <dsp:cNvPr id="0" name=""/>
        <dsp:cNvSpPr/>
      </dsp:nvSpPr>
      <dsp:spPr>
        <a:xfrm rot="5400000">
          <a:off x="4393615" y="-1712333"/>
          <a:ext cx="1441239" cy="813356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/>
              <a:ea typeface="Times New Roman"/>
            </a:rPr>
            <a:t>обеспечение тесного взаимодействия органов государственной власти КЧР, органов местного самоуправления и территориальных подразделений федеральных органов власти в целях повышения роли имущественных налогов в формировании консолидированного бюджета республики;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/>
              <a:ea typeface="Times New Roman"/>
            </a:rPr>
            <a:t>дальнейшее совершенствование методов налогового администрирования, повышение уровня ответственности главных администраторов доходов за качественное прогнозирование доходов бюджета и выполнение в полном объеме утвержденных годовых назначений по доходам республиканского бюджета и местных бюджетов на территории в Карачаево-Черкесской Республики</a:t>
          </a:r>
          <a:endParaRPr lang="ru-RU" sz="1400" kern="1200" dirty="0"/>
        </a:p>
      </dsp:txBody>
      <dsp:txXfrm rot="-5400000">
        <a:off x="1047452" y="1704186"/>
        <a:ext cx="8063212" cy="1300529"/>
      </dsp:txXfrm>
    </dsp:sp>
    <dsp:sp modelId="{C042F19A-7309-49EF-A547-9F32EFAE5A8A}">
      <dsp:nvSpPr>
        <dsp:cNvPr id="0" name=""/>
        <dsp:cNvSpPr/>
      </dsp:nvSpPr>
      <dsp:spPr>
        <a:xfrm rot="5400000">
          <a:off x="-224453" y="3835338"/>
          <a:ext cx="1496359" cy="1047451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" tIns="1270" rIns="1270" bIns="1270" numCol="1" spcCol="1270" anchor="ctr" anchorCtr="0">
          <a:noAutofit/>
        </a:bodyPr>
        <a:lstStyle/>
        <a:p>
          <a:pPr lvl="0" algn="ctr" defTabSz="88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" kern="1200" dirty="0" smtClean="0"/>
            <a:t>.</a:t>
          </a:r>
          <a:endParaRPr lang="ru-RU" sz="200" kern="1200" dirty="0"/>
        </a:p>
      </dsp:txBody>
      <dsp:txXfrm rot="-5400000">
        <a:off x="2" y="4134610"/>
        <a:ext cx="1047451" cy="448908"/>
      </dsp:txXfrm>
    </dsp:sp>
    <dsp:sp modelId="{22C84BB8-E7AD-4FA4-8CFA-FF31ED6D7EBF}">
      <dsp:nvSpPr>
        <dsp:cNvPr id="0" name=""/>
        <dsp:cNvSpPr/>
      </dsp:nvSpPr>
      <dsp:spPr>
        <a:xfrm rot="5400000">
          <a:off x="4224742" y="30417"/>
          <a:ext cx="1778986" cy="813356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/>
              <a:ea typeface="Times New Roman"/>
            </a:rPr>
            <a:t>усиление контроля за соблюдением законодательства в области платежной дисциплины, легализации заработной платы,  устранения нарушений по уплате страховых взносов в государственные внебюджетные фонды; 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/>
              <a:ea typeface="Times New Roman"/>
            </a:rPr>
            <a:t>повышение эффективности управления государственным и муниципальным имуществом посредством выявления неиспользуемых и (или) неэффективно используемых основных фондов и принятие мер по их перепрофилированию, продаже или предоставлению в аренду;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/>
              <a:ea typeface="Times New Roman"/>
            </a:rPr>
            <a:t>повышение эффективности управления государственным и муниципальным имуществом посредством выявления неиспользуемых и (или) неэффективно используемых основных фондов и принятие мер по их перепрофилированию, продаже или предоставлению в аренду;</a:t>
          </a:r>
          <a:endParaRPr lang="ru-RU" sz="1400" kern="1200" dirty="0"/>
        </a:p>
      </dsp:txBody>
      <dsp:txXfrm rot="-5400000">
        <a:off x="1047452" y="3294551"/>
        <a:ext cx="8046724" cy="160530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2F7058-BF94-41D3-8D55-39A2736F0860}">
      <dsp:nvSpPr>
        <dsp:cNvPr id="0" name=""/>
        <dsp:cNvSpPr/>
      </dsp:nvSpPr>
      <dsp:spPr>
        <a:xfrm rot="5400000">
          <a:off x="349266" y="2260915"/>
          <a:ext cx="1040551" cy="1731455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A8E7BC4-8597-4ADF-BB85-D7764629ED6D}">
      <dsp:nvSpPr>
        <dsp:cNvPr id="0" name=""/>
        <dsp:cNvSpPr/>
      </dsp:nvSpPr>
      <dsp:spPr>
        <a:xfrm>
          <a:off x="175572" y="2778247"/>
          <a:ext cx="1563167" cy="13702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1.Составление проекта бюджета</a:t>
          </a:r>
          <a:endParaRPr lang="ru-RU" sz="1600" b="1" kern="1200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75572" y="2778247"/>
        <a:ext cx="1563167" cy="1370207"/>
      </dsp:txXfrm>
    </dsp:sp>
    <dsp:sp modelId="{788F0A60-844E-45E5-B591-3A3EF7729765}">
      <dsp:nvSpPr>
        <dsp:cNvPr id="0" name=""/>
        <dsp:cNvSpPr/>
      </dsp:nvSpPr>
      <dsp:spPr>
        <a:xfrm>
          <a:off x="1443802" y="2133443"/>
          <a:ext cx="294937" cy="294937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3">
                <a:hueOff val="1406283"/>
                <a:satOff val="-2110"/>
                <a:lumOff val="-343"/>
                <a:alphaOff val="0"/>
                <a:shade val="51000"/>
                <a:satMod val="130000"/>
              </a:schemeClr>
            </a:gs>
            <a:gs pos="80000">
              <a:schemeClr val="accent3">
                <a:hueOff val="1406283"/>
                <a:satOff val="-2110"/>
                <a:lumOff val="-343"/>
                <a:alphaOff val="0"/>
                <a:shade val="93000"/>
                <a:satMod val="130000"/>
              </a:schemeClr>
            </a:gs>
            <a:gs pos="100000">
              <a:schemeClr val="accent3">
                <a:hueOff val="1406283"/>
                <a:satOff val="-2110"/>
                <a:lumOff val="-34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EB6546E-A85C-4088-A562-C14EE8B54343}">
      <dsp:nvSpPr>
        <dsp:cNvPr id="0" name=""/>
        <dsp:cNvSpPr/>
      </dsp:nvSpPr>
      <dsp:spPr>
        <a:xfrm rot="5400000">
          <a:off x="2262888" y="1787387"/>
          <a:ext cx="1040551" cy="1731455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3">
                <a:hueOff val="2812566"/>
                <a:satOff val="-4220"/>
                <a:lumOff val="-686"/>
                <a:alphaOff val="0"/>
                <a:shade val="51000"/>
                <a:satMod val="130000"/>
              </a:schemeClr>
            </a:gs>
            <a:gs pos="80000">
              <a:schemeClr val="accent3">
                <a:hueOff val="2812566"/>
                <a:satOff val="-4220"/>
                <a:lumOff val="-686"/>
                <a:alphaOff val="0"/>
                <a:shade val="93000"/>
                <a:satMod val="130000"/>
              </a:schemeClr>
            </a:gs>
            <a:gs pos="100000">
              <a:schemeClr val="accent3">
                <a:hueOff val="2812566"/>
                <a:satOff val="-4220"/>
                <a:lumOff val="-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296730A-3283-4156-AB7B-DD3253F0B2E9}">
      <dsp:nvSpPr>
        <dsp:cNvPr id="0" name=""/>
        <dsp:cNvSpPr/>
      </dsp:nvSpPr>
      <dsp:spPr>
        <a:xfrm>
          <a:off x="2089194" y="2304719"/>
          <a:ext cx="1563167" cy="13702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2.Рассмотрение проекта бюджета</a:t>
          </a:r>
          <a:endParaRPr lang="ru-RU" sz="1600" b="1" kern="1200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089194" y="2304719"/>
        <a:ext cx="1563167" cy="1370207"/>
      </dsp:txXfrm>
    </dsp:sp>
    <dsp:sp modelId="{F6A54B00-18B4-4826-8861-46B9DC063B88}">
      <dsp:nvSpPr>
        <dsp:cNvPr id="0" name=""/>
        <dsp:cNvSpPr/>
      </dsp:nvSpPr>
      <dsp:spPr>
        <a:xfrm>
          <a:off x="3357425" y="1659915"/>
          <a:ext cx="294937" cy="294937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3">
                <a:hueOff val="4218849"/>
                <a:satOff val="-6330"/>
                <a:lumOff val="-1029"/>
                <a:alphaOff val="0"/>
                <a:shade val="51000"/>
                <a:satMod val="130000"/>
              </a:schemeClr>
            </a:gs>
            <a:gs pos="80000">
              <a:schemeClr val="accent3">
                <a:hueOff val="4218849"/>
                <a:satOff val="-6330"/>
                <a:lumOff val="-1029"/>
                <a:alphaOff val="0"/>
                <a:shade val="93000"/>
                <a:satMod val="130000"/>
              </a:schemeClr>
            </a:gs>
            <a:gs pos="100000">
              <a:schemeClr val="accent3">
                <a:hueOff val="4218849"/>
                <a:satOff val="-6330"/>
                <a:lumOff val="-102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DFC1307-87C9-4B8C-8E06-731B1009C4DD}">
      <dsp:nvSpPr>
        <dsp:cNvPr id="0" name=""/>
        <dsp:cNvSpPr/>
      </dsp:nvSpPr>
      <dsp:spPr>
        <a:xfrm rot="5400000">
          <a:off x="4176511" y="1313859"/>
          <a:ext cx="1040551" cy="1731455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hueOff val="5625132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FD8B68B-990A-45BB-9EB4-0CC18BCE5CBC}">
      <dsp:nvSpPr>
        <dsp:cNvPr id="0" name=""/>
        <dsp:cNvSpPr/>
      </dsp:nvSpPr>
      <dsp:spPr>
        <a:xfrm>
          <a:off x="4002817" y="1831191"/>
          <a:ext cx="1563167" cy="13702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3.Утверждение бюджета</a:t>
          </a:r>
          <a:endParaRPr lang="ru-RU" sz="1600" b="1" kern="1200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002817" y="1831191"/>
        <a:ext cx="1563167" cy="1370207"/>
      </dsp:txXfrm>
    </dsp:sp>
    <dsp:sp modelId="{A2C1A16D-0807-4AE2-B374-1D39E018DD5E}">
      <dsp:nvSpPr>
        <dsp:cNvPr id="0" name=""/>
        <dsp:cNvSpPr/>
      </dsp:nvSpPr>
      <dsp:spPr>
        <a:xfrm>
          <a:off x="5271047" y="1186388"/>
          <a:ext cx="294937" cy="294937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3">
                <a:hueOff val="7031415"/>
                <a:satOff val="-10550"/>
                <a:lumOff val="-1716"/>
                <a:alphaOff val="0"/>
                <a:shade val="51000"/>
                <a:satMod val="130000"/>
              </a:schemeClr>
            </a:gs>
            <a:gs pos="80000">
              <a:schemeClr val="accent3">
                <a:hueOff val="7031415"/>
                <a:satOff val="-10550"/>
                <a:lumOff val="-1716"/>
                <a:alphaOff val="0"/>
                <a:shade val="93000"/>
                <a:satMod val="130000"/>
              </a:schemeClr>
            </a:gs>
            <a:gs pos="100000">
              <a:schemeClr val="accent3">
                <a:hueOff val="7031415"/>
                <a:satOff val="-10550"/>
                <a:lumOff val="-171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1BE4FAB-682E-40F4-90A1-C4F26BB1FAAC}">
      <dsp:nvSpPr>
        <dsp:cNvPr id="0" name=""/>
        <dsp:cNvSpPr/>
      </dsp:nvSpPr>
      <dsp:spPr>
        <a:xfrm rot="5400000">
          <a:off x="6090133" y="840332"/>
          <a:ext cx="1040551" cy="1731455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3">
                <a:hueOff val="8437698"/>
                <a:satOff val="-12660"/>
                <a:lumOff val="-2059"/>
                <a:alphaOff val="0"/>
                <a:shade val="51000"/>
                <a:satMod val="130000"/>
              </a:schemeClr>
            </a:gs>
            <a:gs pos="80000">
              <a:schemeClr val="accent3">
                <a:hueOff val="8437698"/>
                <a:satOff val="-12660"/>
                <a:lumOff val="-2059"/>
                <a:alphaOff val="0"/>
                <a:shade val="93000"/>
                <a:satMod val="130000"/>
              </a:schemeClr>
            </a:gs>
            <a:gs pos="100000">
              <a:schemeClr val="accent3">
                <a:hueOff val="8437698"/>
                <a:satOff val="-12660"/>
                <a:lumOff val="-205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7EE50B8-4E6B-4151-A70A-CD8308C245E2}">
      <dsp:nvSpPr>
        <dsp:cNvPr id="0" name=""/>
        <dsp:cNvSpPr/>
      </dsp:nvSpPr>
      <dsp:spPr>
        <a:xfrm>
          <a:off x="5916439" y="1357664"/>
          <a:ext cx="1563167" cy="13702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4.Исполнение бюджета</a:t>
          </a:r>
          <a:endParaRPr lang="ru-RU" sz="1600" b="1" kern="1200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916439" y="1357664"/>
        <a:ext cx="1563167" cy="1370207"/>
      </dsp:txXfrm>
    </dsp:sp>
    <dsp:sp modelId="{E2E73E23-BF85-46C5-9CAE-A99A15D89EDA}">
      <dsp:nvSpPr>
        <dsp:cNvPr id="0" name=""/>
        <dsp:cNvSpPr/>
      </dsp:nvSpPr>
      <dsp:spPr>
        <a:xfrm>
          <a:off x="7184669" y="712860"/>
          <a:ext cx="294937" cy="294937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3">
                <a:hueOff val="9843981"/>
                <a:satOff val="-14770"/>
                <a:lumOff val="-2402"/>
                <a:alphaOff val="0"/>
                <a:shade val="51000"/>
                <a:satMod val="130000"/>
              </a:schemeClr>
            </a:gs>
            <a:gs pos="80000">
              <a:schemeClr val="accent3">
                <a:hueOff val="9843981"/>
                <a:satOff val="-14770"/>
                <a:lumOff val="-2402"/>
                <a:alphaOff val="0"/>
                <a:shade val="93000"/>
                <a:satMod val="130000"/>
              </a:schemeClr>
            </a:gs>
            <a:gs pos="100000">
              <a:schemeClr val="accent3">
                <a:hueOff val="9843981"/>
                <a:satOff val="-14770"/>
                <a:lumOff val="-240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25BCA3B-927F-4EA3-B2AB-A91B118688B5}">
      <dsp:nvSpPr>
        <dsp:cNvPr id="0" name=""/>
        <dsp:cNvSpPr/>
      </dsp:nvSpPr>
      <dsp:spPr>
        <a:xfrm rot="5400000">
          <a:off x="8003755" y="366804"/>
          <a:ext cx="1040551" cy="1731455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091C443-7ED3-4BAC-9C61-7D7D5E24BA44}">
      <dsp:nvSpPr>
        <dsp:cNvPr id="0" name=""/>
        <dsp:cNvSpPr/>
      </dsp:nvSpPr>
      <dsp:spPr>
        <a:xfrm>
          <a:off x="7830061" y="884136"/>
          <a:ext cx="1563167" cy="13702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5.Контроль за исполнением бюджета. Учет, проверка и отчетность</a:t>
          </a:r>
          <a:endParaRPr lang="ru-RU" sz="1600" b="1" kern="1200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830061" y="884136"/>
        <a:ext cx="1563167" cy="137020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DFFD87-3DD7-460B-A008-88D4ED980284}">
      <dsp:nvSpPr>
        <dsp:cNvPr id="0" name=""/>
        <dsp:cNvSpPr/>
      </dsp:nvSpPr>
      <dsp:spPr>
        <a:xfrm>
          <a:off x="612453" y="305441"/>
          <a:ext cx="2752289" cy="2752289"/>
        </a:xfrm>
        <a:prstGeom prst="pie">
          <a:avLst>
            <a:gd name="adj1" fmla="val 16200000"/>
            <a:gd name="adj2" fmla="val 18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i="1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>
              <a:latin typeface="Times New Roman" pitchFamily="18" charset="0"/>
              <a:cs typeface="Times New Roman" pitchFamily="18" charset="0"/>
            </a:rPr>
            <a:t>2018г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440 522,8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300" kern="1200" dirty="0"/>
        </a:p>
      </dsp:txBody>
      <dsp:txXfrm>
        <a:off x="2108847" y="813304"/>
        <a:ext cx="933812" cy="917429"/>
      </dsp:txXfrm>
    </dsp:sp>
    <dsp:sp modelId="{5E15C315-13C8-49E6-A8DC-3E7AA9326670}">
      <dsp:nvSpPr>
        <dsp:cNvPr id="0" name=""/>
        <dsp:cNvSpPr/>
      </dsp:nvSpPr>
      <dsp:spPr>
        <a:xfrm>
          <a:off x="596029" y="300464"/>
          <a:ext cx="2752289" cy="2752289"/>
        </a:xfrm>
        <a:prstGeom prst="pie">
          <a:avLst>
            <a:gd name="adj1" fmla="val 1800000"/>
            <a:gd name="adj2" fmla="val 90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>
              <a:latin typeface="Times New Roman" pitchFamily="18" charset="0"/>
              <a:cs typeface="Times New Roman" pitchFamily="18" charset="0"/>
            </a:rPr>
            <a:t>2019г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440 522,8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349632" y="2037028"/>
        <a:ext cx="1245083" cy="851899"/>
      </dsp:txXfrm>
    </dsp:sp>
    <dsp:sp modelId="{B4AB48E8-4583-4A92-9869-9F2BE8457F62}">
      <dsp:nvSpPr>
        <dsp:cNvPr id="0" name=""/>
        <dsp:cNvSpPr/>
      </dsp:nvSpPr>
      <dsp:spPr>
        <a:xfrm>
          <a:off x="623276" y="303079"/>
          <a:ext cx="2752289" cy="2752289"/>
        </a:xfrm>
        <a:prstGeom prst="pie">
          <a:avLst>
            <a:gd name="adj1" fmla="val 9000000"/>
            <a:gd name="adj2" fmla="val 1620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>
              <a:latin typeface="Times New Roman" pitchFamily="18" charset="0"/>
              <a:cs typeface="Times New Roman" pitchFamily="18" charset="0"/>
            </a:rPr>
            <a:t>2017 г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dirty="0" smtClean="0">
              <a:latin typeface="Times New Roman" pitchFamily="18" charset="0"/>
              <a:cs typeface="Times New Roman" pitchFamily="18" charset="0"/>
            </a:rPr>
            <a:t>440 522,8</a:t>
          </a:r>
          <a:endParaRPr lang="ru-RU" sz="1600" b="1" i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918164" y="843707"/>
        <a:ext cx="933812" cy="91742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7F0085-B5BF-465B-9703-B06C563CCA07}">
      <dsp:nvSpPr>
        <dsp:cNvPr id="0" name=""/>
        <dsp:cNvSpPr/>
      </dsp:nvSpPr>
      <dsp:spPr>
        <a:xfrm>
          <a:off x="652901" y="331207"/>
          <a:ext cx="2812632" cy="2812632"/>
        </a:xfrm>
        <a:prstGeom prst="pie">
          <a:avLst>
            <a:gd name="adj1" fmla="val 16200000"/>
            <a:gd name="adj2" fmla="val 18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>
              <a:latin typeface="Times New Roman" pitchFamily="18" charset="0"/>
              <a:cs typeface="Times New Roman" pitchFamily="18" charset="0"/>
            </a:rPr>
            <a:t>2018 г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dirty="0" smtClean="0">
              <a:latin typeface="Times New Roman" pitchFamily="18" charset="0"/>
              <a:cs typeface="Times New Roman" pitchFamily="18" charset="0"/>
            </a:rPr>
            <a:t>228 795,2</a:t>
          </a:r>
          <a:endParaRPr lang="ru-RU" sz="1600" b="1" i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182102" y="850205"/>
        <a:ext cx="954286" cy="937544"/>
      </dsp:txXfrm>
    </dsp:sp>
    <dsp:sp modelId="{E56EEB24-A709-4ABD-9205-A911C5E65435}">
      <dsp:nvSpPr>
        <dsp:cNvPr id="0" name=""/>
        <dsp:cNvSpPr/>
      </dsp:nvSpPr>
      <dsp:spPr>
        <a:xfrm>
          <a:off x="627425" y="309724"/>
          <a:ext cx="2812632" cy="2812632"/>
        </a:xfrm>
        <a:prstGeom prst="pie">
          <a:avLst>
            <a:gd name="adj1" fmla="val 1800000"/>
            <a:gd name="adj2" fmla="val 9000000"/>
          </a:avLst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hueOff val="5625132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>
              <a:latin typeface="Times New Roman" pitchFamily="18" charset="0"/>
              <a:cs typeface="Times New Roman" pitchFamily="18" charset="0"/>
            </a:rPr>
            <a:t>2019г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dirty="0" smtClean="0">
              <a:latin typeface="Times New Roman" pitchFamily="18" charset="0"/>
              <a:cs typeface="Times New Roman" pitchFamily="18" charset="0"/>
            </a:rPr>
            <a:t>228 795,2</a:t>
          </a:r>
          <a:endParaRPr lang="ru-RU" sz="1600" b="1" i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397551" y="2084361"/>
        <a:ext cx="1272381" cy="870576"/>
      </dsp:txXfrm>
    </dsp:sp>
    <dsp:sp modelId="{D046ABB2-247D-4D72-B94D-1B4D4931D35C}">
      <dsp:nvSpPr>
        <dsp:cNvPr id="0" name=""/>
        <dsp:cNvSpPr/>
      </dsp:nvSpPr>
      <dsp:spPr>
        <a:xfrm>
          <a:off x="627425" y="309724"/>
          <a:ext cx="2812632" cy="2812632"/>
        </a:xfrm>
        <a:prstGeom prst="pie">
          <a:avLst>
            <a:gd name="adj1" fmla="val 9000000"/>
            <a:gd name="adj2" fmla="val 16200000"/>
          </a:avLst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>
              <a:latin typeface="Times New Roman" pitchFamily="18" charset="0"/>
              <a:cs typeface="Times New Roman" pitchFamily="18" charset="0"/>
            </a:rPr>
            <a:t>2017 г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dirty="0" smtClean="0">
              <a:latin typeface="Times New Roman" pitchFamily="18" charset="0"/>
              <a:cs typeface="Times New Roman" pitchFamily="18" charset="0"/>
            </a:rPr>
            <a:t>228 795,2</a:t>
          </a:r>
          <a:endParaRPr lang="ru-RU" sz="1600" b="1" i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928778" y="862205"/>
        <a:ext cx="954286" cy="9375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5.93959E-5</cdr:x>
      <cdr:y>0.64162</cdr:y>
    </cdr:from>
    <cdr:to>
      <cdr:x>0.10288</cdr:x>
      <cdr:y>0.91668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71" y="2772308"/>
          <a:ext cx="988480" cy="11884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just">
            <a:tabLst>
              <a:tab pos="361950" algn="l"/>
            </a:tabLst>
          </a:pP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	При этом в целях развития малого и среднего бизнеса на территории субъекта понижены ставки по упрощенной </a:t>
          </a:r>
        </a:p>
        <a:p xmlns:a="http://schemas.openxmlformats.org/drawingml/2006/main">
          <a:pPr algn="just">
            <a:tabLst>
              <a:tab pos="361950" algn="l"/>
            </a:tabLst>
          </a:pP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системе налогообложения в отраслях производственной, социальной и научной  сфер, а также введены «налоговые </a:t>
          </a:r>
        </a:p>
        <a:p xmlns:a="http://schemas.openxmlformats.org/drawingml/2006/main">
          <a:pPr algn="just">
            <a:tabLst>
              <a:tab pos="361950" algn="l"/>
            </a:tabLst>
          </a:pP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каникулы» для впервые зарегистрированных индивидуальных предпринимателей при применении упрощенной системы </a:t>
          </a:r>
        </a:p>
        <a:p xmlns:a="http://schemas.openxmlformats.org/drawingml/2006/main">
          <a:pPr algn="just">
            <a:tabLst>
              <a:tab pos="361950" algn="l"/>
            </a:tabLst>
          </a:pP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налогообложения и патентной системы налогообложения , в виде нулевой ставки на 2 года. 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0.48966</cdr:x>
      <cdr:y>0.39315</cdr:y>
    </cdr:from>
    <cdr:to>
      <cdr:x>0.51034</cdr:x>
      <cdr:y>0.60685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4372130" y="1698746"/>
          <a:ext cx="184731" cy="92333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 xmlns:a="http://schemas.openxmlformats.org/drawingml/2006/main"/>
        <a:p xmlns:a="http://schemas.openxmlformats.org/drawingml/2006/main">
          <a:pPr algn="ctr"/>
          <a:endParaRPr lang="ru-RU" sz="5400" b="1" cap="none" spc="0" dirty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D92294-A54C-4529-8861-8FC819ADA987}" type="datetimeFigureOut">
              <a:rPr lang="ru-RU" smtClean="0"/>
              <a:t>30.12.2016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685800"/>
            <a:ext cx="5445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943669-4868-4C59-A713-BBF7352AD1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03864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43669-4868-4C59-A713-BBF7352AD1E4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5301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362BA4-E804-4A14-AC14-0904B31E9BA6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42935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362BA4-E804-4A14-AC14-0904B31E9BA6}" type="slidenum">
              <a:rPr lang="ru-RU" smtClean="0"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39246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362BA4-E804-4A14-AC14-0904B31E9BA6}" type="slidenum">
              <a:rPr lang="ru-RU" smtClean="0"/>
              <a:t>56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1235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9142" y="1901605"/>
            <a:ext cx="8263573" cy="13121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58282" y="3468795"/>
            <a:ext cx="6805295" cy="156435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48345" y="245140"/>
            <a:ext cx="2187416" cy="52230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86097" y="245140"/>
            <a:ext cx="6400217" cy="522302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9141" y="1901604"/>
            <a:ext cx="8263573" cy="13121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58280" y="3468793"/>
            <a:ext cx="6805295" cy="156435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60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184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7961" y="3933567"/>
            <a:ext cx="8263573" cy="121577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67961" y="2594511"/>
            <a:ext cx="8263573" cy="13390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2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8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6874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86095" y="1428328"/>
            <a:ext cx="4293817" cy="403984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41942" y="1428328"/>
            <a:ext cx="4293817" cy="403984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5234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86095" y="1370230"/>
            <a:ext cx="4295505" cy="57104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0" indent="0">
              <a:buNone/>
              <a:defRPr sz="2000" b="1"/>
            </a:lvl2pPr>
            <a:lvl3pPr marL="914361" indent="0">
              <a:buNone/>
              <a:defRPr sz="1800" b="1"/>
            </a:lvl3pPr>
            <a:lvl4pPr marL="1371541" indent="0">
              <a:buNone/>
              <a:defRPr sz="1600" b="1"/>
            </a:lvl4pPr>
            <a:lvl5pPr marL="1828722" indent="0">
              <a:buNone/>
              <a:defRPr sz="1600" b="1"/>
            </a:lvl5pPr>
            <a:lvl6pPr marL="2285902" indent="0">
              <a:buNone/>
              <a:defRPr sz="1600" b="1"/>
            </a:lvl6pPr>
            <a:lvl7pPr marL="2743082" indent="0">
              <a:buNone/>
              <a:defRPr sz="1600" b="1"/>
            </a:lvl7pPr>
            <a:lvl8pPr marL="3200263" indent="0">
              <a:buNone/>
              <a:defRPr sz="1600" b="1"/>
            </a:lvl8pPr>
            <a:lvl9pPr marL="365744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6095" y="1941278"/>
            <a:ext cx="4295505" cy="352689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938567" y="1370230"/>
            <a:ext cx="4297193" cy="57104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0" indent="0">
              <a:buNone/>
              <a:defRPr sz="2000" b="1"/>
            </a:lvl2pPr>
            <a:lvl3pPr marL="914361" indent="0">
              <a:buNone/>
              <a:defRPr sz="1800" b="1"/>
            </a:lvl3pPr>
            <a:lvl4pPr marL="1371541" indent="0">
              <a:buNone/>
              <a:defRPr sz="1600" b="1"/>
            </a:lvl4pPr>
            <a:lvl5pPr marL="1828722" indent="0">
              <a:buNone/>
              <a:defRPr sz="1600" b="1"/>
            </a:lvl5pPr>
            <a:lvl6pPr marL="2285902" indent="0">
              <a:buNone/>
              <a:defRPr sz="1600" b="1"/>
            </a:lvl6pPr>
            <a:lvl7pPr marL="2743082" indent="0">
              <a:buNone/>
              <a:defRPr sz="1600" b="1"/>
            </a:lvl7pPr>
            <a:lvl8pPr marL="3200263" indent="0">
              <a:buNone/>
              <a:defRPr sz="1600" b="1"/>
            </a:lvl8pPr>
            <a:lvl9pPr marL="365744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938567" y="1941278"/>
            <a:ext cx="4297193" cy="352689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499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57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0832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094" y="243724"/>
            <a:ext cx="3198422" cy="10372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00973" y="243725"/>
            <a:ext cx="5434784" cy="522444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86094" y="1280961"/>
            <a:ext cx="3198422" cy="4187208"/>
          </a:xfrm>
        </p:spPr>
        <p:txBody>
          <a:bodyPr/>
          <a:lstStyle>
            <a:lvl1pPr marL="0" indent="0">
              <a:buNone/>
              <a:defRPr sz="1400"/>
            </a:lvl1pPr>
            <a:lvl2pPr marL="457180" indent="0">
              <a:buNone/>
              <a:defRPr sz="1200"/>
            </a:lvl2pPr>
            <a:lvl3pPr marL="914361" indent="0">
              <a:buNone/>
              <a:defRPr sz="1000"/>
            </a:lvl3pPr>
            <a:lvl4pPr marL="1371541" indent="0">
              <a:buNone/>
              <a:defRPr sz="900"/>
            </a:lvl4pPr>
            <a:lvl5pPr marL="1828722" indent="0">
              <a:buNone/>
              <a:defRPr sz="900"/>
            </a:lvl5pPr>
            <a:lvl6pPr marL="2285902" indent="0">
              <a:buNone/>
              <a:defRPr sz="900"/>
            </a:lvl6pPr>
            <a:lvl7pPr marL="2743082" indent="0">
              <a:buNone/>
              <a:defRPr sz="900"/>
            </a:lvl7pPr>
            <a:lvl8pPr marL="3200263" indent="0">
              <a:buNone/>
              <a:defRPr sz="900"/>
            </a:lvl8pPr>
            <a:lvl9pPr marL="3657443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9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5551" y="4284980"/>
            <a:ext cx="5833110" cy="50586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05551" y="546960"/>
            <a:ext cx="5833110" cy="3672840"/>
          </a:xfrm>
        </p:spPr>
        <p:txBody>
          <a:bodyPr/>
          <a:lstStyle>
            <a:lvl1pPr marL="0" indent="0">
              <a:buNone/>
              <a:defRPr sz="3200"/>
            </a:lvl1pPr>
            <a:lvl2pPr marL="457180" indent="0">
              <a:buNone/>
              <a:defRPr sz="2800"/>
            </a:lvl2pPr>
            <a:lvl3pPr marL="914361" indent="0">
              <a:buNone/>
              <a:defRPr sz="2400"/>
            </a:lvl3pPr>
            <a:lvl4pPr marL="1371541" indent="0">
              <a:buNone/>
              <a:defRPr sz="2000"/>
            </a:lvl4pPr>
            <a:lvl5pPr marL="1828722" indent="0">
              <a:buNone/>
              <a:defRPr sz="2000"/>
            </a:lvl5pPr>
            <a:lvl6pPr marL="2285902" indent="0">
              <a:buNone/>
              <a:defRPr sz="2000"/>
            </a:lvl6pPr>
            <a:lvl7pPr marL="2743082" indent="0">
              <a:buNone/>
              <a:defRPr sz="2000"/>
            </a:lvl7pPr>
            <a:lvl8pPr marL="3200263" indent="0">
              <a:buNone/>
              <a:defRPr sz="2000"/>
            </a:lvl8pPr>
            <a:lvl9pPr marL="3657443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05551" y="4790847"/>
            <a:ext cx="5833110" cy="718414"/>
          </a:xfrm>
        </p:spPr>
        <p:txBody>
          <a:bodyPr/>
          <a:lstStyle>
            <a:lvl1pPr marL="0" indent="0">
              <a:buNone/>
              <a:defRPr sz="1400"/>
            </a:lvl1pPr>
            <a:lvl2pPr marL="457180" indent="0">
              <a:buNone/>
              <a:defRPr sz="1200"/>
            </a:lvl2pPr>
            <a:lvl3pPr marL="914361" indent="0">
              <a:buNone/>
              <a:defRPr sz="1000"/>
            </a:lvl3pPr>
            <a:lvl4pPr marL="1371541" indent="0">
              <a:buNone/>
              <a:defRPr sz="900"/>
            </a:lvl4pPr>
            <a:lvl5pPr marL="1828722" indent="0">
              <a:buNone/>
              <a:defRPr sz="900"/>
            </a:lvl5pPr>
            <a:lvl6pPr marL="2285902" indent="0">
              <a:buNone/>
              <a:defRPr sz="900"/>
            </a:lvl6pPr>
            <a:lvl7pPr marL="2743082" indent="0">
              <a:buNone/>
              <a:defRPr sz="900"/>
            </a:lvl7pPr>
            <a:lvl8pPr marL="3200263" indent="0">
              <a:buNone/>
              <a:defRPr sz="900"/>
            </a:lvl8pPr>
            <a:lvl9pPr marL="3657443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2966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825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48342" y="245140"/>
            <a:ext cx="2187416" cy="52230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86093" y="245140"/>
            <a:ext cx="6400219" cy="522302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7053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7962" y="3933567"/>
            <a:ext cx="8263573" cy="121577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67962" y="2594511"/>
            <a:ext cx="8263573" cy="13390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86094" y="1428332"/>
            <a:ext cx="4293818" cy="403984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41941" y="1428332"/>
            <a:ext cx="4293818" cy="403984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86094" y="1370230"/>
            <a:ext cx="4295506" cy="57104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6094" y="1941280"/>
            <a:ext cx="4295506" cy="352689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938569" y="1370230"/>
            <a:ext cx="4297193" cy="57104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938569" y="1941280"/>
            <a:ext cx="4297193" cy="352689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094" y="243723"/>
            <a:ext cx="3198421" cy="10372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00978" y="243725"/>
            <a:ext cx="5434783" cy="522444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86094" y="1280960"/>
            <a:ext cx="3198421" cy="418720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5552" y="4284980"/>
            <a:ext cx="5833110" cy="50586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05552" y="546963"/>
            <a:ext cx="5833110" cy="36728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05552" y="4790849"/>
            <a:ext cx="5833110" cy="71841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096" y="245140"/>
            <a:ext cx="8749665" cy="10202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86096" y="1428332"/>
            <a:ext cx="8749665" cy="40398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86094" y="5673631"/>
            <a:ext cx="2268432" cy="3259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21635" y="5673631"/>
            <a:ext cx="3078587" cy="3259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67327" y="5673631"/>
            <a:ext cx="2268432" cy="3259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095" y="245141"/>
            <a:ext cx="8749665" cy="1020233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86095" y="1428328"/>
            <a:ext cx="8749665" cy="4039841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86094" y="5673631"/>
            <a:ext cx="2268432" cy="325908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61"/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61"/>
              <a:t>30.12.2016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21633" y="5673631"/>
            <a:ext cx="3078586" cy="325908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61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67326" y="5673631"/>
            <a:ext cx="2268432" cy="325908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61"/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61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03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361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6" indent="-342886" algn="l" defTabSz="914361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8" indent="-285738" algn="l" defTabSz="914361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51" indent="-228590" algn="l" defTabSz="914361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31" indent="-228590" algn="l" defTabSz="914361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12" indent="-228590" algn="l" defTabSz="914361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2" indent="-228590" algn="l" defTabSz="91436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73" indent="-228590" algn="l" defTabSz="91436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53" indent="-228590" algn="l" defTabSz="91436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33" indent="-228590" algn="l" defTabSz="91436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0" algn="l" defTabSz="9143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1" algn="l" defTabSz="9143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1" algn="l" defTabSz="9143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2" algn="l" defTabSz="9143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2" algn="l" defTabSz="9143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82" algn="l" defTabSz="9143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63" algn="l" defTabSz="9143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43" algn="l" defTabSz="9143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diagramLayout" Target="../diagrams/layout4.xml"/><Relationship Id="rId7" Type="http://schemas.openxmlformats.org/officeDocument/2006/relationships/image" Target="../media/image15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8F94BC47DAE79EAABE7D169A4DD445273FCE03D00B85149620030F03983FiEK" TargetMode="External"/><Relationship Id="rId2" Type="http://schemas.openxmlformats.org/officeDocument/2006/relationships/hyperlink" Target="consultantplus://offline/ref=8F94BC47DAE79EAABE7D169A4DD445273FCF0AD60E87149620030F03983FiEK" TargetMode="External"/><Relationship Id="rId1" Type="http://schemas.openxmlformats.org/officeDocument/2006/relationships/slideLayout" Target="../slideLayouts/slideLayout17.xml"/><Relationship Id="rId4" Type="http://schemas.openxmlformats.org/officeDocument/2006/relationships/hyperlink" Target="consultantplus://offline/ref=8F94BC47DAE79EAABE7D169A4DD445273FCE0ADC0386149620030F03983FiEK" TargetMode="Externa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diagramLayout" Target="../diagrams/layout7.xml"/><Relationship Id="rId7" Type="http://schemas.openxmlformats.org/officeDocument/2006/relationships/image" Target="../media/image19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7.xml"/><Relationship Id="rId11" Type="http://schemas.openxmlformats.org/officeDocument/2006/relationships/image" Target="../media/image23.png"/><Relationship Id="rId5" Type="http://schemas.openxmlformats.org/officeDocument/2006/relationships/diagramColors" Target="../diagrams/colors7.xml"/><Relationship Id="rId10" Type="http://schemas.openxmlformats.org/officeDocument/2006/relationships/image" Target="../media/image22.png"/><Relationship Id="rId4" Type="http://schemas.openxmlformats.org/officeDocument/2006/relationships/diagramQuickStyle" Target="../diagrams/quickStyle7.xml"/><Relationship Id="rId9" Type="http://schemas.openxmlformats.org/officeDocument/2006/relationships/image" Target="../media/image21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0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9.xml"/><Relationship Id="rId13" Type="http://schemas.openxmlformats.org/officeDocument/2006/relationships/diagramData" Target="../diagrams/data10.xml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12" Type="http://schemas.microsoft.com/office/2007/relationships/diagramDrawing" Target="../diagrams/drawing9.xml"/><Relationship Id="rId17" Type="http://schemas.microsoft.com/office/2007/relationships/diagramDrawing" Target="../diagrams/drawing10.xml"/><Relationship Id="rId2" Type="http://schemas.openxmlformats.org/officeDocument/2006/relationships/notesSlide" Target="../notesSlides/notesSlide3.xml"/><Relationship Id="rId16" Type="http://schemas.openxmlformats.org/officeDocument/2006/relationships/diagramColors" Target="../diagrams/colors10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8.xml"/><Relationship Id="rId11" Type="http://schemas.openxmlformats.org/officeDocument/2006/relationships/diagramColors" Target="../diagrams/colors9.xml"/><Relationship Id="rId5" Type="http://schemas.openxmlformats.org/officeDocument/2006/relationships/diagramQuickStyle" Target="../diagrams/quickStyle8.xml"/><Relationship Id="rId15" Type="http://schemas.openxmlformats.org/officeDocument/2006/relationships/diagramQuickStyle" Target="../diagrams/quickStyle10.xml"/><Relationship Id="rId10" Type="http://schemas.openxmlformats.org/officeDocument/2006/relationships/diagramQuickStyle" Target="../diagrams/quickStyle9.xml"/><Relationship Id="rId4" Type="http://schemas.openxmlformats.org/officeDocument/2006/relationships/diagramLayout" Target="../diagrams/layout8.xml"/><Relationship Id="rId9" Type="http://schemas.openxmlformats.org/officeDocument/2006/relationships/diagramLayout" Target="../diagrams/layout9.xml"/><Relationship Id="rId14" Type="http://schemas.openxmlformats.org/officeDocument/2006/relationships/diagramLayout" Target="../diagrams/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52.jpe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image" Target="../media/image57.jp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8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7" Type="http://schemas.openxmlformats.org/officeDocument/2006/relationships/image" Target="../media/image59.jp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7" Type="http://schemas.openxmlformats.org/officeDocument/2006/relationships/image" Target="../media/image61.jpe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7" Type="http://schemas.openxmlformats.org/officeDocument/2006/relationships/image" Target="../media/image66.jpeg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gif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18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7" Type="http://schemas.openxmlformats.org/officeDocument/2006/relationships/image" Target="../media/image69.jpeg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jpg"/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8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7" Type="http://schemas.openxmlformats.org/officeDocument/2006/relationships/image" Target="../media/image76.jpg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7" Type="http://schemas.openxmlformats.org/officeDocument/2006/relationships/image" Target="../media/image79.jpg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8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7" Type="http://schemas.openxmlformats.org/officeDocument/2006/relationships/image" Target="../media/image81.jpg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g"/><Relationship Id="rId1" Type="http://schemas.openxmlformats.org/officeDocument/2006/relationships/slideLayout" Target="../slideLayouts/slideLayout18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7" Type="http://schemas.openxmlformats.org/officeDocument/2006/relationships/image" Target="../media/image83.jpeg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18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7" Type="http://schemas.openxmlformats.org/officeDocument/2006/relationships/image" Target="../media/image86.jpg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7" Type="http://schemas.openxmlformats.org/officeDocument/2006/relationships/image" Target="../media/image91.jpg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7" Type="http://schemas.openxmlformats.org/officeDocument/2006/relationships/image" Target="../media/image95.jpeg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3" Type="http://schemas.openxmlformats.org/officeDocument/2006/relationships/image" Target="../media/image97.png"/><Relationship Id="rId7" Type="http://schemas.openxmlformats.org/officeDocument/2006/relationships/image" Target="../media/image101.png"/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0.png"/><Relationship Id="rId5" Type="http://schemas.openxmlformats.org/officeDocument/2006/relationships/image" Target="../media/image99.png"/><Relationship Id="rId4" Type="http://schemas.openxmlformats.org/officeDocument/2006/relationships/image" Target="../media/image98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7" Type="http://schemas.openxmlformats.org/officeDocument/2006/relationships/image" Target="../media/image103.jpg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18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1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1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jpeg"/><Relationship Id="rId1" Type="http://schemas.openxmlformats.org/officeDocument/2006/relationships/slideLayout" Target="../slideLayouts/slideLayout1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gif"/><Relationship Id="rId2" Type="http://schemas.openxmlformats.org/officeDocument/2006/relationships/hyperlink" Target="mailto:info@mfkchr.ru" TargetMode="Externa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1.png"/><Relationship Id="rId5" Type="http://schemas.openxmlformats.org/officeDocument/2006/relationships/image" Target="../media/image110.png"/><Relationship Id="rId4" Type="http://schemas.openxmlformats.org/officeDocument/2006/relationships/image" Target="../media/image10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9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58"/>
          <a:stretch/>
        </p:blipFill>
        <p:spPr>
          <a:xfrm>
            <a:off x="-267549" y="2"/>
            <a:ext cx="9989401" cy="612139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333" y="234617"/>
            <a:ext cx="5387637" cy="31086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 w="101600" prst="riblet"/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4950" y="3695583"/>
            <a:ext cx="8364396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БЮДЖЕТ ДЛЯ ГРАЖДАН</a:t>
            </a:r>
          </a:p>
          <a:p>
            <a:pPr algn="ctr"/>
            <a:r>
              <a:rPr lang="ru-RU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  Закону о республиканском  бюджете</a:t>
            </a:r>
          </a:p>
          <a:p>
            <a:pPr algn="ctr"/>
            <a:r>
              <a:rPr lang="ru-RU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Карачаево-Черкесской Республики </a:t>
            </a:r>
          </a:p>
          <a:p>
            <a:pPr algn="ctr"/>
            <a:r>
              <a:rPr lang="ru-RU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 2017 г и плановый период 2018-2019 </a:t>
            </a:r>
            <a:r>
              <a:rPr lang="ru-RU" sz="28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гг</a:t>
            </a:r>
            <a:endParaRPr lang="ru-RU" sz="2800" b="1" i="1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452032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4425" y="-107650"/>
            <a:ext cx="8749665" cy="1020233"/>
          </a:xfrm>
        </p:spPr>
        <p:txBody>
          <a:bodyPr>
            <a:normAutofit fontScale="90000"/>
          </a:bodyPr>
          <a:lstStyle/>
          <a:p>
            <a:r>
              <a:rPr lang="ru-RU" sz="35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Валовой региональный </a:t>
            </a:r>
            <a:r>
              <a:rPr lang="ru-RU" sz="35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продукт </a:t>
            </a:r>
            <a:r>
              <a:rPr lang="ru-RU" sz="35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5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5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</a:t>
            </a:r>
            <a:r>
              <a:rPr lang="ru-RU" sz="28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млн.руб</a:t>
            </a:r>
            <a:endParaRPr lang="ru-RU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38167998"/>
              </p:ext>
            </p:extLst>
          </p:nvPr>
        </p:nvGraphicFramePr>
        <p:xfrm>
          <a:off x="108398" y="3024117"/>
          <a:ext cx="9361040" cy="29889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3611" y="900458"/>
            <a:ext cx="9721850" cy="2123654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defTabSz="914361">
              <a:tabLst>
                <a:tab pos="361935" algn="l"/>
              </a:tabLst>
            </a:pP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Обобщающим показателем развития региона является </a:t>
            </a:r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валовой региональный продукт (ВРП)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defTabSz="914361">
              <a:tabLst>
                <a:tab pos="361935" algn="l"/>
              </a:tabLst>
            </a:pP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В 2014 году объем ВРП составил 69,2 млрд. рублей или 98,0 %  к 2013 году. Доля ВРП Карачаево-Черкесской Республики в ВРП СКФО </a:t>
            </a:r>
          </a:p>
          <a:p>
            <a:pPr defTabSz="914361"/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составила 4,4%. Объем ВРП по Карачаево-Черкесской Республике на душу населения составил 147,4 тыс. рублей(36,1% от среднероссийского </a:t>
            </a:r>
          </a:p>
          <a:p>
            <a:pPr defTabSz="914361"/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уровня и 89,4 % от среднего по СКФО уровня). В структуре производства ВРП в 2014 году доминировала промышленность – 23,2 %, </a:t>
            </a:r>
          </a:p>
          <a:p>
            <a:pPr defTabSz="914361"/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доля сельского хозяйства составила 19,2 %, торговли и услуг – более 10,0 % и строительства - 8,0 %.  </a:t>
            </a:r>
          </a:p>
          <a:p>
            <a:pPr defTabSz="914361">
              <a:tabLst>
                <a:tab pos="361935" algn="l"/>
              </a:tabLst>
            </a:pP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По итогам 2015 года ожидаемый номинальный объем ВРП составит  71,8 млрд. рублей с индексом физического объема – 96,3 % к уровню 2014 года. </a:t>
            </a:r>
          </a:p>
          <a:p>
            <a:pPr defTabSz="914361">
              <a:tabLst>
                <a:tab pos="361935" algn="l"/>
              </a:tabLst>
            </a:pP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В 2016 году прогнозируется увеличение индекса физического объема ВРП на 3,5 процентных пункта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 счет увеличения темпов роста </a:t>
            </a:r>
          </a:p>
          <a:p>
            <a:pPr defTabSz="914361"/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 2015 году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таких видов экономической деятельности, как производство и распределение электроэнергии, газа и воды, добыча полезных</a:t>
            </a:r>
          </a:p>
          <a:p>
            <a:pPr defTabSz="914361"/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ископаемых, сельское хозяйство, снижение инфляции. </a:t>
            </a:r>
          </a:p>
        </p:txBody>
      </p:sp>
    </p:spTree>
    <p:extLst>
      <p:ext uri="{BB962C8B-B14F-4D97-AF65-F5344CB8AC3E}">
        <p14:creationId xmlns:p14="http://schemas.microsoft.com/office/powerpoint/2010/main" val="222986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613453" cy="1020233"/>
          </a:xfrm>
        </p:spPr>
        <p:txBody>
          <a:bodyPr>
            <a:noAutofit/>
          </a:bodyPr>
          <a:lstStyle/>
          <a:p>
            <a:r>
              <a:rPr lang="ru-RU" sz="35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Производство важнейших видов продукции в натуральном выражении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5873503"/>
              </p:ext>
            </p:extLst>
          </p:nvPr>
        </p:nvGraphicFramePr>
        <p:xfrm>
          <a:off x="180405" y="1016040"/>
          <a:ext cx="9433044" cy="49969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4336"/>
                <a:gridCol w="1008112"/>
                <a:gridCol w="792088"/>
                <a:gridCol w="864096"/>
                <a:gridCol w="936103"/>
                <a:gridCol w="936103"/>
                <a:gridCol w="936103"/>
                <a:gridCol w="936103"/>
              </a:tblGrid>
              <a:tr h="719467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endParaRPr lang="ru-RU" sz="28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Единица </a:t>
                      </a:r>
                      <a:r>
                        <a:rPr lang="ru-RU" sz="1400" dirty="0" err="1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измер</a:t>
                      </a:r>
                      <a:endParaRPr lang="ru-RU" sz="14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2014</a:t>
                      </a:r>
                    </a:p>
                    <a:p>
                      <a:r>
                        <a:rPr lang="ru-RU" sz="14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(факт)</a:t>
                      </a:r>
                      <a:endParaRPr lang="ru-RU" sz="14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2015</a:t>
                      </a:r>
                    </a:p>
                    <a:p>
                      <a:r>
                        <a:rPr lang="ru-RU" sz="14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(факт)</a:t>
                      </a:r>
                      <a:endParaRPr lang="ru-RU" sz="14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</a:p>
                    <a:p>
                      <a:r>
                        <a:rPr lang="ru-RU" sz="14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(оценка)</a:t>
                      </a:r>
                      <a:endParaRPr lang="ru-RU" sz="14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</a:p>
                    <a:p>
                      <a:r>
                        <a:rPr lang="ru-RU" sz="14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(прогноз)</a:t>
                      </a:r>
                      <a:endParaRPr lang="ru-RU" sz="14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  <a:p>
                      <a:r>
                        <a:rPr lang="ru-RU" sz="14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(прогноз)</a:t>
                      </a:r>
                      <a:endParaRPr lang="ru-RU" sz="14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</a:p>
                    <a:p>
                      <a:r>
                        <a:rPr lang="ru-RU" sz="14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(прогноз)</a:t>
                      </a:r>
                      <a:endParaRPr lang="ru-RU" sz="14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4446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Валовой сбор зерна (в весе после доработки)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 тонн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299,04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390,64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399,51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251,30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255,70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260,63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Валовой сбор сахарной свеклы 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 тонн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274,10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264,31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186,78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326,89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328,40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331,35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4446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Валовой сбор семян масличных культур – всего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 тонн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18,66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17,08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20,60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18,70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19,10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19,30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 том числе подсолнечника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 тонн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18,66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17,08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19,30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18,70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19,10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19,30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Валовой сбор картофеля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 тонн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197,90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237,31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247,20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252,77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254,33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256,20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Валовой сбор овощей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 тонн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31,60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33,73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28,00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28,42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29,00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29,84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Скот и птица на убой (в живом весе)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 тонн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54,68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55,72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58,10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65,80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68,10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70,60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Молоко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 тонн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233,30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235,21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237,00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275,50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284,80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294,50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2271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Яйца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млн.шт.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87,39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85,29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89,00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90,60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92,10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92,50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Трикотажные изделия 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млн.шт.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0,45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0,42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0,41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0,43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0,44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0,45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42821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Электроэнергия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млрд. кВт. ч.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0,06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0,41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0,60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0,56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0,56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0,56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35655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тепловыми электростанциями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млрд. кВт. ч.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0,06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0,06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0,06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0,06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0,06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0,06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гидроэлектростанциями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млрд. кВт. ч.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0,34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0,53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0,50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0,50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0,50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061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4476" y="252388"/>
            <a:ext cx="9448978" cy="5586141"/>
          </a:xfrm>
          <a:prstGeom prst="rect">
            <a:avLst/>
          </a:prstGeom>
          <a:solidFill>
            <a:srgbClr val="FFFFCC"/>
          </a:solidFill>
          <a:ln>
            <a:solidFill>
              <a:srgbClr val="0070C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lIns="91436" tIns="45718" rIns="91436" bIns="45718" rtlCol="0">
            <a:spAutoFit/>
          </a:bodyPr>
          <a:lstStyle/>
          <a:p>
            <a:pPr>
              <a:lnSpc>
                <a:spcPct val="150000"/>
              </a:lnSpc>
              <a:tabLst>
                <a:tab pos="361935" algn="l"/>
              </a:tabLst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	Ведущее место в экономике республики принадлежит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промышленному производству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которое остается основным сектором для создания материальных благ, товарной и</a:t>
            </a:r>
          </a:p>
          <a:p>
            <a:pPr>
              <a:lnSpc>
                <a:spcPct val="150000"/>
              </a:lnSpc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денежной массы, новых рабочих мест  и инвестиционных источников. </a:t>
            </a:r>
          </a:p>
          <a:p>
            <a:pPr>
              <a:lnSpc>
                <a:spcPct val="150000"/>
              </a:lnSpc>
              <a:tabLst>
                <a:tab pos="361935" algn="l"/>
              </a:tabLst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	На предприятиях обрабатывающих производств в 2017-2019 годах более высокими темпами будут расти объемы </a:t>
            </a:r>
          </a:p>
          <a:p>
            <a:pPr>
              <a:lnSpc>
                <a:spcPct val="150000"/>
              </a:lnSpc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промышленного производства по таким направлениям, как текстильное производство, производство пищевых </a:t>
            </a:r>
          </a:p>
          <a:p>
            <a:pPr>
              <a:lnSpc>
                <a:spcPct val="150000"/>
              </a:lnSpc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продуктов, включая напитки, производство прочих неметаллических минеральных продуктов, производство </a:t>
            </a:r>
          </a:p>
          <a:p>
            <a:pPr>
              <a:lnSpc>
                <a:spcPct val="150000"/>
              </a:lnSpc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электрооборудования, электронного и оптического оборудования и другие. </a:t>
            </a:r>
          </a:p>
          <a:p>
            <a:pPr>
              <a:lnSpc>
                <a:spcPct val="150000"/>
              </a:lnSpc>
              <a:tabLst>
                <a:tab pos="361935" algn="l"/>
              </a:tabLst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	Производство пищевых продуктов, включая напитки занимает доминирующее положение в экономике республики, </a:t>
            </a:r>
          </a:p>
          <a:p>
            <a:pPr>
              <a:lnSpc>
                <a:spcPct val="150000"/>
              </a:lnSpc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 долю которого на протяжении последних нескольких лет приходится пятая часть объемов всего промышленного </a:t>
            </a:r>
          </a:p>
          <a:p>
            <a:pPr>
              <a:lnSpc>
                <a:spcPct val="150000"/>
              </a:lnSpc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производства, а среди обрабатывающих производств – более четверти. Это дает основание прогнозировать рост </a:t>
            </a:r>
          </a:p>
          <a:p>
            <a:pPr>
              <a:lnSpc>
                <a:spcPct val="150000"/>
              </a:lnSpc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индекса промышленного производства в отрасли  103,3%.</a:t>
            </a:r>
          </a:p>
          <a:p>
            <a:pPr defTabSz="893724">
              <a:lnSpc>
                <a:spcPct val="150000"/>
              </a:lnSpc>
              <a:tabLst>
                <a:tab pos="361935" algn="l"/>
              </a:tabLst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	Текстильное и швейное производство в республике представлено производством трикотажных изделий, швейного</a:t>
            </a:r>
          </a:p>
          <a:p>
            <a:pPr>
              <a:lnSpc>
                <a:spcPct val="150000"/>
              </a:lnSpc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производства, нетканых материалов (синтепона) ООО «Селена» и ЗАО ПТШФ «Ине». Увеличение индекса производства</a:t>
            </a:r>
          </a:p>
          <a:p>
            <a:pPr>
              <a:lnSpc>
                <a:spcPct val="150000"/>
              </a:lnSpc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в данной отрасли до 108% - 110% к 2019 году предполагается за счет реализации проектов, которые улучшат</a:t>
            </a:r>
          </a:p>
          <a:p>
            <a:pPr>
              <a:lnSpc>
                <a:spcPct val="150000"/>
              </a:lnSpc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социально-экономическую ситуацию на территории Карачаево-Черкесской Республики (ООО «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Квест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-А» </a:t>
            </a:r>
          </a:p>
          <a:p>
            <a:pPr>
              <a:lnSpc>
                <a:spcPct val="150000"/>
              </a:lnSpc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«Строительство фабрики по переработке шерсти и других видов волокон»). Заметный вклад в развитие этого вида</a:t>
            </a:r>
          </a:p>
          <a:p>
            <a:pPr>
              <a:lnSpc>
                <a:spcPct val="150000"/>
              </a:lnSpc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деятельности также будет внесен и предприятиями малого бизнеса.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3213" y="180381"/>
            <a:ext cx="1800200" cy="11951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74737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500" dirty="0">
                <a:solidFill>
                  <a:srgbClr val="A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Индекс потребительских цен за период с начала года</a:t>
            </a: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617763801"/>
              </p:ext>
            </p:extLst>
          </p:nvPr>
        </p:nvGraphicFramePr>
        <p:xfrm>
          <a:off x="324421" y="1548532"/>
          <a:ext cx="9145016" cy="43208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84255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4423" y="108373"/>
            <a:ext cx="8749665" cy="583311"/>
          </a:xfrm>
        </p:spPr>
        <p:txBody>
          <a:bodyPr>
            <a:normAutofit fontScale="90000"/>
          </a:bodyPr>
          <a:lstStyle/>
          <a:p>
            <a:r>
              <a:rPr lang="ru-RU" sz="35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Денежные доходы населения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2587812"/>
              </p:ext>
            </p:extLst>
          </p:nvPr>
        </p:nvGraphicFramePr>
        <p:xfrm>
          <a:off x="108397" y="684436"/>
          <a:ext cx="9505054" cy="50639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82770"/>
                <a:gridCol w="1160923"/>
                <a:gridCol w="725576"/>
                <a:gridCol w="725576"/>
                <a:gridCol w="798134"/>
                <a:gridCol w="870692"/>
                <a:gridCol w="870692"/>
                <a:gridCol w="870691"/>
              </a:tblGrid>
              <a:tr h="526605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endParaRPr lang="ru-RU" sz="18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Единица </a:t>
                      </a:r>
                      <a:r>
                        <a:rPr lang="ru-RU" sz="1400" dirty="0" err="1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измер</a:t>
                      </a:r>
                      <a:endParaRPr lang="ru-RU" sz="14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2014</a:t>
                      </a:r>
                    </a:p>
                    <a:p>
                      <a:r>
                        <a:rPr lang="ru-RU" sz="12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(факт)</a:t>
                      </a:r>
                      <a:endParaRPr lang="ru-RU" sz="12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2015</a:t>
                      </a:r>
                    </a:p>
                    <a:p>
                      <a:r>
                        <a:rPr lang="ru-RU" sz="12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(факт)</a:t>
                      </a:r>
                      <a:endParaRPr lang="ru-RU" sz="12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</a:p>
                    <a:p>
                      <a:r>
                        <a:rPr lang="ru-RU" sz="12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(оценка)</a:t>
                      </a:r>
                      <a:endParaRPr lang="ru-RU" sz="12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</a:p>
                    <a:p>
                      <a:r>
                        <a:rPr lang="ru-RU" sz="12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(прогноз)</a:t>
                      </a:r>
                      <a:endParaRPr lang="ru-RU" sz="12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  <a:p>
                      <a:r>
                        <a:rPr lang="ru-RU" sz="12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(прогноз)</a:t>
                      </a:r>
                      <a:endParaRPr lang="ru-RU" sz="12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</a:p>
                    <a:p>
                      <a:r>
                        <a:rPr lang="ru-RU" sz="12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(прогноз)</a:t>
                      </a:r>
                      <a:endParaRPr lang="ru-RU" sz="12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3461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доходы от предпринимательской деятельности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млн.руб.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11344,6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12 586,56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13 822,42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15 273,78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16 923,35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18 784,91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37528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другие доходы (включая "скрытые", от продажи валюты, денежные переводы и пр.)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млн.руб.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32913,59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36 521,17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40 107,14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44 318,39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49 104,78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54 506,30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2772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доходы от собственности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млн.руб.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977,89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1 087,48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1 194,26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1 319,65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1 462,18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1 623,02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социальные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выплаты,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вт.ч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FFDA6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млн.руб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FFDA6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20704,65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FFDA6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22 978,03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FFDA6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25 234,22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FFDA6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27 883,81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FFDA6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30 895,26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FFDA6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34 293,74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FFDA65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пенсии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млн.руб.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14406,8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16 539,93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18 163,59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20 070,76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22 238,41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24 684,63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пособия и социальная помощь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млн.руб.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5578,99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6 213,26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6 823,33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7 539,78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8 354,08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9 273,03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стипендии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млн.руб.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194,33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225,18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247,30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273,26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302,77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336,08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Реальные денежные доходы населения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% к предыдущему году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101,9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95,10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101,20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104,74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105,73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106,73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Среднедушевые денежные доходы (в месяц) 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FFDA6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руб.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FFDA6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16108,9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FFDA6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17 913,20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FFDA6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19 720,40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FFDA6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21 824,20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FFDA6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24 205,08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FFDA6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26 858,42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FFDA6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Средний размер назначенных пенсий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руб.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9397,8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10 329,30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11 279,60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12 328,60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13 487,49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14 768,80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Реальный размер назначенных пенсий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% к предыдущему году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94,7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98,90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100,65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103,60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104,39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105,29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37528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Величина прожиточного минимума (в среднем на душу населения)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FFDA6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руб. в месяц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FFDA6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7120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FFDA6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8 667,00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FFDA6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9 845,71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FFDA6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11 273,34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FFDA6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12 964,34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FFDA6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14 973,81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FFDA65"/>
                    </a:solidFill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Численность населения с денежными доходами ниже величины прожиточного минимума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% от общей численности населения субъекта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19,4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22,00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21,90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21,50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21,30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21,00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97" y="122004"/>
            <a:ext cx="1080120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105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6430" y="1"/>
            <a:ext cx="8749665" cy="576064"/>
          </a:xfrm>
        </p:spPr>
        <p:txBody>
          <a:bodyPr>
            <a:normAutofit fontScale="90000"/>
          </a:bodyPr>
          <a:lstStyle/>
          <a:p>
            <a:r>
              <a:rPr lang="ru-RU" sz="35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Труд и занятость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1621384"/>
              </p:ext>
            </p:extLst>
          </p:nvPr>
        </p:nvGraphicFramePr>
        <p:xfrm>
          <a:off x="108393" y="612429"/>
          <a:ext cx="9613456" cy="55008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0364"/>
                <a:gridCol w="1080120"/>
                <a:gridCol w="782043"/>
                <a:gridCol w="813446"/>
                <a:gridCol w="887396"/>
                <a:gridCol w="917675"/>
                <a:gridCol w="984055"/>
                <a:gridCol w="908357"/>
              </a:tblGrid>
              <a:tr h="526605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Показатели</a:t>
                      </a:r>
                      <a:endParaRPr lang="ru-RU" sz="18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Единица </a:t>
                      </a:r>
                      <a:r>
                        <a:rPr lang="ru-RU" sz="1400" dirty="0" err="1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измер</a:t>
                      </a:r>
                      <a:endParaRPr lang="ru-RU" sz="14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2014</a:t>
                      </a:r>
                    </a:p>
                    <a:p>
                      <a:r>
                        <a:rPr lang="ru-RU" sz="12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(факт)</a:t>
                      </a:r>
                      <a:endParaRPr lang="ru-RU" sz="12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2015</a:t>
                      </a:r>
                    </a:p>
                    <a:p>
                      <a:r>
                        <a:rPr lang="ru-RU" sz="12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(факт)</a:t>
                      </a:r>
                      <a:endParaRPr lang="ru-RU" sz="12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</a:p>
                    <a:p>
                      <a:r>
                        <a:rPr lang="ru-RU" sz="12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(оценка)</a:t>
                      </a:r>
                      <a:endParaRPr lang="ru-RU" sz="12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</a:p>
                    <a:p>
                      <a:r>
                        <a:rPr lang="ru-RU" sz="12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(прогноз)</a:t>
                      </a:r>
                      <a:endParaRPr lang="ru-RU" sz="12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  <a:p>
                      <a:r>
                        <a:rPr lang="ru-RU" sz="12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(прогноз)</a:t>
                      </a:r>
                      <a:endParaRPr lang="ru-RU" sz="12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</a:p>
                    <a:p>
                      <a:r>
                        <a:rPr lang="ru-RU" sz="12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(прогноз)</a:t>
                      </a:r>
                      <a:endParaRPr lang="ru-RU" sz="12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34593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Численность экономически активного населения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 чел.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198,7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201,80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200,90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200,00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199,70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198,50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33513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Среднегодовая численность занятых в экономике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 чел.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169,1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169,03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168,93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168,78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168,46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167,97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37528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Среднемесячная номинальная начисленная заработная плата в целом по региону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 руб.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19,9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20,50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21,30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21,90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22,70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24,00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7528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 предприятиях и в организациях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гос.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 муниципальной форм собственности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 чел.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52,67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52,63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52,58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52,47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52,31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52,11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37528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собственность общественных и религиозных организаций (объединений)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 чел.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0,55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0,54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0,54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0,53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0,52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0,51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2271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смешанная российская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 чел.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3,85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3,85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3,89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3,94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4,00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4,05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37528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иностранная, совместная российская и иностранная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 чел.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0,58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0,58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0,59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0,61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0,63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0,64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2271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частная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 чел.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111,45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111,44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111,33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111,22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110,99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110,66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Уровень безработицы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15,10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15,93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15,62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15,65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15,36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37528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Уровень зарегистрированной безработицы (на конец года)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1,8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1,70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1,80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1,69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1,65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1,62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37528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Численность безработных (по методологии МОТ)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 чел.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29,6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32,80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32,01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31,20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31,20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30,50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5581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Численность безработных, зарегистрированных в 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гос.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учреждениях службы занятости населения (на конец года)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 чел.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4,1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3,90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3,60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3,40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3,30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3,20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74104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Численность незанятых граждан, зарегистрированных в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гос.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учреждениях службы занятости населения, в расчете на одну заявленную вакансию (на конец года)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тыс.чел.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3,0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3,00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2,90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2,70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2,60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2,50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97" y="0"/>
            <a:ext cx="1171936" cy="1188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326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8433119"/>
              </p:ext>
            </p:extLst>
          </p:nvPr>
        </p:nvGraphicFramePr>
        <p:xfrm>
          <a:off x="108397" y="2700660"/>
          <a:ext cx="9325039" cy="3360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38589"/>
                <a:gridCol w="1061915"/>
                <a:gridCol w="900235"/>
                <a:gridCol w="981075"/>
                <a:gridCol w="981075"/>
                <a:gridCol w="981075"/>
                <a:gridCol w="981075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Показатели</a:t>
                      </a:r>
                      <a:endParaRPr lang="ru-RU" sz="16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Ед. измерения</a:t>
                      </a:r>
                      <a:endParaRPr lang="ru-RU" sz="14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2015</a:t>
                      </a:r>
                      <a:endParaRPr lang="ru-RU" sz="16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Оценка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  <a:endParaRPr lang="ru-RU" sz="16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lang="ru-RU" sz="16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  <a:endParaRPr lang="ru-RU" sz="1600" b="1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lang="ru-RU" sz="1600" b="1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lang="ru-RU" sz="1600" b="1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Объем работ, выполненных по виду экономической деятельности "Строительство" 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 ценах соответствующих лет; млн. руб.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10 382,10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10 787,00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11 396,10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12 263,40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13 210,30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Индекс производства по виду деятельности "Строительство" 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% к предыдущему году в сопоставимых ценах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77,70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100,00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101,00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102,00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102,30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Индекс-дефлятор по объему работ, выполненных по виду деятельности "строительство" 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% к предыдущему году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98,20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103,90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104,60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105,50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105,30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Ввод в действие жилых домов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 кв. м. в общей площади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182,50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170,00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140,50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135,50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140,50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Удельный вес жилых домов, построенных населением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86,00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57,00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56,00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55,00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56,00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916709" y="33482"/>
            <a:ext cx="34267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Строительство</a:t>
            </a:r>
            <a:endParaRPr lang="ru-RU" sz="4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9" y="702437"/>
            <a:ext cx="2309270" cy="16558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96138">
            <a:off x="106462" y="2465115"/>
            <a:ext cx="1332148" cy="10247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94" y="1725938"/>
            <a:ext cx="566192" cy="566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2088617" y="864456"/>
            <a:ext cx="7271478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 defTabSz="36195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	Объем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работ, выполненных по виду деятельности «строительство»  в июне 2016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года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составил 936,2 млн рублей ,что на 12,3% меньше, чем  за июнь 2015 года, за период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начала года – 2834,2 млн рублей (снижение на 15,9%). В июне 2016 года в республике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введено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8,2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тыс.кв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метров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жилья (44 дома), что на 16,9% меньше чем за июнь 2015 года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defTabSz="36195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	Всего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 начала года построено 69,1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тыс.кв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метров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жилья (355 индивидуальных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1 многоквартирный дом), из них в сельской местности – 31.2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тыс.кв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метров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(211 домов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Доля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индивидуального жилья , в общем объеме ввода составила 90,3% (62,4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тыс.кв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метров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55332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6370" y="108372"/>
            <a:ext cx="8749665" cy="576064"/>
          </a:xfrm>
        </p:spPr>
        <p:txBody>
          <a:bodyPr>
            <a:normAutofit fontScale="90000"/>
          </a:bodyPr>
          <a:lstStyle/>
          <a:p>
            <a:r>
              <a:rPr lang="ru-RU" sz="3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Итоги реализации бюджетной политики в 2014 – 2016гг 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759920289"/>
              </p:ext>
            </p:extLst>
          </p:nvPr>
        </p:nvGraphicFramePr>
        <p:xfrm>
          <a:off x="396430" y="684436"/>
          <a:ext cx="8856984" cy="54369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29444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7091" y="232653"/>
            <a:ext cx="8749665" cy="1020233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Цели и задачи бюджетной политики </a:t>
            </a:r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2017 год и плановый период 2018 - 2019 </a:t>
            </a:r>
            <a:r>
              <a:rPr lang="ru-RU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гг</a:t>
            </a:r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n w="11430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4222078612"/>
              </p:ext>
            </p:extLst>
          </p:nvPr>
        </p:nvGraphicFramePr>
        <p:xfrm>
          <a:off x="108397" y="900460"/>
          <a:ext cx="9361039" cy="2664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527824561"/>
              </p:ext>
            </p:extLst>
          </p:nvPr>
        </p:nvGraphicFramePr>
        <p:xfrm>
          <a:off x="180405" y="3434204"/>
          <a:ext cx="9289031" cy="2664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45428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3496" y="72368"/>
            <a:ext cx="8749665" cy="1020233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Налоговая политика КЧР</a:t>
            </a:r>
            <a:b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6409" y="1183621"/>
            <a:ext cx="93438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361950" algn="l"/>
              </a:tabLst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	Основные направления налоговой политики КЧР формируются с учетом мероприятий, подлежащих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реализации в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соответствии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 Соглашениями с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Министерством финансов РФ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 очередном трехлетнем периоде.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9212" y="1706841"/>
            <a:ext cx="9541060" cy="6463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Что дала реализация налоговой политики 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2015 году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истекшем периоде 2016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года?</a:t>
            </a:r>
          </a:p>
          <a:p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3295122758"/>
              </p:ext>
            </p:extLst>
          </p:nvPr>
        </p:nvGraphicFramePr>
        <p:xfrm>
          <a:off x="4451749" y="1759178"/>
          <a:ext cx="5108500" cy="3276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70"/>
          <a:stretch/>
        </p:blipFill>
        <p:spPr>
          <a:xfrm>
            <a:off x="7199879" y="1836564"/>
            <a:ext cx="1714600" cy="15607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2" y="3397360"/>
            <a:ext cx="1416321" cy="8982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" name="TextBox 14"/>
          <p:cNvSpPr txBox="1"/>
          <p:nvPr/>
        </p:nvSpPr>
        <p:spPr>
          <a:xfrm>
            <a:off x="33185" y="5087241"/>
            <a:ext cx="963488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1350" dirty="0" smtClean="0">
                <a:latin typeface="Times New Roman"/>
                <a:ea typeface="MS Mincho"/>
              </a:rPr>
              <a:t>	</a:t>
            </a:r>
            <a:r>
              <a:rPr lang="ru-RU" sz="1400" dirty="0" smtClean="0">
                <a:latin typeface="Times New Roman"/>
                <a:ea typeface="MS Mincho"/>
              </a:rPr>
              <a:t>КЧР </a:t>
            </a:r>
            <a:r>
              <a:rPr lang="ru-RU" sz="1400" dirty="0">
                <a:latin typeface="Times New Roman"/>
                <a:ea typeface="MS Mincho"/>
              </a:rPr>
              <a:t>в числе первых 28 субъектов </a:t>
            </a:r>
            <a:r>
              <a:rPr lang="ru-RU" sz="1400" dirty="0" smtClean="0">
                <a:latin typeface="Times New Roman"/>
                <a:ea typeface="MS Mincho"/>
              </a:rPr>
              <a:t>РФ с </a:t>
            </a:r>
            <a:r>
              <a:rPr lang="ru-RU" sz="1400" dirty="0">
                <a:latin typeface="Times New Roman"/>
                <a:ea typeface="MS Mincho"/>
              </a:rPr>
              <a:t>1 января 2015 года ввела на своей территории </a:t>
            </a:r>
            <a:r>
              <a:rPr lang="ru-RU" sz="1400" dirty="0" smtClean="0">
                <a:latin typeface="Times New Roman"/>
                <a:ea typeface="MS Mincho"/>
              </a:rPr>
              <a:t>налогообложение</a:t>
            </a:r>
          </a:p>
          <a:p>
            <a:pPr indent="450215" algn="just">
              <a:spcAft>
                <a:spcPts val="0"/>
              </a:spcAft>
            </a:pPr>
            <a:r>
              <a:rPr lang="ru-RU" sz="1400" dirty="0" smtClean="0">
                <a:latin typeface="Times New Roman"/>
                <a:ea typeface="MS Mincho"/>
              </a:rPr>
              <a:t>имущества </a:t>
            </a:r>
            <a:r>
              <a:rPr lang="ru-RU" sz="1400" dirty="0">
                <a:latin typeface="Times New Roman"/>
                <a:ea typeface="MS Mincho"/>
              </a:rPr>
              <a:t>физических лиц   от кадастровой стоимости. Решение принято в целях повышения эффективности </a:t>
            </a:r>
            <a:endParaRPr lang="ru-RU" sz="1400" dirty="0" smtClean="0">
              <a:latin typeface="Times New Roman"/>
              <a:ea typeface="MS Mincho"/>
            </a:endParaRPr>
          </a:p>
          <a:p>
            <a:pPr indent="450215" algn="just">
              <a:spcAft>
                <a:spcPts val="0"/>
              </a:spcAft>
            </a:pPr>
            <a:r>
              <a:rPr lang="ru-RU" sz="1400" dirty="0" smtClean="0">
                <a:latin typeface="Times New Roman"/>
                <a:ea typeface="MS Mincho"/>
              </a:rPr>
              <a:t>налогообложения </a:t>
            </a:r>
            <a:r>
              <a:rPr lang="ru-RU" sz="1400" dirty="0">
                <a:latin typeface="Times New Roman"/>
                <a:ea typeface="MS Mincho"/>
              </a:rPr>
              <a:t>имущества физических лиц, в том числе за счет включения в налогооблагаемую базу объектов </a:t>
            </a:r>
            <a:endParaRPr lang="ru-RU" sz="1400" dirty="0" smtClean="0">
              <a:latin typeface="Times New Roman"/>
              <a:ea typeface="MS Mincho"/>
            </a:endParaRPr>
          </a:p>
          <a:p>
            <a:pPr indent="450215" algn="just">
              <a:spcAft>
                <a:spcPts val="0"/>
              </a:spcAft>
            </a:pPr>
            <a:r>
              <a:rPr lang="ru-RU" sz="1400" dirty="0" smtClean="0">
                <a:latin typeface="Times New Roman"/>
                <a:ea typeface="MS Mincho"/>
              </a:rPr>
              <a:t>недвижимости</a:t>
            </a:r>
            <a:r>
              <a:rPr lang="ru-RU" sz="1400" dirty="0">
                <a:latin typeface="Times New Roman"/>
                <a:ea typeface="MS Mincho"/>
              </a:rPr>
              <a:t>, </a:t>
            </a:r>
            <a:r>
              <a:rPr lang="ru-RU" sz="1400" dirty="0" smtClean="0">
                <a:latin typeface="Times New Roman"/>
                <a:ea typeface="MS Mincho"/>
              </a:rPr>
              <a:t>введенных </a:t>
            </a:r>
            <a:r>
              <a:rPr lang="ru-RU" sz="1400" dirty="0">
                <a:latin typeface="Times New Roman"/>
                <a:ea typeface="MS Mincho"/>
              </a:rPr>
              <a:t>в эксплуатацию после 1 января 2013 года и не имеющих инвентаризационной стоимости. </a:t>
            </a:r>
            <a:endParaRPr lang="ru-RU" sz="1400" dirty="0">
              <a:effectLst/>
              <a:latin typeface="Times New Roman"/>
              <a:ea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2433" y="2088592"/>
            <a:ext cx="5572484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95350" indent="-895350">
              <a:buAutoNum type="arabicPeriod"/>
            </a:pPr>
            <a:r>
              <a:rPr lang="ru-RU" sz="1400" dirty="0" smtClean="0">
                <a:latin typeface="Times New Roman"/>
                <a:ea typeface="Times New Roman"/>
              </a:rPr>
              <a:t>1.В республике </a:t>
            </a:r>
            <a:r>
              <a:rPr lang="ru-RU" sz="1400" dirty="0">
                <a:latin typeface="Times New Roman"/>
                <a:ea typeface="Times New Roman"/>
              </a:rPr>
              <a:t>проведена значительная работа по инвентаризации налоговых льгот и ставок, </a:t>
            </a:r>
            <a:r>
              <a:rPr lang="ru-RU" sz="1400" dirty="0" smtClean="0">
                <a:latin typeface="Times New Roman"/>
                <a:ea typeface="Times New Roman"/>
              </a:rPr>
              <a:t>установленных </a:t>
            </a:r>
            <a:r>
              <a:rPr lang="ru-RU" sz="1400" dirty="0">
                <a:latin typeface="Times New Roman"/>
                <a:ea typeface="Times New Roman"/>
              </a:rPr>
              <a:t>законодательством субъекта, созданию правовой основы налогового </a:t>
            </a:r>
            <a:r>
              <a:rPr lang="ru-RU" sz="1400" dirty="0" smtClean="0">
                <a:latin typeface="Times New Roman"/>
                <a:ea typeface="Times New Roman"/>
              </a:rPr>
              <a:t>стимулирования </a:t>
            </a:r>
            <a:r>
              <a:rPr lang="ru-RU" sz="1400" dirty="0">
                <a:latin typeface="Times New Roman"/>
                <a:ea typeface="Times New Roman"/>
              </a:rPr>
              <a:t>притока инвестиций, развития малого </a:t>
            </a:r>
            <a:r>
              <a:rPr lang="ru-RU" sz="1400" dirty="0" smtClean="0">
                <a:latin typeface="Times New Roman"/>
                <a:ea typeface="Times New Roman"/>
              </a:rPr>
              <a:t>бизнеса.</a:t>
            </a:r>
          </a:p>
          <a:p>
            <a:endParaRPr lang="ru-RU" sz="1400" dirty="0" smtClean="0">
              <a:latin typeface="Times New Roman"/>
              <a:ea typeface="Times New Roman"/>
            </a:endParaRPr>
          </a:p>
          <a:p>
            <a:pPr marL="895350" indent="-895350">
              <a:buAutoNum type="arabicPeriod"/>
            </a:pPr>
            <a:r>
              <a:rPr lang="ru-RU" sz="1400" dirty="0" smtClean="0">
                <a:latin typeface="Times New Roman"/>
                <a:ea typeface="Times New Roman"/>
              </a:rPr>
              <a:t>2.Отмена неэффективных льгот, </a:t>
            </a:r>
            <a:r>
              <a:rPr lang="ru-RU" sz="1400" dirty="0">
                <a:latin typeface="Times New Roman"/>
                <a:ea typeface="Times New Roman"/>
              </a:rPr>
              <a:t>вовлечение в налогообложение неучтенных объектов</a:t>
            </a:r>
            <a:r>
              <a:rPr lang="ru-RU" sz="1400" dirty="0">
                <a:latin typeface="Times New Roman"/>
                <a:ea typeface="BatangChe"/>
              </a:rPr>
              <a:t>, повышение уровня собираемости доходов,</a:t>
            </a:r>
            <a:r>
              <a:rPr lang="ru-RU" sz="1400" dirty="0">
                <a:latin typeface="Times New Roman"/>
                <a:ea typeface="Times New Roman"/>
              </a:rPr>
              <a:t> поддержка малого и среднего предпринимательства, импортозамещающих производств, создание условий для привлечения инвесторов, минимизация способов уклонения от налогообложения</a:t>
            </a:r>
            <a:endParaRPr lang="ru-RU" sz="1400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316" y="1986270"/>
            <a:ext cx="1404542" cy="8709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334428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507" y="3094965"/>
            <a:ext cx="9664343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361">
              <a:tabLst>
                <a:tab pos="361950" algn="l"/>
              </a:tabLst>
            </a:pP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dirty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dirty="0" smtClean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Объем социально-значимых расходных обязательств в </a:t>
            </a:r>
            <a:r>
              <a:rPr lang="ru-RU" sz="1600" dirty="0" smtClean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республиканском бюджете </a:t>
            </a:r>
            <a:r>
              <a:rPr lang="ru-RU" sz="1600" dirty="0" smtClean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КЧР </a:t>
            </a:r>
          </a:p>
          <a:p>
            <a:pPr algn="just" defTabSz="914361"/>
            <a:r>
              <a:rPr lang="ru-RU" sz="1600" dirty="0" smtClean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на 2017 год и плановый период 2018-2019 годы составляет:</a:t>
            </a:r>
          </a:p>
          <a:p>
            <a:pPr algn="just" defTabSz="914361"/>
            <a:r>
              <a:rPr lang="ru-RU" sz="1600" dirty="0" smtClean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2017 г. - 10 671,1 млн. рублей, 73,9% от общего объема расходов и 107,9 % к уровню 2016 года;</a:t>
            </a:r>
          </a:p>
          <a:p>
            <a:pPr algn="just" defTabSz="914361"/>
            <a:r>
              <a:rPr lang="ru-RU" sz="1600" dirty="0" smtClean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2018 г. – 10 630,3 млн. рублей или 74,7%;</a:t>
            </a:r>
          </a:p>
          <a:p>
            <a:pPr algn="just" defTabSz="914361"/>
            <a:r>
              <a:rPr lang="ru-RU" sz="1600" dirty="0" smtClean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2019 г. – 10 600,2 млн. рублей или 73,3%.</a:t>
            </a:r>
          </a:p>
          <a:p>
            <a:pPr algn="just" defTabSz="914361">
              <a:tabLst>
                <a:tab pos="361950" algn="l"/>
              </a:tabLst>
            </a:pPr>
            <a:r>
              <a:rPr lang="ru-RU" sz="1600" dirty="0" smtClean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	На реализацию государственных программ в бюджете КЧР предусмотрено в 2017 году </a:t>
            </a:r>
          </a:p>
          <a:p>
            <a:pPr algn="just" defTabSz="914361">
              <a:tabLst>
                <a:tab pos="361950" algn="l"/>
              </a:tabLst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16 909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251,8 </a:t>
            </a:r>
            <a:r>
              <a:rPr lang="ru-RU" sz="1600" dirty="0" smtClean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1600" dirty="0" smtClean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600" dirty="0" smtClean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руб</a:t>
            </a:r>
            <a:r>
              <a:rPr lang="ru-RU" sz="1600" dirty="0" smtClean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, что составляет </a:t>
            </a:r>
            <a:r>
              <a:rPr lang="ru-RU" sz="1600" dirty="0" smtClean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92,7 </a:t>
            </a:r>
            <a:r>
              <a:rPr lang="ru-RU" sz="1600" dirty="0" smtClean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% от общего объема расходов республиканского бюджета, </a:t>
            </a:r>
          </a:p>
          <a:p>
            <a:pPr algn="just" defTabSz="914361">
              <a:tabLst>
                <a:tab pos="361950" algn="l"/>
              </a:tabLst>
            </a:pPr>
            <a:r>
              <a:rPr lang="ru-RU" sz="1600" dirty="0" smtClean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в 2018 г -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13 918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083,6 </a:t>
            </a:r>
            <a:r>
              <a:rPr lang="ru-RU" sz="1600" dirty="0" smtClean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1600" dirty="0" smtClean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600" dirty="0" smtClean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руб</a:t>
            </a:r>
            <a:r>
              <a:rPr lang="ru-RU" sz="1600" dirty="0" smtClean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600" dirty="0" smtClean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92,9 </a:t>
            </a:r>
            <a:r>
              <a:rPr lang="ru-RU" sz="1600" dirty="0" smtClean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%), в 2019 г -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14 023 748,1</a:t>
            </a:r>
            <a:r>
              <a:rPr lang="ru-RU" sz="1600" dirty="0" smtClean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тыс</a:t>
            </a:r>
            <a:r>
              <a:rPr lang="ru-RU" sz="1600" dirty="0" smtClean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 </a:t>
            </a:r>
            <a:r>
              <a:rPr lang="ru-RU" sz="1600" dirty="0" err="1" smtClean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руб</a:t>
            </a:r>
            <a:r>
              <a:rPr lang="ru-RU" sz="1600" dirty="0" smtClean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(</a:t>
            </a:r>
            <a:r>
              <a:rPr lang="ru-RU" sz="1600" dirty="0" smtClean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93,0%).</a:t>
            </a:r>
            <a:endParaRPr lang="ru-RU" sz="1600" dirty="0" smtClean="0">
              <a:solidFill>
                <a:srgbClr val="4F81BD">
                  <a:lumMod val="50000"/>
                </a:srgbClr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 defTabSz="914361">
              <a:tabLst>
                <a:tab pos="361950" algn="l"/>
              </a:tabLst>
            </a:pPr>
            <a:r>
              <a:rPr lang="ru-RU" sz="1600" dirty="0" smtClean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	Надеюсь, что предложенная вашему вниманию информация будет полезной и интересной.</a:t>
            </a:r>
            <a:endParaRPr lang="ru-RU" sz="1600" dirty="0">
              <a:solidFill>
                <a:srgbClr val="4F81BD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defTabSz="914361">
              <a:tabLst>
                <a:tab pos="361950" algn="l"/>
              </a:tabLst>
            </a:pP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endParaRPr lang="ru-RU" sz="16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defTabSz="914361"/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Рустам </a:t>
            </a:r>
            <a:r>
              <a:rPr lang="ru-RU" sz="1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Ханафиевич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Эльканов,</a:t>
            </a:r>
          </a:p>
          <a:p>
            <a:pPr algn="r" defTabSz="914361"/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Министр финансов Карачаево-Черкесской 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Республики</a:t>
            </a:r>
            <a:endParaRPr lang="ru-RU" sz="1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72800" y="540420"/>
            <a:ext cx="619268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361">
              <a:tabLst>
                <a:tab pos="361950" algn="l"/>
              </a:tabLst>
            </a:pP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dirty="0" smtClean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Предлагаем Вашему вниманию очередную версию </a:t>
            </a:r>
            <a:r>
              <a:rPr lang="ru-RU" sz="1600" dirty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буклета «Бюджет  для граждан </a:t>
            </a:r>
            <a:r>
              <a:rPr lang="ru-RU" sz="1600" dirty="0" smtClean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1600" dirty="0" smtClean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Закону </a:t>
            </a:r>
            <a:r>
              <a:rPr lang="ru-RU" sz="1600" dirty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о республиканском бюджете </a:t>
            </a:r>
            <a:r>
              <a:rPr lang="ru-RU" sz="1600" dirty="0" smtClean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КЧР на </a:t>
            </a:r>
            <a:r>
              <a:rPr lang="ru-RU" sz="1600" dirty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2017 и плановый период 2018 и </a:t>
            </a:r>
            <a:r>
              <a:rPr lang="ru-RU" sz="1600" dirty="0" smtClean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2019гг»,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составленный на основе закона Карачаево-Черкесской Республики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 23.12.2016 №92-РЗ</a:t>
            </a:r>
            <a:r>
              <a:rPr lang="ru-RU" sz="1600" b="1" i="1" dirty="0" smtClean="0">
                <a:solidFill>
                  <a:srgbClr val="002060"/>
                </a:solidFill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 республиканском бюджете Карачаево-Черкесской Республики на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2017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год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плановый период 2018 и 2019годов».</a:t>
            </a:r>
          </a:p>
          <a:p>
            <a:pPr algn="just" defTabSz="914361">
              <a:tabLst>
                <a:tab pos="361950" algn="l"/>
              </a:tabLst>
            </a:pPr>
            <a:r>
              <a:rPr lang="ru-RU" sz="1600" dirty="0" smtClean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	В информационном буклете отражены </a:t>
            </a:r>
            <a:r>
              <a:rPr lang="ru-RU" sz="1600" dirty="0" smtClean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сведения об основных показателях социально-экономического развития КЧР, направлениях бюджетной и налоговой политики, сведения о планируемых доходах и расходах бюджета, общественно-значимых проектах и т.д.</a:t>
            </a:r>
            <a:endParaRPr lang="ru-RU" sz="1600" dirty="0">
              <a:solidFill>
                <a:srgbClr val="4F81BD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5" r="8753" b="6744"/>
          <a:stretch/>
        </p:blipFill>
        <p:spPr>
          <a:xfrm>
            <a:off x="33869" y="672143"/>
            <a:ext cx="3158498" cy="231654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9" name="Прямоугольник 8"/>
          <p:cNvSpPr/>
          <p:nvPr/>
        </p:nvSpPr>
        <p:spPr>
          <a:xfrm>
            <a:off x="152084" y="148923"/>
            <a:ext cx="939494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914361"/>
            <a:r>
              <a:rPr lang="ru-RU" sz="28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Уважаемые жители Карачаево-Черкесской Республики !</a:t>
            </a:r>
            <a:endParaRPr lang="ru-RU" sz="28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549721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78845" y="533550"/>
            <a:ext cx="684076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42900" algn="just">
              <a:spcAft>
                <a:spcPts val="0"/>
              </a:spcAft>
            </a:pPr>
            <a:r>
              <a:rPr lang="ru-RU" sz="1400" dirty="0" smtClean="0">
                <a:latin typeface="Times New Roman"/>
                <a:ea typeface="Times New Roman"/>
              </a:rPr>
              <a:t>За </a:t>
            </a:r>
            <a:r>
              <a:rPr lang="ru-RU" sz="1400" dirty="0">
                <a:latin typeface="Times New Roman"/>
                <a:ea typeface="Times New Roman"/>
              </a:rPr>
              <a:t>2012-2015 </a:t>
            </a:r>
            <a:r>
              <a:rPr lang="ru-RU" sz="1400" dirty="0" err="1" smtClean="0">
                <a:latin typeface="Times New Roman"/>
                <a:ea typeface="Times New Roman"/>
              </a:rPr>
              <a:t>гг</a:t>
            </a:r>
            <a:r>
              <a:rPr lang="ru-RU" sz="1400" dirty="0" smtClean="0">
                <a:latin typeface="Times New Roman"/>
                <a:ea typeface="Times New Roman"/>
              </a:rPr>
              <a:t> </a:t>
            </a:r>
            <a:r>
              <a:rPr lang="ru-RU" sz="1400" dirty="0">
                <a:latin typeface="Times New Roman"/>
                <a:ea typeface="Times New Roman"/>
              </a:rPr>
              <a:t>объем выпадающих доходов по льготам и пониженным ставкам, </a:t>
            </a:r>
            <a:r>
              <a:rPr lang="ru-RU" sz="1400" dirty="0" smtClean="0">
                <a:latin typeface="Times New Roman"/>
                <a:ea typeface="Times New Roman"/>
              </a:rPr>
              <a:t>установленным </a:t>
            </a:r>
            <a:r>
              <a:rPr lang="ru-RU" sz="1400" dirty="0">
                <a:latin typeface="Times New Roman"/>
                <a:ea typeface="Times New Roman"/>
              </a:rPr>
              <a:t>республиканским законодательством, сократился в 6,7 раз </a:t>
            </a:r>
            <a:r>
              <a:rPr lang="ru-RU" sz="1400" dirty="0" smtClean="0">
                <a:latin typeface="Times New Roman"/>
                <a:ea typeface="Times New Roman"/>
              </a:rPr>
              <a:t>с </a:t>
            </a:r>
            <a:r>
              <a:rPr lang="ru-RU" sz="1400" dirty="0">
                <a:latin typeface="Times New Roman"/>
                <a:ea typeface="Times New Roman"/>
              </a:rPr>
              <a:t>321,7 млн. </a:t>
            </a:r>
            <a:r>
              <a:rPr lang="ru-RU" sz="1400" dirty="0" err="1" smtClean="0">
                <a:latin typeface="Times New Roman"/>
                <a:ea typeface="Times New Roman"/>
              </a:rPr>
              <a:t>руб</a:t>
            </a:r>
            <a:r>
              <a:rPr lang="ru-RU" sz="1400" dirty="0" smtClean="0">
                <a:latin typeface="Times New Roman"/>
                <a:ea typeface="Times New Roman"/>
              </a:rPr>
              <a:t> </a:t>
            </a:r>
            <a:r>
              <a:rPr lang="ru-RU" sz="1400" dirty="0">
                <a:latin typeface="Times New Roman"/>
                <a:ea typeface="Times New Roman"/>
              </a:rPr>
              <a:t>до 48,2 млн. рублей. При этом объем выпадающих доходов от льгот </a:t>
            </a:r>
            <a:r>
              <a:rPr lang="ru-RU" sz="1400" dirty="0" smtClean="0">
                <a:latin typeface="Times New Roman"/>
                <a:ea typeface="Times New Roman"/>
              </a:rPr>
              <a:t>по </a:t>
            </a:r>
            <a:r>
              <a:rPr lang="ru-RU" sz="1400" dirty="0">
                <a:latin typeface="Times New Roman"/>
                <a:ea typeface="Times New Roman"/>
              </a:rPr>
              <a:t>региональным и местным налогам, установленных федеральным законодательством, </a:t>
            </a:r>
            <a:r>
              <a:rPr lang="ru-RU" sz="1400" dirty="0" smtClean="0">
                <a:latin typeface="Times New Roman"/>
                <a:ea typeface="Times New Roman"/>
              </a:rPr>
              <a:t>за </a:t>
            </a:r>
            <a:r>
              <a:rPr lang="ru-RU" sz="1400" dirty="0">
                <a:latin typeface="Times New Roman"/>
                <a:ea typeface="Times New Roman"/>
              </a:rPr>
              <a:t>тот же период вырос в 2,5 раза - со 132 млн. рублей до 326,1 млн. рублей.</a:t>
            </a:r>
            <a:endParaRPr lang="ru-RU" sz="1400" dirty="0"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907968005"/>
              </p:ext>
            </p:extLst>
          </p:nvPr>
        </p:nvGraphicFramePr>
        <p:xfrm>
          <a:off x="0" y="2304616"/>
          <a:ext cx="9613453" cy="43208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390004" y="1827530"/>
            <a:ext cx="68509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Так выглядит динамика </a:t>
            </a: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объема льгот 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по видам налогов</a:t>
            </a:r>
          </a:p>
          <a:p>
            <a:pPr algn="r"/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97" y="171587"/>
            <a:ext cx="2281111" cy="2281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5373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0403" y="180380"/>
            <a:ext cx="94330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1400" dirty="0">
                <a:latin typeface="Times New Roman"/>
                <a:ea typeface="Times New Roman"/>
              </a:rPr>
              <a:t>При определении общих параметров объема доходной части </a:t>
            </a:r>
            <a:r>
              <a:rPr lang="ru-RU" sz="1400" dirty="0" smtClean="0">
                <a:latin typeface="Times New Roman"/>
                <a:ea typeface="Times New Roman"/>
              </a:rPr>
              <a:t>консолидированного бюджета КЧР </a:t>
            </a:r>
            <a:r>
              <a:rPr lang="ru-RU" sz="1400" dirty="0">
                <a:latin typeface="Times New Roman"/>
                <a:ea typeface="Times New Roman"/>
              </a:rPr>
              <a:t>на 2017 - 2019 годы должны быть учтены следующие изменения, </a:t>
            </a:r>
            <a:r>
              <a:rPr lang="ru-RU" sz="1400" dirty="0" smtClean="0">
                <a:latin typeface="Times New Roman"/>
                <a:ea typeface="Times New Roman"/>
              </a:rPr>
              <a:t>вступающие в </a:t>
            </a:r>
            <a:r>
              <a:rPr lang="ru-RU" sz="1400" dirty="0">
                <a:latin typeface="Times New Roman"/>
                <a:ea typeface="Times New Roman"/>
              </a:rPr>
              <a:t>силу, а также планируемые к принятию в 2017-2019 годах</a:t>
            </a:r>
            <a:r>
              <a:rPr lang="ru-RU" sz="1400" dirty="0" smtClean="0">
                <a:latin typeface="Times New Roman"/>
                <a:ea typeface="Times New Roman"/>
              </a:rPr>
              <a:t>:</a:t>
            </a:r>
          </a:p>
          <a:p>
            <a:pPr indent="450215" algn="just">
              <a:spcAft>
                <a:spcPts val="0"/>
              </a:spcAft>
            </a:pPr>
            <a:endParaRPr lang="ru-RU" sz="1400" dirty="0"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674055088"/>
              </p:ext>
            </p:extLst>
          </p:nvPr>
        </p:nvGraphicFramePr>
        <p:xfrm>
          <a:off x="108398" y="720440"/>
          <a:ext cx="9613452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444790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375101870"/>
              </p:ext>
            </p:extLst>
          </p:nvPr>
        </p:nvGraphicFramePr>
        <p:xfrm>
          <a:off x="288417" y="936464"/>
          <a:ext cx="9181019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6429" y="180380"/>
            <a:ext cx="9055350" cy="1020233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направления налоговой политики КЧР на 2017г и плановый период 2018 и 2019 </a:t>
            </a:r>
            <a:r>
              <a:rPr lang="ru-RU" sz="3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гг</a:t>
            </a: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423021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68413"/>
            <a:ext cx="9721850" cy="1020233"/>
          </a:xfrm>
        </p:spPr>
        <p:txBody>
          <a:bodyPr>
            <a:normAutofit fontScale="90000"/>
          </a:bodyPr>
          <a:lstStyle/>
          <a:p>
            <a:r>
              <a:rPr lang="ru-RU" sz="31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подходы к формированию расходов республиканского бюджета на 2017 год</a:t>
            </a:r>
            <a:br>
              <a:rPr lang="ru-RU" sz="31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и плановый период 2018 и 2019 </a:t>
            </a:r>
            <a:r>
              <a:rPr lang="ru-RU" sz="31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гг</a:t>
            </a:r>
            <a:r>
              <a:rPr lang="ru-RU" b="1" dirty="0"/>
              <a:t> 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44401" y="1476524"/>
            <a:ext cx="9487547" cy="4462756"/>
          </a:xfrm>
          <a:prstGeom prst="rect">
            <a:avLst/>
          </a:prstGeom>
          <a:solidFill>
            <a:schemeClr val="bg1"/>
          </a:solidFill>
        </p:spPr>
        <p:txBody>
          <a:bodyPr wrap="square" lIns="91436" tIns="45718" rIns="91436" bIns="45718" rtlCol="0">
            <a:spAutoFit/>
          </a:bodyPr>
          <a:lstStyle/>
          <a:p>
            <a:pPr>
              <a:tabLst>
                <a:tab pos="355585" algn="l"/>
              </a:tabLst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350" dirty="0">
                <a:latin typeface="Times New Roman" pitchFamily="18" charset="0"/>
                <a:cs typeface="Times New Roman" pitchFamily="18" charset="0"/>
              </a:rPr>
              <a:t>При планировании республиканского бюджета будут учтены действующие расходные обязательства по следующим </a:t>
            </a:r>
          </a:p>
          <a:p>
            <a:r>
              <a:rPr lang="ru-RU" sz="1350" dirty="0">
                <a:latin typeface="Times New Roman" pitchFamily="18" charset="0"/>
                <a:cs typeface="Times New Roman" pitchFamily="18" charset="0"/>
              </a:rPr>
              <a:t>первоочередным расходам:</a:t>
            </a:r>
          </a:p>
          <a:p>
            <a:r>
              <a:rPr lang="ru-RU" sz="1350" dirty="0">
                <a:latin typeface="Times New Roman" pitchFamily="18" charset="0"/>
                <a:cs typeface="Times New Roman" pitchFamily="18" charset="0"/>
              </a:rPr>
              <a:t>- оплате труда и начислениям на нее по государственным учреждениям и органам государственной власти;</a:t>
            </a:r>
          </a:p>
          <a:p>
            <a:r>
              <a:rPr lang="ru-RU" sz="1350" dirty="0">
                <a:latin typeface="Times New Roman" pitchFamily="18" charset="0"/>
                <a:cs typeface="Times New Roman" pitchFamily="18" charset="0"/>
              </a:rPr>
              <a:t>- законодательно установленным публично-нормативным и иным социально-значимым обязательствам, в том числе по </a:t>
            </a:r>
          </a:p>
          <a:p>
            <a:r>
              <a:rPr lang="ru-RU" sz="1350" dirty="0">
                <a:latin typeface="Times New Roman" pitchFamily="18" charset="0"/>
                <a:cs typeface="Times New Roman" pitchFamily="18" charset="0"/>
              </a:rPr>
              <a:t>- выплате социальных пособий и компенсаций;</a:t>
            </a:r>
          </a:p>
          <a:p>
            <a:r>
              <a:rPr lang="ru-RU" sz="1350" dirty="0">
                <a:latin typeface="Times New Roman" pitchFamily="18" charset="0"/>
                <a:cs typeface="Times New Roman" pitchFamily="18" charset="0"/>
              </a:rPr>
              <a:t>- безвозмездным перечислениям бюджетам другого уровня бюджетной системы;</a:t>
            </a:r>
          </a:p>
          <a:p>
            <a:r>
              <a:rPr lang="ru-RU" sz="1350" dirty="0">
                <a:latin typeface="Times New Roman" pitchFamily="18" charset="0"/>
                <a:cs typeface="Times New Roman" pitchFamily="18" charset="0"/>
              </a:rPr>
              <a:t>- оплате коммунальных услуг;</a:t>
            </a:r>
          </a:p>
          <a:p>
            <a:r>
              <a:rPr lang="ru-RU" sz="1350" dirty="0">
                <a:latin typeface="Times New Roman" pitchFamily="18" charset="0"/>
                <a:cs typeface="Times New Roman" pitchFamily="18" charset="0"/>
              </a:rPr>
              <a:t>- обслуживанию государственного долга.</a:t>
            </a:r>
          </a:p>
          <a:p>
            <a:pPr defTabSz="355585"/>
            <a:r>
              <a:rPr lang="ru-RU" sz="1350" dirty="0">
                <a:latin typeface="Times New Roman" pitchFamily="18" charset="0"/>
                <a:cs typeface="Times New Roman" pitchFamily="18" charset="0"/>
              </a:rPr>
              <a:t>	Объем и структура расходов республиканского бюджета на 2017-2019 годы будет осуществляться исходя из следующих</a:t>
            </a:r>
          </a:p>
          <a:p>
            <a:pPr defTabSz="355585"/>
            <a:r>
              <a:rPr lang="ru-RU" sz="1350" dirty="0">
                <a:latin typeface="Times New Roman" pitchFamily="18" charset="0"/>
                <a:cs typeface="Times New Roman" pitchFamily="18" charset="0"/>
              </a:rPr>
              <a:t> основных подходов:</a:t>
            </a:r>
          </a:p>
          <a:p>
            <a:pPr marL="285738" indent="-285738" defTabSz="355585">
              <a:buFont typeface="Wingdings" pitchFamily="2" charset="2"/>
              <a:buChar char="Ø"/>
            </a:pPr>
            <a:r>
              <a:rPr lang="ru-RU" sz="1350" dirty="0">
                <a:latin typeface="Times New Roman" pitchFamily="18" charset="0"/>
                <a:cs typeface="Times New Roman" pitchFamily="18" charset="0"/>
              </a:rPr>
              <a:t>Объемы бюджетных ассигнований на исполнение действующих обязательств на 2017 год будут приняты расходы, </a:t>
            </a:r>
          </a:p>
          <a:p>
            <a:pPr defTabSz="355585"/>
            <a:r>
              <a:rPr lang="ru-RU" sz="1350" dirty="0">
                <a:latin typeface="Times New Roman" pitchFamily="18" charset="0"/>
                <a:cs typeface="Times New Roman" pitchFamily="18" charset="0"/>
              </a:rPr>
              <a:t>утвержденные Законом КЧР от 30.12.2015 № 108-РЗ «О республиканском бюджете КЧР на 2016 год» (далее – Закон о </a:t>
            </a:r>
          </a:p>
          <a:p>
            <a:pPr defTabSz="355585"/>
            <a:r>
              <a:rPr lang="ru-RU" sz="1350" dirty="0">
                <a:latin typeface="Times New Roman" pitchFamily="18" charset="0"/>
                <a:cs typeface="Times New Roman" pitchFamily="18" charset="0"/>
              </a:rPr>
              <a:t>республиканском бюджете на 2016 год) в первоначальной редакции, объемы 2018 - 2019 года приняты равными объемам 2017г.</a:t>
            </a:r>
          </a:p>
          <a:p>
            <a:pPr marL="285738" indent="-285738" defTabSz="355585">
              <a:buFont typeface="Wingdings" pitchFamily="2" charset="2"/>
              <a:buChar char="Ø"/>
            </a:pPr>
            <a:r>
              <a:rPr lang="ru-RU" sz="1350" dirty="0">
                <a:latin typeface="Times New Roman" pitchFamily="18" charset="0"/>
                <a:cs typeface="Times New Roman" pitchFamily="18" charset="0"/>
              </a:rPr>
              <a:t>Уточнение «базовых» объемов бюджетных ассигнований на 2017 - 2019 года планируется осуществлять с учетом </a:t>
            </a:r>
          </a:p>
          <a:p>
            <a:pPr defTabSz="355585"/>
            <a:r>
              <a:rPr lang="ru-RU" sz="1350" dirty="0">
                <a:latin typeface="Times New Roman" pitchFamily="18" charset="0"/>
                <a:cs typeface="Times New Roman" pitchFamily="18" charset="0"/>
              </a:rPr>
              <a:t>прекращающихся расходных обязательств ограниченного срока действия, изменения контингента получателей мер </a:t>
            </a:r>
          </a:p>
          <a:p>
            <a:pPr defTabSz="355585"/>
            <a:r>
              <a:rPr lang="ru-RU" sz="1350" dirty="0">
                <a:latin typeface="Times New Roman" pitchFamily="18" charset="0"/>
                <a:cs typeface="Times New Roman" pitchFamily="18" charset="0"/>
              </a:rPr>
              <a:t>социальной поддержки, изменения тарифов на коммунальные услуги, необходимости реализации мероприятий указов </a:t>
            </a:r>
          </a:p>
          <a:p>
            <a:pPr defTabSz="355585"/>
            <a:r>
              <a:rPr lang="ru-RU" sz="1350" dirty="0">
                <a:latin typeface="Times New Roman" pitchFamily="18" charset="0"/>
                <a:cs typeface="Times New Roman" pitchFamily="18" charset="0"/>
              </a:rPr>
              <a:t>Президента РФ от 7 мая 2012 г. </a:t>
            </a:r>
            <a:r>
              <a:rPr lang="ru-RU" sz="1350" dirty="0">
                <a:latin typeface="Times New Roman" pitchFamily="18" charset="0"/>
                <a:cs typeface="Times New Roman" pitchFamily="18" charset="0"/>
                <a:hlinkClick r:id="rId2"/>
              </a:rPr>
              <a:t>№ 597</a:t>
            </a:r>
            <a:r>
              <a:rPr lang="ru-RU" sz="1350" dirty="0">
                <a:latin typeface="Times New Roman" pitchFamily="18" charset="0"/>
                <a:cs typeface="Times New Roman" pitchFamily="18" charset="0"/>
              </a:rPr>
              <a:t> «О мероприятиях по реализации государственной социальной политики», от </a:t>
            </a:r>
          </a:p>
          <a:p>
            <a:pPr defTabSz="355585"/>
            <a:r>
              <a:rPr lang="ru-RU" sz="1350" dirty="0">
                <a:latin typeface="Times New Roman" pitchFamily="18" charset="0"/>
                <a:cs typeface="Times New Roman" pitchFamily="18" charset="0"/>
              </a:rPr>
              <a:t>1 июня 2012 г. </a:t>
            </a:r>
            <a:r>
              <a:rPr lang="ru-RU" sz="1350" dirty="0">
                <a:latin typeface="Times New Roman" pitchFamily="18" charset="0"/>
                <a:cs typeface="Times New Roman" pitchFamily="18" charset="0"/>
                <a:hlinkClick r:id="rId3"/>
              </a:rPr>
              <a:t>№ 761</a:t>
            </a:r>
            <a:r>
              <a:rPr lang="ru-RU" sz="1350" dirty="0">
                <a:latin typeface="Times New Roman" pitchFamily="18" charset="0"/>
                <a:cs typeface="Times New Roman" pitchFamily="18" charset="0"/>
              </a:rPr>
              <a:t> «О Национальной стратегии действий в интересах детей на 2012 - 2017 годы» и от 28 декабря 2012 г.</a:t>
            </a:r>
          </a:p>
          <a:p>
            <a:pPr defTabSz="355585"/>
            <a:r>
              <a:rPr lang="ru-RU" sz="13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50" dirty="0">
                <a:latin typeface="Times New Roman" pitchFamily="18" charset="0"/>
                <a:cs typeface="Times New Roman" pitchFamily="18" charset="0"/>
                <a:hlinkClick r:id="rId4"/>
              </a:rPr>
              <a:t>№ 1688</a:t>
            </a:r>
            <a:r>
              <a:rPr lang="ru-RU" sz="1350" dirty="0">
                <a:latin typeface="Times New Roman" pitchFamily="18" charset="0"/>
                <a:cs typeface="Times New Roman" pitchFamily="18" charset="0"/>
              </a:rPr>
              <a:t> «О некоторых мерах по реализации государственной политики в сфере защиты детей-сирот и детей, оставшихся </a:t>
            </a:r>
          </a:p>
          <a:p>
            <a:pPr defTabSz="355585"/>
            <a:r>
              <a:rPr lang="ru-RU" sz="1350" dirty="0">
                <a:latin typeface="Times New Roman" pitchFamily="18" charset="0"/>
                <a:cs typeface="Times New Roman" pitchFamily="18" charset="0"/>
              </a:rPr>
              <a:t>без попечения родителей», изменения минимального размера оплаты труда</a:t>
            </a:r>
            <a:r>
              <a:rPr lang="ru-RU" sz="135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35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810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597710288"/>
              </p:ext>
            </p:extLst>
          </p:nvPr>
        </p:nvGraphicFramePr>
        <p:xfrm>
          <a:off x="72394" y="900288"/>
          <a:ext cx="9397044" cy="48607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613" y="1878389"/>
            <a:ext cx="1627343" cy="10710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821" y="1292657"/>
            <a:ext cx="1596543" cy="11714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98" y="2272556"/>
            <a:ext cx="1692573" cy="11280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extBox 1"/>
          <p:cNvSpPr txBox="1"/>
          <p:nvPr/>
        </p:nvSpPr>
        <p:spPr>
          <a:xfrm>
            <a:off x="982684" y="176414"/>
            <a:ext cx="49318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n w="11430"/>
                <a:solidFill>
                  <a:srgbClr val="A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Бюджетный процесс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5240" y="-71648"/>
            <a:ext cx="1900589" cy="18903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033" y="612428"/>
            <a:ext cx="1579451" cy="15794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Горизонтальный свиток 4"/>
          <p:cNvSpPr/>
          <p:nvPr/>
        </p:nvSpPr>
        <p:spPr>
          <a:xfrm>
            <a:off x="3024721" y="3204717"/>
            <a:ext cx="6581108" cy="2906488"/>
          </a:xfrm>
          <a:prstGeom prst="horizontalScroll">
            <a:avLst/>
          </a:prstGeom>
          <a:solidFill>
            <a:srgbClr val="FEFEEC"/>
          </a:solidFill>
          <a:effectLst>
            <a:glow rad="139700">
              <a:schemeClr val="accent4">
                <a:satMod val="175000"/>
                <a:alpha val="40000"/>
              </a:schemeClr>
            </a:glow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u="sng" dirty="0">
                <a:solidFill>
                  <a:prstClr val="black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При составлении проекта бюджета</a:t>
            </a:r>
            <a:r>
              <a:rPr lang="ru-RU" u="sng" dirty="0">
                <a:solidFill>
                  <a:prstClr val="white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u="sng" dirty="0">
                <a:solidFill>
                  <a:prstClr val="black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учитываются :</a:t>
            </a:r>
          </a:p>
          <a:p>
            <a:pPr marL="285750" lvl="0" indent="-285750" algn="just">
              <a:buFont typeface="Wingdings" pitchFamily="2" charset="2"/>
              <a:buChar char="ü"/>
            </a:pPr>
            <a:r>
              <a:rPr lang="ru-RU" sz="1400" dirty="0">
                <a:solidFill>
                  <a:prstClr val="black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Послание Президента РФ Федеральному Собранию РФ;</a:t>
            </a:r>
          </a:p>
          <a:p>
            <a:pPr marL="285750" lvl="0" indent="-285750" algn="just">
              <a:buFont typeface="Wingdings" pitchFamily="2" charset="2"/>
              <a:buChar char="ü"/>
            </a:pPr>
            <a:r>
              <a:rPr lang="ru-RU" sz="1400" dirty="0">
                <a:solidFill>
                  <a:prstClr val="black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Бюджетное послание Президента </a:t>
            </a:r>
            <a:r>
              <a:rPr lang="ru-RU" sz="1400" dirty="0" smtClean="0">
                <a:solidFill>
                  <a:prstClr val="black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РФ 1 декабря 2016 года </a:t>
            </a:r>
            <a:r>
              <a:rPr lang="ru-RU" sz="1400" dirty="0">
                <a:solidFill>
                  <a:prstClr val="black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Федеральному Собранию РФ;</a:t>
            </a:r>
          </a:p>
          <a:p>
            <a:pPr marL="285750" lvl="0" indent="-285750" algn="just">
              <a:buFont typeface="Wingdings" pitchFamily="2" charset="2"/>
              <a:buChar char="ü"/>
            </a:pPr>
            <a:r>
              <a:rPr lang="ru-RU" sz="1400" dirty="0">
                <a:solidFill>
                  <a:prstClr val="black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Указы Президента от 07 мая 2012 года;</a:t>
            </a:r>
          </a:p>
          <a:p>
            <a:pPr marL="285750" lvl="0" indent="-285750" algn="just">
              <a:buFont typeface="Wingdings" pitchFamily="2" charset="2"/>
              <a:buChar char="ü"/>
            </a:pPr>
            <a:r>
              <a:rPr lang="ru-RU" sz="1400" dirty="0">
                <a:solidFill>
                  <a:prstClr val="black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Государственные программы КЧР;</a:t>
            </a:r>
          </a:p>
          <a:p>
            <a:pPr marL="285750" lvl="0" indent="-285750" algn="just">
              <a:buFont typeface="Wingdings" pitchFamily="2" charset="2"/>
              <a:buChar char="ü"/>
            </a:pPr>
            <a:r>
              <a:rPr lang="ru-RU" sz="1400" dirty="0">
                <a:solidFill>
                  <a:prstClr val="black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Прогноз социально-экономического развития КЧР на 2017 и плановый период 2018-2019 </a:t>
            </a:r>
            <a:r>
              <a:rPr lang="ru-RU" sz="1400" dirty="0" err="1">
                <a:solidFill>
                  <a:prstClr val="black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гг</a:t>
            </a:r>
            <a:r>
              <a:rPr lang="ru-RU" sz="1400" dirty="0">
                <a:solidFill>
                  <a:prstClr val="black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lvl="0" indent="-285750" algn="just">
              <a:buFont typeface="Wingdings" pitchFamily="2" charset="2"/>
              <a:buChar char="ü"/>
            </a:pPr>
            <a:r>
              <a:rPr lang="ru-RU" sz="1400" dirty="0">
                <a:solidFill>
                  <a:prstClr val="black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Основные направления бюджетной и налоговой политики КЧР на 2017 и плановый период 2018-2019гг</a:t>
            </a:r>
            <a:endParaRPr lang="ru-RU" sz="1400" dirty="0">
              <a:solidFill>
                <a:prstClr val="white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8074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132" descr="гиряКр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0753" y="3589713"/>
            <a:ext cx="517129" cy="666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32" descr="гиряКр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1995" y="1784788"/>
            <a:ext cx="517129" cy="666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32" descr="гиряКр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318" y="1649446"/>
            <a:ext cx="517129" cy="6665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31" descr="гир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389" y="1149707"/>
            <a:ext cx="1021629" cy="11663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30" descr="гиряЗел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347" y="1230623"/>
            <a:ext cx="967792" cy="11425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47" descr="гиряЗел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91" y="4720497"/>
            <a:ext cx="342669" cy="3748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46" descr="гиря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30" y="5105954"/>
            <a:ext cx="327086" cy="357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539133" y="4640309"/>
            <a:ext cx="1354863" cy="368413"/>
          </a:xfrm>
          <a:prstGeom prst="rect">
            <a:avLst/>
          </a:prstGeom>
        </p:spPr>
        <p:txBody>
          <a:bodyPr wrap="square" lIns="90530" tIns="45265" rIns="90530" bIns="45265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Доходы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50791" y="5095309"/>
            <a:ext cx="1050823" cy="368413"/>
          </a:xfrm>
          <a:prstGeom prst="rect">
            <a:avLst/>
          </a:prstGeom>
        </p:spPr>
        <p:txBody>
          <a:bodyPr wrap="none" lIns="90530" tIns="45265" rIns="90530" bIns="45265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Расходы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625" y="-132668"/>
            <a:ext cx="89437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n w="11430"/>
                <a:solidFill>
                  <a:srgbClr val="A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характеристики проекта </a:t>
            </a:r>
            <a:r>
              <a:rPr lang="ru-RU" sz="3200" b="1" dirty="0" smtClean="0">
                <a:ln w="11430"/>
                <a:solidFill>
                  <a:srgbClr val="A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бюджета </a:t>
            </a:r>
          </a:p>
          <a:p>
            <a:r>
              <a:rPr lang="ru-RU" sz="3200" b="1" dirty="0" smtClean="0">
                <a:ln w="11430"/>
                <a:solidFill>
                  <a:srgbClr val="A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2017 и плановый период 2018 -2019гг, </a:t>
            </a:r>
            <a:r>
              <a:rPr lang="ru-RU" sz="2000" b="1" dirty="0" smtClean="0">
                <a:ln w="11430"/>
                <a:solidFill>
                  <a:srgbClr val="A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sz="2000" b="1" dirty="0" err="1" smtClean="0">
                <a:ln w="11430"/>
                <a:solidFill>
                  <a:srgbClr val="A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руб</a:t>
            </a:r>
            <a:endParaRPr lang="ru-RU" sz="2000" b="1" dirty="0"/>
          </a:p>
        </p:txBody>
      </p:sp>
      <p:grpSp>
        <p:nvGrpSpPr>
          <p:cNvPr id="21" name="Group 160"/>
          <p:cNvGrpSpPr>
            <a:grpSpLocks/>
          </p:cNvGrpSpPr>
          <p:nvPr/>
        </p:nvGrpSpPr>
        <p:grpSpPr bwMode="auto">
          <a:xfrm>
            <a:off x="6022909" y="1355202"/>
            <a:ext cx="3094906" cy="2295904"/>
            <a:chOff x="128" y="847"/>
            <a:chExt cx="2747" cy="1485"/>
          </a:xfrm>
        </p:grpSpPr>
        <p:pic>
          <p:nvPicPr>
            <p:cNvPr id="22" name="Picture 131" descr="гиря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7" y="847"/>
              <a:ext cx="914" cy="76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130" descr="гиряЗел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" y="868"/>
              <a:ext cx="859" cy="73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158" descr="весы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" y="1251"/>
              <a:ext cx="2747" cy="108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5" name="Group 160"/>
          <p:cNvGrpSpPr>
            <a:grpSpLocks/>
          </p:cNvGrpSpPr>
          <p:nvPr/>
        </p:nvGrpSpPr>
        <p:grpSpPr bwMode="auto">
          <a:xfrm>
            <a:off x="3581877" y="3175307"/>
            <a:ext cx="3094906" cy="2297449"/>
            <a:chOff x="128" y="846"/>
            <a:chExt cx="2747" cy="1486"/>
          </a:xfrm>
        </p:grpSpPr>
        <p:pic>
          <p:nvPicPr>
            <p:cNvPr id="26" name="Picture 131" descr="гиря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5" y="846"/>
              <a:ext cx="931" cy="77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130" descr="гиряЗел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" y="888"/>
              <a:ext cx="859" cy="73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58" descr="весы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" y="1251"/>
              <a:ext cx="2747" cy="108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9" name="Прямоугольник 28"/>
          <p:cNvSpPr/>
          <p:nvPr/>
        </p:nvSpPr>
        <p:spPr>
          <a:xfrm>
            <a:off x="1694367" y="3365318"/>
            <a:ext cx="113450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2017 </a:t>
            </a:r>
            <a:r>
              <a:rPr lang="ru-RU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</a:t>
            </a:r>
            <a:endParaRPr lang="ru-RU" sz="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7129177" y="3539853"/>
            <a:ext cx="108876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2018</a:t>
            </a:r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</a:t>
            </a:r>
            <a:endParaRPr lang="ru-RU" sz="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4608193" y="5385843"/>
            <a:ext cx="104227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2019</a:t>
            </a:r>
            <a:r>
              <a:rPr lang="ru-RU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</a:t>
            </a:r>
            <a:endParaRPr lang="ru-RU" sz="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7761" y="944550"/>
            <a:ext cx="11320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17 818 167,2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60560" y="1098438"/>
            <a:ext cx="11272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14 700 592,1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50292" y="2941140"/>
            <a:ext cx="11272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14 857 554,7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158" descr="весы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75" y="1801893"/>
            <a:ext cx="3094906" cy="16712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32" descr="гиряКр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50" y="5485546"/>
            <a:ext cx="328566" cy="4235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539133" y="5539731"/>
            <a:ext cx="1146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Дефицит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68434" y="1387668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420 021,2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628038" y="1494111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rgbClr val="000000"/>
                </a:solidFill>
                <a:latin typeface="Times New Roman"/>
                <a:ea typeface="Times New Roman"/>
              </a:rPr>
              <a:t>269 004,5</a:t>
            </a:r>
            <a:endParaRPr lang="ru-RU" sz="1400" dirty="0"/>
          </a:p>
        </p:txBody>
      </p:sp>
      <p:sp>
        <p:nvSpPr>
          <p:cNvPr id="37" name="TextBox 36"/>
          <p:cNvSpPr txBox="1"/>
          <p:nvPr/>
        </p:nvSpPr>
        <p:spPr>
          <a:xfrm>
            <a:off x="3202450" y="3343327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217 674,4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504182" y="882681"/>
            <a:ext cx="11320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18 238 188,4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867180" y="1036570"/>
            <a:ext cx="11272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rgbClr val="000000"/>
                </a:solidFill>
                <a:latin typeface="Times New Roman"/>
                <a:ea typeface="Times New Roman"/>
              </a:rPr>
              <a:t>14 </a:t>
            </a:r>
            <a:r>
              <a:rPr lang="ru-RU" sz="14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969 596,6</a:t>
            </a:r>
            <a:endParaRPr lang="ru-RU"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438379" y="2894020"/>
            <a:ext cx="11320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15 075 229,1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98238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4421" y="108372"/>
            <a:ext cx="9073008" cy="1020233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dirty="0" smtClean="0">
                <a:ln w="11430"/>
                <a:solidFill>
                  <a:srgbClr val="A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Объем и структура </a:t>
            </a:r>
            <a:r>
              <a:rPr lang="ru-RU" sz="3600" dirty="0" smtClean="0">
                <a:ln w="11430"/>
                <a:solidFill>
                  <a:srgbClr val="A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доходов </a:t>
            </a:r>
            <a:r>
              <a:rPr lang="ru-RU" sz="3600" dirty="0" smtClean="0">
                <a:ln w="11430"/>
                <a:solidFill>
                  <a:srgbClr val="A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КЧР на 2017 год</a:t>
            </a:r>
            <a:endParaRPr lang="ru-RU" sz="3600" dirty="0">
              <a:ln w="11430"/>
              <a:solidFill>
                <a:srgbClr val="AC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428103882"/>
              </p:ext>
            </p:extLst>
          </p:nvPr>
        </p:nvGraphicFramePr>
        <p:xfrm>
          <a:off x="180405" y="1152488"/>
          <a:ext cx="9361040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17952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2268849"/>
              </p:ext>
            </p:extLst>
          </p:nvPr>
        </p:nvGraphicFramePr>
        <p:xfrm>
          <a:off x="115392" y="792916"/>
          <a:ext cx="9613453" cy="48929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3325"/>
                <a:gridCol w="1152128"/>
                <a:gridCol w="900100"/>
                <a:gridCol w="864096"/>
                <a:gridCol w="936104"/>
                <a:gridCol w="972108"/>
                <a:gridCol w="864096"/>
                <a:gridCol w="1051496"/>
              </a:tblGrid>
              <a:tr h="431580">
                <a:tc rowSpan="2"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2015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</a:p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</a:p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оценка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Налоговые и неналоговые доходы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6 430 032,6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5 730 466,6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5 309 744,9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5 451 988,6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5 537 553,1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5 577 873,0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5 881 342,8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Налог на прибыль организаций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1 229 341,9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1 003 135,9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1 183 340,0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1 132 526,1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1 227 400,3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1 229 167,2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1 333 650,2 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Налог на доходы физических лиц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2 275 742,4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2 086 633,6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2 274 794,8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2 336 678,6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2 344 113,6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2 348 572,4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2 388 859,7</a:t>
                      </a:r>
                    </a:p>
                  </a:txBody>
                  <a:tcPr marL="9525" marR="9525" marT="9525" marB="0" anchor="ctr"/>
                </a:tc>
              </a:tr>
              <a:tr h="28185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Акцизы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914 349,2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846 676,3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869 597,3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1 076 419,0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808 534,2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797 388,6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894 440,1 </a:t>
                      </a:r>
                    </a:p>
                  </a:txBody>
                  <a:tcPr marL="9525" marR="9525" marT="9525" marB="0" anchor="ctr"/>
                </a:tc>
              </a:tr>
              <a:tr h="2880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Налоги на совокупный доход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283 003,9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240 474,0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267 664,9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252 699,9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270 555,9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271 534,0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286 204,0</a:t>
                      </a:r>
                    </a:p>
                  </a:txBody>
                  <a:tcPr marL="9525" marR="9525" marT="9525" marB="0" anchor="ctr"/>
                </a:tc>
              </a:tr>
              <a:tr h="2880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Налоги на имущество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482 770,0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472 062,4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513 450,1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439 567,9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576 860,3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612 270,7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649 871,9 </a:t>
                      </a:r>
                    </a:p>
                  </a:txBody>
                  <a:tcPr marL="9525" marR="9525" marT="9525" marB="0" anchor="ctr"/>
                </a:tc>
              </a:tr>
              <a:tr h="2880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Государственная пошлина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10 617,0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25 308,3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21 690,3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20 322,1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21 201,8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22 049,8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22 931,8 </a:t>
                      </a:r>
                    </a:p>
                  </a:txBody>
                  <a:tcPr marL="9525" marR="9525" marT="9525" marB="0" anchor="ctr"/>
                </a:tc>
              </a:tr>
              <a:tr h="252028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Иные налоговые доходы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40 778,2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40 933,9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42 361,5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38 610,0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41 524,1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42 847,0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43 950,0 </a:t>
                      </a:r>
                    </a:p>
                  </a:txBody>
                  <a:tcPr marL="9525" marR="9525" marT="9525" marB="0" anchor="ctr"/>
                </a:tc>
              </a:tr>
              <a:tr h="265740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Неналоговые доходы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1 211 897,2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1022 686,3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131255,6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159193,2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245085,8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252961,6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261286,2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794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Дотации КЧР и МО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6 904 149,4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6904149,4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6901679,2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6901679,2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effectLst/>
                          <a:latin typeface="Times New Roman"/>
                          <a:ea typeface="Times New Roman"/>
                        </a:rPr>
                        <a:t>6 843 927,0</a:t>
                      </a:r>
                      <a:endParaRPr lang="ru-RU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6 843 927,0</a:t>
                      </a:r>
                      <a:endParaRPr lang="ru-RU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6 843 927,0</a:t>
                      </a:r>
                      <a:endParaRPr lang="ru-RU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0121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Субсидии КЧР и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межбюджетные субсидии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5 986 508,7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5814 566,5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3936812,5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3936812,5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36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719 090,8</a:t>
                      </a: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624 147,8</a:t>
                      </a:r>
                      <a:endParaRPr lang="ru-RU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608 533,0</a:t>
                      </a:r>
                      <a:endParaRPr lang="ru-RU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314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Иные межбюджетные трансферты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860769,9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860669,7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584986,7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584986,7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effectLst/>
                          <a:latin typeface="Times New Roman"/>
                          <a:ea typeface="Times New Roman"/>
                        </a:rPr>
                        <a:t>29 346,4</a:t>
                      </a:r>
                      <a:endParaRPr lang="ru-RU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26 487,3</a:t>
                      </a:r>
                      <a:endParaRPr lang="ru-RU" sz="11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25 911,5</a:t>
                      </a:r>
                      <a:endParaRPr lang="ru-RU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977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Субвенции КЧР и МО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1062862,0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1059085,1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1040416,2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1040416,2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908 244,2</a:t>
                      </a:r>
                      <a:endParaRPr lang="ru-RU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888 211,6</a:t>
                      </a:r>
                      <a:endParaRPr lang="ru-RU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889 243,2</a:t>
                      </a:r>
                      <a:endParaRPr lang="ru-RU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14925" y="88399"/>
            <a:ext cx="96069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Структура налоговых и неналоговых доходов КЧР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19" y="540420"/>
            <a:ext cx="1096200" cy="1096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978137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20665" y="252388"/>
            <a:ext cx="6751098" cy="1020233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n w="11430"/>
                <a:solidFill>
                  <a:srgbClr val="A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Налоговые и неналоговые доходы КЧР, прогнозируемые  </a:t>
            </a:r>
            <a:r>
              <a:rPr lang="ru-RU" sz="3200" b="1" dirty="0">
                <a:ln w="11430"/>
                <a:solidFill>
                  <a:srgbClr val="A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2017 </a:t>
            </a:r>
            <a:r>
              <a:rPr lang="ru-RU" sz="3200" b="1" dirty="0" smtClean="0">
                <a:ln w="11430"/>
                <a:solidFill>
                  <a:srgbClr val="A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 и плановый период 2018 и 2019гг</a:t>
            </a:r>
            <a:endParaRPr lang="ru-RU" sz="3200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6283100"/>
              </p:ext>
            </p:extLst>
          </p:nvPr>
        </p:nvGraphicFramePr>
        <p:xfrm>
          <a:off x="108397" y="1620540"/>
          <a:ext cx="9469050" cy="44748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48372"/>
                <a:gridCol w="1260140"/>
                <a:gridCol w="1260140"/>
                <a:gridCol w="1260140"/>
                <a:gridCol w="1224136"/>
                <a:gridCol w="1116122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smtClean="0">
                          <a:latin typeface="Times New Roman" pitchFamily="18" charset="0"/>
                          <a:cs typeface="Times New Roman" pitchFamily="18" charset="0"/>
                        </a:rPr>
                        <a:t>2015 </a:t>
                      </a:r>
                    </a:p>
                    <a:p>
                      <a:pPr algn="ctr"/>
                      <a:r>
                        <a:rPr lang="ru-RU" sz="1600" smtClean="0"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</a:p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план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2017 прогноз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2018 прогноз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2019 прогноз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Налог на прибыль организаций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1 003 135,9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1 183 340,0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1 227 400,3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1 229 167,2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1 333 650,2 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Налог на доходы физических лиц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2 086 633,6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2 274 794,8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2 344 113,6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2 348 572,4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2 388 859,7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Акцизы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846 676,3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869 597,3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808 534,2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797 388,6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894 440,1 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Налоги на совокупный доход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240 474,0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267 664,9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270 555,9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271 534,0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286 204,0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Налоги на имущество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472 062,4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513 450,1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576 860,3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612 270,7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649 871,9 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Государственная пошлина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25 308,3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21 690,3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21 201,8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22 049,8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22 931,8 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14 787,5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11 644,8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10 708,3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10 356,0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10 350,7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Иные налоговые доходы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40 933,9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42 361,5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41 524,1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42 847,0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43 950,0 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Неналоговые доходы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1022686,3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131255,6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245085,8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252961,6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261286,2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smtClean="0">
                          <a:effectLst/>
                          <a:latin typeface="Times New Roman"/>
                        </a:rPr>
                        <a:t>Всего доходов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5 730 466,6</a:t>
                      </a: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5 309 744,9</a:t>
                      </a: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5 537 553,1</a:t>
                      </a: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5 577 873,0</a:t>
                      </a: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5 881 342,8</a:t>
                      </a: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Picture 23" descr="Мешок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327" y="108372"/>
            <a:ext cx="1829810" cy="16201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6691">
            <a:off x="53678" y="1060466"/>
            <a:ext cx="1116124" cy="8640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115898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324396"/>
            <a:ext cx="9721850" cy="38542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Планируемая  структура  </a:t>
            </a:r>
            <a:r>
              <a:rPr lang="ru-RU" sz="31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расходов    КЧР на </a:t>
            </a:r>
            <a:r>
              <a:rPr lang="ru-RU" sz="31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2017 и на плановый период 2018 -2019 </a:t>
            </a:r>
            <a:r>
              <a:rPr lang="ru-RU" sz="31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гг</a:t>
            </a: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  </a:t>
            </a:r>
            <a:r>
              <a:rPr lang="ru-RU" sz="2700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0341362"/>
              </p:ext>
            </p:extLst>
          </p:nvPr>
        </p:nvGraphicFramePr>
        <p:xfrm>
          <a:off x="216794" y="1296504"/>
          <a:ext cx="9505056" cy="45847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053"/>
                <a:gridCol w="5697250"/>
                <a:gridCol w="1296144"/>
                <a:gridCol w="1044116"/>
                <a:gridCol w="999493"/>
              </a:tblGrid>
              <a:tr h="3599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Код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Наименование разделов 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2017 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2018 прогноз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2019 прогноз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599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0100</a:t>
                      </a:r>
                      <a:endParaRPr lang="ru-RU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Общегосударственные вопросы</a:t>
                      </a:r>
                      <a:endParaRPr lang="ru-RU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806 901,5</a:t>
                      </a:r>
                      <a:endParaRPr lang="ru-RU" sz="12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760 283,5</a:t>
                      </a:r>
                      <a:endParaRPr lang="ru-RU" sz="12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760 008,5</a:t>
                      </a:r>
                      <a:endParaRPr lang="ru-RU" sz="12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853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0200</a:t>
                      </a:r>
                      <a:endParaRPr lang="ru-RU" sz="12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Национальная оборона</a:t>
                      </a:r>
                      <a:endParaRPr lang="ru-RU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9 537,1</a:t>
                      </a:r>
                      <a:endParaRPr lang="ru-RU" sz="12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9 537,1</a:t>
                      </a:r>
                      <a:endParaRPr lang="ru-RU" sz="12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9 537,1</a:t>
                      </a:r>
                      <a:endParaRPr lang="ru-RU" sz="12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520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0300</a:t>
                      </a:r>
                      <a:endParaRPr lang="ru-RU" sz="12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Национальная безопасность и правоохранительная деятельность</a:t>
                      </a:r>
                      <a:endParaRPr lang="ru-RU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87 335,3</a:t>
                      </a:r>
                      <a:endParaRPr lang="ru-RU" sz="12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60 </a:t>
                      </a:r>
                      <a:r>
                        <a:rPr lang="ru-RU" sz="1200" b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186,9</a:t>
                      </a:r>
                      <a:endParaRPr lang="ru-RU" sz="12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60 183,0</a:t>
                      </a:r>
                      <a:endParaRPr lang="ru-RU" sz="12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0400</a:t>
                      </a:r>
                      <a:endParaRPr lang="ru-RU" sz="12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Национальная экономика</a:t>
                      </a:r>
                      <a:endParaRPr lang="ru-RU" sz="12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3 542 871,6</a:t>
                      </a:r>
                      <a:endParaRPr lang="ru-RU" sz="12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 </a:t>
                      </a:r>
                      <a:r>
                        <a:rPr lang="ru-RU" sz="1200" b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685 821,7</a:t>
                      </a:r>
                      <a:endParaRPr lang="ru-RU" sz="12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 </a:t>
                      </a:r>
                      <a:r>
                        <a:rPr lang="ru-RU" sz="1200" b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735 505,9</a:t>
                      </a:r>
                      <a:endParaRPr lang="ru-RU" sz="12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0500</a:t>
                      </a:r>
                      <a:endParaRPr lang="ru-RU" sz="12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Жилищно-коммунальное хозяйство</a:t>
                      </a:r>
                      <a:endParaRPr lang="ru-RU" sz="12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823 429,5</a:t>
                      </a:r>
                      <a:endParaRPr lang="ru-RU" sz="12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494 778,5</a:t>
                      </a:r>
                      <a:endParaRPr lang="ru-RU" sz="12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415 342,2</a:t>
                      </a:r>
                      <a:endParaRPr lang="ru-RU" sz="12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520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0600</a:t>
                      </a:r>
                      <a:endParaRPr lang="ru-RU" sz="12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Охрана окружающей среды</a:t>
                      </a:r>
                      <a:endParaRPr lang="ru-RU" sz="12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27 086,2</a:t>
                      </a:r>
                      <a:endParaRPr lang="ru-RU" sz="12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27 486,2</a:t>
                      </a:r>
                      <a:endParaRPr lang="ru-RU" sz="12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27 086,2</a:t>
                      </a:r>
                      <a:endParaRPr lang="ru-RU" sz="12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520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0700</a:t>
                      </a:r>
                      <a:endParaRPr lang="ru-RU" sz="12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Образование</a:t>
                      </a:r>
                      <a:endParaRPr lang="ru-RU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  <a:r>
                        <a:rPr lang="ru-RU" sz="1200" b="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457 694,5</a:t>
                      </a:r>
                      <a:endParaRPr lang="ru-RU" sz="12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4 231 894,6</a:t>
                      </a:r>
                      <a:endParaRPr lang="ru-RU" sz="12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4 231 918,8</a:t>
                      </a:r>
                      <a:endParaRPr lang="ru-RU" sz="12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520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0800</a:t>
                      </a:r>
                      <a:endParaRPr lang="ru-RU" sz="12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Культура, кинематография</a:t>
                      </a:r>
                      <a:endParaRPr lang="ru-RU" sz="12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355 756,0</a:t>
                      </a:r>
                      <a:endParaRPr lang="ru-RU" sz="12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189 472,8</a:t>
                      </a:r>
                      <a:endParaRPr lang="ru-RU" sz="1200" b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159 481,1</a:t>
                      </a:r>
                      <a:endParaRPr lang="ru-RU" sz="12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0900</a:t>
                      </a:r>
                      <a:endParaRPr lang="ru-RU" sz="12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Здравоохранение</a:t>
                      </a:r>
                      <a:endParaRPr lang="ru-RU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1 848 566,4</a:t>
                      </a:r>
                      <a:endParaRPr lang="ru-RU" sz="12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567 </a:t>
                      </a:r>
                      <a:r>
                        <a:rPr lang="ru-RU" sz="1200" b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695,4</a:t>
                      </a:r>
                      <a:endParaRPr lang="ru-RU" sz="12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566 </a:t>
                      </a:r>
                      <a:r>
                        <a:rPr lang="ru-RU" sz="1200" b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696,5</a:t>
                      </a:r>
                      <a:endParaRPr lang="ru-RU" sz="12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520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1000</a:t>
                      </a:r>
                      <a:endParaRPr lang="ru-RU" sz="12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Социальная политика</a:t>
                      </a:r>
                      <a:endParaRPr lang="ru-RU" sz="12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4 776 418,3</a:t>
                      </a:r>
                      <a:endParaRPr lang="ru-RU" sz="12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4 484 285,4</a:t>
                      </a:r>
                      <a:endParaRPr lang="ru-RU" sz="12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 </a:t>
                      </a:r>
                      <a:r>
                        <a:rPr lang="ru-RU" sz="1200" b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484 070,1</a:t>
                      </a:r>
                      <a:endParaRPr lang="ru-RU" sz="12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520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1100</a:t>
                      </a:r>
                      <a:endParaRPr lang="ru-RU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Физическая культура и спорт</a:t>
                      </a:r>
                      <a:endParaRPr lang="ru-RU" sz="12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111 401,6</a:t>
                      </a:r>
                      <a:endParaRPr lang="ru-RU" sz="12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102 199,7</a:t>
                      </a:r>
                      <a:endParaRPr lang="ru-RU" sz="1200" b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102 199,7</a:t>
                      </a:r>
                      <a:endParaRPr lang="ru-RU" sz="12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1200</a:t>
                      </a:r>
                      <a:endParaRPr lang="ru-RU" sz="12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Средства массовой информации</a:t>
                      </a:r>
                      <a:endParaRPr lang="ru-RU" sz="12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70 022,0</a:t>
                      </a:r>
                      <a:endParaRPr lang="ru-RU" sz="12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66 245,3</a:t>
                      </a:r>
                      <a:endParaRPr lang="ru-RU" sz="1200" b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66 245,0</a:t>
                      </a:r>
                      <a:endParaRPr lang="ru-RU" sz="12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1300</a:t>
                      </a:r>
                      <a:endParaRPr lang="ru-RU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Обслуживание государственного и муниципального долга</a:t>
                      </a:r>
                      <a:endParaRPr lang="ru-RU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246 346,3</a:t>
                      </a:r>
                      <a:endParaRPr lang="ru-RU" sz="12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335 187,8</a:t>
                      </a:r>
                      <a:endParaRPr lang="ru-RU" sz="1200" b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501 345,6</a:t>
                      </a:r>
                      <a:endParaRPr lang="ru-RU" sz="12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850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1400</a:t>
                      </a:r>
                      <a:endParaRPr lang="ru-RU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Межбюджетные трансферты общего характера бюджетам бюджетной системы </a:t>
                      </a:r>
                      <a:r>
                        <a:rPr lang="ru-RU" sz="1200" b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РФ</a:t>
                      </a:r>
                      <a:endParaRPr lang="ru-RU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1 074 822,1</a:t>
                      </a:r>
                      <a:endParaRPr lang="ru-RU" sz="12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954 521,7</a:t>
                      </a:r>
                      <a:endParaRPr lang="ru-RU" sz="12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955 336,4</a:t>
                      </a:r>
                      <a:endParaRPr lang="ru-RU" sz="12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998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ВСЕГО</a:t>
                      </a:r>
                      <a:endParaRPr lang="ru-RU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18 238 188,4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14 969 596,6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15 075 229,1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192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3062340" cy="1285476"/>
          </a:xfrm>
          <a:prstGeom prst="rect">
            <a:avLst/>
          </a:prstGeom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00487" y="12682"/>
            <a:ext cx="8263573" cy="876097"/>
          </a:xfrm>
        </p:spPr>
        <p:txBody>
          <a:bodyPr>
            <a:noAutofit/>
          </a:bodyPr>
          <a:lstStyle/>
          <a:p>
            <a:r>
              <a:rPr lang="ru-RU" sz="3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Глоссарий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1105256"/>
            <a:ext cx="9721850" cy="5016147"/>
          </a:xfrm>
        </p:spPr>
        <p:txBody>
          <a:bodyPr>
            <a:noAutofit/>
          </a:bodyPr>
          <a:lstStyle/>
          <a:p>
            <a:pPr algn="just"/>
            <a:r>
              <a:rPr lang="ru-RU" sz="14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Администратор доходов бюджета</a:t>
            </a:r>
            <a:r>
              <a:rPr lang="ru-RU" sz="1400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орган государственной власти (государственный орган), орган местного самоуправления, орган местной администрации, орган управления государственным внебюджетным фондом, Центральный банк Российской Федерации, казенное учреждение, осуществляющие в соответствии с законодательством Российской Федерации контроль за правильностью исчисления, полнотой и своевременностью уплаты, начисление, учет, взыскание и принятие решений о возврате (зачете) излишне уплаченных (взысканных) платежей, пеней и штрафов по ним, являющихся доходами бюджетов бюджетной системы Российской Федерации, если иное не установлено Бюджетным кодексом Российской Федерации</a:t>
            </a:r>
          </a:p>
          <a:p>
            <a:pPr>
              <a:lnSpc>
                <a:spcPct val="80000"/>
              </a:lnSpc>
            </a:pP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Фонд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денежных средств, предназначенный для финансирования функций государства (федеральный и региональный уровень) и местного самоуправления (местный уровень). </a:t>
            </a:r>
          </a:p>
          <a:p>
            <a:pPr algn="just"/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Представляет собой главный финансовый документ страны (региона, муниципалитета, поселения), утверждаемый органом законодательной власти соответствующего уровня управления.</a:t>
            </a:r>
          </a:p>
          <a:p>
            <a:pPr>
              <a:lnSpc>
                <a:spcPct val="80000"/>
              </a:lnSpc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sz="1400" b="1" u="sng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 консолидированный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свод бюджетов бюджетной системы Российской Федерации на соответствующей территории (за исключением бюджетов государственных внебюджетных фондов). Консолидированным может быть бюджет на местном уровне (свод бюджета муниципального образования и бюджетов входящих в него поселений), региональном (свод бюджета субъекта Российской Федерации и бюджетов входящих в него муниципальных образований), федеральном (свод всех бюджетов бюджетной системы Российской Федерации). </a:t>
            </a:r>
          </a:p>
          <a:p>
            <a:pPr algn="just"/>
            <a:endParaRPr lang="ru-RU" sz="1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u="sng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Бюджетная классификация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группировка доходов и расходов бюджетов всех уровней бюджетной системы РФ, а также источников финансирования дефицитов этих бюджетов, используемая для составления и исполнения бюджетов.</a:t>
            </a:r>
          </a:p>
          <a:p>
            <a:pPr algn="just"/>
            <a:endParaRPr lang="ru-RU" sz="1400" i="1" dirty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endParaRPr lang="ru-RU" sz="1400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0"/>
            <a:ext cx="9721850" cy="6121400"/>
          </a:xfrm>
          <a:prstGeom prst="rect">
            <a:avLst/>
          </a:prstGeom>
          <a:noFill/>
          <a:ln w="101600" cmpd="thickThin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pPr defTabSz="914361"/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73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623" y="3888792"/>
            <a:ext cx="1360439" cy="137513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537" y="92812"/>
            <a:ext cx="529035" cy="4830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1044501" y="7376"/>
            <a:ext cx="8880787" cy="568468"/>
          </a:xfrm>
          <a:prstGeom prst="rect">
            <a:avLst/>
          </a:prstGeom>
        </p:spPr>
        <p:txBody>
          <a:bodyPr wrap="square" lIns="90530" tIns="45265" rIns="90530" bIns="45265">
            <a:spAutoFit/>
          </a:bodyPr>
          <a:lstStyle/>
          <a:p>
            <a:pPr lvl="0" algn="ctr" fontAlgn="ctr"/>
            <a:r>
              <a:rPr lang="ru-RU" sz="31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Общегосударственные вопросы 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1601419"/>
              </p:ext>
            </p:extLst>
          </p:nvPr>
        </p:nvGraphicFramePr>
        <p:xfrm>
          <a:off x="80319" y="720440"/>
          <a:ext cx="9641531" cy="3146176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514096"/>
                <a:gridCol w="6283120"/>
                <a:gridCol w="936104"/>
                <a:gridCol w="845175"/>
                <a:gridCol w="106303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Код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разделов и подразделов</a:t>
                      </a:r>
                      <a:endParaRPr lang="ru-RU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0102</a:t>
                      </a:r>
                      <a:endParaRPr lang="ru-RU" sz="11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Функционирование высшего должностного лица субъекта </a:t>
                      </a:r>
                      <a:r>
                        <a:rPr lang="ru-RU" sz="105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РФ и </a:t>
                      </a:r>
                      <a:r>
                        <a:rPr lang="ru-RU" sz="105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муниципального образования</a:t>
                      </a:r>
                      <a:endParaRPr lang="ru-RU" sz="105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1 166,5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1 166,5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1 166,5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0103</a:t>
                      </a:r>
                      <a:endParaRPr lang="ru-RU" sz="11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  <a:endParaRPr lang="ru-RU" sz="105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102 565,6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102 565,6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102 565,6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0104</a:t>
                      </a:r>
                      <a:endParaRPr lang="ru-RU" sz="11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Функционирование Правительства </a:t>
                      </a:r>
                      <a:r>
                        <a:rPr lang="ru-RU" sz="105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РФ, </a:t>
                      </a:r>
                      <a:r>
                        <a:rPr lang="ru-RU" sz="105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высших исполнительных органов государственной власти субъектов </a:t>
                      </a:r>
                      <a:r>
                        <a:rPr lang="ru-RU" sz="105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РФ, </a:t>
                      </a:r>
                      <a:r>
                        <a:rPr lang="ru-RU" sz="105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местных администраций</a:t>
                      </a:r>
                      <a:endParaRPr lang="ru-RU" sz="105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123 875,8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132 223,5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132 223,5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393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0105</a:t>
                      </a:r>
                      <a:endParaRPr lang="ru-RU" sz="11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Судебная система</a:t>
                      </a:r>
                      <a:endParaRPr lang="ru-RU" sz="105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44 754,9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44 754,9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44 754,9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0106</a:t>
                      </a:r>
                      <a:endParaRPr lang="ru-RU" sz="11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  <a:endParaRPr lang="ru-RU" sz="105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65 373,8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65 373,8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65 373,8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003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0107</a:t>
                      </a:r>
                      <a:endParaRPr lang="ru-RU" sz="11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проведения выборов и референдумов</a:t>
                      </a:r>
                      <a:endParaRPr lang="ru-RU" sz="105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22 546,1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22 546,1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22 546,1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585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0110</a:t>
                      </a:r>
                      <a:endParaRPr lang="ru-RU" sz="11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Фундаментальные исследования</a:t>
                      </a:r>
                      <a:endParaRPr lang="ru-RU" sz="105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28 158,8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28 158,8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28 158,8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33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0111</a:t>
                      </a:r>
                      <a:endParaRPr lang="ru-RU" sz="11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Резервные фонды</a:t>
                      </a:r>
                      <a:endParaRPr lang="ru-RU" sz="105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9 164,8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9 164,8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9 164,8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0567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0113</a:t>
                      </a:r>
                      <a:endParaRPr lang="ru-RU" sz="11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Другие общегосударственные вопросы</a:t>
                      </a:r>
                      <a:endParaRPr lang="ru-RU" sz="105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409 295,2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354 329,5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354 054,5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93" y="62563"/>
            <a:ext cx="1026561" cy="10265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3217382" y="4109171"/>
            <a:ext cx="45350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ctr"/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Национальная оборона</a:t>
            </a:r>
            <a:endParaRPr lang="ru-RU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5077312"/>
              </p:ext>
            </p:extLst>
          </p:nvPr>
        </p:nvGraphicFramePr>
        <p:xfrm>
          <a:off x="80319" y="5040920"/>
          <a:ext cx="9641531" cy="958884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514096"/>
                <a:gridCol w="6283120"/>
                <a:gridCol w="936104"/>
                <a:gridCol w="845175"/>
                <a:gridCol w="1063036"/>
              </a:tblGrid>
              <a:tr h="29656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Код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</a:t>
                      </a:r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разделов и подразделов</a:t>
                      </a:r>
                      <a:endParaRPr lang="ru-RU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65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0203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Мобилизационная и вневойсковая подготовка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9 494,4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9 494,4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9 494,4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965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0204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Мобилизационная подготовка экономики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42,7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42,7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42,7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12" y="4020034"/>
            <a:ext cx="1379660" cy="13478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00349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29" y="2675002"/>
            <a:ext cx="1776677" cy="1311666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7784156"/>
              </p:ext>
            </p:extLst>
          </p:nvPr>
        </p:nvGraphicFramePr>
        <p:xfrm>
          <a:off x="-9240" y="992624"/>
          <a:ext cx="9641531" cy="1673634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514096"/>
                <a:gridCol w="6283120"/>
                <a:gridCol w="936104"/>
                <a:gridCol w="845175"/>
                <a:gridCol w="1063036"/>
              </a:tblGrid>
              <a:tr h="360836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Код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</a:t>
                      </a:r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разделов и подразделов</a:t>
                      </a:r>
                      <a:endParaRPr lang="ru-RU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0304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Органы юстиции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25 734,4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24 244,6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24 240,7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0309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Защита населения и территории от чрезвычайных ситуаций природного и техногенного характера, гражданская оборона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35 842,3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35 842,3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35 842,3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661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0314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Другие вопросы в области национальной безопасности и правоохранительной деятельности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25 758,6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100,0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100,0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695941" y="8930"/>
            <a:ext cx="594252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ctr"/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Национальная 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безопасность и</a:t>
            </a:r>
          </a:p>
          <a:p>
            <a:pPr lvl="0" algn="ctr" fontAlgn="ctr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правоохранительная деятельность</a:t>
            </a:r>
            <a:endParaRPr lang="ru-RU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28" y="10073"/>
            <a:ext cx="1519757" cy="1390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368537" y="2460536"/>
            <a:ext cx="74115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ctr"/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Национальная экономика</a:t>
            </a:r>
            <a:endParaRPr lang="ru-RU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8217264"/>
              </p:ext>
            </p:extLst>
          </p:nvPr>
        </p:nvGraphicFramePr>
        <p:xfrm>
          <a:off x="0" y="3240720"/>
          <a:ext cx="9641531" cy="2800349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514096"/>
                <a:gridCol w="6147029"/>
                <a:gridCol w="1072195"/>
                <a:gridCol w="845175"/>
                <a:gridCol w="1063036"/>
              </a:tblGrid>
              <a:tr h="39604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Код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</a:t>
                      </a:r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разделов и подразделов</a:t>
                      </a:r>
                      <a:endParaRPr lang="ru-RU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344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Times New Roman"/>
                        </a:rPr>
                        <a:t>0401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Общеэкономические вопросы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96 210,4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96 210,4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96 210,4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121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Times New Roman"/>
                        </a:rPr>
                        <a:t>0402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Топливно-энергетический комплекс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1 000,0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1 000,0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1 000,0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703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Times New Roman"/>
                        </a:rPr>
                        <a:t>0405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Сельское хозяйство и рыболовство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879</a:t>
                      </a:r>
                      <a:r>
                        <a:rPr lang="ru-RU" sz="12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654,9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857 962,5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842 435,2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520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Times New Roman"/>
                        </a:rPr>
                        <a:t>0406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 smtClean="0">
                          <a:effectLst/>
                          <a:latin typeface="Times New Roman"/>
                        </a:rPr>
                        <a:t>Водное</a:t>
                      </a:r>
                      <a:r>
                        <a:rPr lang="ru-RU" sz="1050" b="0" i="0" u="none" strike="noStrike" baseline="0" dirty="0" smtClean="0">
                          <a:effectLst/>
                          <a:latin typeface="Times New Roman"/>
                        </a:rPr>
                        <a:t> хозяйство</a:t>
                      </a:r>
                      <a:endParaRPr lang="ru-RU" sz="105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449 831,3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141 001,8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109 441,6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520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Times New Roman"/>
                        </a:rPr>
                        <a:t>0407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Лесное хозяйство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77 895,5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78 883,5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80 134,3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520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Times New Roman"/>
                        </a:rPr>
                        <a:t>0408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Транспорт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5 214,0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5 214,0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5 214,0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520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Times New Roman"/>
                        </a:rPr>
                        <a:t>0409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Дорожное хозяйство (дорожные фонды)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1 461 714,7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949 258,8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1 051 104,3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80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Times New Roman"/>
                        </a:rPr>
                        <a:t>0410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effectLst/>
                          <a:latin typeface="Times New Roman"/>
                        </a:rPr>
                        <a:t>Связь и информатика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24 068,7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30 393,3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24 068,7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513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Times New Roman"/>
                        </a:rPr>
                        <a:t>0412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Другие вопросы в области национальной экономики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547 282,1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525 897,4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525 897,4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1988" y="-147170"/>
            <a:ext cx="1614884" cy="15804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772681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6469" y="232653"/>
            <a:ext cx="9263578" cy="1076299"/>
          </a:xfrm>
          <a:prstGeom prst="rect">
            <a:avLst/>
          </a:prstGeom>
        </p:spPr>
        <p:txBody>
          <a:bodyPr wrap="square" lIns="90530" tIns="45265" rIns="90530" bIns="45265">
            <a:spAutoFit/>
          </a:bodyPr>
          <a:lstStyle/>
          <a:p>
            <a:pPr lvl="0" algn="ctr" fontAlgn="ctr"/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Жилищно-коммунальное хозяйство </a:t>
            </a:r>
          </a:p>
          <a:p>
            <a:pPr lvl="0" algn="ctr" fontAlgn="ctr"/>
            <a:endParaRPr lang="ru-RU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6449" y="3204716"/>
            <a:ext cx="8497994" cy="1076299"/>
          </a:xfrm>
          <a:prstGeom prst="rect">
            <a:avLst/>
          </a:prstGeom>
        </p:spPr>
        <p:txBody>
          <a:bodyPr wrap="square" lIns="90530" tIns="45265" rIns="90530" bIns="45265">
            <a:spAutoFit/>
          </a:bodyPr>
          <a:lstStyle/>
          <a:p>
            <a:pPr lvl="0" algn="ctr" fontAlgn="ctr"/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Охрана окружающей среды </a:t>
            </a:r>
          </a:p>
          <a:p>
            <a:pPr lvl="0" algn="ctr" fontAlgn="ctr"/>
            <a:endParaRPr lang="ru-RU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84" y="-14895"/>
            <a:ext cx="1738988" cy="16066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7926329"/>
              </p:ext>
            </p:extLst>
          </p:nvPr>
        </p:nvGraphicFramePr>
        <p:xfrm>
          <a:off x="4780" y="1560893"/>
          <a:ext cx="9641531" cy="18002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514096"/>
                <a:gridCol w="6283120"/>
                <a:gridCol w="936104"/>
                <a:gridCol w="845175"/>
                <a:gridCol w="1063036"/>
              </a:tblGrid>
              <a:tr h="360836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Код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</a:t>
                      </a:r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разделов и подразделов</a:t>
                      </a:r>
                      <a:endParaRPr lang="ru-RU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156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0501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Жилищное хозяйство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88 176,2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3 500,0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3 500,0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80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0502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Коммунальное хозяйство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591 560,2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443 502,4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364 044,5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00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0503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Благоустройство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95 939,8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707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0505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Другие вопросы в области жилищно-коммунального хозяйства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47 753,3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47 776,1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47 797,7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0638364"/>
              </p:ext>
            </p:extLst>
          </p:nvPr>
        </p:nvGraphicFramePr>
        <p:xfrm>
          <a:off x="80319" y="4086236"/>
          <a:ext cx="9641531" cy="110744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514096"/>
                <a:gridCol w="6283120"/>
                <a:gridCol w="936104"/>
                <a:gridCol w="845175"/>
                <a:gridCol w="1063036"/>
              </a:tblGrid>
              <a:tr h="360836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Код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</a:t>
                      </a:r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разделов и подразделов</a:t>
                      </a:r>
                      <a:endParaRPr lang="ru-RU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0603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Охрана объектов растительного и животного мира и среды их обитания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3 805,4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4 205,4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3 805,4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0605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Другие вопросы в области охраны окружающей среды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23 280,8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23 280,8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23 280,8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8028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0950" y="15265"/>
            <a:ext cx="9033904" cy="1076299"/>
          </a:xfrm>
          <a:prstGeom prst="rect">
            <a:avLst/>
          </a:prstGeom>
        </p:spPr>
        <p:txBody>
          <a:bodyPr wrap="square" lIns="90530" tIns="45265" rIns="90530" bIns="45265">
            <a:spAutoFit/>
          </a:bodyPr>
          <a:lstStyle/>
          <a:p>
            <a:pPr lvl="0" algn="ctr" fontAlgn="ctr"/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Образование </a:t>
            </a:r>
          </a:p>
          <a:p>
            <a:pPr lvl="0" algn="ctr" fontAlgn="ctr"/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229552"/>
              </p:ext>
            </p:extLst>
          </p:nvPr>
        </p:nvGraphicFramePr>
        <p:xfrm>
          <a:off x="68450" y="979132"/>
          <a:ext cx="9641531" cy="2536487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514096"/>
                <a:gridCol w="6174722"/>
                <a:gridCol w="1044502"/>
                <a:gridCol w="935718"/>
                <a:gridCol w="972493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Код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разделов и подразделов</a:t>
                      </a:r>
                      <a:endParaRPr lang="ru-RU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0701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Дошкольное образование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1 009 160,8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960 932,4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960 932,4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024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0702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Общее образование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2 733 267,1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2 562 256,7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2 562 256,7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520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0703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Дополнительное образование детей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136 205,2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132 041,0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132 041,0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393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0704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Среднее профессиональное образование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443 711,8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441 314,9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441 339,1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946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0705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Профессиональная подготовка, переподготовка и повышение квалификации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25 255,4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25 255,4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25 255,4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0706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Высшее образование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762,2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762,2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762,2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585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0707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Молодежная политика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5 673,2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5 673,2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5 673,2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316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0709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Другие вопросы в области образования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103 658,8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103 658,8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103 658,8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842" y="11212"/>
            <a:ext cx="1562775" cy="14735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1296529" y="4104816"/>
            <a:ext cx="65420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ctr"/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Культура и кинематография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5413940"/>
              </p:ext>
            </p:extLst>
          </p:nvPr>
        </p:nvGraphicFramePr>
        <p:xfrm>
          <a:off x="108397" y="4824896"/>
          <a:ext cx="9547853" cy="99193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04056"/>
                <a:gridCol w="5075297"/>
                <a:gridCol w="1241186"/>
                <a:gridCol w="1387208"/>
                <a:gridCol w="134010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Код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разделов и подразделов</a:t>
                      </a:r>
                      <a:endParaRPr lang="ru-RU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774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0801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Культура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342 566,2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176 283,0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146 291,3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436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0804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Другие вопросы в области культуры, кинематографии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13 189,8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13 189,8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13 189,8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4360" y="3780780"/>
            <a:ext cx="965585" cy="1039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91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6572822"/>
              </p:ext>
            </p:extLst>
          </p:nvPr>
        </p:nvGraphicFramePr>
        <p:xfrm>
          <a:off x="177088" y="1728552"/>
          <a:ext cx="9416696" cy="187220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642171"/>
                <a:gridCol w="4860540"/>
                <a:gridCol w="1224136"/>
                <a:gridCol w="1368152"/>
                <a:gridCol w="1321697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Код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разделов и подразделов</a:t>
                      </a:r>
                      <a:endParaRPr lang="ru-RU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774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0901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Стационарная медицинская помощь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299 153,1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299 153,1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299 153,1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78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0902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Амбулаторная помощь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94 708,9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86 708,9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86 708,9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520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0903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Медицинская помощь в дневных стационарах всех типов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2 696,7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2 696,7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2 696,7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00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0906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Заготовка, переработка, хранение и обеспечение безопасности донорской крови и её компонентов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19 344,6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19 344,6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19 344,6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087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0909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Другие вопросы в области здравоохранения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1 432 663,1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159 792,1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159 066,2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667338" y="108372"/>
            <a:ext cx="33658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Здравоохранение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17" y="0"/>
            <a:ext cx="2038350" cy="213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2702787" y="3708772"/>
            <a:ext cx="43652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ctr"/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Социальная политика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1841101"/>
              </p:ext>
            </p:extLst>
          </p:nvPr>
        </p:nvGraphicFramePr>
        <p:xfrm>
          <a:off x="180405" y="4392848"/>
          <a:ext cx="9416696" cy="1524059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642171"/>
                <a:gridCol w="4860540"/>
                <a:gridCol w="1224136"/>
                <a:gridCol w="1368152"/>
                <a:gridCol w="1321697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Код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разделов и подразделов</a:t>
                      </a:r>
                      <a:endParaRPr lang="ru-RU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883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1001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smtClean="0">
                          <a:effectLst/>
                          <a:latin typeface="Times New Roman"/>
                        </a:rPr>
                        <a:t>Пенсионное обеспечение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88 150,2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88 150,2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88 150,2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709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1002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Социальное обслуживание населения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224 978,0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225 478,0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225 478,0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513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1003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Социальное обеспечение населения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801 608,0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772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053,1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771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811,3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013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1004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Охрана семьи и детства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588</a:t>
                      </a:r>
                      <a:r>
                        <a:rPr lang="ru-RU" sz="120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758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,1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332 477,5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332 504,0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954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1006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Другие вопросы в области социальной политики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72 924,0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66 126,6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66 126,6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28215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8615271"/>
              </p:ext>
            </p:extLst>
          </p:nvPr>
        </p:nvGraphicFramePr>
        <p:xfrm>
          <a:off x="16706" y="1224496"/>
          <a:ext cx="9416696" cy="164462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642171"/>
                <a:gridCol w="4860540"/>
                <a:gridCol w="1224136"/>
                <a:gridCol w="1368152"/>
                <a:gridCol w="1321697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Код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разделов и подразделов</a:t>
                      </a:r>
                      <a:endParaRPr lang="ru-RU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774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1101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Физическая культура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20 985,3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20 985,3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20 985,3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774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1102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Массовый спорт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4 814,8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774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1102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36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Спорт высших достижений</a:t>
                      </a:r>
                    </a:p>
                    <a:p>
                      <a:pPr algn="l" fontAlgn="ctr"/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60 744,2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436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1105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Другие вопросы в области физической культуры и спорта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24 757,3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54 457,1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54 457,1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940083" y="72368"/>
            <a:ext cx="52954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fontAlgn="ctr"/>
            <a:r>
              <a:rPr lang="ru-RU" sz="3200" b="1" spc="-148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Физическая культура и спорт 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01" y="72368"/>
            <a:ext cx="1531000" cy="150171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24421" y="2711120"/>
            <a:ext cx="77768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ctr"/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Средства массовой информации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820567"/>
              </p:ext>
            </p:extLst>
          </p:nvPr>
        </p:nvGraphicFramePr>
        <p:xfrm>
          <a:off x="180405" y="4140820"/>
          <a:ext cx="9416696" cy="1293901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642171"/>
                <a:gridCol w="4860540"/>
                <a:gridCol w="1224136"/>
                <a:gridCol w="1368152"/>
                <a:gridCol w="1321697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Код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разделов и подразделов</a:t>
                      </a:r>
                      <a:endParaRPr lang="ru-RU" sz="11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774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1201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Телевидение и радиовещание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20 750,0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20 750,0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20 750,0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436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1202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Периодическая печать и издательства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37 676,5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37 676,5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37 676,5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019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1204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Другие вопросы в области средств массовой информации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r>
                        <a:rPr lang="ru-RU" sz="120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595,5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7 818,8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7 818,5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7209" y="2592648"/>
            <a:ext cx="1160813" cy="11608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285" y="2711120"/>
            <a:ext cx="1304705" cy="13047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44011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116509" y="288392"/>
            <a:ext cx="66967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ctr"/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Обслуживание государственного долга  </a:t>
            </a:r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1225" y="550002"/>
            <a:ext cx="1835696" cy="1268811"/>
          </a:xfrm>
          <a:prstGeom prst="rect">
            <a:avLst/>
          </a:prstGeom>
        </p:spPr>
      </p:pic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8848061"/>
              </p:ext>
            </p:extLst>
          </p:nvPr>
        </p:nvGraphicFramePr>
        <p:xfrm>
          <a:off x="144401" y="1728552"/>
          <a:ext cx="9416696" cy="648243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642171"/>
                <a:gridCol w="4860540"/>
                <a:gridCol w="1224136"/>
                <a:gridCol w="1368152"/>
                <a:gridCol w="1321697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Код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разделов и подразделов</a:t>
                      </a:r>
                      <a:endParaRPr lang="ru-RU" sz="11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774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1301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Обслуживание  государственного внутреннего и муниципального долга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246 346,3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335 187,8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501 345,6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764581" y="3065454"/>
            <a:ext cx="72905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ctr"/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Межбюджетные трансферты субъектам РФ </a:t>
            </a: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7887968"/>
              </p:ext>
            </p:extLst>
          </p:nvPr>
        </p:nvGraphicFramePr>
        <p:xfrm>
          <a:off x="125447" y="4104816"/>
          <a:ext cx="9416696" cy="147616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642171"/>
                <a:gridCol w="4860540"/>
                <a:gridCol w="1224136"/>
                <a:gridCol w="1368152"/>
                <a:gridCol w="1321697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Код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разделов и подразделов</a:t>
                      </a:r>
                      <a:endParaRPr lang="ru-RU" sz="11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774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1401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Дотации на выравнивание бюджетной обеспеченности субъектов Российской Федерации и муниципальных образований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610 116,4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610 116,4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610 116,4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436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1402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Иные дотации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131 848,4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35 00,0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35 000,0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863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1403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Прочие межбюджетные трансферты общего характера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332 857,3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309 405,3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310 220,0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13" y="2633735"/>
            <a:ext cx="1512168" cy="1386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539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97" y="200481"/>
            <a:ext cx="2748973" cy="1894501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3198466"/>
              </p:ext>
            </p:extLst>
          </p:nvPr>
        </p:nvGraphicFramePr>
        <p:xfrm>
          <a:off x="83444" y="2379819"/>
          <a:ext cx="9481458" cy="2463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07233"/>
                <a:gridCol w="1404156"/>
                <a:gridCol w="1224136"/>
                <a:gridCol w="1080120"/>
                <a:gridCol w="1260140"/>
                <a:gridCol w="1105673"/>
              </a:tblGrid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</a:rPr>
                        <a:t>Вид задолженности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Факт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на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01.01.2016г.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/>
                          <a:ea typeface="Times New Roman"/>
                        </a:rPr>
                        <a:t>Прогноз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/>
                          <a:ea typeface="Times New Roman"/>
                        </a:rPr>
                        <a:t>на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01.01.2017г.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Прогноз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на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01.01.2018г.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/>
                          <a:ea typeface="Times New Roman"/>
                        </a:rPr>
                        <a:t>Прогноз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/>
                          <a:ea typeface="Times New Roman"/>
                        </a:rPr>
                        <a:t>на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01.01.2019г.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Прогноз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на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01.01.2020г.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Всего обязательств </a:t>
                      </a: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</a:rPr>
                        <a:t>, в т. ч.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5 263 731,0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5 588 166,8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6 008 611,7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6 277 616,2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6 495 290,6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Бюджетные кредиты от других бюджетов бюджетной системы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2 562 886,0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3 654 804,4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2 977 792,0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1 622 073,0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375 224,4</a:t>
                      </a: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Кредиты кредитных организации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2 521 612,7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1 779 730,1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2 953 819,7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4 578 543,2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6 043 066,2</a:t>
                      </a: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Прочие заимствования (товарный кредит)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76 632,3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76 632,3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Обязательства по предоставленным государственным гарантиям республики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102 600,0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77 000,0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77 000,0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77 000,0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77 000,0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232633" y="648432"/>
            <a:ext cx="735722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ctr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Структура и динамика государственного долга КЧР  за период </a:t>
            </a:r>
          </a:p>
          <a:p>
            <a:pPr lvl="0" algn="ctr" fontAlgn="ctr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 2016 по 2020 </a:t>
            </a:r>
            <a:r>
              <a:rPr lang="ru-RU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гг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тыс.руб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ctr" fontAlgn="ctr"/>
            <a:endParaRPr lang="ru-RU" sz="1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625" y="1371707"/>
            <a:ext cx="1008112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895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01" y="0"/>
            <a:ext cx="2268252" cy="153787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0565" y="258820"/>
            <a:ext cx="8011583" cy="1020233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Крупные и значимые инвестиционные проекты, реализуемые 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КЧР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9548263"/>
              </p:ext>
            </p:extLst>
          </p:nvPr>
        </p:nvGraphicFramePr>
        <p:xfrm>
          <a:off x="144401" y="1260500"/>
          <a:ext cx="9289033" cy="47279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6305"/>
                <a:gridCol w="1152128"/>
                <a:gridCol w="2376264"/>
                <a:gridCol w="1620180"/>
                <a:gridCol w="1404156"/>
              </a:tblGrid>
              <a:tr h="4255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Название проекта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Город / район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Мощность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Инвестор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Размер инвестиций</a:t>
                      </a:r>
                    </a:p>
                  </a:txBody>
                  <a:tcPr marL="68580" marR="68580" marT="0" marB="0"/>
                </a:tc>
              </a:tr>
              <a:tr h="5771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«Строительство всесезонного горного курорта «Архыз» (реализуемый)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  <a:latin typeface="Times New Roman"/>
                          <a:ea typeface="Times New Roman"/>
                        </a:rPr>
                        <a:t>Зеленчукский</a:t>
                      </a: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 район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25 тыс.человек единовременного размещения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ОАО «Курорты Северного Кавказа»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160,0</a:t>
                      </a:r>
                    </a:p>
                  </a:txBody>
                  <a:tcPr marL="68580" marR="68580" marT="0" marB="0"/>
                </a:tc>
              </a:tr>
              <a:tr h="7695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«Модернизация оборудования ОАО «</a:t>
                      </a:r>
                      <a:r>
                        <a:rPr lang="ru-RU" sz="1100" dirty="0" err="1">
                          <a:effectLst/>
                          <a:latin typeface="Times New Roman"/>
                          <a:ea typeface="Times New Roman"/>
                        </a:rPr>
                        <a:t>Хабезский</a:t>
                      </a: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 гипсовый завод</a:t>
                      </a: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»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 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  <a:latin typeface="Times New Roman"/>
                          <a:ea typeface="Times New Roman"/>
                        </a:rPr>
                        <a:t>Хабезский</a:t>
                      </a: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 район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 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14,4 млн. м2 ГКЛ в  год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ОАО «</a:t>
                      </a:r>
                      <a:r>
                        <a:rPr lang="ru-RU" sz="1100" dirty="0" err="1">
                          <a:effectLst/>
                          <a:latin typeface="Times New Roman"/>
                          <a:ea typeface="Times New Roman"/>
                        </a:rPr>
                        <a:t>Хабезский</a:t>
                      </a: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 гипсовый завод»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1,684 Собственные средства- 0,59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Заемные средства – 1,094</a:t>
                      </a:r>
                    </a:p>
                  </a:txBody>
                  <a:tcPr marL="68580" marR="68580" marT="0" marB="0"/>
                </a:tc>
              </a:tr>
              <a:tr h="7695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«Открытие обувной фабрики «ОБУВЬ РОССИИ» в городе Черкесск Карачаево-Черкесской Республики</a:t>
                      </a: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»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  <a:latin typeface="Times New Roman"/>
                          <a:ea typeface="Times New Roman"/>
                        </a:rPr>
                        <a:t>г.Черкесск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 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2 </a:t>
                      </a:r>
                      <a:r>
                        <a:rPr lang="ru-RU" sz="1100" dirty="0" err="1">
                          <a:effectLst/>
                          <a:latin typeface="Times New Roman"/>
                          <a:ea typeface="Times New Roman"/>
                        </a:rPr>
                        <a:t>млн.пар</a:t>
                      </a: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 обуви в год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ООО «ОБУВЬ РОССИИ»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5,0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Собственные  средства-1,5 Заемные средства – 3,5</a:t>
                      </a:r>
                    </a:p>
                  </a:txBody>
                  <a:tcPr marL="68580" marR="68580" marT="0" marB="0"/>
                </a:tc>
              </a:tr>
              <a:tr h="13467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«Организация </a:t>
                      </a: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локализации производства </a:t>
                      </a:r>
                      <a:r>
                        <a:rPr lang="ru-RU" sz="1100" dirty="0" err="1">
                          <a:effectLst/>
                          <a:latin typeface="Times New Roman"/>
                          <a:ea typeface="Times New Roman"/>
                        </a:rPr>
                        <a:t>автокомпонентов</a:t>
                      </a: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 и организация Научно- исследовательское центра и опытно- конструкторского центра» (реализуемый)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 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   </a:t>
                      </a:r>
                      <a:r>
                        <a:rPr lang="ru-RU" sz="1100" dirty="0" err="1">
                          <a:effectLst/>
                          <a:latin typeface="Times New Roman"/>
                          <a:ea typeface="Times New Roman"/>
                        </a:rPr>
                        <a:t>г.Черкесск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Обеспечить увеличение уровня локализации сборочного производства с имеющегося уровня в 24-30% ( сварка, окраска,  сборка) до уровня в 60% в соответствии с утвержденной формулой расчета среднегодовогоуровня локализации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ООО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 АК «</a:t>
                      </a:r>
                      <a:r>
                        <a:rPr lang="ru-RU" sz="1100" dirty="0" err="1">
                          <a:effectLst/>
                          <a:latin typeface="Times New Roman"/>
                          <a:ea typeface="Times New Roman"/>
                        </a:rPr>
                        <a:t>ДерВейс</a:t>
                      </a: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3,5 Собственные средства – 0,4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Заемные средства – 2,4</a:t>
                      </a:r>
                    </a:p>
                  </a:txBody>
                  <a:tcPr marL="68580" marR="68580" marT="0" marB="0"/>
                </a:tc>
              </a:tr>
              <a:tr h="7695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Добыча и переработка андезитовых порфиритов, производство и реализация щебня (реализуемый)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Карачаевский район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1 </a:t>
                      </a:r>
                      <a:r>
                        <a:rPr lang="ru-RU" sz="1100" dirty="0" err="1">
                          <a:effectLst/>
                          <a:latin typeface="Times New Roman"/>
                          <a:ea typeface="Times New Roman"/>
                        </a:rPr>
                        <a:t>млн.тонн</a:t>
                      </a: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 в год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ООО «Карачаево-Черкесская горно-перерабатывающая компания»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0,4 собственные средства – 0,4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084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2368"/>
            <a:ext cx="9613453" cy="1020233"/>
          </a:xfrm>
        </p:spPr>
        <p:txBody>
          <a:bodyPr>
            <a:noAutofit/>
          </a:bodyPr>
          <a:lstStyle/>
          <a:p>
            <a:pPr algn="r"/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Финансовая поддержка местных бюджетов КЧР,                    </a:t>
            </a:r>
            <a:r>
              <a:rPr lang="ru-RU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тыс.руб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447719279"/>
              </p:ext>
            </p:extLst>
          </p:nvPr>
        </p:nvGraphicFramePr>
        <p:xfrm>
          <a:off x="288417" y="2052588"/>
          <a:ext cx="4140717" cy="32765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80405" y="1548532"/>
            <a:ext cx="4147867" cy="7386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Дотации на выравнивание 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уровня бюджетной обеспеченности МО 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из республиканского фонда финансовой поддержки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621808586"/>
              </p:ext>
            </p:extLst>
          </p:nvPr>
        </p:nvGraphicFramePr>
        <p:xfrm>
          <a:off x="5400985" y="2088592"/>
          <a:ext cx="4212468" cy="33483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581005" y="1580695"/>
            <a:ext cx="3744416" cy="7386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Распределение субсидий 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 формирование районных фондов 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финансовой поддержки поселений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1071241221"/>
              </p:ext>
            </p:extLst>
          </p:nvPr>
        </p:nvGraphicFramePr>
        <p:xfrm>
          <a:off x="2232633" y="4753248"/>
          <a:ext cx="5112568" cy="12597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-71625" y="684435"/>
            <a:ext cx="10359567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  <a:p>
            <a:pPr>
              <a:tabLst>
                <a:tab pos="361950" algn="l"/>
              </a:tabLst>
            </a:pPr>
            <a:r>
              <a:rPr lang="ru-RU" sz="1350" dirty="0" smtClean="0">
                <a:latin typeface="Times New Roman" pitchFamily="18" charset="0"/>
                <a:cs typeface="Times New Roman" pitchFamily="18" charset="0"/>
              </a:rPr>
              <a:t>	Распределение </a:t>
            </a:r>
            <a:r>
              <a:rPr lang="ru-RU" sz="1350" dirty="0">
                <a:latin typeface="Times New Roman" pitchFamily="18" charset="0"/>
                <a:cs typeface="Times New Roman" pitchFamily="18" charset="0"/>
              </a:rPr>
              <a:t>межбюджетных трансфертов между муниципальными образованиями осуществляется в соответствии с </a:t>
            </a:r>
            <a:endParaRPr lang="ru-RU" sz="135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350" dirty="0" smtClean="0">
                <a:latin typeface="Times New Roman" pitchFamily="18" charset="0"/>
                <a:cs typeface="Times New Roman" pitchFamily="18" charset="0"/>
              </a:rPr>
              <a:t>Бюджетным </a:t>
            </a:r>
            <a:r>
              <a:rPr lang="ru-RU" sz="1350" dirty="0">
                <a:latin typeface="Times New Roman" pitchFamily="18" charset="0"/>
                <a:cs typeface="Times New Roman" pitchFamily="18" charset="0"/>
              </a:rPr>
              <a:t>кодексом </a:t>
            </a:r>
            <a:r>
              <a:rPr lang="ru-RU" sz="1350" dirty="0" smtClean="0">
                <a:latin typeface="Times New Roman" pitchFamily="18" charset="0"/>
                <a:cs typeface="Times New Roman" pitchFamily="18" charset="0"/>
              </a:rPr>
              <a:t>РФ, Законом КЧР от 30.12.2015 №107-РЗ «О межбюджетных отношения в Карачаево-Черкесской Республике» </a:t>
            </a:r>
            <a:endParaRPr lang="ru-RU" sz="135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60140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"/>
            <a:ext cx="3004112" cy="1261033"/>
          </a:xfrm>
          <a:prstGeom prst="rect">
            <a:avLst/>
          </a:prstGeom>
        </p:spPr>
      </p:pic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1116488"/>
            <a:ext cx="9721850" cy="5004915"/>
          </a:xfrm>
        </p:spPr>
        <p:txBody>
          <a:bodyPr>
            <a:noAutofit/>
          </a:bodyPr>
          <a:lstStyle/>
          <a:p>
            <a:pPr algn="just"/>
            <a:r>
              <a:rPr lang="ru-RU" sz="14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Бюджетная роспись</a:t>
            </a:r>
            <a:r>
              <a:rPr lang="ru-RU" sz="1400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документ, который составляется и ведется главным распорядителем бюджетных средств (главным администратором источников финансирования дефицита бюджета) в соответствии с Бюджетным кодексом Российской Федерации в целях исполнения бюджета по расходам (источникам финансирования дефицита бюджета) </a:t>
            </a:r>
            <a:endParaRPr lang="ru-RU" sz="1400" b="1" u="sng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u="sng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Бюджетная смета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документ, устанавливающий лимиты бюджетных обязательств казенного учреждения. Бюджетная смета представлена в разрезе кодов бюджетной классификации расходов. </a:t>
            </a:r>
          </a:p>
          <a:p>
            <a:pPr algn="just"/>
            <a:r>
              <a:rPr lang="ru-RU" sz="1400" b="1" u="sng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Бюджетное обязательство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расходные обязательства, подлежащие исполнению в соответствующем финансовом году.</a:t>
            </a:r>
          </a:p>
          <a:p>
            <a:pPr algn="just"/>
            <a:r>
              <a:rPr lang="ru-RU" sz="1400" b="1" u="sng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Бюджетный процесс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деятельность по подготовке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отчетности.</a:t>
            </a:r>
          </a:p>
          <a:p>
            <a:endParaRPr lang="ru-RU" sz="14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Бюджетный процесс</a:t>
            </a:r>
            <a:r>
              <a:rPr lang="ru-RU" sz="1400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регламентируемая законодательством Российской Федерации деятельность органов государственной власти, органов местного самоуправления и иных участников бюджетного процесса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</a:t>
            </a:r>
          </a:p>
          <a:p>
            <a:pPr algn="just"/>
            <a:r>
              <a:rPr lang="ru-RU" sz="14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Бюджетные полномочия</a:t>
            </a:r>
            <a:r>
              <a:rPr lang="ru-RU" sz="1400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установленные Бюджетным кодексом Российской Федерации и принятые в соответствии с ним правовые акты, регулирующие бюджетные правоотношения, права и обязанности органов государственной власти (органов местного самоуправления) и иных участников бюджетного процесса по регулированию бюджетных правоотношений, организации и осуществлению бюджетного процесса</a:t>
            </a:r>
          </a:p>
          <a:p>
            <a:pPr algn="just">
              <a:lnSpc>
                <a:spcPct val="80000"/>
              </a:lnSpc>
            </a:pPr>
            <a:endParaRPr lang="ru-RU" sz="1400" i="1" dirty="0">
              <a:solidFill>
                <a:srgbClr val="002060"/>
              </a:solidFill>
            </a:endParaRPr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0" y="0"/>
            <a:ext cx="9721850" cy="6121400"/>
          </a:xfrm>
          <a:prstGeom prst="rect">
            <a:avLst/>
          </a:prstGeom>
          <a:noFill/>
          <a:ln w="101600" cmpd="thickThin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pPr defTabSz="914361"/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01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6241860"/>
              </p:ext>
            </p:extLst>
          </p:nvPr>
        </p:nvGraphicFramePr>
        <p:xfrm>
          <a:off x="72393" y="900460"/>
          <a:ext cx="9541061" cy="47993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1390"/>
                <a:gridCol w="2808963"/>
                <a:gridCol w="1590177"/>
                <a:gridCol w="1590177"/>
                <a:gridCol w="1590177"/>
                <a:gridCol w="1590177"/>
              </a:tblGrid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№ п/п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Наименование муниципального образования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Times New Roman"/>
                        </a:rPr>
                        <a:t>Меры социальной поддержки на выплату социального пособия на погребение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Times New Roman"/>
                        </a:rPr>
                        <a:t>Ежемесячная денежная выплата, назначаемая в случае рождения третьего ребенка или последующих детей до достижения ребенком возраста трех лет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Times New Roman"/>
                        </a:rPr>
                        <a:t>На выплату государственных пособий, гражданам, имеющим детей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Times New Roman"/>
                        </a:rPr>
                        <a:t>На проведение мероприятий по организации и оздоровлению детей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Times New Roman"/>
                        </a:rPr>
                        <a:t>Городские округа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Times New Roman"/>
                        </a:rPr>
                        <a:t>950,2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Times New Roman"/>
                        </a:rPr>
                        <a:t>12 516,6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Times New Roman"/>
                        </a:rPr>
                        <a:t>25 636,8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Times New Roman"/>
                        </a:rPr>
                        <a:t>2 324,7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</a:tr>
              <a:tr h="2071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Черкесский городской округ</a:t>
                      </a: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700,0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8 163,0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19 696,6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1 862,7</a:t>
                      </a:r>
                    </a:p>
                  </a:txBody>
                  <a:tcPr marL="0" marR="0" marT="0" marB="0" anchor="ctr"/>
                </a:tc>
              </a:tr>
              <a:tr h="2520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Карачаевский городской округ</a:t>
                      </a: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250,2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4 353,6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5 940,2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462,0</a:t>
                      </a:r>
                    </a:p>
                  </a:txBody>
                  <a:tcPr marL="0" marR="0" marT="0" marB="0" anchor="ctr"/>
                </a:tc>
              </a:tr>
              <a:tr h="2520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Times New Roman"/>
                        </a:rPr>
                        <a:t>Муниципальные районы: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Times New Roman"/>
                        </a:rPr>
                        <a:t>2 </a:t>
                      </a:r>
                      <a:r>
                        <a:rPr lang="ru-RU" sz="1100" b="1" dirty="0" smtClean="0">
                          <a:effectLst/>
                          <a:latin typeface="Times New Roman"/>
                          <a:ea typeface="Times New Roman"/>
                        </a:rPr>
                        <a:t>551,6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Times New Roman"/>
                        </a:rPr>
                        <a:t>45 168,6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Times New Roman"/>
                        </a:rPr>
                        <a:t>99 420,9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Times New Roman"/>
                        </a:rPr>
                        <a:t>4 169,6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Абазинский район</a:t>
                      </a: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indent="584200"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200,1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2 503,3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3 439,1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152,3</a:t>
                      </a:r>
                    </a:p>
                  </a:txBody>
                  <a:tcPr marL="0" marR="0" marT="0" marB="0" anchor="ctr"/>
                </a:tc>
              </a:tr>
              <a:tr h="2520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Адыге-Хабльский район</a:t>
                      </a: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100,0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2 503,6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4 689,7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252,0</a:t>
                      </a:r>
                    </a:p>
                  </a:txBody>
                  <a:tcPr marL="0" marR="0" marT="0" marB="0" anchor="ctr"/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Зеленчукский район</a:t>
                      </a: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400,2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5006,7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14 694,3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724,5</a:t>
                      </a:r>
                    </a:p>
                  </a:txBody>
                  <a:tcPr marL="0" marR="0" marT="0" marB="0" anchor="ctr"/>
                </a:tc>
              </a:tr>
              <a:tr h="1800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6</a:t>
                      </a: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Карачаевский район</a:t>
                      </a: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225,1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4 353,6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9 692,0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315,0</a:t>
                      </a:r>
                    </a:p>
                  </a:txBody>
                  <a:tcPr marL="0" marR="0" marT="0" marB="0" anchor="ctr"/>
                </a:tc>
              </a:tr>
              <a:tr h="2517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7</a:t>
                      </a: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Малокарачаевский  район</a:t>
                      </a: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225,1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5 986,2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17 195,4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661,5</a:t>
                      </a:r>
                    </a:p>
                  </a:txBody>
                  <a:tcPr marL="0" marR="0" marT="0" marB="0" anchor="ctr"/>
                </a:tc>
              </a:tr>
              <a:tr h="1440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8</a:t>
                      </a: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Ногайский район</a:t>
                      </a: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175,1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3 265,2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4 689,7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193,2</a:t>
                      </a:r>
                    </a:p>
                  </a:txBody>
                  <a:tcPr marL="0" marR="0" marT="0" marB="0" anchor="ctr"/>
                </a:tc>
              </a:tr>
              <a:tr h="2157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9</a:t>
                      </a: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Прикубанский район</a:t>
                      </a: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300,2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5 224,3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12 193,1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456,7</a:t>
                      </a:r>
                    </a:p>
                  </a:txBody>
                  <a:tcPr marL="0" marR="0" marT="0" marB="0" anchor="ctr"/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10</a:t>
                      </a: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Урупский район</a:t>
                      </a: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250,4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3 809,4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4 689,7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262,5</a:t>
                      </a:r>
                    </a:p>
                  </a:txBody>
                  <a:tcPr marL="0" marR="0" marT="0" marB="0" anchor="ctr"/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11</a:t>
                      </a: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Усть-Джегутинский район</a:t>
                      </a: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450,3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7 074,3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17 195,4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728,7</a:t>
                      </a:r>
                    </a:p>
                  </a:txBody>
                  <a:tcPr marL="0" marR="0" marT="0" marB="0" anchor="ctr"/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12</a:t>
                      </a: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Хабезский район</a:t>
                      </a: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225,1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5 442,0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10 942,5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423,2</a:t>
                      </a: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2700" marR="12700" marT="12700" marB="0"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</a:rPr>
                        <a:t>ВСЕГО</a:t>
                      </a:r>
                    </a:p>
                  </a:txBody>
                  <a:tcPr marL="12700" marR="12700" marT="12700" marB="0"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Times New Roman"/>
                        </a:rPr>
                        <a:t>3 501,8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2700" marR="12700" marT="12700" marB="0" anchor="ctr"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Times New Roman"/>
                        </a:rPr>
                        <a:t>57 685,2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2700" marR="12700" marT="12700" marB="0" anchor="ctr"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Times New Roman"/>
                        </a:rPr>
                        <a:t>125 057,7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2700" marR="12700" marT="12700" marB="0" anchor="ctr"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Times New Roman"/>
                        </a:rPr>
                        <a:t>6 494,3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-80883" y="180380"/>
            <a:ext cx="98507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Распределение субвенций бюджетам муниципальных районов (городских округов) </a:t>
            </a:r>
            <a:endParaRPr lang="ru-RU" sz="2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на 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осуществление отдельных государственных полномочий 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КЧР 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на 2017 год</a:t>
            </a:r>
            <a:endParaRPr lang="ru-RU" sz="2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8798857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52524" y="72368"/>
            <a:ext cx="10118346" cy="18004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>
                <a:solidFill>
                  <a:srgbClr val="A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Доля </a:t>
            </a:r>
            <a:r>
              <a:rPr lang="ru-RU" sz="2800" dirty="0" smtClean="0">
                <a:solidFill>
                  <a:srgbClr val="A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расходов </a:t>
            </a:r>
            <a:r>
              <a:rPr lang="ru-RU" sz="2800" dirty="0">
                <a:solidFill>
                  <a:srgbClr val="A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республиканского </a:t>
            </a:r>
            <a:r>
              <a:rPr lang="ru-RU" sz="2800" dirty="0" smtClean="0">
                <a:solidFill>
                  <a:srgbClr val="A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бюджета</a:t>
            </a:r>
          </a:p>
          <a:p>
            <a:pPr algn="ctr"/>
            <a:r>
              <a:rPr lang="ru-RU" sz="2800" dirty="0" smtClean="0">
                <a:solidFill>
                  <a:srgbClr val="A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 2017 году и плановом периоде 2018 и 2019 годов,</a:t>
            </a:r>
          </a:p>
          <a:p>
            <a:pPr algn="ctr"/>
            <a:r>
              <a:rPr lang="ru-RU" sz="2800" dirty="0" smtClean="0">
                <a:solidFill>
                  <a:srgbClr val="A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smtClean="0">
                <a:solidFill>
                  <a:srgbClr val="A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предусмотренных на реализацию государственных программ КЧР,</a:t>
            </a:r>
          </a:p>
          <a:p>
            <a:pPr algn="ctr"/>
            <a:r>
              <a:rPr lang="ru-RU" sz="2700" dirty="0">
                <a:solidFill>
                  <a:srgbClr val="A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smtClean="0">
                <a:solidFill>
                  <a:srgbClr val="A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</a:t>
            </a:r>
            <a:r>
              <a:rPr lang="ru-RU" sz="2000" dirty="0" err="1" smtClean="0">
                <a:solidFill>
                  <a:srgbClr val="A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тыс.руб</a:t>
            </a:r>
            <a:endParaRPr lang="ru-RU" sz="2000" dirty="0">
              <a:solidFill>
                <a:srgbClr val="A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797435462"/>
              </p:ext>
            </p:extLst>
          </p:nvPr>
        </p:nvGraphicFramePr>
        <p:xfrm>
          <a:off x="360426" y="1612403"/>
          <a:ext cx="8928992" cy="43208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6611794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5895889"/>
              </p:ext>
            </p:extLst>
          </p:nvPr>
        </p:nvGraphicFramePr>
        <p:xfrm>
          <a:off x="180405" y="864456"/>
          <a:ext cx="9433050" cy="5095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84578"/>
                <a:gridCol w="1728192"/>
                <a:gridCol w="1260140"/>
                <a:gridCol w="126014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Наименование государственных программ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2017 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2018 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2019 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Итого по государственным программам КЧР</a:t>
                      </a: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16 909 251,8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13 299 527,2</a:t>
                      </a:r>
                      <a:endParaRPr lang="ru-RU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13 536 539,9</a:t>
                      </a:r>
                      <a:endParaRPr lang="ru-RU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ГП 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«Развитие сельского хозяйства </a:t>
                      </a:r>
                      <a:r>
                        <a:rPr lang="ru-RU" sz="12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Карачаево-Черкесской Республики до 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2020 года»</a:t>
                      </a:r>
                      <a:endParaRPr lang="ru-RU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935 234,1</a:t>
                      </a:r>
                      <a:endParaRPr lang="ru-RU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847 188,2</a:t>
                      </a:r>
                      <a:endParaRPr lang="ru-RU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831 717,8</a:t>
                      </a:r>
                      <a:endParaRPr lang="ru-RU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ГП 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«Социальная защита населения в </a:t>
                      </a:r>
                      <a:r>
                        <a:rPr lang="ru-RU" sz="12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Карачаево-Черкесской Республике</a:t>
                      </a:r>
                      <a:r>
                        <a:rPr lang="ru-RU" sz="1200" b="1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 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2014-2020 годы»</a:t>
                      </a:r>
                      <a:endParaRPr lang="ru-RU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1 901 871,3</a:t>
                      </a:r>
                      <a:endParaRPr lang="ru-RU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1 881 919,6</a:t>
                      </a:r>
                      <a:endParaRPr lang="ru-RU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1 881 244,0</a:t>
                      </a:r>
                      <a:endParaRPr lang="ru-RU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ГП «Стимулирование 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экономического </a:t>
                      </a:r>
                      <a:r>
                        <a:rPr lang="ru-RU" sz="12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развития Карачаево-Черкесской Республики  на 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2014-2020 годы»</a:t>
                      </a:r>
                      <a:endParaRPr lang="ru-RU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25 407,5</a:t>
                      </a:r>
                      <a:endParaRPr lang="ru-RU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25 407,5</a:t>
                      </a:r>
                      <a:endParaRPr lang="ru-RU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25 407,5</a:t>
                      </a:r>
                      <a:endParaRPr lang="ru-RU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ГП 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«Управление государственными финансами и государственным </a:t>
                      </a:r>
                      <a:r>
                        <a:rPr lang="ru-RU" sz="12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имуществом  Карачаево-Черкесской Республики на 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2014-2019 годы»</a:t>
                      </a:r>
                      <a:endParaRPr lang="ru-RU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1 367 421,0</a:t>
                      </a:r>
                      <a:endParaRPr lang="ru-RU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1 456 285,3</a:t>
                      </a:r>
                      <a:endParaRPr lang="ru-RU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1 622 189,7</a:t>
                      </a:r>
                      <a:endParaRPr lang="ru-RU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ГП 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«Развитие здравоохранения </a:t>
                      </a:r>
                      <a:r>
                        <a:rPr lang="ru-RU" sz="12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Карачаево-Черкесской 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Республики на 2014-2020 годы»</a:t>
                      </a:r>
                      <a:endParaRPr lang="ru-RU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2 512 136,2</a:t>
                      </a:r>
                      <a:endParaRPr lang="ru-RU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2 508 667,1</a:t>
                      </a:r>
                      <a:endParaRPr lang="ru-RU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2 507 946,9</a:t>
                      </a:r>
                      <a:endParaRPr lang="ru-RU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ГП 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«Реализация государственной национальной, конфессиональной, информационной политики в Карачаево-Черкесской Республике на 2014-2019 годы»</a:t>
                      </a:r>
                      <a:endParaRPr lang="ru-RU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69 199,3</a:t>
                      </a:r>
                      <a:endParaRPr lang="ru-RU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69 199,3</a:t>
                      </a:r>
                      <a:endParaRPr lang="ru-RU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69 199,0</a:t>
                      </a:r>
                      <a:endParaRPr lang="ru-RU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ГП 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«Развитие туризма, курортов и молодежной политики Карачаево-Черкесской Республики на 2017-2020 годы»</a:t>
                      </a:r>
                      <a:endParaRPr lang="ru-RU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38 753,9</a:t>
                      </a:r>
                      <a:endParaRPr lang="ru-RU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38 753,9</a:t>
                      </a:r>
                      <a:endParaRPr lang="ru-RU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38 753,9</a:t>
                      </a:r>
                      <a:endParaRPr lang="ru-RU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ГП 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«Развитие промышленности, связи, информатизации общества, энергетики, транспорта и дорожного хозяйства в Карачаево-Черкесской Республике на 2014-2017 годы»</a:t>
                      </a:r>
                      <a:endParaRPr lang="ru-RU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60 292,2</a:t>
                      </a:r>
                      <a:endParaRPr lang="ru-RU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60 292,2</a:t>
                      </a:r>
                      <a:endParaRPr lang="ru-RU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60 292,2</a:t>
                      </a:r>
                      <a:endParaRPr lang="ru-RU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ГП 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«Развитие образования в Карачаево-Черкесской Республике на 2014-2025 годы»</a:t>
                      </a:r>
                      <a:endParaRPr lang="ru-RU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4 264 926,0</a:t>
                      </a:r>
                      <a:endParaRPr lang="ru-RU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4 258 423,8</a:t>
                      </a:r>
                      <a:endParaRPr lang="ru-RU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4 258 423,8</a:t>
                      </a:r>
                      <a:endParaRPr lang="ru-RU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859482" y="-71648"/>
            <a:ext cx="7692747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Распределение бюджетных ассигнований КЧР</a:t>
            </a:r>
          </a:p>
          <a:p>
            <a:pPr algn="ctr"/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на государственные программы, </a:t>
            </a:r>
            <a:r>
              <a:rPr lang="ru-RU" sz="28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тыс.руб</a:t>
            </a:r>
            <a:endParaRPr lang="ru-RU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445144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944115"/>
              </p:ext>
            </p:extLst>
          </p:nvPr>
        </p:nvGraphicFramePr>
        <p:xfrm>
          <a:off x="72393" y="504416"/>
          <a:ext cx="9433050" cy="53553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84578"/>
                <a:gridCol w="1728192"/>
                <a:gridCol w="1260140"/>
                <a:gridCol w="126014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Наименование государственных программ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2017 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2018 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2019 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ГП 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«Развитие строительства, архитектуры, градостроительства и жилищно-коммунального хозяйства в Карачаево-Черкесской Республике на2017 - 2020 годы»</a:t>
                      </a:r>
                      <a:endParaRPr lang="ru-RU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1 386 431,8</a:t>
                      </a:r>
                      <a:endParaRPr lang="ru-RU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1 391 945,3</a:t>
                      </a:r>
                      <a:endParaRPr lang="ru-RU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1 478 550,7</a:t>
                      </a:r>
                      <a:endParaRPr lang="ru-RU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ГП 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«Развитие физической культуры и спорта Карачаево-Черкесской Республики на 2017-2020 годы»</a:t>
                      </a:r>
                      <a:endParaRPr lang="ru-RU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166 172,1</a:t>
                      </a:r>
                      <a:endParaRPr lang="ru-RU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161 785,0</a:t>
                      </a:r>
                      <a:endParaRPr lang="ru-RU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161 785,0</a:t>
                      </a:r>
                      <a:endParaRPr lang="ru-RU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ГП 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«Развитие культуры Карачаево-Черкесской Республики на 2017 - 2022 годы»</a:t>
                      </a:r>
                      <a:endParaRPr lang="ru-RU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221 801,6</a:t>
                      </a:r>
                      <a:endParaRPr lang="ru-RU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221 880,2</a:t>
                      </a:r>
                      <a:endParaRPr lang="ru-RU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221 910,4</a:t>
                      </a:r>
                      <a:endParaRPr lang="ru-RU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ГП 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«Содействие занятости населения Карачаево-Черкесской Республики на 2014-2020 годы»</a:t>
                      </a:r>
                      <a:endParaRPr lang="ru-RU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215 033,5</a:t>
                      </a:r>
                      <a:endParaRPr lang="ru-RU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215 503,7</a:t>
                      </a:r>
                      <a:endParaRPr lang="ru-RU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215 992,1</a:t>
                      </a:r>
                      <a:endParaRPr lang="ru-RU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ГП 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«Развитие водохозяйственного комплекса и охрана окружающей среды в Карачаево-Черкесской Республике до 2020 года»</a:t>
                      </a:r>
                      <a:endParaRPr lang="ru-RU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25 321,7</a:t>
                      </a:r>
                      <a:endParaRPr lang="ru-RU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25 321,7</a:t>
                      </a:r>
                      <a:endParaRPr lang="ru-RU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25 321,7</a:t>
                      </a:r>
                      <a:endParaRPr lang="ru-RU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ГП 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«Животный мир Карачаево-Черкесской Республики на 2014-2019 годы»</a:t>
                      </a:r>
                      <a:endParaRPr lang="ru-RU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14 403,8</a:t>
                      </a:r>
                      <a:endParaRPr lang="ru-RU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14 803,8</a:t>
                      </a:r>
                      <a:endParaRPr lang="ru-RU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14 403,8</a:t>
                      </a:r>
                      <a:endParaRPr lang="ru-RU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ГП 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«Развитие лесного хозяйства Карачаево-Черкесской Республики на 2016 - 2020 годы»</a:t>
                      </a:r>
                      <a:endParaRPr lang="ru-RU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77 895,5</a:t>
                      </a:r>
                      <a:endParaRPr lang="ru-RU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78 883,5</a:t>
                      </a:r>
                      <a:endParaRPr lang="ru-RU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80 134,3</a:t>
                      </a:r>
                      <a:endParaRPr lang="ru-RU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ГП 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«Обеспечение мероприятий гражданской обороны, защиты населения и территорий от чрезвычайных ситуаций, пожарной безопасности и безопасности людей на водных объектах Карачаево-Черкесской Республики на 2014-2019 годы»</a:t>
                      </a:r>
                      <a:endParaRPr lang="ru-RU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43 007,1</a:t>
                      </a:r>
                      <a:endParaRPr lang="ru-RU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43 007,1</a:t>
                      </a:r>
                      <a:endParaRPr lang="ru-RU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43 007,1</a:t>
                      </a:r>
                      <a:endParaRPr lang="ru-RU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ГП 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«Развитие муниципальной службы в Карачаево-Черкесской Республике на 2014-2019 годы»</a:t>
                      </a:r>
                      <a:endParaRPr lang="ru-RU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100,0</a:t>
                      </a:r>
                      <a:endParaRPr lang="ru-RU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100,0</a:t>
                      </a:r>
                      <a:endParaRPr lang="ru-RU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100,0</a:t>
                      </a:r>
                      <a:endParaRPr lang="ru-RU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ГП «Противодействие 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коррупции и профилактика правонарушений </a:t>
                      </a:r>
                      <a:r>
                        <a:rPr lang="ru-RU" sz="12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 Карачаево-Черкесской 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Республике на 2014-2017 годы»</a:t>
                      </a:r>
                      <a:endParaRPr lang="ru-RU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160,0</a:t>
                      </a:r>
                      <a:endParaRPr lang="ru-RU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160,0</a:t>
                      </a:r>
                      <a:endParaRPr lang="ru-RU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160,0</a:t>
                      </a:r>
                      <a:endParaRPr lang="ru-RU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277061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150351895"/>
              </p:ext>
            </p:extLst>
          </p:nvPr>
        </p:nvGraphicFramePr>
        <p:xfrm>
          <a:off x="114298" y="104105"/>
          <a:ext cx="9416696" cy="612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95" y="289154"/>
            <a:ext cx="2679250" cy="1799467"/>
          </a:xfrm>
          <a:prstGeom prst="round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1058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3549384"/>
              </p:ext>
            </p:extLst>
          </p:nvPr>
        </p:nvGraphicFramePr>
        <p:xfrm>
          <a:off x="288417" y="1440520"/>
          <a:ext cx="9349928" cy="45346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50620"/>
                <a:gridCol w="756084"/>
                <a:gridCol w="792088"/>
                <a:gridCol w="792088"/>
                <a:gridCol w="792088"/>
                <a:gridCol w="684076"/>
                <a:gridCol w="756084"/>
                <a:gridCol w="626800"/>
              </a:tblGrid>
              <a:tr h="318197">
                <a:tc rowSpan="2"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 госпрограммы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2015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18197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оценка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28259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Производство продукции растениеводства в хозяйствах всех категорий, в том числе: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397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Зерновые и зернобобовые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245,3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401,0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249,6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404,0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254,7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259,6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264,6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1397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Сахарная свекла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326,4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264,0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328,7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198,0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331,2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333,4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336,4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1397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Картофель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250,2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237,0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254,0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240,0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256,1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258,2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260,1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06438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Валовой сбор картофеля в сельскохозяйственных организациях, крестьянских (фермерских) хозяйствах включая индивидуальных предпринимателей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73,4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77,9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74,9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66,7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76,4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78,6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81,2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06438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Содействие развитию и стабилизации рынка сельскохозяйственной продукции, сырья и продовольствия Карачаево-Черкесской Республики на 2014-2016 годы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2704,5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2676,7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2721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2234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2800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2900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2950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981053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Прирост объема производства продукции растениеводства на землях сельскохозяйственного назначения за счет реализации мероприятий Программы (нарастающим итогом «с» «до»), %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55</a:t>
                      </a:r>
                      <a:endParaRPr lang="ru-RU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75</a:t>
                      </a:r>
                      <a:endParaRPr lang="ru-RU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101</a:t>
                      </a:r>
                      <a:endParaRPr lang="ru-RU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738068" y="236155"/>
            <a:ext cx="69995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Государственная программа  «Развитие сельского хозяйства КЧР до 2020 года» </a:t>
            </a:r>
          </a:p>
          <a:p>
            <a:pPr lvl="0" algn="ctr"/>
            <a:endParaRPr lang="ru-RU" sz="20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3"/>
            <a:ext cx="2880320" cy="13513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917"/>
            <a:ext cx="1046783" cy="9363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95" y="675798"/>
            <a:ext cx="720079" cy="85553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988" y="743987"/>
            <a:ext cx="584769" cy="78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123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356715614"/>
              </p:ext>
            </p:extLst>
          </p:nvPr>
        </p:nvGraphicFramePr>
        <p:xfrm>
          <a:off x="190856" y="168379"/>
          <a:ext cx="9416696" cy="612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936" y="197313"/>
            <a:ext cx="2676250" cy="1603453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2882559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652"/>
            <a:ext cx="1402913" cy="1386287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2614686"/>
              </p:ext>
            </p:extLst>
          </p:nvPr>
        </p:nvGraphicFramePr>
        <p:xfrm>
          <a:off x="216409" y="1260500"/>
          <a:ext cx="9349928" cy="47626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2488"/>
                <a:gridCol w="720080"/>
                <a:gridCol w="766244"/>
                <a:gridCol w="684076"/>
                <a:gridCol w="792088"/>
                <a:gridCol w="684076"/>
                <a:gridCol w="684076"/>
                <a:gridCol w="626800"/>
              </a:tblGrid>
              <a:tr h="339717">
                <a:tc rowSpan="2"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 госпрограммы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2015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39717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оценка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8636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-1497330" algn="ctr"/>
                          <a:tab pos="5940425" algn="r"/>
                        </a:tabLs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Доля детей, проживающих в КЧР, охваченных различными формами отдыха и оздоровления в течение года, от общего числа детей, проживающих в </a:t>
                      </a: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республике,%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/>
                </a:tc>
              </a:tr>
              <a:tr h="34850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Доля детей, находящихся в трудной жизненной ситуации,  направленных на отдых и оздоровление, в общей численности детей, находящихся в трудной жизненной ситуации, подлежащих отдыху и оздоровлению, проживающих в </a:t>
                      </a: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КЧР,%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27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27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/>
                </a:tc>
              </a:tr>
              <a:tr h="348506">
                <a:tc>
                  <a:txBody>
                    <a:bodyPr/>
                    <a:lstStyle/>
                    <a:p>
                      <a:pPr algn="just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Доля населения, получающего льготы по проезду на железнодорожном транспорте 1 раз в год, от общей численности реабилитированных </a:t>
                      </a: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лиц, %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2,9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3,4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3,9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4,3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5,0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2,9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3,4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 anchor="ctr"/>
                </a:tc>
              </a:tr>
              <a:tr h="348506">
                <a:tc>
                  <a:txBody>
                    <a:bodyPr/>
                    <a:lstStyle/>
                    <a:p>
                      <a:pPr algn="just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Доля населения, получающего льготы по </a:t>
                      </a: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зубопротезированию</a:t>
                      </a: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от общей численности </a:t>
                      </a: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реабилитированных </a:t>
                      </a: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лиц, ветеранов труда и тружеников тыла по </a:t>
                      </a: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КЧР, %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3,9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4,4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4,9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4,9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4,9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3,9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4,4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 anchor="ctr"/>
                </a:tc>
              </a:tr>
              <a:tr h="784139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Уровень предоставления денежной компенсации реабилитированным лицам, предусмотренной ст.15 и 16.1 Закона Российской Федерации «О реабилитации жертв политических репрессий»,%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/>
                </a:tc>
              </a:tr>
              <a:tr h="784139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инвалидов по зрению, получивших социальные услуги в ВОС КЧР, в общем числе инвалидов по зрению, обратившихся за получением социальных услуг в ВОС КЧР,%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98,1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98,4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98,7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99,0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99,5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98,1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98,4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168737" y="252388"/>
            <a:ext cx="6484724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Государственная программа </a:t>
            </a:r>
          </a:p>
          <a:p>
            <a:pPr lvl="0"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Социальная защита населения в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КЧР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2014 - 2020 годы» </a:t>
            </a:r>
          </a:p>
          <a:p>
            <a:pPr lvl="0" algn="ctr"/>
            <a:endParaRPr lang="ru-RU" sz="16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225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093187514"/>
              </p:ext>
            </p:extLst>
          </p:nvPr>
        </p:nvGraphicFramePr>
        <p:xfrm>
          <a:off x="190856" y="168379"/>
          <a:ext cx="9416696" cy="612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57" y="179959"/>
            <a:ext cx="2870625" cy="1606667"/>
          </a:xfrm>
          <a:prstGeom prst="roundRect">
            <a:avLst/>
          </a:prstGeom>
          <a:ln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2423501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3" y="0"/>
            <a:ext cx="2349248" cy="1468976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5705537"/>
              </p:ext>
            </p:extLst>
          </p:nvPr>
        </p:nvGraphicFramePr>
        <p:xfrm>
          <a:off x="212158" y="1764556"/>
          <a:ext cx="9349928" cy="42833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86624"/>
                <a:gridCol w="792088"/>
                <a:gridCol w="684076"/>
                <a:gridCol w="864096"/>
                <a:gridCol w="792088"/>
                <a:gridCol w="756084"/>
                <a:gridCol w="648072"/>
                <a:gridCol w="626800"/>
              </a:tblGrid>
              <a:tr h="339717">
                <a:tc rowSpan="2"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 госпрограммы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2015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39717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оценка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8636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-1497330" algn="ctr"/>
                          <a:tab pos="5940425" algn="r"/>
                        </a:tabLs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Динамика налоговых и неналоговых доходов консолидированного бюджета Карачаево-Черкесской Республики, %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</a:rPr>
                        <a:t>105,0</a:t>
                      </a:r>
                      <a:endParaRPr lang="ru-RU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</a:rPr>
                        <a:t>118,9</a:t>
                      </a:r>
                      <a:endParaRPr lang="ru-RU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</a:rPr>
                        <a:t>105,0</a:t>
                      </a:r>
                      <a:endParaRPr lang="ru-RU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</a:rPr>
                        <a:t>105,0</a:t>
                      </a:r>
                      <a:endParaRPr lang="ru-RU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</a:rPr>
                        <a:t>100,1</a:t>
                      </a:r>
                      <a:endParaRPr lang="ru-RU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</a:rPr>
                        <a:t>100,1</a:t>
                      </a:r>
                      <a:endParaRPr lang="ru-RU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</a:rPr>
                        <a:t>100,1</a:t>
                      </a:r>
                      <a:endParaRPr lang="ru-RU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25400" marR="25400" marT="0" marB="0" anchor="ctr"/>
                </a:tc>
              </a:tr>
              <a:tr h="34850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программных расходов республиканского бюджета в общем объеме расходов бюджета ,%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</a:rPr>
                        <a:t>78,2</a:t>
                      </a:r>
                      <a:endParaRPr lang="ru-RU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</a:rPr>
                        <a:t>92,9</a:t>
                      </a:r>
                      <a:endParaRPr lang="ru-RU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</a:rPr>
                        <a:t>85,0</a:t>
                      </a:r>
                      <a:endParaRPr lang="ru-RU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</a:rPr>
                        <a:t>85,0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</a:rPr>
                        <a:t>93,0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</a:rPr>
                        <a:t>93,0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</a:rPr>
                        <a:t>93,0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5400" marR="25400" marT="0" marB="0" anchor="ctr"/>
                </a:tc>
              </a:tr>
              <a:tr h="348506">
                <a:tc>
                  <a:txBody>
                    <a:bodyPr/>
                    <a:lstStyle/>
                    <a:p>
                      <a:pPr algn="just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Максимальная доля дефицита республиканского бюджета (без учета суммы изменения остатков средств республиканского бюджета, которые с Министерством финансов РФ и не учтены в первоначальной редакции закона о республиканском бюджете, а также суммы фактических поступлений от продажи акций и иных форм участия в капитале, находящихся в собственности КЧР,% 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</a:rPr>
                        <a:t>0,4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</a:rPr>
                        <a:t>9,8</a:t>
                      </a:r>
                      <a:endParaRPr lang="ru-RU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</a:rPr>
                        <a:t>0,0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</a:rPr>
                        <a:t>0,9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</a:rPr>
                        <a:t>10</a:t>
                      </a:r>
                      <a:endParaRPr lang="ru-RU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</a:rPr>
                        <a:t>10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</a:rPr>
                        <a:t>10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5400" marR="25400" marT="0" marB="0" anchor="ctr"/>
                </a:tc>
              </a:tr>
              <a:tr h="348506">
                <a:tc>
                  <a:txBody>
                    <a:bodyPr/>
                    <a:lstStyle/>
                    <a:p>
                      <a:pPr algn="just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Доходы, полученные от использования земельных участков, находящихся в государственной собственности 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КЧР,тыс.руб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</a:rPr>
                        <a:t>2 415,0</a:t>
                      </a:r>
                      <a:endParaRPr lang="ru-RU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</a:rPr>
                        <a:t>2 415,0</a:t>
                      </a:r>
                      <a:endParaRPr lang="ru-RU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</a:rPr>
                        <a:t>3 000,0</a:t>
                      </a:r>
                      <a:endParaRPr lang="ru-RU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</a:rPr>
                        <a:t>3 000,0</a:t>
                      </a:r>
                      <a:endParaRPr lang="ru-RU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</a:rPr>
                        <a:t>3 000,0</a:t>
                      </a:r>
                      <a:endParaRPr lang="ru-RU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</a:rPr>
                        <a:t>2 415,0</a:t>
                      </a:r>
                      <a:endParaRPr lang="ru-RU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</a:rPr>
                        <a:t>2 415,0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5400" marR="25400" marT="0" marB="0" anchor="ctr"/>
                </a:tc>
              </a:tr>
              <a:tr h="784139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Удельный вес объектов недвижимости, по которым проведена техническая инвентаризация, по отношению к общему количеству объектов недвижимости находящихся в реестре государственной собственности КЧР,%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</a:rPr>
                        <a:t>95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</a:rPr>
                        <a:t>85</a:t>
                      </a:r>
                      <a:endParaRPr lang="ru-RU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</a:rPr>
                        <a:t>95</a:t>
                      </a:r>
                      <a:endParaRPr lang="ru-RU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</a:rPr>
                        <a:t>95</a:t>
                      </a:r>
                      <a:endParaRPr lang="ru-RU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</a:rPr>
                        <a:t>90</a:t>
                      </a:r>
                      <a:endParaRPr lang="ru-RU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</a:rPr>
                        <a:t>90</a:t>
                      </a:r>
                      <a:endParaRPr lang="ru-RU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</a:rPr>
                        <a:t>95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5400" marR="25400" marT="0" marB="0" anchor="ctr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196941" y="257434"/>
            <a:ext cx="8672823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Государственная программа «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Управление государственными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финансами</a:t>
            </a:r>
          </a:p>
          <a:p>
            <a:pPr lvl="0"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государственным имуществом </a:t>
            </a:r>
            <a:endParaRPr lang="ru-RU" sz="20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КЧР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2014-2019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годы» </a:t>
            </a:r>
          </a:p>
          <a:p>
            <a:pPr lvl="0" algn="ctr"/>
            <a:endParaRPr lang="ru-RU" sz="16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8916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"/>
            <a:ext cx="3004112" cy="126103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"/>
            <a:ext cx="3004112" cy="126103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" y="1116484"/>
            <a:ext cx="9505796" cy="4832088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just" defTabSz="914361"/>
            <a:endParaRPr lang="ru-RU" sz="1400" i="1" dirty="0">
              <a:solidFill>
                <a:srgbClr val="002060"/>
              </a:solidFill>
            </a:endParaRPr>
          </a:p>
          <a:p>
            <a:pPr algn="just" defTabSz="914361"/>
            <a:r>
              <a:rPr lang="ru-RU" sz="14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Бюджетная смета</a:t>
            </a:r>
            <a:r>
              <a:rPr lang="ru-RU" sz="1400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документ, устанавливающий в соответствии с классификацией расходов бюджетов лимиты бюджетных обязательств казенного учреждения </a:t>
            </a:r>
          </a:p>
          <a:p>
            <a:pPr algn="just" defTabSz="914361"/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defTabSz="914361"/>
            <a:r>
              <a:rPr lang="ru-RU" sz="1400" b="1" u="sng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Ведомственная структура расходов бюджета</a:t>
            </a:r>
            <a:r>
              <a:rPr lang="ru-RU" sz="1400" b="1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- р</a:t>
            </a:r>
            <a:r>
              <a:rPr lang="ru-RU" sz="1400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аспределение бюджетных средств по главным распорядителями бюджетных средств, по разделам, подразделам, целевым статьям и видам расходов бюджетной классификации РФ.</a:t>
            </a:r>
          </a:p>
          <a:p>
            <a:pPr algn="just" defTabSz="914361"/>
            <a:endParaRPr lang="ru-RU" sz="1400" b="1" u="sng" dirty="0">
              <a:solidFill>
                <a:srgbClr val="1F497D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914361"/>
            <a:r>
              <a:rPr lang="ru-RU" sz="1400" b="1" u="sng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Государственная программа </a:t>
            </a:r>
            <a:r>
              <a:rPr lang="ru-RU" sz="1400" b="1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система мероприятий и инструментов государственной политики, обеспечивающих в рамках реализации ключевых государственных функций достижение приоритетов и целей государственной политики в сфере социально-экономического развития и безопасности.</a:t>
            </a:r>
          </a:p>
          <a:p>
            <a:pPr defTabSz="914361"/>
            <a:endParaRPr lang="ru-RU" sz="1400" dirty="0">
              <a:solidFill>
                <a:srgbClr val="1F497D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914361"/>
            <a:r>
              <a:rPr lang="ru-RU" sz="1400" b="1" u="sng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Государственное (муниципальное) задание</a:t>
            </a:r>
            <a:r>
              <a:rPr lang="ru-RU" sz="1400" b="1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400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документ, содержащий требования к составу, качеству, объему, условиям, порядку и результатам оказания государственных (муниципальных) услуг (выполнения работ).</a:t>
            </a:r>
          </a:p>
          <a:p>
            <a:pPr defTabSz="914361"/>
            <a:endParaRPr lang="ru-RU" sz="1400" dirty="0">
              <a:solidFill>
                <a:srgbClr val="1F497D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914361"/>
            <a:r>
              <a:rPr lang="ru-RU" sz="1400" b="1" u="sng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Государственные (муниципальные) услуги (работы) </a:t>
            </a:r>
            <a:r>
              <a:rPr lang="ru-RU" sz="1400" b="1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услуги (работы), оказываемые (выполняемые) органами государственной власти (органами местного самоуправления), государственными (муниципальными) учреждениями.</a:t>
            </a:r>
          </a:p>
          <a:p>
            <a:pPr defTabSz="914361"/>
            <a:endParaRPr lang="ru-RU" sz="1400" b="1" u="sng" dirty="0">
              <a:solidFill>
                <a:srgbClr val="1F497D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defTabSz="914361"/>
            <a:r>
              <a:rPr lang="ru-RU" sz="1400" b="1" u="sng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Доходы бюджета </a:t>
            </a:r>
            <a:r>
              <a:rPr lang="ru-RU" sz="1400" b="1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поступающие от населения, организаций, учреждений в бюджет денежные средства </a:t>
            </a:r>
          </a:p>
          <a:p>
            <a:pPr algn="just" defTabSz="914361"/>
            <a:r>
              <a:rPr lang="ru-RU" sz="1400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в виде: - налогов; - неналоговых поступлений (пошлины, доходы от продажи имущества, штрафы и т.п.); - безвозмездных поступлений; - доходов от предпринимательской деятельности бюджетных организаций. Кредиты, доходы от выпуска ценных бумаг, полученные государством (органами местного самоуправления), не включаются в состав доходов. </a:t>
            </a:r>
          </a:p>
          <a:p>
            <a:pPr algn="just" defTabSz="914361"/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848921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465276474"/>
              </p:ext>
            </p:extLst>
          </p:nvPr>
        </p:nvGraphicFramePr>
        <p:xfrm>
          <a:off x="190856" y="168379"/>
          <a:ext cx="9416696" cy="612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17" y="203358"/>
            <a:ext cx="2577855" cy="1606667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</p:pic>
    </p:spTree>
    <p:extLst>
      <p:ext uri="{BB962C8B-B14F-4D97-AF65-F5344CB8AC3E}">
        <p14:creationId xmlns:p14="http://schemas.microsoft.com/office/powerpoint/2010/main" val="2540247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1220090"/>
              </p:ext>
            </p:extLst>
          </p:nvPr>
        </p:nvGraphicFramePr>
        <p:xfrm>
          <a:off x="108396" y="1080480"/>
          <a:ext cx="9509638" cy="4953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04613"/>
                <a:gridCol w="659142"/>
                <a:gridCol w="842237"/>
                <a:gridCol w="695761"/>
                <a:gridCol w="842237"/>
                <a:gridCol w="732380"/>
                <a:gridCol w="695761"/>
                <a:gridCol w="637507"/>
              </a:tblGrid>
              <a:tr h="327252">
                <a:tc rowSpan="2"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 госпрограммы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2015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27252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оценка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6484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Охват профилактическими медицинскими осмотрами 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детей,%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98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98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</a:tr>
              <a:tr h="36151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Охват диспансеризацией детей-сирот и детей, находящихся в трудной жизненной 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ситуации,%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</a:tr>
              <a:tr h="33571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Охват диспансеризацией 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подростков,%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98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98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</a:tr>
              <a:tr h="71385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Количество подготовленных специалистов по программам дополнительного медицинского и фармацевтического образования в государственных образовательных учреждениях высшего профессионального 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образования, чел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29</a:t>
                      </a:r>
                    </a:p>
                  </a:txBody>
                  <a:tcPr marL="9525" marR="9525" marT="9525" marB="0" anchor="ctr"/>
                </a:tc>
              </a:tr>
              <a:tr h="75536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Доля льготной категории лиц, имеющих право на получение государственной социальной помощи, от общего числа лиц, имеющих право на государственную социальную помощь, обеспеченных лекарственными средствами 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,%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84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82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88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92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96</a:t>
                      </a:r>
                    </a:p>
                  </a:txBody>
                  <a:tcPr marL="9525" marR="9525" marT="9525" marB="0" anchor="ctr"/>
                </a:tc>
              </a:tr>
              <a:tr h="75536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Доля лиц, нуждающихся в дорогостоящем лечении, от общего числа льготной категории лиц, имеющих право на государственную социальную 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помощь,%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24</a:t>
                      </a:r>
                    </a:p>
                  </a:txBody>
                  <a:tcPr marL="9525" marR="9525" marT="9525" marB="0" anchor="ctr"/>
                </a:tc>
              </a:tr>
              <a:tr h="75536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Удельный вес больных злокачественными новообразованиями, состоящих на учете с момента установления диагноза 5 лет и 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более,%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42,6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49,4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43,5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44,5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649570" y="216384"/>
            <a:ext cx="63871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Государственная программа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«Развитие здравоохранения </a:t>
            </a:r>
          </a:p>
          <a:p>
            <a:pPr lvl="0" algn="ctr"/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Карачаево-Черкесской Республики на 2014-2020 годы»  </a:t>
            </a:r>
            <a:endParaRPr lang="ru-RU" sz="14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500" y="-53789"/>
            <a:ext cx="1568334" cy="156833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78639"/>
            <a:ext cx="792088" cy="79208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574683"/>
            <a:ext cx="576064" cy="57606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36" y="1063147"/>
            <a:ext cx="457156" cy="451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514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029054006"/>
              </p:ext>
            </p:extLst>
          </p:nvPr>
        </p:nvGraphicFramePr>
        <p:xfrm>
          <a:off x="190856" y="168379"/>
          <a:ext cx="9416696" cy="612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15" y="168380"/>
            <a:ext cx="2679250" cy="1675752"/>
          </a:xfrm>
          <a:prstGeom prst="roundRect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  <p:extLst>
      <p:ext uri="{BB962C8B-B14F-4D97-AF65-F5344CB8AC3E}">
        <p14:creationId xmlns:p14="http://schemas.microsoft.com/office/powerpoint/2010/main" val="2223716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67" y="0"/>
            <a:ext cx="1447366" cy="1446322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3561283"/>
              </p:ext>
            </p:extLst>
          </p:nvPr>
        </p:nvGraphicFramePr>
        <p:xfrm>
          <a:off x="304182" y="1116484"/>
          <a:ext cx="9349928" cy="49268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616"/>
                <a:gridCol w="900100"/>
                <a:gridCol w="828092"/>
                <a:gridCol w="720080"/>
                <a:gridCol w="792088"/>
                <a:gridCol w="648072"/>
                <a:gridCol w="684076"/>
                <a:gridCol w="662804"/>
              </a:tblGrid>
              <a:tr h="324614">
                <a:tc rowSpan="2"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 госпрограммы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2015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2461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оценка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4748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-1497330" algn="ctr"/>
                          <a:tab pos="5940425" algn="r"/>
                        </a:tabLs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Выполнение работ по производству, выпуску и распространению периодических печатных изданий (тыс. экз.)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1840,6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1945,5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1997,4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1998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1997,4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1997,4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1997,4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400" marR="25400" marT="0" marB="0" anchor="ctr"/>
                </a:tc>
              </a:tr>
              <a:tr h="39273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Увеличение количества подписчиков газет,%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  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10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  12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   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        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   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10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0017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Количество информационных материалов антитеррористической направленности в республиканских средствах массовой информации 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   300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400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500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569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 450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450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450</a:t>
                      </a:r>
                    </a:p>
                  </a:txBody>
                  <a:tcPr marL="68580" marR="68580" marT="0" marB="0" anchor="ctr"/>
                </a:tc>
              </a:tr>
              <a:tr h="733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Количество социально значимых теле- и радиопрограмм 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До 300 </a:t>
                      </a:r>
                      <a:r>
                        <a:rPr lang="ru-RU" sz="10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телепередач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 200 </a:t>
                      </a:r>
                      <a:r>
                        <a:rPr lang="ru-RU" sz="10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радиопередач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350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</a:t>
                      </a:r>
                      <a:endParaRPr lang="ru-RU" sz="1200" dirty="0" smtClean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250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350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250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350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260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350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     </a:t>
                      </a:r>
                      <a:endParaRPr lang="ru-RU" sz="1200" dirty="0" smtClean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260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350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</a:t>
                      </a:r>
                      <a:endParaRPr lang="ru-RU" sz="1200" dirty="0" smtClean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260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350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</a:t>
                      </a:r>
                      <a:endParaRPr lang="ru-RU" sz="1200" dirty="0" smtClean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260</a:t>
                      </a:r>
                    </a:p>
                  </a:txBody>
                  <a:tcPr marL="68580" marR="68580" marT="0" marB="0" anchor="ctr"/>
                </a:tc>
              </a:tr>
              <a:tr h="7321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Доля граждан, положительно оценивающих состояние межнациональных отношений , в общем количестве жителей 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КЧР,%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62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65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65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65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67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 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67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67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7321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Количество проведенных материалов, направленных на профилактику идеологии терроризма и экстремизма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    100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78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110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115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120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728577" y="136352"/>
            <a:ext cx="79332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Государственная программа </a:t>
            </a:r>
          </a:p>
          <a:p>
            <a:pPr lvl="0"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Реализация государственной национальной, </a:t>
            </a:r>
            <a:endParaRPr lang="ru-RU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конфессиональной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информационной политики в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КЧР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2014-2019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годы»   </a:t>
            </a:r>
            <a:endParaRPr lang="ru-RU" sz="16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455" y="191380"/>
            <a:ext cx="582215" cy="621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099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908552464"/>
              </p:ext>
            </p:extLst>
          </p:nvPr>
        </p:nvGraphicFramePr>
        <p:xfrm>
          <a:off x="190856" y="168379"/>
          <a:ext cx="9416696" cy="612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31" y="187443"/>
            <a:ext cx="2756106" cy="1542571"/>
          </a:xfrm>
          <a:prstGeom prst="round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  <p:extLst>
      <p:ext uri="{BB962C8B-B14F-4D97-AF65-F5344CB8AC3E}">
        <p14:creationId xmlns:p14="http://schemas.microsoft.com/office/powerpoint/2010/main" val="386570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5465797"/>
              </p:ext>
            </p:extLst>
          </p:nvPr>
        </p:nvGraphicFramePr>
        <p:xfrm>
          <a:off x="144401" y="1548532"/>
          <a:ext cx="9424939" cy="44644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7619"/>
                <a:gridCol w="720080"/>
                <a:gridCol w="792088"/>
                <a:gridCol w="720080"/>
                <a:gridCol w="792088"/>
                <a:gridCol w="792088"/>
                <a:gridCol w="756084"/>
                <a:gridCol w="734812"/>
              </a:tblGrid>
              <a:tr h="339717">
                <a:tc rowSpan="2"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 госпрограммы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2015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39717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оценка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468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Внутренний туристический поток, 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тыс.чел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867,7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867,7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1050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1107,0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1361,0</a:t>
                      </a:r>
                    </a:p>
                  </a:txBody>
                  <a:tcPr marL="68580" marR="68580" marT="0" marB="0" anchor="ctr"/>
                </a:tc>
              </a:tr>
              <a:tr h="3485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cs typeface="Times New Roman"/>
                        </a:rPr>
                        <a:t>Доля туризма во внутреннем валовом продукте Карачаево-Черкесской </a:t>
                      </a:r>
                      <a:r>
                        <a:rPr lang="ru-RU" sz="1200" dirty="0" smtClean="0">
                          <a:effectLst/>
                          <a:latin typeface="Times New Roman"/>
                          <a:cs typeface="Times New Roman"/>
                        </a:rPr>
                        <a:t>Республики,%</a:t>
                      </a:r>
                      <a:endParaRPr lang="ru-RU" sz="12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1,5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2,6</a:t>
                      </a:r>
                    </a:p>
                  </a:txBody>
                  <a:tcPr marL="68580" marR="68580" marT="0" marB="0" anchor="ctr"/>
                </a:tc>
              </a:tr>
              <a:tr h="34850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Объем платных туристических услуг  населению и услуг гостиниц и аналогичных средств размещения, 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тыс.руб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cs typeface="Times New Roman"/>
                        </a:rPr>
                        <a:t>1262,5</a:t>
                      </a:r>
                      <a:endParaRPr lang="ru-RU" sz="12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1262,5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cs typeface="Times New Roman"/>
                        </a:rPr>
                        <a:t>1601,6</a:t>
                      </a:r>
                      <a:endParaRPr lang="ru-RU" sz="12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cs typeface="Times New Roman"/>
                        </a:rPr>
                        <a:t>1601,6</a:t>
                      </a:r>
                      <a:endParaRPr lang="ru-RU" sz="12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cs typeface="Times New Roman"/>
                        </a:rPr>
                        <a:t>1793,8</a:t>
                      </a:r>
                      <a:endParaRPr lang="ru-RU" sz="12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cs typeface="Times New Roman"/>
                        </a:rPr>
                        <a:t>1950,0</a:t>
                      </a:r>
                      <a:endParaRPr lang="ru-RU" sz="12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  <a:latin typeface="Calibri"/>
                          <a:cs typeface="Times New Roman"/>
                        </a:rPr>
                        <a:t>2020,0</a:t>
                      </a:r>
                    </a:p>
                  </a:txBody>
                  <a:tcPr marL="68580" marR="68580" marT="0" marB="0" anchor="ctr"/>
                </a:tc>
              </a:tr>
              <a:tr h="34850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Въезд иностранных граждан в Карачаево-Черкесскую Республику, 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тыс.чел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cs typeface="Times New Roman"/>
                        </a:rPr>
                        <a:t>11,2</a:t>
                      </a:r>
                      <a:endParaRPr lang="ru-RU" sz="12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11,2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cs typeface="Times New Roman"/>
                        </a:rPr>
                        <a:t>11,8</a:t>
                      </a:r>
                      <a:endParaRPr lang="ru-RU" sz="12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cs typeface="Times New Roman"/>
                        </a:rPr>
                        <a:t>11,8</a:t>
                      </a:r>
                      <a:endParaRPr lang="ru-RU" sz="12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cs typeface="Times New Roman"/>
                        </a:rPr>
                        <a:t>12,5</a:t>
                      </a:r>
                      <a:endParaRPr lang="ru-RU" sz="12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cs typeface="Times New Roman"/>
                        </a:rPr>
                        <a:t>12,5</a:t>
                      </a:r>
                      <a:endParaRPr lang="ru-RU" sz="12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  <a:latin typeface="Calibri"/>
                          <a:cs typeface="Times New Roman"/>
                        </a:rPr>
                        <a:t>12,8</a:t>
                      </a:r>
                    </a:p>
                  </a:txBody>
                  <a:tcPr marL="68580" marR="68580" marT="0" marB="0" anchor="ctr"/>
                </a:tc>
              </a:tr>
              <a:tr h="35983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Инвестиции в сферу туризма в рамках реализации Программы, 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тыс.руб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cs typeface="Times New Roman"/>
                        </a:rPr>
                        <a:t>300636,0</a:t>
                      </a:r>
                      <a:endParaRPr lang="ru-RU" sz="12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300636,0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cs typeface="Times New Roman"/>
                        </a:rPr>
                        <a:t>300431,0</a:t>
                      </a:r>
                      <a:endParaRPr lang="ru-RU" sz="12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cs typeface="Times New Roman"/>
                        </a:rPr>
                        <a:t>300431,0</a:t>
                      </a:r>
                      <a:endParaRPr lang="ru-RU" sz="12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cs typeface="Times New Roman"/>
                        </a:rPr>
                        <a:t>225431,0</a:t>
                      </a:r>
                      <a:endParaRPr lang="ru-RU" sz="12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cs typeface="Times New Roman"/>
                        </a:rPr>
                        <a:t>3900,0</a:t>
                      </a:r>
                      <a:endParaRPr lang="ru-RU" sz="12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  <a:latin typeface="Calibri"/>
                          <a:cs typeface="Times New Roman"/>
                        </a:rPr>
                        <a:t>3900,0</a:t>
                      </a:r>
                    </a:p>
                  </a:txBody>
                  <a:tcPr marL="68580" marR="68580" marT="0" marB="0" anchor="ctr"/>
                </a:tc>
              </a:tr>
              <a:tr h="784139">
                <a:tc>
                  <a:txBody>
                    <a:bodyPr/>
                    <a:lstStyle/>
                    <a:p>
                      <a:pPr marR="64770" algn="just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молодых семей, улучшивших жилищные условия (в том числе с использованием заемных средств) при оказании содействия за счет средств федерального бюджета (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софинансирования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на конкурсной основе), республиканского бюджета и местных бюджетов, 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ед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180</a:t>
                      </a:r>
                    </a:p>
                  </a:txBody>
                  <a:tcPr marL="68580" marR="68580" marT="0" marB="0" anchor="ctr"/>
                </a:tc>
              </a:tr>
              <a:tr h="546313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оказанных услуг юридической, психологической, социально-педагогической помощи молодежи учреждениями отрасли, 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ед</a:t>
                      </a:r>
                      <a:endParaRPr lang="ru-RU" sz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920</a:t>
                      </a:r>
                    </a:p>
                  </a:txBody>
                  <a:tcPr marL="68580" marR="68580" marT="0" marB="0" anchor="ctr"/>
                </a:tc>
              </a:tr>
              <a:tr h="465725">
                <a:tc>
                  <a:txBody>
                    <a:bodyPr/>
                    <a:lstStyle/>
                    <a:p>
                      <a:pPr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Количество трудоустроенной безработной 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молодежи, чел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300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62904" y="151514"/>
            <a:ext cx="76347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Государственная программа «Развитие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туризма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курортов и молодежной политики в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Карачаево-Черкесской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Республике</a:t>
            </a:r>
          </a:p>
          <a:p>
            <a:pPr lvl="0"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2017-2020 годы»   </a:t>
            </a:r>
            <a:endParaRPr lang="ru-RU" sz="14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0"/>
            <a:ext cx="549492" cy="15058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04" y="48670"/>
            <a:ext cx="679312" cy="67931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610" y="727982"/>
            <a:ext cx="733901" cy="73390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5241" y="151514"/>
            <a:ext cx="1646678" cy="1461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11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635878077"/>
              </p:ext>
            </p:extLst>
          </p:nvPr>
        </p:nvGraphicFramePr>
        <p:xfrm>
          <a:off x="190856" y="168379"/>
          <a:ext cx="9416696" cy="612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90" y="232653"/>
            <a:ext cx="2550252" cy="1542571"/>
          </a:xfrm>
          <a:prstGeom prst="round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</p:spTree>
    <p:extLst>
      <p:ext uri="{BB962C8B-B14F-4D97-AF65-F5344CB8AC3E}">
        <p14:creationId xmlns:p14="http://schemas.microsoft.com/office/powerpoint/2010/main" val="1904867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01" y="14821"/>
            <a:ext cx="1913857" cy="1745432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8662014"/>
              </p:ext>
            </p:extLst>
          </p:nvPr>
        </p:nvGraphicFramePr>
        <p:xfrm>
          <a:off x="252413" y="1908572"/>
          <a:ext cx="8975156" cy="3796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16731"/>
                <a:gridCol w="822344"/>
                <a:gridCol w="904579"/>
                <a:gridCol w="822344"/>
                <a:gridCol w="904579"/>
                <a:gridCol w="904579"/>
              </a:tblGrid>
              <a:tr h="339717">
                <a:tc rowSpan="2"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 госпрограммы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2015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39717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оценка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8636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955" algn="l"/>
                        </a:tabLs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Доля граждан, имеющих доступ к получению государственных и муниципальных услуг по принципу "одного окна" по месту пребывания в многофункциональных центрах предоставления государственных услуг</a:t>
                      </a: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%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91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99,25 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91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99,92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91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4850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955" algn="l"/>
                        </a:tabLs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Доля граждан, использующих механизм получения государственных и муниципальных услуг в электронной форме 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,%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12,63  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18,3 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50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4850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Удельный вес населения, имеющего доступ к почтовым услугам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99,0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99,0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99,9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4850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Охват территории Карачаево-Черкесской Республики телевещанием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99,0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99,0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99,5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99,5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99,9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4850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Добыча полезных 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ископаемых,%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104,0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98,5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104,0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101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101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4132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Обрабатывающие 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производства,%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109,0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91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110,0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96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96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2403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Производство электроэнергии, газа и 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воды,%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105,5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116,3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105,5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108,2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108,2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620565" y="45119"/>
            <a:ext cx="772562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Государственная программа «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промышленности, связи, информатизации общества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энергетики, транспорта и дорожного хозяйства в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КЧР </a:t>
            </a:r>
          </a:p>
          <a:p>
            <a:pPr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2014-2017 годы»  </a:t>
            </a:r>
            <a:endParaRPr lang="ru-RU" sz="20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14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974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094638908"/>
              </p:ext>
            </p:extLst>
          </p:nvPr>
        </p:nvGraphicFramePr>
        <p:xfrm>
          <a:off x="190856" y="168379"/>
          <a:ext cx="9416696" cy="612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87" y="232654"/>
            <a:ext cx="2562113" cy="1615369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</p:spTree>
    <p:extLst>
      <p:ext uri="{BB962C8B-B14F-4D97-AF65-F5344CB8AC3E}">
        <p14:creationId xmlns:p14="http://schemas.microsoft.com/office/powerpoint/2010/main" val="3354574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2483361"/>
              </p:ext>
            </p:extLst>
          </p:nvPr>
        </p:nvGraphicFramePr>
        <p:xfrm>
          <a:off x="10421" y="1008472"/>
          <a:ext cx="9721847" cy="49844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8875"/>
                <a:gridCol w="720080"/>
                <a:gridCol w="828092"/>
                <a:gridCol w="792088"/>
                <a:gridCol w="864096"/>
                <a:gridCol w="792088"/>
                <a:gridCol w="648072"/>
                <a:gridCol w="648456"/>
              </a:tblGrid>
              <a:tr h="339717">
                <a:tc rowSpan="2"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 госпрограммы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2015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39717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оценка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3669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955" algn="l"/>
                        </a:tabLs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Обеспечение качественного образования в соответствии с ФГОС общего образования,%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67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  <a:tr h="34850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955" algn="l"/>
                        </a:tabLs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</a:rPr>
                        <a:t>Повышение профессиональной компетентности педагогических работников, подготовка кадров для работы по ФГОС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  <a:tr h="34850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</a:rPr>
                        <a:t>Апробация ФГОС основного общего образования в муниципальных базовых пилотных площадках,%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  <a:tr h="34850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Обеспечение доступности качества общего образования для учащихся с ОВЗ,%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78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78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78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78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78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  <a:tr h="34850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</a:rPr>
                        <a:t>Повышение профессионального уровня педагогов, работающих в системе образования, распространение лучшего опыта учителей,%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  <a:tr h="34132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Увеличение числа общеобразовательных организаций, использующих "электронный журнал" и "электронный дневник"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  <a:tr h="32403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Организация и проведение оценки качества профессионального образования и общественно-профессиональной аккредитации образовательных программ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  <a:tr h="78413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</a:rPr>
                        <a:t>Количество человек, прошедших повышение квалификации, профессиональную подготовку, переподготовку в учреждениях профессионального образования, в том числе по договорам с Управлением государственной службы занятости населения КЧР, чел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1100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1100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1100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1100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1100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096729" y="42613"/>
            <a:ext cx="651672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Государственная программа «Развитие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образования в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Карачаево-Черкесской республике  </a:t>
            </a:r>
          </a:p>
          <a:p>
            <a:pPr lvl="0"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2014-2025 годы»</a:t>
            </a:r>
            <a:endParaRPr lang="ru-RU" sz="20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</a:t>
            </a:r>
            <a:endParaRPr lang="ru-RU" sz="14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05" y="42613"/>
            <a:ext cx="1524003" cy="114300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561" y="33634"/>
            <a:ext cx="1008112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827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3062340" cy="1285476"/>
          </a:xfrm>
          <a:prstGeom prst="rect">
            <a:avLst/>
          </a:prstGeom>
        </p:spPr>
      </p:pic>
      <p:sp>
        <p:nvSpPr>
          <p:cNvPr id="717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1116484"/>
            <a:ext cx="9721850" cy="500491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1400" i="1" dirty="0">
                <a:solidFill>
                  <a:srgbClr val="002060"/>
                </a:solidFill>
              </a:rPr>
              <a:t> </a:t>
            </a:r>
          </a:p>
          <a:p>
            <a:pPr algn="just"/>
            <a:r>
              <a:rPr lang="ru-RU" sz="14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Дотации на выравнивание бюджетной обеспеченности субъектов Российской Федерации</a:t>
            </a:r>
            <a:r>
              <a:rPr lang="ru-RU" sz="1400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предоставляются субъектам Российской Федерации, уровень расчетной бюджетной обеспеченности которых не превышает уровня, установленного в качестве критерия выравнивания расчетной бюджетной обеспеченности субъектов Российской Федерации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денежные средства, направляемые из одного уровня бюджетной системы в другой. </a:t>
            </a:r>
            <a:endParaRPr lang="ru-RU" sz="1400" b="1" u="sng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u="sng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Получатель бюджетных средств (ПБС)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 государственной власти (местного самоуправления), орган управления государственным внебюджетным фондом, или находящееся в ведении ГРБС казенное учреждение, имеющий(ее) право на исполнение своих функций за счет средств соответствующего бюджета.</a:t>
            </a:r>
          </a:p>
          <a:p>
            <a:pPr algn="just"/>
            <a:r>
              <a:rPr lang="ru-RU" sz="1400" b="1" u="sng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Публичные обязательства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обязательства публично-правового образования, вытекающие из нормативных актов (законов, постановлений, распоряжений и др.), перед населением, организациями, другими  публично-правовыми образованиями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90000"/>
              </a:lnSpc>
            </a:pPr>
            <a:r>
              <a:rPr lang="ru-RU" sz="14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Профицит бюджета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превышение доходов бюджета над его расходами</a:t>
            </a:r>
          </a:p>
          <a:p>
            <a:pPr algn="just"/>
            <a:r>
              <a:rPr lang="ru-RU" sz="1400" b="1" u="sng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Распорядитель бюджетных средств (РБС)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 государственной власти (местного самоуправления), орган управления государственным внебюджетным фондом, или казенное учреждение, наделенный(</a:t>
            </a:r>
            <a:r>
              <a:rPr lang="ru-RU" sz="14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ое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 правом распределять полученные средства бюджета между подведомственными распорядителями и получателями бюджетных средств.</a:t>
            </a:r>
          </a:p>
          <a:p>
            <a:pPr algn="just"/>
            <a:r>
              <a:rPr lang="ru-RU" sz="1400" b="1" u="sng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Расходное обязательство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обязанность публично-правового образования предоставить физическому или юридическому лицу, иному уровню бюджета, международной организации средства из соответствующего бюджета.</a:t>
            </a:r>
          </a:p>
          <a:p>
            <a:pPr algn="just"/>
            <a:r>
              <a:rPr lang="ru-RU" sz="1400" b="1" u="sng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Участники бюджетного процесса</a:t>
            </a:r>
            <a:r>
              <a:rPr lang="ru-RU" sz="1400" b="1" u="sng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субъекты, осуществляющие деятельность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отчетности.</a:t>
            </a:r>
          </a:p>
          <a:p>
            <a:pPr algn="just"/>
            <a:endParaRPr lang="ru-RU" sz="1400" i="1" dirty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endParaRPr lang="ru-RU" sz="1400" i="1" dirty="0">
              <a:solidFill>
                <a:schemeClr val="tx2">
                  <a:lumMod val="75000"/>
                </a:schemeClr>
              </a:solidFill>
            </a:endParaRPr>
          </a:p>
          <a:p>
            <a:pPr algn="just">
              <a:lnSpc>
                <a:spcPct val="90000"/>
              </a:lnSpc>
            </a:pPr>
            <a:endParaRPr lang="ru-RU" sz="1400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0" y="0"/>
            <a:ext cx="9721850" cy="6121400"/>
          </a:xfrm>
          <a:prstGeom prst="rect">
            <a:avLst/>
          </a:prstGeom>
          <a:noFill/>
          <a:ln w="101600" cmpd="thickThin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pPr defTabSz="914361"/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227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121160425"/>
              </p:ext>
            </p:extLst>
          </p:nvPr>
        </p:nvGraphicFramePr>
        <p:xfrm>
          <a:off x="190856" y="168379"/>
          <a:ext cx="9416696" cy="612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60" y="196300"/>
            <a:ext cx="2870625" cy="1606667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</p:pic>
    </p:spTree>
    <p:extLst>
      <p:ext uri="{BB962C8B-B14F-4D97-AF65-F5344CB8AC3E}">
        <p14:creationId xmlns:p14="http://schemas.microsoft.com/office/powerpoint/2010/main" val="120419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1578090"/>
              </p:ext>
            </p:extLst>
          </p:nvPr>
        </p:nvGraphicFramePr>
        <p:xfrm>
          <a:off x="265851" y="1476524"/>
          <a:ext cx="9349928" cy="44650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3015"/>
                <a:gridCol w="648072"/>
                <a:gridCol w="756084"/>
                <a:gridCol w="684076"/>
                <a:gridCol w="864096"/>
                <a:gridCol w="756084"/>
                <a:gridCol w="684076"/>
                <a:gridCol w="614425"/>
              </a:tblGrid>
              <a:tr h="339717">
                <a:tc rowSpan="2"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 госпрограммы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2015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39717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оценка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8636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955" algn="l"/>
                        </a:tabLs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Годовой объем ввода жилья, в том числе: жилья эконом-класса,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многоэтажного жилья,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малоэтажного жилья, 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тыс.кв.м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100,0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182,4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105,0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105,0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160,0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155,0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160,0</a:t>
                      </a:r>
                    </a:p>
                  </a:txBody>
                  <a:tcPr marL="68580" marR="68580" marT="0" marB="0"/>
                </a:tc>
              </a:tr>
              <a:tr h="34850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955" algn="l"/>
                        </a:tabLs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Общая площадь жилых помещений, приходящихся в среднем на одного жителя, введенная в действие за год, 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кв.м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0,19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0,4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0,2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0,2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0,22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0,22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0,22</a:t>
                      </a:r>
                    </a:p>
                  </a:txBody>
                  <a:tcPr marL="68580" marR="68580" marT="0" marB="0"/>
                </a:tc>
              </a:tr>
              <a:tr h="34850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Годовой объем ввода многоэтажного жилья </a:t>
                      </a:r>
                      <a:r>
                        <a:rPr lang="ru-RU" sz="1200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экономкласса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в рамках реализации программы «Жилье для российской семьи»,</a:t>
                      </a:r>
                      <a:r>
                        <a:rPr lang="ru-RU" sz="1200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тыс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кв.м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100,0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250,0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250,0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80,0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140,5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248,2</a:t>
                      </a:r>
                    </a:p>
                  </a:txBody>
                  <a:tcPr marL="68580" marR="68580" marT="0" marB="0"/>
                </a:tc>
              </a:tr>
              <a:tr h="34850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Количество разработанных проектов планировки и проектов межевания территории для размещения линейных объектов регионального значения, </a:t>
                      </a:r>
                      <a:r>
                        <a:rPr lang="ru-RU" sz="1200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ед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35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</a:p>
                  </a:txBody>
                  <a:tcPr marL="68580" marR="68580" marT="0" marB="0"/>
                </a:tc>
              </a:tr>
              <a:tr h="34850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Количество проведенных конкурсов, выставок, семинаров по совершенствованию методов проектирования, планирования проектных работ, </a:t>
                      </a:r>
                      <a:r>
                        <a:rPr lang="ru-RU" sz="1200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ед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6</a:t>
                      </a:r>
                    </a:p>
                  </a:txBody>
                  <a:tcPr marL="68580" marR="68580" marT="0" marB="0"/>
                </a:tc>
              </a:tr>
              <a:tr h="34132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Количество проверок соблюдения градостроительного законодательства,%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79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</a:p>
                  </a:txBody>
                  <a:tcPr marL="68580" marR="68580" marT="0" marB="0"/>
                </a:tc>
              </a:tr>
              <a:tr h="32403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Количество абитуриентов, поступивших в архитектурно-строительные вузы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30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30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14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14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304642" y="144376"/>
            <a:ext cx="74172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Государственная программа « Развитие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строительства, архитектуры, градостроительства и </a:t>
            </a:r>
            <a:endParaRPr lang="ru-RU" sz="20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жилищно-коммунального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хозяйства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КЧР на 2017-2020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годы»  </a:t>
            </a:r>
            <a:endParaRPr lang="ru-RU" sz="20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r"/>
            <a:endParaRPr lang="ru-RU" sz="20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13" y="-83552"/>
            <a:ext cx="1728192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697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182089090"/>
              </p:ext>
            </p:extLst>
          </p:nvPr>
        </p:nvGraphicFramePr>
        <p:xfrm>
          <a:off x="190856" y="168379"/>
          <a:ext cx="9416696" cy="612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15" y="232653"/>
            <a:ext cx="2820981" cy="1531832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</p:spTree>
    <p:extLst>
      <p:ext uri="{BB962C8B-B14F-4D97-AF65-F5344CB8AC3E}">
        <p14:creationId xmlns:p14="http://schemas.microsoft.com/office/powerpoint/2010/main" val="363764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0633539"/>
              </p:ext>
            </p:extLst>
          </p:nvPr>
        </p:nvGraphicFramePr>
        <p:xfrm>
          <a:off x="371922" y="1584536"/>
          <a:ext cx="9241531" cy="42101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95741"/>
                <a:gridCol w="711732"/>
                <a:gridCol w="782905"/>
                <a:gridCol w="711732"/>
                <a:gridCol w="782905"/>
                <a:gridCol w="782905"/>
                <a:gridCol w="747318"/>
                <a:gridCol w="726293"/>
              </a:tblGrid>
              <a:tr h="339717">
                <a:tc rowSpan="2"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 госпрограммы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2015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39717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оценка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86362">
                <a:tc>
                  <a:txBody>
                    <a:bodyPr/>
                    <a:lstStyle/>
                    <a:p>
                      <a:pPr marR="64770"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Удельный вес населения, участвующего в культурно-досуговых мероприятиях, проводимых государственными учреждениями 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культуры,%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  <a:tr h="34850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955" algn="l"/>
                        </a:tabLs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Удельный вес населения, удовлетворенного качеством предоставляемых услуг в сфере культуры,%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78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78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83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83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83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83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83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  <a:tr h="34850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Увеличение количества культурно-досуговых мероприятий (по сравнению с предыдущим годом), 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ед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21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28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21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27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21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21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21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  <a:tr h="34850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Увеличение количества посещений театрально-концертных мероприятий , 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ед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4,4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5,6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4,5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4,5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4,6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4,6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4,6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  <a:tr h="34850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Увеличение посещаемости музейных учреждений (по сравнению с предыдущим годом),%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  <a:tr h="34132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Сохранность контингента детей, обучающихся в учреждениях дополнительного образования в сфере культуры (по сравнению с предыдущим годом),%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95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95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95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90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95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95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95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  <a:tr h="32403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Сохранность контингента детей, обучающихся в учреждениях среднего профессионального образования в сфере культуры (по сравнению с предыдущим годом,%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90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90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90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90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448657" y="252388"/>
            <a:ext cx="71590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Государственная программа </a:t>
            </a:r>
          </a:p>
          <a:p>
            <a:pPr lvl="0"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культуры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КЧР 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2017-2022гг » 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r"/>
            <a:endParaRPr lang="ru-RU" sz="20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45" y="41417"/>
            <a:ext cx="1908212" cy="152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353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4136923491"/>
              </p:ext>
            </p:extLst>
          </p:nvPr>
        </p:nvGraphicFramePr>
        <p:xfrm>
          <a:off x="190856" y="168379"/>
          <a:ext cx="9416696" cy="612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427" y="183723"/>
            <a:ext cx="2473380" cy="1635587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</p:spTree>
    <p:extLst>
      <p:ext uri="{BB962C8B-B14F-4D97-AF65-F5344CB8AC3E}">
        <p14:creationId xmlns:p14="http://schemas.microsoft.com/office/powerpoint/2010/main" val="3480043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9694419"/>
              </p:ext>
            </p:extLst>
          </p:nvPr>
        </p:nvGraphicFramePr>
        <p:xfrm>
          <a:off x="216409" y="1296504"/>
          <a:ext cx="9349928" cy="42928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42608"/>
                <a:gridCol w="720080"/>
                <a:gridCol w="792088"/>
                <a:gridCol w="720080"/>
                <a:gridCol w="792088"/>
                <a:gridCol w="792088"/>
                <a:gridCol w="756084"/>
                <a:gridCol w="734812"/>
              </a:tblGrid>
              <a:tr h="339717">
                <a:tc rowSpan="2"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 госпрограммы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2015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39717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оценка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86362">
                <a:tc>
                  <a:txBody>
                    <a:bodyPr/>
                    <a:lstStyle/>
                    <a:p>
                      <a:pPr algn="l" fontAlgn="t"/>
                      <a:r>
                        <a:rPr lang="ru-RU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жителей Карачаево-Черкесской Республики, систематически занимающихся физической культурой и спортом, в общей численности </a:t>
                      </a:r>
                      <a:r>
                        <a:rPr lang="ru-RU" sz="11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населения,%</a:t>
                      </a:r>
                      <a:endParaRPr lang="ru-RU" sz="11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38</a:t>
                      </a:r>
                    </a:p>
                  </a:txBody>
                  <a:tcPr marL="9525" marR="9525" marT="9525" marB="0" anchor="ctr"/>
                </a:tc>
              </a:tr>
              <a:tr h="348506">
                <a:tc>
                  <a:txBody>
                    <a:bodyPr/>
                    <a:lstStyle/>
                    <a:p>
                      <a:pPr algn="l" fontAlgn="t"/>
                      <a:r>
                        <a:rPr lang="ru-RU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Уровень обеспеченности населения спортивными сооружениями, исходя из единовременной пропускной способности объектов спорта, в том числе для лиц с ограниченными возможностями здоровья и </a:t>
                      </a:r>
                      <a:r>
                        <a:rPr lang="ru-RU" sz="11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инвалидов,%</a:t>
                      </a:r>
                      <a:endParaRPr lang="ru-RU" sz="11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</a:t>
                      </a:r>
                    </a:p>
                  </a:txBody>
                  <a:tcPr marL="9525" marR="9525" marT="9525" marB="0" anchor="ctr"/>
                </a:tc>
              </a:tr>
              <a:tr h="348506">
                <a:tc>
                  <a:txBody>
                    <a:bodyPr/>
                    <a:lstStyle/>
                    <a:p>
                      <a:pPr algn="l" fontAlgn="t"/>
                      <a:r>
                        <a:rPr lang="ru-RU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введенных в эксплуатацию спортивных сооружений в республике всего (нарастающим итогом), </a:t>
                      </a:r>
                      <a:r>
                        <a:rPr lang="ru-RU" sz="11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</a:t>
                      </a:r>
                      <a:endParaRPr lang="ru-RU" sz="11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35</a:t>
                      </a:r>
                    </a:p>
                  </a:txBody>
                  <a:tcPr marL="9525" marR="9525" marT="9525" marB="0" anchor="ctr"/>
                </a:tc>
              </a:tr>
              <a:tr h="348506">
                <a:tc>
                  <a:txBody>
                    <a:bodyPr/>
                    <a:lstStyle/>
                    <a:p>
                      <a:pPr algn="l" fontAlgn="t"/>
                      <a:r>
                        <a:rPr lang="ru-RU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призовых мест, завоеванных спортсменами республики во всероссийских и международных </a:t>
                      </a:r>
                      <a:r>
                        <a:rPr lang="ru-RU" sz="11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соревнованиях, </a:t>
                      </a:r>
                      <a:r>
                        <a:rPr lang="ru-RU" sz="11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</a:t>
                      </a:r>
                      <a:endParaRPr lang="ru-RU" sz="11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285</a:t>
                      </a:r>
                    </a:p>
                  </a:txBody>
                  <a:tcPr marL="9525" marR="9525" marT="9525" marB="0" anchor="ctr"/>
                </a:tc>
              </a:tr>
              <a:tr h="348506">
                <a:tc>
                  <a:txBody>
                    <a:bodyPr/>
                    <a:lstStyle/>
                    <a:p>
                      <a:pPr algn="l" fontAlgn="t"/>
                      <a:r>
                        <a:rPr lang="ru-RU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спортсменов-разрядников, имеющих разряды и звания (от 1 разряда до спортивного звания "Заслуженный мастер спорта"), в общем количестве спортсменов-разрядников в системе специализированных детско-юношеских спортивных школ олимпийского резерва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</a:t>
                      </a:r>
                    </a:p>
                  </a:txBody>
                  <a:tcPr marL="9525" marR="9525" marT="9525" marB="0" anchor="ctr"/>
                </a:tc>
              </a:tr>
              <a:tr h="341324">
                <a:tc>
                  <a:txBody>
                    <a:bodyPr/>
                    <a:lstStyle/>
                    <a:p>
                      <a:pPr algn="l" fontAlgn="t"/>
                      <a:r>
                        <a:rPr lang="ru-RU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призовых мест, завоеванных спортсменами республики на официальных российских и международных </a:t>
                      </a:r>
                      <a:r>
                        <a:rPr lang="ru-RU" sz="11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соревнованиях, </a:t>
                      </a:r>
                      <a:r>
                        <a:rPr lang="ru-RU" sz="11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</a:t>
                      </a:r>
                      <a:endParaRPr lang="ru-RU" sz="11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275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297131" y="29538"/>
            <a:ext cx="74247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Государственная программа </a:t>
            </a:r>
          </a:p>
          <a:p>
            <a:pPr lvl="0"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«Развитие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физической культуры и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спорта в КЧР </a:t>
            </a:r>
          </a:p>
          <a:p>
            <a:pPr lvl="0"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2017-2020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годы» </a:t>
            </a:r>
            <a:endParaRPr lang="ru-RU" sz="20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r"/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4777"/>
            <a:ext cx="1512167" cy="151216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754" y="24294"/>
            <a:ext cx="1441860" cy="956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625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4082779300"/>
              </p:ext>
            </p:extLst>
          </p:nvPr>
        </p:nvGraphicFramePr>
        <p:xfrm>
          <a:off x="190856" y="168379"/>
          <a:ext cx="9416696" cy="612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32" y="168380"/>
            <a:ext cx="2556272" cy="1606667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</p:pic>
    </p:spTree>
    <p:extLst>
      <p:ext uri="{BB962C8B-B14F-4D97-AF65-F5344CB8AC3E}">
        <p14:creationId xmlns:p14="http://schemas.microsoft.com/office/powerpoint/2010/main" val="3968747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3611797"/>
              </p:ext>
            </p:extLst>
          </p:nvPr>
        </p:nvGraphicFramePr>
        <p:xfrm>
          <a:off x="90394" y="1296504"/>
          <a:ext cx="9541061" cy="46805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8492"/>
                <a:gridCol w="684076"/>
                <a:gridCol w="828092"/>
                <a:gridCol w="684076"/>
                <a:gridCol w="864096"/>
                <a:gridCol w="756084"/>
                <a:gridCol w="648072"/>
                <a:gridCol w="648073"/>
              </a:tblGrid>
              <a:tr h="356532">
                <a:tc rowSpan="2"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 госпрограммы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2015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56532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оценка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45178">
                <a:tc>
                  <a:txBody>
                    <a:bodyPr/>
                    <a:lstStyle/>
                    <a:p>
                      <a:pPr marR="64770"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Уровень общей безработицы (по методологии Международной организации труда) в среднем за год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15,5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432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15,1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432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15,2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15,0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432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14,0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13,5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13,0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9137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955" algn="l"/>
                        </a:tabLs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Уровень регистрируемой безработицы в среднем за год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2,2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432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1,8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432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2,1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1,9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432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2,1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2,1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2,1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72162"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  <a:latin typeface="Times New Roman"/>
                          <a:cs typeface="Times New Roman"/>
                        </a:rPr>
                        <a:t>Отношение численности безработных граждан, зарегистрированных в органах службы занятости населения, к общей численности безработных граждан (по методологии Международной организации труда) </a:t>
                      </a:r>
                      <a:endParaRPr lang="ru-RU" sz="12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13,5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12,6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13,8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12,7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432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15,0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15,5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16,1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66867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Удельный вес трудоустроенных граждан в общей численности граждан, обратившихся за содействием в поиске подходящей работы в органы службы занятости</a:t>
                      </a:r>
                      <a:endParaRPr lang="ru-RU" sz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42,5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432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46,3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432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39,5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40,0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432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42,5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43,0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43,0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95936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Удельный вес безработных граждан, ищущих работу 12 и более месяцев, в общей численности безработных граждан, зарегистрированных в органах службы занятости</a:t>
                      </a:r>
                      <a:endParaRPr lang="ru-RU" sz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6,0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432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4,4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432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6,0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4,4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432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6,0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6,0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6,0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95936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Удельный вес граждан, признанных безработными, в численности безработных граждан, прошедших профессиональное обучение и получивших дополнительное профессиональное образование</a:t>
                      </a:r>
                      <a:endParaRPr lang="ru-RU" sz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3,0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432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432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3,0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0,4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432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3,0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3,0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3,0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124621" y="8930"/>
            <a:ext cx="75972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Государственная программа </a:t>
            </a:r>
          </a:p>
          <a:p>
            <a:pPr lvl="0"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«Содействие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занятости населения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КЧР </a:t>
            </a:r>
          </a:p>
          <a:p>
            <a:pPr lvl="0"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2014-2020годы»       </a:t>
            </a:r>
          </a:p>
          <a:p>
            <a:pPr lvl="0" algn="r"/>
            <a:r>
              <a:rPr lang="ru-RU" sz="2000" b="1" dirty="0" smtClean="0">
                <a:solidFill>
                  <a:srgbClr val="002060"/>
                </a:solidFill>
              </a:rPr>
              <a:t>    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490" y="-31864"/>
            <a:ext cx="1078412" cy="107841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99" y="-106505"/>
            <a:ext cx="1006849" cy="100684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0" y="194206"/>
            <a:ext cx="1003176" cy="100317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88" y="332656"/>
            <a:ext cx="1150922" cy="1150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581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506054696"/>
              </p:ext>
            </p:extLst>
          </p:nvPr>
        </p:nvGraphicFramePr>
        <p:xfrm>
          <a:off x="190856" y="168379"/>
          <a:ext cx="9416696" cy="612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15" y="232652"/>
            <a:ext cx="2679250" cy="1478298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</p:spTree>
    <p:extLst>
      <p:ext uri="{BB962C8B-B14F-4D97-AF65-F5344CB8AC3E}">
        <p14:creationId xmlns:p14="http://schemas.microsoft.com/office/powerpoint/2010/main" val="1513211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60" y="0"/>
            <a:ext cx="1661120" cy="1457762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7039847"/>
              </p:ext>
            </p:extLst>
          </p:nvPr>
        </p:nvGraphicFramePr>
        <p:xfrm>
          <a:off x="72393" y="1457227"/>
          <a:ext cx="9541061" cy="4663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00500"/>
                <a:gridCol w="756084"/>
                <a:gridCol w="792088"/>
                <a:gridCol w="612068"/>
                <a:gridCol w="828092"/>
                <a:gridCol w="684076"/>
                <a:gridCol w="684076"/>
                <a:gridCol w="684077"/>
              </a:tblGrid>
              <a:tr h="313382">
                <a:tc rowSpan="2"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 госпрограммы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2015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13382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оценка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54679">
                <a:tc>
                  <a:txBody>
                    <a:bodyPr/>
                    <a:lstStyle/>
                    <a:p>
                      <a:pPr marR="64770"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Доля населения, проживающего на подверженных негативному воздействию вод территориях, защищенного в результате проведения мероприятий по повышению защищенности от негативного воздействия вод, в общем количестве населения, проживающего на таких территориях,%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23,1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23,1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23,1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23,0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23,1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37,5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37,5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1929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955" algn="l"/>
                        </a:tabLs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Доля построенных/реконструированных сооружений инженерной защиты и </a:t>
                      </a:r>
                      <a:r>
                        <a:rPr lang="ru-RU" sz="120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берегоукрепления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от общей потребности в таких сооружениях,%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10,2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10,2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10,2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10,0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10,2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13,15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13,15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1212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Снижение количества гидротехнических сооружений, в том числе бесхозяйных, уровень безопасности которых оценивается как неудовлетворительный или опасный,%</a:t>
                      </a:r>
                      <a:endParaRPr lang="ru-RU" sz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6,0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6,0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4,3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4,0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17,8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13,5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14,5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2865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Снижение численности населения, проживающего на территориях, подверженных риску затопления в случае аварии на гидротехнических сооружениях, уровень безопасности которых оценивается как неудовлетворительный, опасный,</a:t>
                      </a:r>
                      <a:r>
                        <a:rPr lang="ru-RU" sz="12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чел</a:t>
                      </a:r>
                      <a:endParaRPr lang="ru-RU" sz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48765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48765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45107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45000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39107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36607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33027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30971">
                <a:tc>
                  <a:txBody>
                    <a:bodyPr/>
                    <a:lstStyle/>
                    <a:p>
                      <a:pPr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Размер предотвращенного ущерба в результате приведения в безопасное состояние гидротехнических сооружений, уровень безопасности которых оценивается как неудовлетворительный, опасный (по объектам, отремонтированным в текущем году),</a:t>
                      </a:r>
                      <a:r>
                        <a:rPr lang="ru-RU" sz="120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baseline="0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млн.руб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430,0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430,0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624,0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620,0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1977,2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1562,0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685,32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088617" y="0"/>
            <a:ext cx="76290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Государственная программа «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водохозяйственного комплекса и охрана окружающей среды в Карачаево-Черкесской Республике до 2020 года»</a:t>
            </a:r>
          </a:p>
          <a:p>
            <a:pPr lvl="0" algn="r"/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algn="r"/>
            <a:endParaRPr lang="ru-RU" sz="20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r"/>
            <a:endParaRPr lang="ru-RU" sz="20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567" y="130141"/>
            <a:ext cx="972307" cy="97230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4992"/>
            <a:ext cx="830560" cy="836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927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kchrstat.gks.ru/wps/wcm/connect/rosstat_ts/kchrstat/resources/081c810042bc383aa232a2c9cadae528/1/kart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96" y="396406"/>
            <a:ext cx="2784905" cy="2142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499890" y="1244333"/>
            <a:ext cx="5859903" cy="1169547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defTabSz="914361"/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Карачаево-Черкесская Республика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образована 3 июля 1991 года.</a:t>
            </a:r>
          </a:p>
          <a:p>
            <a:pPr defTabSz="914361"/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(Карачаево-Черкесская автономная область – с 12 января 1922 года).</a:t>
            </a:r>
          </a:p>
          <a:p>
            <a:pPr defTabSz="914361"/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Республика расположена в юго-западной части Российской Федерации. </a:t>
            </a:r>
            <a:b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Входит в состав Северо-Кавказского федерального округа Российской Федерации</a:t>
            </a: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3421539"/>
              </p:ext>
            </p:extLst>
          </p:nvPr>
        </p:nvGraphicFramePr>
        <p:xfrm>
          <a:off x="180406" y="2553847"/>
          <a:ext cx="9433048" cy="1220111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1526419"/>
                <a:gridCol w="4145489"/>
                <a:gridCol w="3761140"/>
              </a:tblGrid>
              <a:tr h="685758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Общая площадь территории</a:t>
                      </a:r>
                      <a:endParaRPr lang="ru-RU" sz="1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(по данным Управления Федеральной службы государственной регистрации, кадастра и картографии по КЧР)</a:t>
                      </a:r>
                    </a:p>
                  </a:txBody>
                  <a:tcPr marL="72913" marR="72913" marT="0" marB="0">
                    <a:lnL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FFDA6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Административный центр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 Черкесск</a:t>
                      </a:r>
                    </a:p>
                    <a:p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Расстояние от Черкесска до Москвы – 1674 км</a:t>
                      </a:r>
                    </a:p>
                  </a:txBody>
                  <a:tcPr marL="72913" marR="72913" marT="0" marB="0">
                    <a:lnL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FFDA65"/>
                    </a:solidFill>
                  </a:tcPr>
                </a:tc>
              </a:tr>
              <a:tr h="356236">
                <a:tc>
                  <a:txBody>
                    <a:bodyPr/>
                    <a:lstStyle/>
                    <a:p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КЧР</a:t>
                      </a:r>
                    </a:p>
                  </a:txBody>
                  <a:tcPr marL="72913" marR="72913" marT="0" marB="0">
                    <a:lnL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FFDA6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14,3 </a:t>
                      </a:r>
                      <a:r>
                        <a:rPr lang="ru-RU" sz="11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тыс.кв.км</a:t>
                      </a: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b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(0,08% территории Российской Федерации)</a:t>
                      </a:r>
                    </a:p>
                  </a:txBody>
                  <a:tcPr marL="72913" marR="72913" marT="0" marB="0">
                    <a:lnL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FFDA6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8117">
                <a:tc>
                  <a:txBody>
                    <a:bodyPr/>
                    <a:lstStyle/>
                    <a:p>
                      <a:r>
                        <a:rPr lang="ru-RU" sz="11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г.Черкесск</a:t>
                      </a:r>
                      <a:endParaRPr lang="ru-RU" sz="11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913" marR="72913" marT="0" marB="0">
                    <a:lnL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FFDA6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 </a:t>
                      </a:r>
                      <a:r>
                        <a:rPr lang="ru-RU" sz="11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тыс.кв.км</a:t>
                      </a:r>
                      <a:endParaRPr lang="ru-RU" sz="11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913" marR="72913" marT="0" marB="0">
                    <a:lnL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FFDA6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795185"/>
              </p:ext>
            </p:extLst>
          </p:nvPr>
        </p:nvGraphicFramePr>
        <p:xfrm>
          <a:off x="194073" y="3852789"/>
          <a:ext cx="9419383" cy="1051560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2280459"/>
                <a:gridCol w="549386"/>
                <a:gridCol w="3294769"/>
                <a:gridCol w="3294769"/>
              </a:tblGrid>
              <a:tr h="381000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Плотность населения</a:t>
                      </a:r>
                      <a:r>
                        <a:rPr lang="ru-RU" sz="11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ru-RU" sz="11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человек на 1 </a:t>
                      </a:r>
                      <a:r>
                        <a:rPr lang="ru-RU" sz="11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кв.км</a:t>
                      </a:r>
                      <a:endParaRPr lang="ru-RU" sz="11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913" marR="72913" marT="0" marB="0">
                    <a:lnL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Численность населения</a:t>
                      </a:r>
                      <a:b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человек</a:t>
                      </a:r>
                    </a:p>
                  </a:txBody>
                  <a:tcPr marL="72913" marR="72913" marT="0" marB="0">
                    <a:lnL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5280">
                <a:tc rowSpan="3">
                  <a:txBody>
                    <a:bodyPr/>
                    <a:lstStyle/>
                    <a:p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Карачаево-Черкесская Республика</a:t>
                      </a:r>
                    </a:p>
                  </a:txBody>
                  <a:tcPr marL="72913" marR="72913" marT="0" marB="0">
                    <a:lnL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32,8</a:t>
                      </a:r>
                    </a:p>
                  </a:txBody>
                  <a:tcPr marL="72913" marR="72913" marT="0" marB="0">
                    <a:lnL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Карачаево-Черкесская Республика</a:t>
                      </a:r>
                    </a:p>
                  </a:txBody>
                  <a:tcPr marL="72913" marR="72913" marT="0" marB="0">
                    <a:lnL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467,8</a:t>
                      </a:r>
                      <a:b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(0,3% населения Российской Федерации)</a:t>
                      </a:r>
                    </a:p>
                  </a:txBody>
                  <a:tcPr marL="72913" marR="72913" marT="0" marB="0" anchor="b">
                    <a:lnL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676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городское</a:t>
                      </a:r>
                    </a:p>
                  </a:txBody>
                  <a:tcPr marL="72913" marR="72913" marT="0" marB="0" anchor="b">
                    <a:lnL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199,8</a:t>
                      </a:r>
                    </a:p>
                  </a:txBody>
                  <a:tcPr marL="72913" marR="72913" marT="0" marB="0" anchor="b">
                    <a:lnL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676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сельское</a:t>
                      </a:r>
                    </a:p>
                  </a:txBody>
                  <a:tcPr marL="72913" marR="72913" marT="0" marB="0" anchor="b">
                    <a:lnL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268,0</a:t>
                      </a:r>
                    </a:p>
                  </a:txBody>
                  <a:tcPr marL="72913" marR="72913" marT="0" marB="0" anchor="b">
                    <a:lnL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0847272"/>
              </p:ext>
            </p:extLst>
          </p:nvPr>
        </p:nvGraphicFramePr>
        <p:xfrm>
          <a:off x="194073" y="4932910"/>
          <a:ext cx="9416694" cy="1061846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2688526"/>
                <a:gridCol w="1548437"/>
                <a:gridCol w="2331336"/>
                <a:gridCol w="2848395"/>
              </a:tblGrid>
              <a:tr h="223646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Муниципальные образования</a:t>
                      </a:r>
                      <a:endParaRPr lang="ru-RU" sz="1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913" marR="72913" marT="0" marB="0">
                    <a:lnL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Города</a:t>
                      </a:r>
                      <a:r>
                        <a:rPr lang="ru-RU" sz="11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ru-RU" sz="11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человек</a:t>
                      </a:r>
                    </a:p>
                  </a:txBody>
                  <a:tcPr marL="72913" marR="72913" marT="0" marB="0">
                    <a:lnL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7640">
                <a:tc>
                  <a:txBody>
                    <a:bodyPr/>
                    <a:lstStyle/>
                    <a:p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КЧР</a:t>
                      </a:r>
                    </a:p>
                  </a:txBody>
                  <a:tcPr marL="72913" marR="72913" marT="0" marB="0" anchor="b">
                    <a:lnL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72913" marR="72913" marT="0" marB="0" anchor="b">
                    <a:lnL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7640">
                <a:tc>
                  <a:txBody>
                    <a:bodyPr/>
                    <a:lstStyle/>
                    <a:p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муниципальные районы</a:t>
                      </a:r>
                    </a:p>
                  </a:txBody>
                  <a:tcPr marL="72913" marR="72913" marT="0" marB="0" anchor="b">
                    <a:lnL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72913" marR="72913" marT="0" marB="0" anchor="b">
                    <a:lnL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г.Черкесск</a:t>
                      </a:r>
                      <a:endParaRPr lang="ru-RU" sz="11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913" marR="72913" marT="0" marB="0" anchor="b">
                    <a:lnL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123,1</a:t>
                      </a:r>
                    </a:p>
                  </a:txBody>
                  <a:tcPr marL="72913" marR="72913" marT="0" marB="0" anchor="b">
                    <a:lnL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67640">
                <a:tc>
                  <a:txBody>
                    <a:bodyPr/>
                    <a:lstStyle/>
                    <a:p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городские округа</a:t>
                      </a:r>
                    </a:p>
                  </a:txBody>
                  <a:tcPr marL="72913" marR="72913" marT="0" marB="0" anchor="b">
                    <a:lnL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72913" marR="72913" marT="0" marB="0" anchor="b">
                    <a:lnL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г.Усть-Джегута</a:t>
                      </a:r>
                      <a:endParaRPr lang="ru-RU" sz="11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913" marR="72913" marT="0" marB="0" anchor="b">
                    <a:lnL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30,3</a:t>
                      </a:r>
                    </a:p>
                  </a:txBody>
                  <a:tcPr marL="72913" marR="72913" marT="0" marB="0" anchor="b">
                    <a:lnL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67640">
                <a:tc>
                  <a:txBody>
                    <a:bodyPr/>
                    <a:lstStyle/>
                    <a:p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городские поселения</a:t>
                      </a:r>
                    </a:p>
                  </a:txBody>
                  <a:tcPr marL="72913" marR="72913" marT="0" marB="0" anchor="b">
                    <a:lnL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72913" marR="72913" marT="0" marB="0" anchor="b">
                    <a:lnL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г.Карачаевск</a:t>
                      </a:r>
                      <a:endParaRPr lang="ru-RU" sz="11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913" marR="72913" marT="0" marB="0" anchor="b">
                    <a:lnL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21,0</a:t>
                      </a:r>
                    </a:p>
                  </a:txBody>
                  <a:tcPr marL="72913" marR="72913" marT="0" marB="0" anchor="b">
                    <a:lnL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67640">
                <a:tc>
                  <a:txBody>
                    <a:bodyPr/>
                    <a:lstStyle/>
                    <a:p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сельские поселения</a:t>
                      </a:r>
                    </a:p>
                  </a:txBody>
                  <a:tcPr marL="72913" marR="72913" marT="0" marB="0" anchor="b">
                    <a:lnL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83</a:t>
                      </a:r>
                    </a:p>
                  </a:txBody>
                  <a:tcPr marL="72913" marR="72913" marT="0" marB="0" anchor="b">
                    <a:lnL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г.Теберда  </a:t>
                      </a:r>
                    </a:p>
                  </a:txBody>
                  <a:tcPr marL="72913" marR="72913" marT="0" marB="0" anchor="b">
                    <a:lnL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8,7</a:t>
                      </a:r>
                    </a:p>
                  </a:txBody>
                  <a:tcPr marL="72913" marR="72913" marT="0" marB="0" anchor="b">
                    <a:lnL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033723" y="0"/>
            <a:ext cx="7582452" cy="1169547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algn="ctr" defTabSz="914361"/>
            <a:r>
              <a:rPr lang="ru-RU" sz="3500" b="1" dirty="0">
                <a:ln w="11430"/>
                <a:solidFill>
                  <a:srgbClr val="A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Административно-территориальное</a:t>
            </a:r>
          </a:p>
          <a:p>
            <a:pPr algn="ctr" defTabSz="914361"/>
            <a:r>
              <a:rPr lang="ru-RU" sz="3500" b="1" dirty="0">
                <a:ln w="11430"/>
                <a:solidFill>
                  <a:srgbClr val="A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деление КЧР</a:t>
            </a:r>
            <a:endParaRPr lang="ru-RU" sz="35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572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83385450"/>
              </p:ext>
            </p:extLst>
          </p:nvPr>
        </p:nvGraphicFramePr>
        <p:xfrm>
          <a:off x="190856" y="168379"/>
          <a:ext cx="9416696" cy="612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15" y="232653"/>
            <a:ext cx="2756106" cy="1542571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  <p:extLst>
      <p:ext uri="{BB962C8B-B14F-4D97-AF65-F5344CB8AC3E}">
        <p14:creationId xmlns:p14="http://schemas.microsoft.com/office/powerpoint/2010/main" val="304769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945" y="4032808"/>
            <a:ext cx="2417663" cy="1558107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5447958"/>
              </p:ext>
            </p:extLst>
          </p:nvPr>
        </p:nvGraphicFramePr>
        <p:xfrm>
          <a:off x="180405" y="1296504"/>
          <a:ext cx="9505056" cy="47400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9680"/>
                <a:gridCol w="732027"/>
                <a:gridCol w="805230"/>
                <a:gridCol w="732027"/>
                <a:gridCol w="805230"/>
                <a:gridCol w="805230"/>
                <a:gridCol w="768628"/>
                <a:gridCol w="747004"/>
              </a:tblGrid>
              <a:tr h="332250">
                <a:tc rowSpan="2"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 госпрограммы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2015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3225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оценка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281833">
                <a:tc>
                  <a:txBody>
                    <a:bodyPr/>
                    <a:lstStyle/>
                    <a:p>
                      <a:pPr marR="64770"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Проведение регуляционных и противоэпизоотических мероприятий в целях пресса хищнической деятельности животных, наносящих ущерб  охотничьим ресурсам и предотвращение эпизоотий опасных для здоровья людей, домашних и диких животных			</a:t>
                      </a:r>
                    </a:p>
                    <a:p>
                      <a:pPr marR="64770" algn="just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не менее 250 рейдов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мониторинг на территории каждого муниципального района 2 раза в месяц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 муницип.районов х 2= 20 раз в мес. Х 9 мес.=180 раз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мониторинг на территории каждого муниципального района 2 раза в месяц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мониторинг на территории каждого муниципального района 2 раза в месяц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мониторинг на территории каждого муниципального района 2 раза в месяц</a:t>
                      </a:r>
                    </a:p>
                  </a:txBody>
                  <a:tcPr marL="9525" marR="9525" marT="9525" marB="0" anchor="ctr"/>
                </a:tc>
              </a:tr>
              <a:tr h="105266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955" algn="l"/>
                        </a:tabLs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Организация и проведение учетных работ, ведение мониторинга за состоянием популяции охотничьих животных на территории Карачаево-Черкесской Республики			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955" algn="l"/>
                        </a:tabLst>
                      </a:pP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 территории 10 муниципальных районов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ЗМУ, АЧС , ежедневный мониторинг на территории 10 муниципальных районов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 территории 10 муниципальных районов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ЗМУ, АЧС , ежедневный мониторинг на территории 10 муниципальных районов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 территории 10 муниципальных районов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 территории 10 муниципальных районов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 территории 10 муниципальных районов</a:t>
                      </a:r>
                    </a:p>
                  </a:txBody>
                  <a:tcPr marL="9525" marR="9525" marT="9525" marB="0" anchor="ctr"/>
                </a:tc>
              </a:tr>
              <a:tr h="164551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Осуществление контроля за использованием капканов и других устройств, используемых при осуществлении охоты. Осуществление контроля  за оборотом продукции охоты. Осуществление федерального государственного охотничьего надзора на территории субъекта РФ, за исключением особо охраняемых  природных территорий федерального значения			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300 рейдов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300 рейдов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300 рейдов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300 рейдов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592673" y="-35170"/>
            <a:ext cx="63007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Государственная программа </a:t>
            </a:r>
          </a:p>
          <a:p>
            <a:pPr lvl="0"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«Животный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мир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КЧР на 2014-2019годы» </a:t>
            </a:r>
          </a:p>
          <a:p>
            <a:pPr lvl="0" algn="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  <a:p>
            <a:pPr lvl="0" algn="r"/>
            <a:endParaRPr lang="ru-RU" sz="14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80" y="464420"/>
            <a:ext cx="1079443" cy="80958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503" y="661949"/>
            <a:ext cx="574730" cy="7970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019" y="0"/>
            <a:ext cx="854112" cy="104120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01" y="0"/>
            <a:ext cx="648072" cy="56594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607" y="0"/>
            <a:ext cx="1188132" cy="101661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722" y="655610"/>
            <a:ext cx="587247" cy="675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085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809031519"/>
              </p:ext>
            </p:extLst>
          </p:nvPr>
        </p:nvGraphicFramePr>
        <p:xfrm>
          <a:off x="190856" y="168379"/>
          <a:ext cx="9416696" cy="612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15" y="232653"/>
            <a:ext cx="2755026" cy="1542571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</p:pic>
    </p:spTree>
    <p:extLst>
      <p:ext uri="{BB962C8B-B14F-4D97-AF65-F5344CB8AC3E}">
        <p14:creationId xmlns:p14="http://schemas.microsoft.com/office/powerpoint/2010/main" val="2742829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63" y="0"/>
            <a:ext cx="1224496" cy="1224496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6397440"/>
              </p:ext>
            </p:extLst>
          </p:nvPr>
        </p:nvGraphicFramePr>
        <p:xfrm>
          <a:off x="174799" y="1116484"/>
          <a:ext cx="9349928" cy="44204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42608"/>
                <a:gridCol w="720080"/>
                <a:gridCol w="792088"/>
                <a:gridCol w="720080"/>
                <a:gridCol w="792088"/>
                <a:gridCol w="792088"/>
                <a:gridCol w="756084"/>
                <a:gridCol w="734812"/>
              </a:tblGrid>
              <a:tr h="339717">
                <a:tc rowSpan="2"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 госпрограммы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2015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39717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оценка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86362">
                <a:tc>
                  <a:txBody>
                    <a:bodyPr/>
                    <a:lstStyle/>
                    <a:p>
                      <a:pPr marR="64770" algn="just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Площадь покрытых лесной растительностью земель  на территории  КЧР, 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тыс.га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0" dirty="0">
                          <a:effectLst/>
                          <a:latin typeface="Times New Roman"/>
                          <a:ea typeface="Calibri"/>
                        </a:rPr>
                        <a:t>428,3</a:t>
                      </a: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0" dirty="0">
                          <a:effectLst/>
                          <a:latin typeface="Times New Roman"/>
                          <a:ea typeface="Calibri"/>
                        </a:rPr>
                        <a:t>428,3</a:t>
                      </a: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0" dirty="0">
                          <a:effectLst/>
                          <a:latin typeface="Times New Roman"/>
                          <a:ea typeface="Calibri"/>
                        </a:rPr>
                        <a:t>428,3</a:t>
                      </a: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0" dirty="0">
                          <a:effectLst/>
                          <a:latin typeface="Times New Roman"/>
                          <a:ea typeface="Calibri"/>
                        </a:rPr>
                        <a:t>428,3</a:t>
                      </a: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0" dirty="0">
                          <a:effectLst/>
                          <a:latin typeface="Times New Roman"/>
                          <a:ea typeface="Calibri"/>
                        </a:rPr>
                        <a:t>428,3</a:t>
                      </a: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0" dirty="0">
                          <a:effectLst/>
                          <a:latin typeface="Times New Roman"/>
                          <a:ea typeface="Calibri"/>
                        </a:rPr>
                        <a:t>428,3</a:t>
                      </a: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0" dirty="0">
                          <a:effectLst/>
                          <a:latin typeface="Times New Roman"/>
                          <a:ea typeface="Calibri"/>
                        </a:rPr>
                        <a:t>428,3</a:t>
                      </a:r>
                    </a:p>
                  </a:txBody>
                  <a:tcPr marL="25400" marR="25400" marT="0" marB="0" anchor="ctr"/>
                </a:tc>
              </a:tr>
              <a:tr h="34850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955" algn="l"/>
                        </a:tabLs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 площади ценных лесных насаждений в составе  покрытых лесной растительностью земель лесного фонда,%</a:t>
                      </a:r>
                      <a:endParaRPr lang="ru-RU" sz="12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i="0" dirty="0">
                          <a:effectLst/>
                          <a:latin typeface="Times New Roman"/>
                          <a:ea typeface="Calibri"/>
                        </a:rPr>
                        <a:t>63,97</a:t>
                      </a: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i="0" dirty="0">
                          <a:effectLst/>
                          <a:latin typeface="Times New Roman"/>
                          <a:ea typeface="Calibri"/>
                        </a:rPr>
                        <a:t>63,97</a:t>
                      </a: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i="0">
                          <a:effectLst/>
                          <a:latin typeface="Times New Roman"/>
                          <a:ea typeface="Calibri"/>
                        </a:rPr>
                        <a:t>63,97</a:t>
                      </a: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i="0">
                          <a:effectLst/>
                          <a:latin typeface="Times New Roman"/>
                          <a:ea typeface="Calibri"/>
                        </a:rPr>
                        <a:t>63,97</a:t>
                      </a: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i="0">
                          <a:effectLst/>
                          <a:latin typeface="Times New Roman"/>
                          <a:ea typeface="Calibri"/>
                        </a:rPr>
                        <a:t>63,97</a:t>
                      </a: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i="0">
                          <a:effectLst/>
                          <a:latin typeface="Times New Roman"/>
                          <a:ea typeface="Calibri"/>
                        </a:rPr>
                        <a:t>63,97</a:t>
                      </a: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i="0" dirty="0">
                          <a:effectLst/>
                          <a:latin typeface="Times New Roman"/>
                          <a:ea typeface="Calibri"/>
                        </a:rPr>
                        <a:t>63,97</a:t>
                      </a:r>
                    </a:p>
                  </a:txBody>
                  <a:tcPr marL="25400" marR="25400" marT="0" marB="0" anchor="ctr"/>
                </a:tc>
              </a:tr>
              <a:tr h="34850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Объем платежей  в бюджетную систему РФ от использования  лесов,  на землях лесного фонда, на территории КЧР, 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тыс.руб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0">
                          <a:effectLst/>
                          <a:latin typeface="Times New Roman"/>
                          <a:ea typeface="Calibri"/>
                        </a:rPr>
                        <a:t>24998,0</a:t>
                      </a: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0">
                          <a:effectLst/>
                          <a:latin typeface="Times New Roman"/>
                          <a:ea typeface="Calibri"/>
                        </a:rPr>
                        <a:t>27677,7</a:t>
                      </a: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0">
                          <a:effectLst/>
                          <a:latin typeface="Times New Roman"/>
                          <a:ea typeface="Calibri"/>
                        </a:rPr>
                        <a:t>27886,0</a:t>
                      </a: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0">
                          <a:effectLst/>
                          <a:latin typeface="Times New Roman"/>
                          <a:ea typeface="Calibri"/>
                        </a:rPr>
                        <a:t>27886,0</a:t>
                      </a: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0">
                          <a:effectLst/>
                          <a:latin typeface="Times New Roman"/>
                          <a:ea typeface="Calibri"/>
                        </a:rPr>
                        <a:t>29105,4</a:t>
                      </a: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0">
                          <a:effectLst/>
                          <a:latin typeface="Times New Roman"/>
                          <a:ea typeface="Calibri"/>
                        </a:rPr>
                        <a:t>29105,4</a:t>
                      </a: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0" dirty="0">
                          <a:effectLst/>
                          <a:latin typeface="Times New Roman"/>
                          <a:ea typeface="Calibri"/>
                        </a:rPr>
                        <a:t>29105,4</a:t>
                      </a:r>
                    </a:p>
                  </a:txBody>
                  <a:tcPr marL="25400" marR="25400" marT="0" marB="0" anchor="ctr"/>
                </a:tc>
              </a:tr>
              <a:tr h="34850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Отношение фактического объема заготовки древесины к установленному допустимому объему изъятия древесины в зонах интенсивного  использования лесов и ведения лесного хозяйства,%</a:t>
                      </a:r>
                      <a:endParaRPr lang="ru-RU" sz="12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i="0">
                          <a:effectLst/>
                          <a:latin typeface="Times New Roman"/>
                          <a:ea typeface="Calibri"/>
                        </a:rPr>
                        <a:t>30,8</a:t>
                      </a: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i="0">
                          <a:effectLst/>
                          <a:latin typeface="Times New Roman"/>
                          <a:ea typeface="Calibri"/>
                        </a:rPr>
                        <a:t>19,4</a:t>
                      </a: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i="0">
                          <a:effectLst/>
                          <a:latin typeface="Times New Roman"/>
                          <a:ea typeface="Calibri"/>
                        </a:rPr>
                        <a:t>7,4</a:t>
                      </a: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i="0">
                          <a:effectLst/>
                          <a:latin typeface="Times New Roman"/>
                          <a:ea typeface="Calibri"/>
                        </a:rPr>
                        <a:t>7,4</a:t>
                      </a: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i="0">
                          <a:effectLst/>
                          <a:latin typeface="Times New Roman"/>
                          <a:ea typeface="Calibri"/>
                        </a:rPr>
                        <a:t>14,9</a:t>
                      </a: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i="0">
                          <a:effectLst/>
                          <a:latin typeface="Times New Roman"/>
                          <a:ea typeface="Calibri"/>
                        </a:rPr>
                        <a:t>14,9</a:t>
                      </a: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i="0" dirty="0">
                          <a:effectLst/>
                          <a:latin typeface="Times New Roman"/>
                          <a:ea typeface="Calibri"/>
                        </a:rPr>
                        <a:t>14,9</a:t>
                      </a:r>
                    </a:p>
                  </a:txBody>
                  <a:tcPr marL="25400" marR="25400" marT="0" marB="0" anchor="ctr"/>
                </a:tc>
              </a:tr>
              <a:tr h="34850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Установленный допустимый  объем изъятия древесины в хонах интенсивного использования лесов и ведения лесного хозяйства на территории КЧР,тыс.м</a:t>
                      </a:r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</a:t>
                      </a:r>
                      <a:endParaRPr lang="ru-RU" sz="9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0">
                          <a:effectLst/>
                          <a:latin typeface="Times New Roman"/>
                          <a:ea typeface="Calibri"/>
                        </a:rPr>
                        <a:t>451,0</a:t>
                      </a: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0">
                          <a:effectLst/>
                          <a:latin typeface="Times New Roman"/>
                          <a:ea typeface="Calibri"/>
                        </a:rPr>
                        <a:t>451,0</a:t>
                      </a: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0">
                          <a:effectLst/>
                          <a:latin typeface="Times New Roman"/>
                          <a:ea typeface="Calibri"/>
                        </a:rPr>
                        <a:t>451,0</a:t>
                      </a: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0">
                          <a:effectLst/>
                          <a:latin typeface="Times New Roman"/>
                          <a:ea typeface="Calibri"/>
                        </a:rPr>
                        <a:t>451,0</a:t>
                      </a: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0">
                          <a:effectLst/>
                          <a:latin typeface="Times New Roman"/>
                          <a:ea typeface="Calibri"/>
                        </a:rPr>
                        <a:t>451,0</a:t>
                      </a: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0">
                          <a:effectLst/>
                          <a:latin typeface="Times New Roman"/>
                          <a:ea typeface="Calibri"/>
                        </a:rPr>
                        <a:t>451,0</a:t>
                      </a: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0" dirty="0">
                          <a:effectLst/>
                          <a:latin typeface="Times New Roman"/>
                          <a:ea typeface="Calibri"/>
                        </a:rPr>
                        <a:t>451,0</a:t>
                      </a:r>
                    </a:p>
                  </a:txBody>
                  <a:tcPr marL="25400" marR="25400" marT="0" marB="0" anchor="ctr"/>
                </a:tc>
              </a:tr>
              <a:tr h="34132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крупных пожаров, возникших по вине граждан в общем количестве  пожаров,%</a:t>
                      </a:r>
                      <a:endParaRPr lang="ru-RU" sz="12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i="0">
                          <a:effectLst/>
                          <a:latin typeface="Times New Roman"/>
                          <a:ea typeface="Calibri"/>
                        </a:rPr>
                        <a:t>0,9</a:t>
                      </a: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i="0">
                          <a:effectLst/>
                          <a:latin typeface="Times New Roman"/>
                          <a:ea typeface="Calibri"/>
                        </a:rPr>
                        <a:t>0,0</a:t>
                      </a: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i="0">
                          <a:effectLst/>
                          <a:latin typeface="Times New Roman"/>
                          <a:ea typeface="Calibri"/>
                        </a:rPr>
                        <a:t>0,0</a:t>
                      </a: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i="0">
                          <a:effectLst/>
                          <a:latin typeface="Times New Roman"/>
                          <a:ea typeface="Calibri"/>
                        </a:rPr>
                        <a:t>0,0</a:t>
                      </a: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i="0">
                          <a:effectLst/>
                          <a:latin typeface="Times New Roman"/>
                          <a:ea typeface="Calibri"/>
                        </a:rPr>
                        <a:t>0,0</a:t>
                      </a: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i="0">
                          <a:effectLst/>
                          <a:latin typeface="Times New Roman"/>
                          <a:ea typeface="Calibri"/>
                        </a:rPr>
                        <a:t>0,0</a:t>
                      </a: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i="0" dirty="0">
                          <a:effectLst/>
                          <a:latin typeface="Times New Roman"/>
                          <a:ea typeface="Calibri"/>
                        </a:rPr>
                        <a:t>0,0</a:t>
                      </a:r>
                    </a:p>
                  </a:txBody>
                  <a:tcPr marL="25400" marR="25400" marT="0" marB="0"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088617" y="72368"/>
            <a:ext cx="691276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Государственная программа «Развитие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лесного хозяйства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КЧР на 2014-2020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гг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    </a:t>
            </a:r>
            <a:endParaRPr lang="ru-RU" sz="20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r"/>
            <a:endParaRPr lang="ru-RU" sz="20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0113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1" y="0"/>
            <a:ext cx="2282949" cy="201243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4542" y="245141"/>
            <a:ext cx="8317308" cy="1020233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dirty="0" smtClean="0">
                <a:ln w="11430"/>
                <a:solidFill>
                  <a:srgbClr val="A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Меры социальной поддержки отдельных категорий граждан в КЧР</a:t>
            </a:r>
            <a:endParaRPr lang="ru-RU" dirty="0">
              <a:ln w="11430"/>
              <a:solidFill>
                <a:srgbClr val="AC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2786676"/>
              </p:ext>
            </p:extLst>
          </p:nvPr>
        </p:nvGraphicFramePr>
        <p:xfrm>
          <a:off x="108397" y="1728552"/>
          <a:ext cx="9541062" cy="43218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51967"/>
                <a:gridCol w="1116688"/>
                <a:gridCol w="828092"/>
                <a:gridCol w="756084"/>
                <a:gridCol w="720080"/>
                <a:gridCol w="648072"/>
                <a:gridCol w="720079"/>
              </a:tblGrid>
              <a:tr h="370840">
                <a:tc rowSpan="2"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Категория получателей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Численность</a:t>
                      </a:r>
                    </a:p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получателей , чел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41228">
                <a:tc vMerge="1">
                  <a:txBody>
                    <a:bodyPr/>
                    <a:lstStyle/>
                    <a:p>
                      <a:pPr algn="l" fontAlgn="t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оценка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98956">
                <a:tc>
                  <a:txBody>
                    <a:bodyPr/>
                    <a:lstStyle/>
                    <a:p>
                      <a:pPr marL="0" marR="0" lvl="0" indent="0" algn="l" defTabSz="914361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Содержание ребенка в семье опекуна и приемной семье, вознаграждение приемного родителя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894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85 707,8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85 707,8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89 234,5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89 234,5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89 234,5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Выплата единовременного пособия при всех формах устройства детей, лишенных родительского попечения, в семью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2 878,7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2 878,7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 предоставление жилых помещений детям-сиротам и детям, оставшимся без попечения родителей, лицам из их числа по договорам найма специализированных жилых помещений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24 782,0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24 782,0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7 500,0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7 500,0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7 500,0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Ежемесячная денежная выплата, в случае рождения третьего ребенка или последующих детей до достижения ребенком возраста трех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лет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5 213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381 465,5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381 465,5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57 685,2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57 685,2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57 685,2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Субвенции на осуществление полномочий  по обеспечению  мер социальной поддержки  многодетных семей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12 672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157 804,4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157 804,4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175 540,0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175 540,0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175 540,0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Субвенции на осуществление полномочий  по обеспечению  мер социальной поддержки   ветеранов труда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15 046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228 683,3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228 683,3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229 079,1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229 079,1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229 079,1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Субвенции на осуществление полномочий  по обеспечению  мер социальной поддержки   ветеранов труда КЧР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8 090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42 182,6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42 182,6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45 101,0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45 101,0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45 101,0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Субвенции на осуществление полномочий  по  обеспечению мер социальной поддержки   реабилитированным лицам и лицам , признанным пострадавшими от политических репрессий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68 911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463 992,3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463 992,3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490 500,0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490 500,0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490 500,0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Субвенции на предоставление малоимущим гражданам  субсидий на оплату жилого помещения и коммунальных услуг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3 315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78 522,8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78 522,8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79 585,6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79 585,6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79 585,6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8586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dirty="0" smtClean="0">
                <a:ln w="11430"/>
                <a:solidFill>
                  <a:srgbClr val="A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Сведения об общественно-значимых проектах</a:t>
            </a:r>
            <a:endParaRPr lang="ru-RU" dirty="0">
              <a:ln w="11430"/>
              <a:solidFill>
                <a:srgbClr val="AC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333798"/>
            <a:ext cx="964907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895350">
              <a:tabLst>
                <a:tab pos="542925" algn="l"/>
              </a:tabLst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Одним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из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общественно-значимых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объектов на территории Карачаево-Черкесской Республики  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является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защита от негативного воздействия вод население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республики. По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подпрограмме «Защита от негативного воздействия вод населения и объектов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экономики» государственной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программы «Развитие водохозяйственного комплекса и охрана окружающей среды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Карачаево-Черкесской Республике до 2020 года» на проведение мероприятий по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объекту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«Устройство берегозащитной дамбы  на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р.Малый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Зеленчук по защите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а.Икон-Халк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Ногайского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района, Карачаево-Черкесской Республики» предусматриваются объемы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финансирования 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из двух уровней бюджетов в сумме 191 068,6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тыс.рублей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в том числе: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9923077"/>
              </p:ext>
            </p:extLst>
          </p:nvPr>
        </p:nvGraphicFramePr>
        <p:xfrm>
          <a:off x="215765" y="2564904"/>
          <a:ext cx="9217542" cy="221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322"/>
                <a:gridCol w="1260140"/>
                <a:gridCol w="1152128"/>
                <a:gridCol w="1368152"/>
                <a:gridCol w="1368152"/>
                <a:gridCol w="1188648"/>
              </a:tblGrid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Наименование объекта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Всего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Федеральный бюджет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Республиканский бюджет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Срок начало и окончания(годы)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Ожидаемые результаты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Устройство берегозащитной дамбы  на р.Малый Зеленчук по защите а.Икон-Халк, Ногайского района, Карачаево-Черкесской Республики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191 068,6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171 961,7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19 106,9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2017-2019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90-95% защита от негативного воздействия вод</a:t>
                      </a: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2017 год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60 000,0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54 000,0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6 000,0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2018 год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70 000,0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63 000,0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7 000,0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2019 год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61 068,6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54 961,7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6 106,9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16410" y="4921071"/>
            <a:ext cx="9505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ru-RU" sz="1200" dirty="0">
                <a:latin typeface="Times New Roman"/>
                <a:ea typeface="Times New Roman"/>
              </a:rPr>
              <a:t>При формировании проекта республиканского бюджета Карачаево-Черкесской </a:t>
            </a:r>
            <a:r>
              <a:rPr lang="ru-RU" sz="1200" dirty="0" smtClean="0">
                <a:latin typeface="Times New Roman"/>
                <a:ea typeface="Times New Roman"/>
              </a:rPr>
              <a:t>Республики на </a:t>
            </a:r>
            <a:r>
              <a:rPr lang="ru-RU" sz="1200" dirty="0">
                <a:latin typeface="Times New Roman"/>
                <a:ea typeface="Times New Roman"/>
              </a:rPr>
              <a:t>2017 год и планируемый период 2018 и 2019 годов предусмотрены средства на </a:t>
            </a:r>
            <a:r>
              <a:rPr lang="ru-RU" sz="1200" dirty="0" smtClean="0">
                <a:latin typeface="Times New Roman"/>
                <a:ea typeface="Times New Roman"/>
              </a:rPr>
              <a:t>данное мероприятие </a:t>
            </a:r>
            <a:r>
              <a:rPr lang="ru-RU" sz="1200" dirty="0">
                <a:latin typeface="Times New Roman"/>
                <a:ea typeface="Times New Roman"/>
              </a:rPr>
              <a:t>соответственно по годам в размере 6 000,0 </a:t>
            </a:r>
            <a:r>
              <a:rPr lang="ru-RU" sz="1200" dirty="0" err="1">
                <a:latin typeface="Times New Roman"/>
                <a:ea typeface="Times New Roman"/>
              </a:rPr>
              <a:t>тыс.рублей</a:t>
            </a:r>
            <a:r>
              <a:rPr lang="ru-RU" sz="1200" dirty="0">
                <a:latin typeface="Times New Roman"/>
                <a:ea typeface="Times New Roman"/>
              </a:rPr>
              <a:t>.</a:t>
            </a:r>
          </a:p>
          <a:p>
            <a:pPr indent="449580" algn="just">
              <a:spcAft>
                <a:spcPts val="0"/>
              </a:spcAft>
            </a:pPr>
            <a:r>
              <a:rPr lang="ru-RU" sz="1200" dirty="0">
                <a:latin typeface="Times New Roman"/>
                <a:ea typeface="Times New Roman"/>
              </a:rPr>
              <a:t>Объемы финансирования из федерального бюджета будут определены </a:t>
            </a:r>
            <a:r>
              <a:rPr lang="ru-RU" sz="1200" dirty="0" smtClean="0">
                <a:latin typeface="Times New Roman"/>
                <a:ea typeface="Times New Roman"/>
              </a:rPr>
              <a:t>Соглашением </a:t>
            </a:r>
            <a:r>
              <a:rPr lang="ru-RU" sz="1200" dirty="0">
                <a:latin typeface="Times New Roman"/>
                <a:ea typeface="Times New Roman"/>
              </a:rPr>
              <a:t>между Федеральным агентством водных ресурсов и Правительством </a:t>
            </a:r>
            <a:r>
              <a:rPr lang="ru-RU" sz="1200" dirty="0" smtClean="0">
                <a:latin typeface="Times New Roman"/>
                <a:ea typeface="Times New Roman"/>
              </a:rPr>
              <a:t>Карачаево-Черкесской </a:t>
            </a:r>
            <a:r>
              <a:rPr lang="ru-RU" sz="1200" dirty="0">
                <a:latin typeface="Times New Roman"/>
                <a:ea typeface="Times New Roman"/>
              </a:rPr>
              <a:t>Республики.  </a:t>
            </a:r>
            <a:endParaRPr lang="ru-RU" sz="12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0502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5" y="-4417"/>
            <a:ext cx="9715005" cy="7286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344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05" y="180380"/>
            <a:ext cx="2031901" cy="139693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2573" y="245141"/>
            <a:ext cx="7543186" cy="1020233"/>
          </a:xfrm>
        </p:spPr>
        <p:txBody>
          <a:bodyPr>
            <a:normAutofit fontScale="90000"/>
          </a:bodyPr>
          <a:lstStyle/>
          <a:p>
            <a:r>
              <a:rPr lang="ru-RU" sz="31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Рейтинг субъектов Российской Федерации по уровню открытости бюджетных данных в 2016 году по итогам I-</a:t>
            </a:r>
            <a:r>
              <a:rPr lang="en-US" sz="31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III</a:t>
            </a:r>
            <a:r>
              <a:rPr lang="ru-RU" sz="31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 этапов </a:t>
            </a:r>
            <a:endParaRPr lang="ru-RU" sz="31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8333323"/>
              </p:ext>
            </p:extLst>
          </p:nvPr>
        </p:nvGraphicFramePr>
        <p:xfrm>
          <a:off x="324421" y="1764556"/>
          <a:ext cx="9109012" cy="4041775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277253"/>
                <a:gridCol w="2277253"/>
                <a:gridCol w="2277253"/>
                <a:gridCol w="2277253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субъекта Российской Федерации</a:t>
                      </a:r>
                      <a:endParaRPr lang="ru-RU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Место по Российской Федерации</a:t>
                      </a:r>
                      <a:endParaRPr lang="ru-RU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Место</a:t>
                      </a:r>
                      <a:r>
                        <a:rPr lang="ru-RU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по Федеральному округу</a:t>
                      </a:r>
                      <a:endParaRPr lang="ru-RU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 от максимального количества</a:t>
                      </a:r>
                      <a:r>
                        <a:rPr lang="ru-RU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баллов</a:t>
                      </a:r>
                      <a:endParaRPr lang="ru-RU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Республика Дагестан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81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15,9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Республика Ингушетия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8,5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Кабардино-Балкарская Республика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61,2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Карачаево-Черкесская Республика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28,3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Республика Северная Осетия - Алания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84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9,7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Чеченская Республика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35,3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Ставропольский край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76,7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672480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927792"/>
            <a:ext cx="9721850" cy="5663085"/>
          </a:xfrm>
          <a:prstGeom prst="rect">
            <a:avLst/>
          </a:prstGeom>
          <a:solidFill>
            <a:srgbClr val="FFFFCC"/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square" lIns="91436" tIns="45718" rIns="91436" bIns="45718">
            <a:spAutoFit/>
          </a:bodyPr>
          <a:lstStyle/>
          <a:p>
            <a:pPr algn="ctr"/>
            <a:endParaRPr lang="ru-RU" i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Адрес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6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г.Черкесск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, Комсомольская 23, Дом Правительства</a:t>
            </a:r>
          </a:p>
          <a:p>
            <a:pPr algn="ctr"/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Режим работы:      понедельник-пятница с 9 до 18 часов, </a:t>
            </a:r>
            <a:b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выходной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суббота-воскресенье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График приема граждан:</a:t>
            </a:r>
          </a:p>
          <a:p>
            <a:pPr algn="ctr"/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Министр финансов КЧР ( Эльканов Рустам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Ханафиевич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)                             –        каждый вторник с 14-00 до 18-00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Первый заместитель министра финансов КЧР (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Дармилова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Неля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Давлетовна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)   –   каждый четверг с 9-00 до 13-00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Заместитель министра финансов КЧР (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Камышан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Вадим Валентинович)         –       каждую среду с 14-00 до 18-00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endParaRPr lang="en-US" sz="14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</a:t>
            </a:r>
          </a:p>
          <a:p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</a:t>
            </a:r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</a:t>
            </a:r>
          </a:p>
          <a:p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тел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  (8782) 26-64-45</a:t>
            </a:r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- 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приемная </a:t>
            </a:r>
            <a:endParaRPr lang="en-US" sz="14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</a:t>
            </a:r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8782) 26-65-25  -   </a:t>
            </a:r>
            <a:r>
              <a:rPr lang="ru-RU" sz="14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Гербекова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Лейла </a:t>
            </a:r>
            <a:r>
              <a:rPr lang="ru-RU" sz="14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Анзоровна</a:t>
            </a:r>
            <a:endParaRPr lang="en-US" sz="14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</a:t>
            </a:r>
            <a:endParaRPr lang="ru-RU" sz="14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</a:t>
            </a:r>
            <a:endParaRPr lang="en-US" sz="14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14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</a:t>
            </a:r>
          </a:p>
          <a:p>
            <a:endParaRPr lang="en-US" sz="14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14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</a:t>
            </a:r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факс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(8782) 26-66-18</a:t>
            </a:r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e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mail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info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@</a:t>
            </a:r>
            <a:r>
              <a:rPr lang="en-US" sz="14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mfkchr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.</a:t>
            </a:r>
            <a:r>
              <a:rPr lang="en-US" sz="14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ru</a:t>
            </a:r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</a:t>
            </a:r>
            <a:endParaRPr lang="en-US" sz="14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14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613" y="4009682"/>
            <a:ext cx="1072074" cy="9747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100" y="5445395"/>
            <a:ext cx="765500" cy="6426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5265" y="5428802"/>
            <a:ext cx="684076" cy="6426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467109" y="5687075"/>
            <a:ext cx="2268432" cy="325908"/>
          </a:xfrm>
        </p:spPr>
        <p:txBody>
          <a:bodyPr/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minfin09</a:t>
            </a:r>
            <a:r>
              <a:rPr lang="en-US" sz="1600" dirty="0" smtClean="0">
                <a:solidFill>
                  <a:schemeClr val="tx1"/>
                </a:solidFill>
              </a:rPr>
              <a:t>  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49030" y="105177"/>
            <a:ext cx="6336704" cy="707882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ru-RU" sz="40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Контактная информация</a:t>
            </a:r>
            <a:endParaRPr lang="ru-RU" sz="40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1165" y="5303792"/>
            <a:ext cx="775716" cy="7757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7965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" y="245141"/>
            <a:ext cx="9607552" cy="727328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500" dirty="0">
                <a:ln w="11430"/>
                <a:solidFill>
                  <a:srgbClr val="A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показатели социально-экономического развития КЧР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11999" y="1280732"/>
            <a:ext cx="6684514" cy="46166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algn="ctr" defTabSz="914361"/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Численность населения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(среднегодовая) </a:t>
            </a:r>
            <a:r>
              <a:rPr lang="ru-RU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тыс.чел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760661502"/>
              </p:ext>
            </p:extLst>
          </p:nvPr>
        </p:nvGraphicFramePr>
        <p:xfrm>
          <a:off x="252417" y="2700660"/>
          <a:ext cx="9263579" cy="34207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351" y="1195266"/>
            <a:ext cx="1559373" cy="109425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8397" y="1742395"/>
            <a:ext cx="9762088" cy="1169547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914361">
              <a:tabLst>
                <a:tab pos="361935" algn="l"/>
              </a:tabLst>
            </a:pP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	Правительством республики  предпринимаются меры, направленные на : </a:t>
            </a:r>
          </a:p>
          <a:p>
            <a:pPr defTabSz="914361"/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обеспечение сбалансированности республиканского  и местных бюджетов с целью исполнения</a:t>
            </a:r>
          </a:p>
          <a:p>
            <a:pPr defTabSz="914361"/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бюджетных обязательств, содействие занятости населения, сохранение и создание рабочих мест, </a:t>
            </a:r>
          </a:p>
          <a:p>
            <a:pPr defTabSz="914361"/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поддержка агропромышленного комплекса, оказание государственной поддержки предприятиям малого и среднего бизнеса,</a:t>
            </a:r>
          </a:p>
          <a:p>
            <a:pPr defTabSz="914361"/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развитие туристического кластера.</a:t>
            </a:r>
          </a:p>
        </p:txBody>
      </p:sp>
    </p:spTree>
    <p:extLst>
      <p:ext uri="{BB962C8B-B14F-4D97-AF65-F5344CB8AC3E}">
        <p14:creationId xmlns:p14="http://schemas.microsoft.com/office/powerpoint/2010/main" val="1741977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2653" y="252389"/>
            <a:ext cx="6895113" cy="1020233"/>
          </a:xfrm>
        </p:spPr>
        <p:txBody>
          <a:bodyPr>
            <a:noAutofit/>
          </a:bodyPr>
          <a:lstStyle/>
          <a:p>
            <a:r>
              <a:rPr lang="ru-RU" sz="35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Демографическая ситуация населения в КЧР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8595872"/>
              </p:ext>
            </p:extLst>
          </p:nvPr>
        </p:nvGraphicFramePr>
        <p:xfrm>
          <a:off x="108398" y="1557533"/>
          <a:ext cx="9505056" cy="44636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2379"/>
                <a:gridCol w="1368152"/>
                <a:gridCol w="1008112"/>
                <a:gridCol w="1080120"/>
                <a:gridCol w="1080120"/>
                <a:gridCol w="1152128"/>
                <a:gridCol w="1008112"/>
                <a:gridCol w="955933"/>
              </a:tblGrid>
              <a:tr h="719467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endParaRPr lang="ru-RU" sz="18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Единица </a:t>
                      </a:r>
                      <a:r>
                        <a:rPr lang="ru-RU" sz="1400" dirty="0" err="1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измер</a:t>
                      </a:r>
                      <a:endParaRPr lang="ru-RU" sz="14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2014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(факт)</a:t>
                      </a:r>
                      <a:endParaRPr lang="ru-RU" sz="14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2015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(факт)</a:t>
                      </a:r>
                      <a:endParaRPr lang="ru-RU" sz="14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(оценка)</a:t>
                      </a:r>
                      <a:endParaRPr lang="ru-RU" sz="14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(прогноз)</a:t>
                      </a:r>
                      <a:endParaRPr lang="ru-RU" sz="14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(прогноз)</a:t>
                      </a:r>
                      <a:endParaRPr lang="ru-RU" sz="14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(прогноз)</a:t>
                      </a:r>
                      <a:endParaRPr lang="ru-RU" sz="14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69831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Ожидаемая продолжительность жизни при рождении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число лет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73,91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74,44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74,51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74,81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75,11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75,49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46951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Общий коэффициент рождаемости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число родившихся на 1000 человек населения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13,6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12,40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12,23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12,05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12,24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12,23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46951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Общий коэффициент смертности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число умерших на 1000 человек населения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9,7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9,60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9,46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9,46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9,46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9,43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69831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Коэффициент естественного прироста населения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 1000 человек населения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3,9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2,80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2,78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2,59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2,77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2,80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46951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Число прибывших на территорию региона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 человек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6,3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5,92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5,55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5,57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5,59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5,63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46951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Число выбывших с территории региона 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 человек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8,84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8,45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8,05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8,05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8,04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8,04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46951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Коэффициент миграционного прироста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 10 000 человек населения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-54,15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-53,95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-53,60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-53,23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-52,70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-51,63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62" y="108371"/>
            <a:ext cx="1656184" cy="1449161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2703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1549</TotalTime>
  <Words>11291</Words>
  <Application>Microsoft Office PowerPoint</Application>
  <PresentationFormat>Произвольный</PresentationFormat>
  <Paragraphs>3140</Paragraphs>
  <Slides>78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78</vt:i4>
      </vt:variant>
    </vt:vector>
  </HeadingPairs>
  <TitlesOfParts>
    <vt:vector size="80" baseType="lpstr">
      <vt:lpstr>Тема Office</vt:lpstr>
      <vt:lpstr>1_Тема Office</vt:lpstr>
      <vt:lpstr>Презентация PowerPoint</vt:lpstr>
      <vt:lpstr>Презентация PowerPoint</vt:lpstr>
      <vt:lpstr>Глоссарий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показатели социально-экономического развития КЧР</vt:lpstr>
      <vt:lpstr>Демографическая ситуация населения в КЧР</vt:lpstr>
      <vt:lpstr>Валовой региональный продукт                                                                           млн.руб</vt:lpstr>
      <vt:lpstr>Производство важнейших видов продукции в натуральном выражении</vt:lpstr>
      <vt:lpstr>Презентация PowerPoint</vt:lpstr>
      <vt:lpstr>Индекс потребительских цен за период с начала года</vt:lpstr>
      <vt:lpstr>Денежные доходы населения</vt:lpstr>
      <vt:lpstr>Труд и занятость</vt:lpstr>
      <vt:lpstr>Презентация PowerPoint</vt:lpstr>
      <vt:lpstr>Итоги реализации бюджетной политики в 2014 – 2016гг </vt:lpstr>
      <vt:lpstr>Цели и задачи бюджетной политики  на 2017 год и плановый период 2018 - 2019 гг </vt:lpstr>
      <vt:lpstr>Налоговая политика КЧР </vt:lpstr>
      <vt:lpstr>Презентация PowerPoint</vt:lpstr>
      <vt:lpstr>Презентация PowerPoint</vt:lpstr>
      <vt:lpstr>Основные направления налоговой политики КЧР на 2017г и плановый период 2018 и 2019 гг </vt:lpstr>
      <vt:lpstr>Основные подходы к формированию расходов республиканского бюджета на 2017 год  и плановый период 2018 и 2019 гг  </vt:lpstr>
      <vt:lpstr>Презентация PowerPoint</vt:lpstr>
      <vt:lpstr>Презентация PowerPoint</vt:lpstr>
      <vt:lpstr>Объем и структура доходов КЧР на 2017 год</vt:lpstr>
      <vt:lpstr>Презентация PowerPoint</vt:lpstr>
      <vt:lpstr>Налоговые и неналоговые доходы КЧР, прогнозируемые  на 2017 г и плановый период 2018 и 2019гг</vt:lpstr>
      <vt:lpstr>Планируемая  структура  расходов    КЧР на 2017 и на плановый период 2018 -2019 гг,   тыс.руб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Крупные и значимые инвестиционные проекты, реализуемые в КЧР </vt:lpstr>
      <vt:lpstr>Финансовая поддержка местных бюджетов КЧР,                    тыс.руб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Меры социальной поддержки отдельных категорий граждан в КЧР</vt:lpstr>
      <vt:lpstr>Сведения об общественно-значимых проектах</vt:lpstr>
      <vt:lpstr>Презентация PowerPoint</vt:lpstr>
      <vt:lpstr>Рейтинг субъектов Российской Федерации по уровню открытости бюджетных данных в 2016 году по итогам I-III этапов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lgerbekova</cp:lastModifiedBy>
  <cp:revision>47</cp:revision>
  <dcterms:modified xsi:type="dcterms:W3CDTF">2016-12-23T12:26:22Z</dcterms:modified>
</cp:coreProperties>
</file>