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8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32" r:id="rId1"/>
    <p:sldMasterId id="2147484576" r:id="rId2"/>
    <p:sldMasterId id="2147484610" r:id="rId3"/>
    <p:sldMasterId id="2147484678" r:id="rId4"/>
    <p:sldMasterId id="2147484944" r:id="rId5"/>
    <p:sldMasterId id="2147485373" r:id="rId6"/>
    <p:sldMasterId id="2147485389" r:id="rId7"/>
    <p:sldMasterId id="2147485528" r:id="rId8"/>
    <p:sldMasterId id="2147485548" r:id="rId9"/>
  </p:sldMasterIdLst>
  <p:notesMasterIdLst>
    <p:notesMasterId r:id="rId51"/>
  </p:notesMasterIdLst>
  <p:sldIdLst>
    <p:sldId id="331" r:id="rId10"/>
    <p:sldId id="335" r:id="rId11"/>
    <p:sldId id="258" r:id="rId12"/>
    <p:sldId id="303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9" r:id="rId23"/>
    <p:sldId id="333" r:id="rId24"/>
    <p:sldId id="334" r:id="rId25"/>
    <p:sldId id="305" r:id="rId26"/>
    <p:sldId id="306" r:id="rId27"/>
    <p:sldId id="307" r:id="rId28"/>
    <p:sldId id="318" r:id="rId29"/>
    <p:sldId id="308" r:id="rId30"/>
    <p:sldId id="319" r:id="rId31"/>
    <p:sldId id="309" r:id="rId32"/>
    <p:sldId id="320" r:id="rId33"/>
    <p:sldId id="310" r:id="rId34"/>
    <p:sldId id="321" r:id="rId35"/>
    <p:sldId id="311" r:id="rId36"/>
    <p:sldId id="312" r:id="rId37"/>
    <p:sldId id="322" r:id="rId38"/>
    <p:sldId id="313" r:id="rId39"/>
    <p:sldId id="314" r:id="rId40"/>
    <p:sldId id="315" r:id="rId41"/>
    <p:sldId id="316" r:id="rId42"/>
    <p:sldId id="317" r:id="rId43"/>
    <p:sldId id="326" r:id="rId44"/>
    <p:sldId id="327" r:id="rId45"/>
    <p:sldId id="328" r:id="rId46"/>
    <p:sldId id="329" r:id="rId47"/>
    <p:sldId id="330" r:id="rId48"/>
    <p:sldId id="294" r:id="rId49"/>
    <p:sldId id="29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59" autoAdjust="0"/>
    <p:restoredTop sz="95441" autoAdjust="0"/>
  </p:normalViewPr>
  <p:slideViewPr>
    <p:cSldViewPr>
      <p:cViewPr varScale="1">
        <p:scale>
          <a:sx n="115" d="100"/>
          <a:sy n="115" d="100"/>
        </p:scale>
        <p:origin x="158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472418597451012"/>
          <c:y val="4.0736735841356495E-2"/>
          <c:w val="0.38662060760188893"/>
          <c:h val="0.684722870153099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989135</c:v>
                </c:pt>
                <c:pt idx="1">
                  <c:v>977464</c:v>
                </c:pt>
                <c:pt idx="2">
                  <c:v>852723</c:v>
                </c:pt>
                <c:pt idx="3">
                  <c:v>796531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CE-4EBF-9239-FA792E14C33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989958</c:v>
                </c:pt>
                <c:pt idx="1">
                  <c:v>977464</c:v>
                </c:pt>
                <c:pt idx="2">
                  <c:v>852723</c:v>
                </c:pt>
                <c:pt idx="3">
                  <c:v>796531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CE-4EBF-9239-FA792E14C3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403648"/>
        <c:axId val="97405184"/>
      </c:barChart>
      <c:catAx>
        <c:axId val="97403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7405184"/>
        <c:crosses val="autoZero"/>
        <c:auto val="1"/>
        <c:lblAlgn val="ctr"/>
        <c:lblOffset val="100"/>
        <c:noMultiLvlLbl val="0"/>
      </c:catAx>
      <c:valAx>
        <c:axId val="974051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7403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37098609952227"/>
          <c:y val="0.39709595922735735"/>
          <c:w val="0.27774253787653813"/>
          <c:h val="0.2058080815452879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82078595703019"/>
          <c:y val="0.11976177461198442"/>
          <c:w val="0.50983715144269559"/>
          <c:h val="0.73085835686222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116392.2</c:v>
                </c:pt>
                <c:pt idx="1">
                  <c:v>118604</c:v>
                </c:pt>
                <c:pt idx="2">
                  <c:v>120084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D2-496E-8E43-BB7D511B5DB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7137.8</c:v>
                </c:pt>
                <c:pt idx="1">
                  <c:v>7183</c:v>
                </c:pt>
                <c:pt idx="2">
                  <c:v>7214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D2-496E-8E43-BB7D511B5DB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628537.69999999844</c:v>
                </c:pt>
                <c:pt idx="1">
                  <c:v>567534.4</c:v>
                </c:pt>
                <c:pt idx="2">
                  <c:v>563796.80000000005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D2-496E-8E43-BB7D511B5D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617536"/>
        <c:axId val="135627520"/>
      </c:barChart>
      <c:catAx>
        <c:axId val="135617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5627520"/>
        <c:crosses val="autoZero"/>
        <c:auto val="1"/>
        <c:lblAlgn val="ctr"/>
        <c:lblOffset val="100"/>
        <c:noMultiLvlLbl val="0"/>
      </c:catAx>
      <c:valAx>
        <c:axId val="135627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5617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121263289961064"/>
          <c:y val="9.2375132407759283E-2"/>
          <c:w val="0.31468666178755367"/>
          <c:h val="0.7253943931883812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832578674636913E-3"/>
          <c:y val="0.17600552916401285"/>
          <c:w val="0.53810269951938494"/>
          <c:h val="0.5937176859585999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Налог на доходы физических лиц 15300 тыс. руб  12,4%</c:v>
                </c:pt>
                <c:pt idx="1">
                  <c:v>Акцизы 12330 тыс. руб.  10%</c:v>
                </c:pt>
                <c:pt idx="2">
                  <c:v>Налог на совокупный доход 962,2 тыс. руб. 0,8%</c:v>
                </c:pt>
                <c:pt idx="3">
                  <c:v>Налог на имущество организаций - 86500 тыс. руб. 70%</c:v>
                </c:pt>
                <c:pt idx="4">
                  <c:v>Государственная пошлина 1 300 тыс. руб. 1,05%</c:v>
                </c:pt>
                <c:pt idx="5">
                  <c:v>Доходы от использования имущества, находящегося в муниципальной собственности 2075,0 тыс. руб. 1,7%</c:v>
                </c:pt>
                <c:pt idx="6">
                  <c:v>Доходы от оказания платных услуг 4336,8тыс. руб.  4,0%</c:v>
                </c:pt>
                <c:pt idx="7">
                  <c:v>Штрафы, санкции, возмещение ущерба 600 тыс. руб. 0,5%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15300</c:v>
                </c:pt>
                <c:pt idx="1">
                  <c:v>12330</c:v>
                </c:pt>
                <c:pt idx="2">
                  <c:v>962.2</c:v>
                </c:pt>
                <c:pt idx="3">
                  <c:v>86500</c:v>
                </c:pt>
                <c:pt idx="4">
                  <c:v>1300</c:v>
                </c:pt>
                <c:pt idx="5">
                  <c:v>2075</c:v>
                </c:pt>
                <c:pt idx="6">
                  <c:v>4336.8</c:v>
                </c:pt>
                <c:pt idx="7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18-43E6-A00B-5824C37893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713731672090635"/>
          <c:y val="5.4426256413997183E-2"/>
          <c:w val="0.42002345267869978"/>
          <c:h val="0.9374673173934156"/>
        </c:manualLayout>
      </c:layout>
      <c:overlay val="0"/>
      <c:txPr>
        <a:bodyPr/>
        <a:lstStyle/>
        <a:p>
          <a:pPr>
            <a:defRPr sz="1100" baseline="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170335048411454"/>
          <c:y val="0.15451437315467376"/>
          <c:w val="0.52250858819814927"/>
          <c:h val="0.678797360097259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89953.1</c:v>
                </c:pt>
                <c:pt idx="1">
                  <c:v>81653.5</c:v>
                </c:pt>
                <c:pt idx="2">
                  <c:v>81653.5</c:v>
                </c:pt>
                <c:pt idx="3">
                  <c:v>81653.5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A5-4BF6-A131-B186522D40F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71124.899999999994</c:v>
                </c:pt>
                <c:pt idx="1">
                  <c:v>79589.600000000006</c:v>
                </c:pt>
                <c:pt idx="2">
                  <c:v>37589.599999999999</c:v>
                </c:pt>
                <c:pt idx="3">
                  <c:v>37589.599999999999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A5-4BF6-A131-B186522D40F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467290.5</c:v>
                </c:pt>
                <c:pt idx="1">
                  <c:v>467294.6</c:v>
                </c:pt>
                <c:pt idx="2">
                  <c:v>448291.3</c:v>
                </c:pt>
                <c:pt idx="3">
                  <c:v>444553.7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A5-4BF6-A131-B186522D40F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22776.7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EA5-4BF6-A131-B186522D40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6014080"/>
        <c:axId val="136028160"/>
      </c:barChart>
      <c:catAx>
        <c:axId val="136014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6028160"/>
        <c:crosses val="autoZero"/>
        <c:auto val="1"/>
        <c:lblAlgn val="ctr"/>
        <c:lblOffset val="100"/>
        <c:noMultiLvlLbl val="0"/>
      </c:catAx>
      <c:valAx>
        <c:axId val="1360281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601408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 spc="-1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3964579392451815"/>
          <c:y val="2.485557994722267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7611659843794807E-2"/>
          <c:y val="0.15014162026632241"/>
          <c:w val="0.42323156422042485"/>
          <c:h val="0.8415731864179352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Программы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МП "Развитие образования в КМР" - 125 873,1 тыс. руб.;</c:v>
                </c:pt>
                <c:pt idx="1">
                  <c:v>МП "Социальная поддержка населения КМР" - 2 900,0 тыс. руб.;</c:v>
                </c:pt>
                <c:pt idx="2">
                  <c:v>МП "Развитие культуры в КМР" -17 894,9 тыс. руб.;</c:v>
                </c:pt>
                <c:pt idx="3">
                  <c:v> МП "Управление муниципальными финансами Карачаевского муниципального района» на 2018-2020годы"- 4 701,4 тыс. руб.;</c:v>
                </c:pt>
                <c:pt idx="4">
                  <c:v>МП "Профилактика терроризма и экстремизма в Карачаевском муниципальном районе на 2016-2018 годы" -50,0 тыс. руб.;</c:v>
                </c:pt>
                <c:pt idx="5">
                  <c:v>МП "Развитие муниципального казенного учреждения "Единая дежурно-диспетчерская служба КМР КЧР"на 2017-2019годы"1 444,9  тыс. руб;</c:v>
                </c:pt>
                <c:pt idx="6">
                  <c:v>МП "Развитие малого и среднегопредпринимательства в Карачаевском муниципальном районе на 2016-2017 годы" - 50,0 тыс. руб.;</c:v>
                </c:pt>
                <c:pt idx="7">
                  <c:v>МП "Устойчивое развитие сельских территорий КМР на 2014-2017 годы и на период до 2020 года"-83,7 тыс. руб.;</c:v>
                </c:pt>
                <c:pt idx="8">
                  <c:v>МП "Развитие газификации Карачаевского муниципального района на 2017-2019 годы"- 403,0 тыс. руб.;</c:v>
                </c:pt>
                <c:pt idx="9">
                  <c:v>МП "Повышение безопасности дорожного движения на территории КМР на 2017-2019 годы" - 90,0 тыс.руб; </c:v>
                </c:pt>
                <c:pt idx="10">
                  <c:v>МП "Энергоэффективность в КМР" 50,0 тыс. руб.;</c:v>
                </c:pt>
              </c:strCache>
            </c:strRef>
          </c:cat>
          <c:val>
            <c:numRef>
              <c:f>Лист1!$B$2:$B$12</c:f>
              <c:numCache>
                <c:formatCode>#,##0.00</c:formatCode>
                <c:ptCount val="11"/>
                <c:pt idx="0">
                  <c:v>125873.1</c:v>
                </c:pt>
                <c:pt idx="1">
                  <c:v>2900</c:v>
                </c:pt>
                <c:pt idx="2">
                  <c:v>17894.900000000001</c:v>
                </c:pt>
                <c:pt idx="3">
                  <c:v>4701.4000000000005</c:v>
                </c:pt>
                <c:pt idx="4" formatCode="General">
                  <c:v>50</c:v>
                </c:pt>
                <c:pt idx="5">
                  <c:v>1444.9</c:v>
                </c:pt>
                <c:pt idx="6" formatCode="General">
                  <c:v>50</c:v>
                </c:pt>
                <c:pt idx="7" formatCode="General">
                  <c:v>83.7</c:v>
                </c:pt>
                <c:pt idx="8" formatCode="General">
                  <c:v>403</c:v>
                </c:pt>
                <c:pt idx="9" formatCode="General">
                  <c:v>90</c:v>
                </c:pt>
                <c:pt idx="10" formatCode="General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E8-43E8-B216-8ACC9CE49C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45706588550589383"/>
          <c:y val="6.0192690545855115E-4"/>
          <c:w val="0.54154522545332762"/>
          <c:h val="0.99939807309454165"/>
        </c:manualLayout>
      </c:layout>
      <c:overlay val="0"/>
      <c:txPr>
        <a:bodyPr/>
        <a:lstStyle/>
        <a:p>
          <a:pPr>
            <a:defRPr sz="1000" spc="-100" baseline="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397528433945926E-2"/>
          <c:y val="0.18006855105554798"/>
          <c:w val="0.42168130516768093"/>
          <c:h val="0.7143886834949241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B8A0-4CB1-81F7-30ED04FC0D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8A0-4CB1-81F7-30ED04FC0D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B8A0-4CB1-81F7-30ED04FC0D0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8A0-4CB1-81F7-30ED04FC0D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B8A0-4CB1-81F7-30ED04FC0D0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8A0-4CB1-81F7-30ED04FC0D0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B8A0-4CB1-81F7-30ED04FC0D05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Услуги по дошкольному образованию</c:v>
                </c:pt>
                <c:pt idx="1">
                  <c:v>Услуги по реализации основных образовательных программ начального, основного, среднего (полного) общего образования</c:v>
                </c:pt>
                <c:pt idx="2">
                  <c:v>Услуги по реализации дополнительных образовательных программ</c:v>
                </c:pt>
                <c:pt idx="3">
                  <c:v>Услуги по организации отдыха и оздоровления детей и молодежи</c:v>
                </c:pt>
                <c:pt idx="4">
                  <c:v>Работы по оказанию методической помощи, по организации и проведению мероприятий, организационно - методическому сопровождению деятельности и ведению бухучета и отчетности</c:v>
                </c:pt>
                <c:pt idx="5">
                  <c:v>Публично - нормативные обязательства и исполнение гос.полномочий</c:v>
                </c:pt>
                <c:pt idx="6">
                  <c:v>Укрепление и развитие материально - технической базы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31463</c:v>
                </c:pt>
                <c:pt idx="1">
                  <c:v>299685.09999999998</c:v>
                </c:pt>
                <c:pt idx="2">
                  <c:v>23966.1</c:v>
                </c:pt>
                <c:pt idx="3">
                  <c:v>581</c:v>
                </c:pt>
                <c:pt idx="4" formatCode="#,##0.00">
                  <c:v>15778</c:v>
                </c:pt>
                <c:pt idx="5">
                  <c:v>153781.29999999999</c:v>
                </c:pt>
                <c:pt idx="6">
                  <c:v>44503.8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8A0-4CB1-81F7-30ED04FC0D0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682699112319788"/>
          <c:y val="6.6189709185957707E-3"/>
          <c:w val="0.44467280228385742"/>
          <c:h val="0.9933810290814035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spc="-1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0.03168</cdr:x>
      <cdr:y>0.3458</cdr:y>
    </cdr:from>
    <cdr:to>
      <cdr:x>0.0712</cdr:x>
      <cdr:y>0.64658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11360" y="1328452"/>
          <a:ext cx="91440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ыс.руб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2FCDD-9192-407A-8945-8161D6353353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3FA54-F30B-46F6-A7CD-0F9C5C3FE4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799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3FA54-F30B-46F6-A7CD-0F9C5C3FE4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399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08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35364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95368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35109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5335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57139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79850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51337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89859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30402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9787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1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587008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31853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86660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125209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D7F3C-6B84-4312-B2B9-4E12C1E12213}" type="datetimeFigureOut">
              <a:rPr lang="en-US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1418DE-72F4-45A7-95EA-FE192F355E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33160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5B1619-49DA-4F26-8133-6633FE2F2B3D}" type="datetimeFigureOut">
              <a:rPr lang="en-US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8" name="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764EC-D155-4699-92F0-532675A509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61145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1303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59484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228474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9363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8504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D7F3C-6B84-4312-B2B9-4E12C1E12213}" type="datetimeFigureOut">
              <a:rPr lang="en-US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1418DE-72F4-45A7-95EA-FE192F355E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52411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30693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5992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72612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65957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96865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61919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0731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244308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69234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7010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5B1619-49DA-4F26-8133-6633FE2F2B3D}" type="datetimeFigureOut">
              <a:rPr lang="en-US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8" name="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764EC-D155-4699-92F0-532675A509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664519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16645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D7F3C-6B84-4312-B2B9-4E12C1E12213}" type="datetimeFigureOut">
              <a:rPr lang="en-US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1418DE-72F4-45A7-95EA-FE192F355E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59854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5B1619-49DA-4F26-8133-6633FE2F2B3D}" type="datetimeFigureOut">
              <a:rPr lang="en-US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8" name="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764EC-D155-4699-92F0-532675A509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1296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082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7861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2332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570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189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18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6887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732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4255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2842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7431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0557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D7F3C-6B84-4312-B2B9-4E12C1E12213}" type="datetimeFigureOut">
              <a:rPr lang="en-US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1418DE-72F4-45A7-95EA-FE192F355E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25801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5B1619-49DA-4F26-8133-6633FE2F2B3D}" type="datetimeFigureOut">
              <a:rPr lang="en-US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8" name="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764EC-D155-4699-92F0-532675A509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4489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2648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5524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8931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60721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2683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608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16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1705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17378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61515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96171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55187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D7F3C-6B84-4312-B2B9-4E12C1E12213}" type="datetimeFigureOut">
              <a:rPr lang="en-US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1418DE-72F4-45A7-95EA-FE192F355E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45432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5B1619-49DA-4F26-8133-6633FE2F2B3D}" type="datetimeFigureOut">
              <a:rPr lang="en-US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8" name="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764EC-D155-4699-92F0-532675A509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067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07773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490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78281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4168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6175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9020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085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1871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13010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730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2939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1807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8689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D7F3C-6B84-4312-B2B9-4E12C1E12213}" type="datetimeFigureOut">
              <a:rPr lang="en-US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1418DE-72F4-45A7-95EA-FE192F355E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85725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5B1619-49DA-4F26-8133-6633FE2F2B3D}" type="datetimeFigureOut">
              <a:rPr lang="en-US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8" name="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764EC-D155-4699-92F0-532675A509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21387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27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91191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86081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1801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484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765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04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26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57372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34039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01314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84189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D7F3C-6B84-4312-B2B9-4E12C1E12213}" type="datetimeFigureOut">
              <a:rPr lang="en-US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1418DE-72F4-45A7-95EA-FE192F355E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97106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5B1619-49DA-4F26-8133-6633FE2F2B3D}" type="datetimeFigureOut">
              <a:rPr lang="en-US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8" name="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764EC-D155-4699-92F0-532675A509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96976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9267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86079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67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64384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6721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92656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15538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9080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56551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1741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40058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68759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88654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1_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447800"/>
            <a:ext cx="8229600" cy="46783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98721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4730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73915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34046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4733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07450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92697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79686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83569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82917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4570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35532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457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71213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78150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197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15564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1_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447800"/>
            <a:ext cx="8229600" cy="46783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81183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37415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75298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30340955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5154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87094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76796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651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  <p:sldLayoutId id="2147484344" r:id="rId12"/>
    <p:sldLayoutId id="214748434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274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  <p:sldLayoutId id="2147484588" r:id="rId12"/>
    <p:sldLayoutId id="214748458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550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1" r:id="rId1"/>
    <p:sldLayoutId id="2147484612" r:id="rId2"/>
    <p:sldLayoutId id="2147484613" r:id="rId3"/>
    <p:sldLayoutId id="2147484614" r:id="rId4"/>
    <p:sldLayoutId id="2147484615" r:id="rId5"/>
    <p:sldLayoutId id="2147484616" r:id="rId6"/>
    <p:sldLayoutId id="2147484617" r:id="rId7"/>
    <p:sldLayoutId id="2147484618" r:id="rId8"/>
    <p:sldLayoutId id="2147484619" r:id="rId9"/>
    <p:sldLayoutId id="2147484620" r:id="rId10"/>
    <p:sldLayoutId id="2147484621" r:id="rId11"/>
    <p:sldLayoutId id="2147484622" r:id="rId12"/>
    <p:sldLayoutId id="214748462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605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9" r:id="rId1"/>
    <p:sldLayoutId id="2147484680" r:id="rId2"/>
    <p:sldLayoutId id="2147484681" r:id="rId3"/>
    <p:sldLayoutId id="2147484682" r:id="rId4"/>
    <p:sldLayoutId id="2147484683" r:id="rId5"/>
    <p:sldLayoutId id="2147484684" r:id="rId6"/>
    <p:sldLayoutId id="2147484685" r:id="rId7"/>
    <p:sldLayoutId id="2147484686" r:id="rId8"/>
    <p:sldLayoutId id="2147484687" r:id="rId9"/>
    <p:sldLayoutId id="2147484688" r:id="rId10"/>
    <p:sldLayoutId id="2147484689" r:id="rId11"/>
    <p:sldLayoutId id="2147484690" r:id="rId12"/>
    <p:sldLayoutId id="214748469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476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5" r:id="rId1"/>
    <p:sldLayoutId id="2147484946" r:id="rId2"/>
    <p:sldLayoutId id="2147484947" r:id="rId3"/>
    <p:sldLayoutId id="2147484948" r:id="rId4"/>
    <p:sldLayoutId id="2147484949" r:id="rId5"/>
    <p:sldLayoutId id="2147484950" r:id="rId6"/>
    <p:sldLayoutId id="2147484951" r:id="rId7"/>
    <p:sldLayoutId id="2147484952" r:id="rId8"/>
    <p:sldLayoutId id="2147484953" r:id="rId9"/>
    <p:sldLayoutId id="2147484954" r:id="rId10"/>
    <p:sldLayoutId id="2147484955" r:id="rId11"/>
    <p:sldLayoutId id="2147484956" r:id="rId12"/>
    <p:sldLayoutId id="214748495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069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74" r:id="rId1"/>
    <p:sldLayoutId id="2147485375" r:id="rId2"/>
    <p:sldLayoutId id="2147485376" r:id="rId3"/>
    <p:sldLayoutId id="2147485377" r:id="rId4"/>
    <p:sldLayoutId id="2147485378" r:id="rId5"/>
    <p:sldLayoutId id="2147485379" r:id="rId6"/>
    <p:sldLayoutId id="2147485380" r:id="rId7"/>
    <p:sldLayoutId id="2147485381" r:id="rId8"/>
    <p:sldLayoutId id="2147485382" r:id="rId9"/>
    <p:sldLayoutId id="2147485383" r:id="rId10"/>
    <p:sldLayoutId id="2147485384" r:id="rId11"/>
    <p:sldLayoutId id="2147485385" r:id="rId12"/>
    <p:sldLayoutId id="2147485386" r:id="rId13"/>
    <p:sldLayoutId id="2147485387" r:id="rId14"/>
    <p:sldLayoutId id="2147485388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477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0" r:id="rId1"/>
    <p:sldLayoutId id="2147485391" r:id="rId2"/>
    <p:sldLayoutId id="2147485392" r:id="rId3"/>
    <p:sldLayoutId id="2147485393" r:id="rId4"/>
    <p:sldLayoutId id="2147485394" r:id="rId5"/>
    <p:sldLayoutId id="2147485395" r:id="rId6"/>
    <p:sldLayoutId id="2147485396" r:id="rId7"/>
    <p:sldLayoutId id="2147485397" r:id="rId8"/>
    <p:sldLayoutId id="2147485398" r:id="rId9"/>
    <p:sldLayoutId id="2147485399" r:id="rId10"/>
    <p:sldLayoutId id="2147485400" r:id="rId11"/>
    <p:sldLayoutId id="2147485401" r:id="rId12"/>
    <p:sldLayoutId id="2147485402" r:id="rId13"/>
    <p:sldLayoutId id="2147485403" r:id="rId14"/>
    <p:sldLayoutId id="214748540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844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9" r:id="rId1"/>
    <p:sldLayoutId id="2147485530" r:id="rId2"/>
    <p:sldLayoutId id="2147485531" r:id="rId3"/>
    <p:sldLayoutId id="2147485532" r:id="rId4"/>
    <p:sldLayoutId id="2147485533" r:id="rId5"/>
    <p:sldLayoutId id="2147485534" r:id="rId6"/>
    <p:sldLayoutId id="2147485535" r:id="rId7"/>
    <p:sldLayoutId id="2147485536" r:id="rId8"/>
    <p:sldLayoutId id="2147485537" r:id="rId9"/>
    <p:sldLayoutId id="2147485538" r:id="rId10"/>
    <p:sldLayoutId id="2147485539" r:id="rId11"/>
    <p:sldLayoutId id="2147485540" r:id="rId12"/>
    <p:sldLayoutId id="2147485541" r:id="rId13"/>
    <p:sldLayoutId id="2147485542" r:id="rId14"/>
    <p:sldLayoutId id="2147485543" r:id="rId15"/>
    <p:sldLayoutId id="2147485544" r:id="rId16"/>
    <p:sldLayoutId id="2147485545" r:id="rId17"/>
    <p:sldLayoutId id="2147485546" r:id="rId18"/>
    <p:sldLayoutId id="2147485547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4460007-B6C2-4B6F-A486-A296C5DC83AF}" type="datetimeFigureOut">
              <a:rPr lang="en-US" smtClean="0"/>
              <a:pPr>
                <a:defRPr/>
              </a:pPr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0E06508-C686-45FE-9FD8-7743B5D2892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1487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549" r:id="rId1"/>
    <p:sldLayoutId id="2147485550" r:id="rId2"/>
    <p:sldLayoutId id="2147485551" r:id="rId3"/>
    <p:sldLayoutId id="2147485552" r:id="rId4"/>
    <p:sldLayoutId id="2147485553" r:id="rId5"/>
    <p:sldLayoutId id="2147485554" r:id="rId6"/>
    <p:sldLayoutId id="2147485555" r:id="rId7"/>
    <p:sldLayoutId id="2147485556" r:id="rId8"/>
    <p:sldLayoutId id="2147485557" r:id="rId9"/>
    <p:sldLayoutId id="2147485558" r:id="rId10"/>
    <p:sldLayoutId id="2147485559" r:id="rId11"/>
    <p:sldLayoutId id="2147485560" r:id="rId12"/>
    <p:sldLayoutId id="2147485561" r:id="rId13"/>
    <p:sldLayoutId id="2147485562" r:id="rId14"/>
    <p:sldLayoutId id="2147485563" r:id="rId15"/>
    <p:sldLayoutId id="2147485564" r:id="rId16"/>
    <p:sldLayoutId id="2147485565" r:id="rId17"/>
    <p:sldLayoutId id="214748556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0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8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6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k-raifo@danilovmr.ru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0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6000" t="-4000" r="-6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6353" y="3212976"/>
            <a:ext cx="9144000" cy="2739211"/>
          </a:xfrm>
          <a:prstGeom prst="rect">
            <a:avLst/>
          </a:prstGeom>
          <a:solidFill>
            <a:schemeClr val="bg1">
              <a:lumMod val="50000"/>
              <a:alpha val="25000"/>
            </a:schemeClr>
          </a:solidFill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ДЛЯ ГРАЖДАН </a:t>
            </a:r>
            <a:endParaRPr kumimoji="0" lang="ru-RU" sz="32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к решению Совета Карачаевского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муниципального района</a:t>
            </a:r>
            <a:endParaRPr kumimoji="0" lang="ru-RU" sz="28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от 28.12.2017 № 03/42-2014 </a:t>
            </a:r>
            <a:endParaRPr kumimoji="0" lang="ru-RU" sz="28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«О бюджете Карачаевского муниципального района </a:t>
            </a:r>
            <a:endParaRPr kumimoji="0" lang="ru-RU" sz="28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на 2018 год и на плановый период 2019 и 2020 годов»</a:t>
            </a:r>
            <a:endParaRPr kumimoji="0" lang="ru-RU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116632"/>
            <a:ext cx="1157053" cy="1203335"/>
          </a:xfrm>
          <a:prstGeom prst="rect">
            <a:avLst/>
          </a:prstGeom>
          <a:blipFill dpi="0" rotWithShape="1">
            <a:blip r:embed="rId5" cstate="print">
              <a:alphaModFix amt="0"/>
            </a:blip>
            <a:srcRect/>
            <a:stretch>
              <a:fillRect t="-1000"/>
            </a:stretch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27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436" y="9490"/>
            <a:ext cx="7446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бюджета 2018-2020 годов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431" y="463785"/>
            <a:ext cx="88569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 роста социальной нагрузки на местный бюджет сохраняются задачи повышения эффективности расходов на действующие обязательства, минимизации бюджетных рисков, оптимизации и сдерживания расходов на основе повышения их адресности.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956399"/>
            <a:ext cx="9144000" cy="4393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задачами ближайших лет по повышению эффективности бюджетных расходов являются: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1890314"/>
            <a:ext cx="9144000" cy="4320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повышения качества предоставления муниципальных услуг;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2335993"/>
            <a:ext cx="9144000" cy="4320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эффективности процедур проведения муниципальных закупок;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2792700"/>
            <a:ext cx="9164053" cy="4320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совершенствование процедур предварительного и последующего контроля.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98" y="1421081"/>
            <a:ext cx="9144000" cy="4320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эффективности и результативности имеющихся инструментов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целевого управления и бюджетирования;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288471444"/>
              </p:ext>
            </p:extLst>
          </p:nvPr>
        </p:nvGraphicFramePr>
        <p:xfrm>
          <a:off x="31604" y="3432566"/>
          <a:ext cx="4108348" cy="3425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283968" y="3224748"/>
            <a:ext cx="48600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Расходы бюджета сформированы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разрезе муниципальных программ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входящих в них программ и основных мероприятий и непрограммных расходов, а также в разрезе задач целевых программ. Это позволит сделать бюджет еще более открытым и прозрачным.</a:t>
            </a: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Ассигнования на оказание муниципальных услуг и исполнение публично – нормативных обязательств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спланированы с учетом оценки потребности в оказании каждой услуги и количества получателей указанных услуг.</a:t>
            </a:r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4427984" y="4671298"/>
            <a:ext cx="4716016" cy="2186702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доходов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 района в 2018 году составит 752 067,7 тыс. руб., в 2019 году – 693 321,4 тыс. руб., в 2020 году – 691 094,8 тыс. руб., в том числе безвозмездные поступления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составит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628 537,7 тыс. руб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в 2019 году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567 534,4 тыс. руб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в 2020 году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563 796,8 тыс. руб.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составят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составит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752 067,7 тыс. руб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в 2019 году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693 321,4 тыс. руб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в 2020 году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691 094,8 тыс. руб.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на 2018 год и плановый период 2019 год и 2020 годов сформирован бездефицитный бюджет.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7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03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Карачаевского муниципального района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251520" y="836032"/>
            <a:ext cx="2664296" cy="1152808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3203848" y="836032"/>
            <a:ext cx="2736304" cy="1152808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6300192" y="836032"/>
            <a:ext cx="2664296" cy="1152808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251520" y="1988840"/>
            <a:ext cx="2664296" cy="1872208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предусмотренных законодательством РФ о налогах и сборах федеральных налогов и сборов, в том числе от налогов, предусмотренных специальными налоговыми режимами, местных налогов и сборов, а также пеней и штрафов по ним.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3203848" y="1988840"/>
            <a:ext cx="2736304" cy="1872208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Платежи в виде штрафов, санкций за нарушение законодательства, платежи за пользование муниципальным имуществом, платные услуги, средства от продажи муниципального имущества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6300192" y="1988840"/>
            <a:ext cx="2664296" cy="1944216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Средства, которые  поступают в бюджет безвозмездно 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(денежные средства, поступающие из вышестоящего бюджета (межбюджетные трансферты в виде дотаций, субсидий, субвенций), а также безвозмездные перечисления от физических и юридических лиц 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4101984"/>
            <a:ext cx="3347864" cy="27560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средства, предоставляемые одним бюджетом бюджетной системы Российской Федерации другому бюджету бюджетной системы Российской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Федерации;</a:t>
            </a:r>
          </a:p>
          <a:p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межбюджетные трансферты, предоставляемые на безвозмездной и безвозвратной основе без установления направлений и (или) условий их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использования;</a:t>
            </a:r>
          </a:p>
          <a:p>
            <a:r>
              <a:rPr lang="ru-RU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</a:t>
            </a: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бюджетные средства, предоставляемые бюджету другого уровня бюджетной системы РФ на условиях долевого финансирования целевых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расходов;</a:t>
            </a:r>
          </a:p>
          <a:p>
            <a:r>
              <a:rPr lang="ru-RU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бюджетные средства, предоставляемые бюджету другого уровня бюджетной системы РФ на безвозмездной и безвозвратной основе на осуществление определенных целевых расходов.</a:t>
            </a:r>
          </a:p>
          <a:p>
            <a:pPr algn="ctr"/>
            <a:endParaRPr lang="ru-RU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922696699"/>
              </p:ext>
            </p:extLst>
          </p:nvPr>
        </p:nvGraphicFramePr>
        <p:xfrm>
          <a:off x="3573181" y="3933056"/>
          <a:ext cx="5570820" cy="2967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 rot="16200000">
            <a:off x="3161275" y="5110926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ыс.руб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57569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75846"/>
            <a:ext cx="89289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поступления налоговых и неналоговых доходов в бюджет Карачаевского муниципального района в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году и плановом периоде 2019-2020 годов рассчитан в соответствии с благоприятным (базовым) вариантом 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Прогноза социально – экономического развития Карачаевского муниципального района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755576" y="1268760"/>
            <a:ext cx="3528392" cy="1008112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бюджета Карачаевского муниципального района в 2018 году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928502811"/>
              </p:ext>
            </p:extLst>
          </p:nvPr>
        </p:nvGraphicFramePr>
        <p:xfrm>
          <a:off x="73193" y="2174470"/>
          <a:ext cx="8856984" cy="4683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2010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3" y="116632"/>
            <a:ext cx="8856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 доходов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Карачаевского муниципального района в 2018 году составит 752 067,7 тыс. руб.; в 2019 году – 693 321,4 тыс. руб.; в 2020 году – 691 094,8 тыс. руб.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том числе: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123 530,0 тыс. руб.;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125 787,0 тыс. руб.;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127 298,0 тыс. руб.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628 537,7 тыс. руб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567 534,4 тыс. руб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563 796,8 тыс. руб.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1259632" y="3035829"/>
            <a:ext cx="6768752" cy="936104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 динамика безвозмездных поступлений в бюджет Карачаевского муниципального района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318670066"/>
              </p:ext>
            </p:extLst>
          </p:nvPr>
        </p:nvGraphicFramePr>
        <p:xfrm>
          <a:off x="34988" y="3817888"/>
          <a:ext cx="9109012" cy="3040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4088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0"/>
            <a:ext cx="57610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</a:t>
            </a:r>
          </a:p>
          <a:p>
            <a:pPr algn="ctr"/>
            <a:r>
              <a:rPr lang="ru-RU" sz="24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Карачаевского муниципального района</a:t>
            </a:r>
            <a:endParaRPr lang="ru-RU" sz="24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830997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Бюджет Карачаевского муниципального района на 2018 год и на плановый период 2019 и 2020 годов сформирован на основе требований федерального и регионального бюджетного законодательства, основных направлений бюджетной и налоговой политики Карачаевского муниципального района на 2018 год и на плановый период 2019 и 2020 годов.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Формирование бюджета района осуществляется в условиях жестких ограничений в связи со сложной финансово – экономической ситуацией в стране. Поэтому основной задачей является обеспечение и достижение максимальной эффективности расходов бюджета района.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3268" y="3201707"/>
            <a:ext cx="2194476" cy="23762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Ведомственная целевая 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подпрограмма муниципальной программы, направленная на обеспечение реализации функций/работ/услуг/полномочий в рамках текущей деятельности органа местного самоуправления Карачаевского муниципального района или структурного подразделения Администрации района и подчиненных им структур (далее – ВЦП или подпрограмма).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83768" y="3219793"/>
            <a:ext cx="2254940" cy="23762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целевая 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подпрограмма муниципальной программы, направленная на развитие и достижение целей муниципальной программы, представляющая собой увязанный по целям, ресурсам и срокам осуществления комплекс мероприятий (далее – МЦП или подпрограмма).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-5072" y="2044961"/>
            <a:ext cx="9149071" cy="4615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выплачиваемые из бюджета денежные средства, за исключением средств, являющихся источниками финансирования дефицита бюджета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73268" y="2643729"/>
            <a:ext cx="6370940" cy="576064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32240" y="2643729"/>
            <a:ext cx="2335697" cy="4184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894705" y="3236809"/>
            <a:ext cx="1808935" cy="23762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программы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работа, выполняемая в рамках реализации задачи, имеющая конкретный результат, срок и исполнителя. Мероприятия должны обеспечивать достижение задачи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6499" y="5643112"/>
            <a:ext cx="9130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района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2018 году составят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752 067,7тыс.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расходы за счет федеральных и региональных средств – 546 884,2тыс. руб. На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муниципальных программ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запланировано 2 787,6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составят –34 600,0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Главным инструментом, который призван обеспечить повышение результативности и эффективности бюджетных расходов, ориентированности на достижение целей, должны стать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Программные расходы на 2018 год составляют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расходов бюджета.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443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856"/>
            <a:ext cx="9192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расходов по целевым направлениям на 2018 год</a:t>
            </a:r>
            <a:endParaRPr lang="ru-RU" sz="28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55107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 – экономического развития муниципального образования.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6137920"/>
            <a:ext cx="6264696" cy="7200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полной редакцией муниципальных программ можно ознакомиться на официальном сайте Карачаевского муниципального района</a:t>
            </a:r>
          </a:p>
          <a:p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http://www.danilovmr.ru//////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059765641"/>
              </p:ext>
            </p:extLst>
          </p:nvPr>
        </p:nvGraphicFramePr>
        <p:xfrm>
          <a:off x="-29562" y="1566739"/>
          <a:ext cx="9143999" cy="4598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02052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7146"/>
            <a:ext cx="4427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МП «Развитие образования в КМР»</a:t>
            </a:r>
            <a:endParaRPr lang="ru-RU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9713" y="392964"/>
            <a:ext cx="71642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обеспечение высокого качества муниципального образования в соответствии с меняющимися запросами населения и перспективными задачами развития экономики района; повышение эффективности реализации молодежной политики.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474 490 ,4тыс. руб. (в том числе за счет средств федерального и регионального бюджета– 348 617,4тыс. руб.)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97097407"/>
              </p:ext>
            </p:extLst>
          </p:nvPr>
        </p:nvGraphicFramePr>
        <p:xfrm>
          <a:off x="0" y="2060848"/>
          <a:ext cx="9144000" cy="5151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2444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object 3"/>
          <p:cNvSpPr txBox="1">
            <a:spLocks noChangeArrowheads="1"/>
          </p:cNvSpPr>
          <p:nvPr/>
        </p:nvSpPr>
        <p:spPr bwMode="auto">
          <a:xfrm>
            <a:off x="7956550" y="6369050"/>
            <a:ext cx="936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0485" rIns="0" bIns="0">
            <a:spAutoFit/>
          </a:bodyPr>
          <a:lstStyle>
            <a:lvl1pPr marL="482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82600" marR="0" lvl="0" indent="0" algn="l" defTabSz="91440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24</a:t>
            </a:r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280321"/>
              </p:ext>
            </p:extLst>
          </p:nvPr>
        </p:nvGraphicFramePr>
        <p:xfrm>
          <a:off x="1384" y="595207"/>
          <a:ext cx="9323144" cy="6326065"/>
        </p:xfrm>
        <a:graphic>
          <a:graphicData uri="http://schemas.openxmlformats.org/drawingml/2006/table">
            <a:tbl>
              <a:tblPr/>
              <a:tblGrid>
                <a:gridCol w="4392488">
                  <a:extLst>
                    <a:ext uri="{9D8B030D-6E8A-4147-A177-3AD203B41FA5}">
                      <a16:colId xmlns:a16="http://schemas.microsoft.com/office/drawing/2014/main" val="1425452457"/>
                    </a:ext>
                  </a:extLst>
                </a:gridCol>
                <a:gridCol w="891054">
                  <a:extLst>
                    <a:ext uri="{9D8B030D-6E8A-4147-A177-3AD203B41FA5}">
                      <a16:colId xmlns:a16="http://schemas.microsoft.com/office/drawing/2014/main" val="354462815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634239666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569936736"/>
                    </a:ext>
                  </a:extLst>
                </a:gridCol>
                <a:gridCol w="974090">
                  <a:extLst>
                    <a:ext uri="{9D8B030D-6E8A-4147-A177-3AD203B41FA5}">
                      <a16:colId xmlns:a16="http://schemas.microsoft.com/office/drawing/2014/main" val="1545191787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953026491"/>
                    </a:ext>
                  </a:extLst>
                </a:gridCol>
              </a:tblGrid>
              <a:tr h="6236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 ПРОГРАММЫ (тыс. руб.)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2016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Оценка 2017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Прогноз 2018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Прогноз 2019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Прогноз 2020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264317"/>
                  </a:ext>
                </a:extLst>
              </a:tr>
              <a:tr h="33791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ПРОГРАММЫ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09574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Устойчивое развитие сельских территорий Карачаевского муниципального района на 2014-2017 годы и на период до 2020 года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14092,2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25236,1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590234"/>
                  </a:ext>
                </a:extLst>
              </a:tr>
              <a:tr h="246675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системы образования Карачаевского муниципального района на 2017-2019 годы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65 398,8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126 278,3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122 085,6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122 446,6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122 065,1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289578"/>
                  </a:ext>
                </a:extLst>
              </a:tr>
              <a:tr h="216024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Профилактика терроризма и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экстремизма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в Карачаевском муниципальном районе на 2017-2019 годы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99,8</a:t>
                      </a:r>
                      <a:endParaRPr lang="ru-RU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506510"/>
                  </a:ext>
                </a:extLst>
              </a:tr>
              <a:tr h="188208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Развитие культуры Карачаевского муниципального района на 2015-2019 годы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13361,5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12 997,9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17894,9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18114,9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17894,9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311537"/>
                  </a:ext>
                </a:extLst>
              </a:tr>
              <a:tr h="288032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Управление муниципальными финансами Карачаевского муниципального района  на 2017-2019 годы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857,6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46172,5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45002,8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45002,8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45002,8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942457"/>
                  </a:ext>
                </a:extLst>
              </a:tr>
              <a:tr h="371475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Развитие муниципального казенного учреждения «Единая дежурно-диспетчерская служба Карачаевского муниципального района Карачаево-Черкесской Республики» на 2017-2019 годы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1094,7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1608,9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1444,9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1444,9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1444,9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530308"/>
                  </a:ext>
                </a:extLst>
              </a:tr>
              <a:tr h="260350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Обеспечение жильем молодых семей на 2016-2018 годы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21442,7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15817,2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42000,0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047706"/>
                  </a:ext>
                </a:extLst>
              </a:tr>
              <a:tr h="88255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«Доступная среда» в Карачаевском муниципальном районе на 2016-2020 годы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  <a:p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34069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9125" y="-70638"/>
            <a:ext cx="9153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муниципальных программ в рамках исполнения бюджета Карачаевского муниципального района </a:t>
            </a:r>
            <a:endParaRPr lang="ru-RU" sz="2000" b="1" dirty="0">
              <a:solidFill>
                <a:srgbClr val="8064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003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object 3"/>
          <p:cNvSpPr txBox="1">
            <a:spLocks noChangeArrowheads="1"/>
          </p:cNvSpPr>
          <p:nvPr/>
        </p:nvSpPr>
        <p:spPr bwMode="auto">
          <a:xfrm>
            <a:off x="7956550" y="6369050"/>
            <a:ext cx="936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0485" rIns="0" bIns="0">
            <a:spAutoFit/>
          </a:bodyPr>
          <a:lstStyle>
            <a:lvl1pPr marL="482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82600" marR="0" lvl="0" indent="0" algn="l" defTabSz="914400" rtl="0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24</a:t>
            </a:r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622502"/>
              </p:ext>
            </p:extLst>
          </p:nvPr>
        </p:nvGraphicFramePr>
        <p:xfrm>
          <a:off x="0" y="0"/>
          <a:ext cx="9134475" cy="5638800"/>
        </p:xfrm>
        <a:graphic>
          <a:graphicData uri="http://schemas.openxmlformats.org/drawingml/2006/table">
            <a:tbl>
              <a:tblPr/>
              <a:tblGrid>
                <a:gridCol w="4211960">
                  <a:extLst>
                    <a:ext uri="{9D8B030D-6E8A-4147-A177-3AD203B41FA5}">
                      <a16:colId xmlns:a16="http://schemas.microsoft.com/office/drawing/2014/main" val="1425452457"/>
                    </a:ext>
                  </a:extLst>
                </a:gridCol>
                <a:gridCol w="999803">
                  <a:extLst>
                    <a:ext uri="{9D8B030D-6E8A-4147-A177-3AD203B41FA5}">
                      <a16:colId xmlns:a16="http://schemas.microsoft.com/office/drawing/2014/main" val="354462815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634239666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569936736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1545191787"/>
                    </a:ext>
                  </a:extLst>
                </a:gridCol>
                <a:gridCol w="938212">
                  <a:extLst>
                    <a:ext uri="{9D8B030D-6E8A-4147-A177-3AD203B41FA5}">
                      <a16:colId xmlns:a16="http://schemas.microsoft.com/office/drawing/2014/main" val="1953026491"/>
                    </a:ext>
                  </a:extLst>
                </a:gridCol>
              </a:tblGrid>
              <a:tr h="3374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Профилактика немедицинского потребления наркотических средств, психотропных веществ, наркомании и пропаганда здорового образа жизни на 2016-2018 годы в Карачаевском муниципальном районе 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20,0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659628"/>
                  </a:ext>
                </a:extLst>
              </a:tr>
              <a:tr h="427038">
                <a:tc>
                  <a:txBody>
                    <a:bodyPr/>
                    <a:lstStyle>
                      <a:lvl1pPr marL="206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6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Социальная поддержка населения на территории Карачаевского муниципального района на 2016-2020 годы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2663,1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13089,8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2700,0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3 200,0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3 400,0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378183"/>
                  </a:ext>
                </a:extLst>
              </a:tr>
              <a:tr h="0">
                <a:tc>
                  <a:txBody>
                    <a:bodyPr/>
                    <a:lstStyle>
                      <a:lvl1pPr marL="206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6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Развитие малого и среднего предпринимательства в Карачаевском муниципальном районе на 2018-2020 годы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0,0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458415"/>
                  </a:ext>
                </a:extLst>
              </a:tr>
              <a:tr h="121920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Энергосбережение и повышение энергетической эффективности в Карачаевском муниципальном районе на 2017-2019 годы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0,0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501260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Профилактика правонарушений в Карачаевском муниципальном районе на 2017-2019 годы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35,0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25,0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25,0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25,0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563405"/>
                  </a:ext>
                </a:extLst>
              </a:tr>
              <a:tr h="97314">
                <a:tc>
                  <a:txBody>
                    <a:bodyPr/>
                    <a:lstStyle/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Повышение безопасности дорожного движения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на территории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Карачаевского муниципального района на 2017-2019 годы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0,0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90,0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90,0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90,0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786310"/>
                  </a:ext>
                </a:extLst>
              </a:tr>
              <a:tr h="286409">
                <a:tc>
                  <a:txBody>
                    <a:bodyPr/>
                    <a:lstStyle/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Развитие газификации Карачаевского муниципального района на 2017-2019 годы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41,2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227,6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403,0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396873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841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158156,6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241738,3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231949,9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190627,9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190226,4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256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170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object 3"/>
          <p:cNvSpPr>
            <a:spLocks noGrp="1"/>
          </p:cNvSpPr>
          <p:nvPr>
            <p:ph type="title"/>
          </p:nvPr>
        </p:nvSpPr>
        <p:spPr>
          <a:xfrm>
            <a:off x="-108520" y="22713"/>
            <a:ext cx="9252520" cy="1246048"/>
          </a:xfrm>
        </p:spPr>
        <p:txBody>
          <a:bodyPr>
            <a:normAutofit fontScale="90000"/>
          </a:bodyPr>
          <a:lstStyle/>
          <a:p>
            <a:pPr marL="12700" eaLnBrk="1" hangingPunct="1">
              <a:defRPr/>
            </a:pPr>
            <a:r>
              <a:rPr lang="ru-RU" sz="22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Муниципальная программа</a:t>
            </a:r>
            <a:r>
              <a:rPr lang="ru-RU" sz="2000" b="1" kern="1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b="1" kern="1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«Устойчивое развитие сельских территорий </a:t>
            </a:r>
            <a:r>
              <a:rPr lang="ru-RU" sz="2000" b="1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Карачаевского </a:t>
            </a:r>
            <a:r>
              <a:rPr lang="ru-RU" sz="20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муниципального района на 2014-2017 годы и на период до 2020 года»</a:t>
            </a:r>
            <a:r>
              <a:rPr lang="ru-RU" sz="2000" b="1" kern="1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b="1" kern="1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Ответственный исполнитель: Администрация Карачаевского муниципального района</a:t>
            </a:r>
            <a:endParaRPr lang="ru-RU" sz="22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714" name="object 4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5400" marR="0" lvl="0" indent="0" algn="l" defTabSz="914400" rtl="0" eaLnBrk="1" fontAlgn="base" latinLnBrk="0" hangingPunct="1">
              <a:lnSpc>
                <a:spcPts val="123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87B7C8-FE1D-4F87-8356-17D133C305B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25400" marR="0" lvl="0" indent="0" algn="l" defTabSz="914400" rtl="0" eaLnBrk="1" fontAlgn="base" latinLnBrk="0" hangingPunct="1">
                <a:lnSpc>
                  <a:spcPts val="1238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5" name="object 11"/>
          <p:cNvSpPr>
            <a:spLocks/>
          </p:cNvSpPr>
          <p:nvPr/>
        </p:nvSpPr>
        <p:spPr bwMode="auto">
          <a:xfrm>
            <a:off x="720725" y="4445000"/>
            <a:ext cx="73025" cy="0"/>
          </a:xfrm>
          <a:custGeom>
            <a:avLst/>
            <a:gdLst>
              <a:gd name="T0" fmla="*/ 72694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2694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6" name="object 12"/>
          <p:cNvSpPr>
            <a:spLocks/>
          </p:cNvSpPr>
          <p:nvPr/>
        </p:nvSpPr>
        <p:spPr bwMode="auto">
          <a:xfrm>
            <a:off x="720725" y="3914775"/>
            <a:ext cx="73025" cy="0"/>
          </a:xfrm>
          <a:custGeom>
            <a:avLst/>
            <a:gdLst>
              <a:gd name="T0" fmla="*/ 72694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2694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7" name="object 13"/>
          <p:cNvSpPr>
            <a:spLocks/>
          </p:cNvSpPr>
          <p:nvPr/>
        </p:nvSpPr>
        <p:spPr bwMode="auto">
          <a:xfrm>
            <a:off x="720725" y="3382963"/>
            <a:ext cx="73025" cy="0"/>
          </a:xfrm>
          <a:custGeom>
            <a:avLst/>
            <a:gdLst>
              <a:gd name="T0" fmla="*/ 72694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2694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8" name="object 14"/>
          <p:cNvSpPr>
            <a:spLocks/>
          </p:cNvSpPr>
          <p:nvPr/>
        </p:nvSpPr>
        <p:spPr bwMode="auto">
          <a:xfrm>
            <a:off x="720725" y="2851150"/>
            <a:ext cx="73025" cy="0"/>
          </a:xfrm>
          <a:custGeom>
            <a:avLst/>
            <a:gdLst>
              <a:gd name="T0" fmla="*/ 72694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2694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1" name="object 29"/>
          <p:cNvSpPr>
            <a:spLocks/>
          </p:cNvSpPr>
          <p:nvPr/>
        </p:nvSpPr>
        <p:spPr bwMode="auto">
          <a:xfrm>
            <a:off x="4572000" y="3765550"/>
            <a:ext cx="73025" cy="0"/>
          </a:xfrm>
          <a:custGeom>
            <a:avLst/>
            <a:gdLst>
              <a:gd name="T0" fmla="*/ 73025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3025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2" name="object 30"/>
          <p:cNvSpPr>
            <a:spLocks/>
          </p:cNvSpPr>
          <p:nvPr/>
        </p:nvSpPr>
        <p:spPr bwMode="auto">
          <a:xfrm>
            <a:off x="4572000" y="3167063"/>
            <a:ext cx="73025" cy="0"/>
          </a:xfrm>
          <a:custGeom>
            <a:avLst/>
            <a:gdLst>
              <a:gd name="T0" fmla="*/ 73025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3025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3" name="object 31"/>
          <p:cNvSpPr>
            <a:spLocks/>
          </p:cNvSpPr>
          <p:nvPr/>
        </p:nvSpPr>
        <p:spPr bwMode="auto">
          <a:xfrm>
            <a:off x="4572000" y="2568575"/>
            <a:ext cx="73025" cy="0"/>
          </a:xfrm>
          <a:custGeom>
            <a:avLst/>
            <a:gdLst>
              <a:gd name="T0" fmla="*/ 73025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3025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object 22"/>
          <p:cNvSpPr txBox="1">
            <a:spLocks noChangeArrowheads="1"/>
          </p:cNvSpPr>
          <p:nvPr/>
        </p:nvSpPr>
        <p:spPr bwMode="auto">
          <a:xfrm>
            <a:off x="48051" y="3531716"/>
            <a:ext cx="9047898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650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65088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Цели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450000" algn="just"/>
            <a:r>
              <a:rPr lang="ru-RU" noProof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оздание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комфортных условий жизнедеятельности в сельской местности;</a:t>
            </a:r>
          </a:p>
          <a:p>
            <a:pPr marL="0" indent="450000" algn="just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стимулирование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инвестиционной активности в агропромышленном комплексе путем создания благоприятных инфраструктурных условий в сельской местности; </a:t>
            </a: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450000" algn="just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увеличение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доли автомобильных дорог общего пользования с твердым покрытием, ведущих от сети автомобильных дорог общего пользования к ближайшим общественно значимым объектам сельских населенных пунктов, а также к объектам производства и переработки сельскохозяйственной продукции; </a:t>
            </a:r>
          </a:p>
          <a:p>
            <a:pPr marL="0" indent="450000" algn="just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активизация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участия граждан, проживающих в сельской местности, в реализации общественно значимых проектов; </a:t>
            </a:r>
          </a:p>
          <a:p>
            <a:pPr marL="0" indent="450000" algn="just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позитивного отношения к сельской местности и сельскому образу жизни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479" y="1258700"/>
            <a:ext cx="3862911" cy="21242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242" y="1268761"/>
            <a:ext cx="3388707" cy="2124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264151"/>
            <a:ext cx="2858479" cy="211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41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077072"/>
            <a:ext cx="47370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Бюджет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района прошел публичные слушания 6 декабря 2017 года и утвержден решением Совета Карачаевского муниципального района  28 декабря 2017 года № 03/42-2014 «О бюджете Карачаевского муниципального района на 2018 год и на плановый период 2019 и 2020 годов».</a:t>
            </a:r>
          </a:p>
          <a:p>
            <a:pPr marL="0" marR="0" lvl="0" indent="4500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4500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Глава администрации Карачаевского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4500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муниципального района</a:t>
            </a:r>
          </a:p>
          <a:p>
            <a:pPr marL="0" marR="0" lvl="0" indent="4500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С.А.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Кущетеров</a:t>
            </a:r>
          </a:p>
          <a:p>
            <a:pPr marL="0" marR="0" lvl="0" indent="45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953"/>
            <a:ext cx="9134297" cy="46165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6063B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Уважаемые жители Карачаевского муниципального района!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76672"/>
            <a:ext cx="9144000" cy="443197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45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брошюре «Бюджет для граждан» в доступной форме знакомим граждан Карачаевского муниципального района с основными целями, задачами и приоритетными направлениями бюджетной политики, с основными характеристиками бюджета и результатами его исполнения.</a:t>
            </a:r>
          </a:p>
          <a:p>
            <a:pPr marL="0" marR="0" lvl="0" indent="45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Граждане – как налогоплательщики, и как потребители муниципальных услуг – должны быть уверены в том, что передаваемые ими в распоряжение муниципального образования средства используются прозрачно и эффективно, приносят конкретные результаты как для общества в целом, так и для каждой семьи, для каждого человека.</a:t>
            </a:r>
          </a:p>
          <a:p>
            <a:pPr marL="0" marR="0" lvl="0" indent="45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Внимательное изучение бюджета дает представление о намерениях власти, ее политике, распределении ею финансовых ресурсов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45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Бюджет играет центральную роль в экономике района и решении различных проблем в развитии территории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Бюджет затрагивает интересы каждого жителя Карачаевского района.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Карачаевского муниципального района. Только при наличии у граждан возможности высказать свое мнение, можно рассчитывать на то, что население будет активно участвовать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бюджетном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процессе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Особенностью бюджета на 2018 год является его социальная направленность, доля расходов на образование, культуру, социальную политику, физическую культуру и спорт составляет 74 % всех расходов бюджета района.</a:t>
            </a:r>
          </a:p>
          <a:p>
            <a:pPr marL="0" marR="0" lvl="0" indent="45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45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45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05064"/>
            <a:ext cx="4130249" cy="273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83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object 11"/>
          <p:cNvSpPr>
            <a:spLocks/>
          </p:cNvSpPr>
          <p:nvPr/>
        </p:nvSpPr>
        <p:spPr bwMode="auto">
          <a:xfrm>
            <a:off x="720725" y="4445000"/>
            <a:ext cx="73025" cy="0"/>
          </a:xfrm>
          <a:custGeom>
            <a:avLst/>
            <a:gdLst>
              <a:gd name="T0" fmla="*/ 72694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2694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6" name="object 12"/>
          <p:cNvSpPr>
            <a:spLocks/>
          </p:cNvSpPr>
          <p:nvPr/>
        </p:nvSpPr>
        <p:spPr bwMode="auto">
          <a:xfrm>
            <a:off x="720725" y="3914775"/>
            <a:ext cx="73025" cy="0"/>
          </a:xfrm>
          <a:custGeom>
            <a:avLst/>
            <a:gdLst>
              <a:gd name="T0" fmla="*/ 72694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2694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7" name="object 13"/>
          <p:cNvSpPr>
            <a:spLocks/>
          </p:cNvSpPr>
          <p:nvPr/>
        </p:nvSpPr>
        <p:spPr bwMode="auto">
          <a:xfrm>
            <a:off x="720725" y="3382963"/>
            <a:ext cx="73025" cy="0"/>
          </a:xfrm>
          <a:custGeom>
            <a:avLst/>
            <a:gdLst>
              <a:gd name="T0" fmla="*/ 72694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2694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8" name="object 14"/>
          <p:cNvSpPr>
            <a:spLocks/>
          </p:cNvSpPr>
          <p:nvPr/>
        </p:nvSpPr>
        <p:spPr bwMode="auto">
          <a:xfrm>
            <a:off x="720725" y="2851150"/>
            <a:ext cx="73025" cy="0"/>
          </a:xfrm>
          <a:custGeom>
            <a:avLst/>
            <a:gdLst>
              <a:gd name="T0" fmla="*/ 72694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2694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1" name="object 29"/>
          <p:cNvSpPr>
            <a:spLocks/>
          </p:cNvSpPr>
          <p:nvPr/>
        </p:nvSpPr>
        <p:spPr bwMode="auto">
          <a:xfrm>
            <a:off x="4572000" y="3765550"/>
            <a:ext cx="73025" cy="0"/>
          </a:xfrm>
          <a:custGeom>
            <a:avLst/>
            <a:gdLst>
              <a:gd name="T0" fmla="*/ 73025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3025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2" name="object 30"/>
          <p:cNvSpPr>
            <a:spLocks/>
          </p:cNvSpPr>
          <p:nvPr/>
        </p:nvSpPr>
        <p:spPr bwMode="auto">
          <a:xfrm>
            <a:off x="4572000" y="3167063"/>
            <a:ext cx="73025" cy="0"/>
          </a:xfrm>
          <a:custGeom>
            <a:avLst/>
            <a:gdLst>
              <a:gd name="T0" fmla="*/ 73025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3025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3" name="object 31"/>
          <p:cNvSpPr>
            <a:spLocks/>
          </p:cNvSpPr>
          <p:nvPr/>
        </p:nvSpPr>
        <p:spPr bwMode="auto">
          <a:xfrm>
            <a:off x="4572000" y="2568575"/>
            <a:ext cx="73025" cy="0"/>
          </a:xfrm>
          <a:custGeom>
            <a:avLst/>
            <a:gdLst>
              <a:gd name="T0" fmla="*/ 73025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3025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4" name="object 4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5400" marR="0" lvl="0" indent="0" algn="l" defTabSz="914400" rtl="0" eaLnBrk="1" fontAlgn="base" latinLnBrk="0" hangingPunct="1">
              <a:lnSpc>
                <a:spcPts val="123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87B7C8-FE1D-4F87-8356-17D133C305B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25400" marR="0" lvl="0" indent="0" algn="l" defTabSz="914400" rtl="0" eaLnBrk="1" fontAlgn="base" latinLnBrk="0" hangingPunct="1">
                <a:lnSpc>
                  <a:spcPts val="1238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6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468046"/>
              </p:ext>
            </p:extLst>
          </p:nvPr>
        </p:nvGraphicFramePr>
        <p:xfrm>
          <a:off x="0" y="0"/>
          <a:ext cx="9206254" cy="5666378"/>
        </p:xfrm>
        <a:graphic>
          <a:graphicData uri="http://schemas.openxmlformats.org/drawingml/2006/table">
            <a:tbl>
              <a:tblPr/>
              <a:tblGrid>
                <a:gridCol w="4392488">
                  <a:extLst>
                    <a:ext uri="{9D8B030D-6E8A-4147-A177-3AD203B41FA5}">
                      <a16:colId xmlns:a16="http://schemas.microsoft.com/office/drawing/2014/main" val="1425452457"/>
                    </a:ext>
                  </a:extLst>
                </a:gridCol>
                <a:gridCol w="891054">
                  <a:extLst>
                    <a:ext uri="{9D8B030D-6E8A-4147-A177-3AD203B41FA5}">
                      <a16:colId xmlns:a16="http://schemas.microsoft.com/office/drawing/2014/main" val="354462815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634239666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569936736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1545191787"/>
                    </a:ext>
                  </a:extLst>
                </a:gridCol>
                <a:gridCol w="938212">
                  <a:extLst>
                    <a:ext uri="{9D8B030D-6E8A-4147-A177-3AD203B41FA5}">
                      <a16:colId xmlns:a16="http://schemas.microsoft.com/office/drawing/2014/main" val="1953026491"/>
                    </a:ext>
                  </a:extLst>
                </a:gridCol>
              </a:tblGrid>
              <a:tr h="35639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 fontAlgn="auto"/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Подпрограммы/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основные мероприятия </a:t>
                      </a:r>
                    </a:p>
                    <a:p>
                      <a:pPr algn="ctr" fontAlgn="auto"/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(тыс. руб.)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</a:t>
                      </a:r>
                      <a:endParaRPr lang="ru-RU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2017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264317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1. Улучшение жилищных условий граждан, проживающих в сельской местности</a:t>
                      </a:r>
                      <a:endParaRPr lang="ru-RU" altLang="ru-RU" sz="16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590234"/>
                  </a:ext>
                </a:extLst>
              </a:tr>
              <a:tr h="819552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 Улучшение жилищных условий граждан, проживающих в сельской местности, в том числе для молодых семей и молодых специалистов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289578"/>
                  </a:ext>
                </a:extLst>
              </a:tr>
              <a:tr h="512638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 Ввод в действие учреждений культурно досугового типа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6690,0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19530,6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506510"/>
                  </a:ext>
                </a:extLst>
              </a:tr>
              <a:tr h="188208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 Развитие сети </a:t>
                      </a:r>
                      <a:r>
                        <a:rPr lang="ru-RU" sz="1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фельдшерско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акушерских пунктов и/или офисов врачей общей практики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3007,0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311537"/>
                  </a:ext>
                </a:extLst>
              </a:tr>
              <a:tr h="288032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 Развитие сети плоскостных спортивных сооружений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942457"/>
                  </a:ext>
                </a:extLst>
              </a:tr>
              <a:tr h="256218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 Развитие газификации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1673,0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530308"/>
                  </a:ext>
                </a:extLst>
              </a:tr>
              <a:tr h="260350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7. Развитие водоснабжения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4052,2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4032,6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047706"/>
                  </a:ext>
                </a:extLst>
              </a:tr>
              <a:tr h="81280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 Развитие автомобильных дорог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340695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9. Развитие проектов комплексного обустройства площадок под компактную жилищную застройку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65747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10. </a:t>
                      </a:r>
                      <a:r>
                        <a:rPr lang="ru-RU" sz="16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Грантовая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поддержка местных инициатив граждан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55496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841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798618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15954" y="5311005"/>
            <a:ext cx="2123728" cy="15943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551" y="5324328"/>
            <a:ext cx="2051720" cy="16248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5324328"/>
            <a:ext cx="2338882" cy="150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39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object 4"/>
          <p:cNvSpPr txBox="1">
            <a:spLocks noChangeArrowheads="1"/>
          </p:cNvSpPr>
          <p:nvPr/>
        </p:nvSpPr>
        <p:spPr bwMode="auto">
          <a:xfrm>
            <a:off x="-159903" y="12717"/>
            <a:ext cx="9324528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270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системы образования Карачаевского муниципального района </a:t>
            </a:r>
            <a:endPara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2017-2019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годы»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Управление образования, физической культуры, спорта и молодежной политики администрации Карачаевского муниципального района</a:t>
            </a:r>
            <a:endParaRPr lang="ru-RU" sz="19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8" name="object 2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5400" marR="0" lvl="0" indent="0" algn="l" defTabSz="914400" rtl="0" eaLnBrk="1" fontAlgn="base" latinLnBrk="0" hangingPunct="1">
              <a:lnSpc>
                <a:spcPts val="123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B5B31-07E3-4B6B-A895-FF2969310E9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25400" marR="0" lvl="0" indent="0" algn="l" defTabSz="914400" rtl="0" eaLnBrk="1" fontAlgn="base" latinLnBrk="0" hangingPunct="1">
                <a:lnSpc>
                  <a:spcPts val="1238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object 22"/>
          <p:cNvSpPr txBox="1">
            <a:spLocks noChangeArrowheads="1"/>
          </p:cNvSpPr>
          <p:nvPr/>
        </p:nvSpPr>
        <p:spPr bwMode="auto">
          <a:xfrm>
            <a:off x="1653057" y="4708978"/>
            <a:ext cx="7511568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650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650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Цели: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lvl="0" indent="450000" algn="just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создание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на территории Карачаевского муниципального района условий для эффективного развития образования, направленного на обеспечение доступности и высокого качества образования адекватного социальным потребностям и требованиям инновационной экономики России и Карачаево-Черкесской Республики на основе повышения  эффективности образовательной деятельности муниципальной системы образования по критериям: качество,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инновационность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востребованность и экономическая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самостоятельность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69405"/>
            <a:ext cx="1632433" cy="227969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9386"/>
            <a:ext cx="2308544" cy="270001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719" y="1849402"/>
            <a:ext cx="4455470" cy="27531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189" y="1846015"/>
            <a:ext cx="2419811" cy="275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37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object 11"/>
          <p:cNvSpPr>
            <a:spLocks/>
          </p:cNvSpPr>
          <p:nvPr/>
        </p:nvSpPr>
        <p:spPr bwMode="auto">
          <a:xfrm>
            <a:off x="720725" y="4445000"/>
            <a:ext cx="73025" cy="0"/>
          </a:xfrm>
          <a:custGeom>
            <a:avLst/>
            <a:gdLst>
              <a:gd name="T0" fmla="*/ 72694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2694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6" name="object 12"/>
          <p:cNvSpPr>
            <a:spLocks/>
          </p:cNvSpPr>
          <p:nvPr/>
        </p:nvSpPr>
        <p:spPr bwMode="auto">
          <a:xfrm>
            <a:off x="720725" y="3914775"/>
            <a:ext cx="73025" cy="0"/>
          </a:xfrm>
          <a:custGeom>
            <a:avLst/>
            <a:gdLst>
              <a:gd name="T0" fmla="*/ 72694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2694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7" name="object 13"/>
          <p:cNvSpPr>
            <a:spLocks/>
          </p:cNvSpPr>
          <p:nvPr/>
        </p:nvSpPr>
        <p:spPr bwMode="auto">
          <a:xfrm>
            <a:off x="720725" y="3382963"/>
            <a:ext cx="73025" cy="0"/>
          </a:xfrm>
          <a:custGeom>
            <a:avLst/>
            <a:gdLst>
              <a:gd name="T0" fmla="*/ 72694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2694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8" name="object 14"/>
          <p:cNvSpPr>
            <a:spLocks/>
          </p:cNvSpPr>
          <p:nvPr/>
        </p:nvSpPr>
        <p:spPr bwMode="auto">
          <a:xfrm>
            <a:off x="720725" y="2851150"/>
            <a:ext cx="73025" cy="0"/>
          </a:xfrm>
          <a:custGeom>
            <a:avLst/>
            <a:gdLst>
              <a:gd name="T0" fmla="*/ 72694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2694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1" name="object 29"/>
          <p:cNvSpPr>
            <a:spLocks/>
          </p:cNvSpPr>
          <p:nvPr/>
        </p:nvSpPr>
        <p:spPr bwMode="auto">
          <a:xfrm>
            <a:off x="4572000" y="3765550"/>
            <a:ext cx="73025" cy="0"/>
          </a:xfrm>
          <a:custGeom>
            <a:avLst/>
            <a:gdLst>
              <a:gd name="T0" fmla="*/ 73025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3025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2" name="object 30"/>
          <p:cNvSpPr>
            <a:spLocks/>
          </p:cNvSpPr>
          <p:nvPr/>
        </p:nvSpPr>
        <p:spPr bwMode="auto">
          <a:xfrm>
            <a:off x="4572000" y="3167063"/>
            <a:ext cx="73025" cy="0"/>
          </a:xfrm>
          <a:custGeom>
            <a:avLst/>
            <a:gdLst>
              <a:gd name="T0" fmla="*/ 73025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3025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3" name="object 31"/>
          <p:cNvSpPr>
            <a:spLocks/>
          </p:cNvSpPr>
          <p:nvPr/>
        </p:nvSpPr>
        <p:spPr bwMode="auto">
          <a:xfrm>
            <a:off x="4572000" y="2568575"/>
            <a:ext cx="73025" cy="0"/>
          </a:xfrm>
          <a:custGeom>
            <a:avLst/>
            <a:gdLst>
              <a:gd name="T0" fmla="*/ 73025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3025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4" name="object 4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5400" marR="0" lvl="0" indent="0" algn="l" defTabSz="914400" rtl="0" eaLnBrk="1" fontAlgn="base" latinLnBrk="0" hangingPunct="1">
              <a:lnSpc>
                <a:spcPts val="123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87B7C8-FE1D-4F87-8356-17D133C305B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25400" marR="0" lvl="0" indent="0" algn="l" defTabSz="914400" rtl="0" eaLnBrk="1" fontAlgn="base" latinLnBrk="0" hangingPunct="1">
                <a:lnSpc>
                  <a:spcPts val="1238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6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261295"/>
              </p:ext>
            </p:extLst>
          </p:nvPr>
        </p:nvGraphicFramePr>
        <p:xfrm>
          <a:off x="0" y="0"/>
          <a:ext cx="9206254" cy="4852990"/>
        </p:xfrm>
        <a:graphic>
          <a:graphicData uri="http://schemas.openxmlformats.org/drawingml/2006/table">
            <a:tbl>
              <a:tblPr/>
              <a:tblGrid>
                <a:gridCol w="4716016">
                  <a:extLst>
                    <a:ext uri="{9D8B030D-6E8A-4147-A177-3AD203B41FA5}">
                      <a16:colId xmlns:a16="http://schemas.microsoft.com/office/drawing/2014/main" val="142545245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54462815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634239666"/>
                    </a:ext>
                  </a:extLst>
                </a:gridCol>
                <a:gridCol w="896734">
                  <a:extLst>
                    <a:ext uri="{9D8B030D-6E8A-4147-A177-3AD203B41FA5}">
                      <a16:colId xmlns:a16="http://schemas.microsoft.com/office/drawing/2014/main" val="569936736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1545191787"/>
                    </a:ext>
                  </a:extLst>
                </a:gridCol>
                <a:gridCol w="938212">
                  <a:extLst>
                    <a:ext uri="{9D8B030D-6E8A-4147-A177-3AD203B41FA5}">
                      <a16:colId xmlns:a16="http://schemas.microsoft.com/office/drawing/2014/main" val="1953026491"/>
                    </a:ext>
                  </a:extLst>
                </a:gridCol>
              </a:tblGrid>
              <a:tr h="35639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Подпрограммы/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основные мероприятия </a:t>
                      </a:r>
                    </a:p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(тыс. руб.)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</a:t>
                      </a:r>
                      <a:endParaRPr lang="ru-RU" sz="14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2017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264317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1.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Развитие общего образования в Карачаевском муниципальном районе на 2017 - 2019 годы</a:t>
                      </a:r>
                      <a:endParaRPr lang="ru-RU" alt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32059,0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50219,6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58602,9</a:t>
                      </a:r>
                      <a:endParaRPr kumimoji="0" lang="ru-RU" altLang="ru-RU" sz="1400" b="0" i="0" u="none" strike="noStrike" kern="0" cap="none" spc="0" normalizeH="0" baseline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58164,9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58193,4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590234"/>
                  </a:ext>
                </a:extLst>
              </a:tr>
              <a:tr h="246675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Развитие дошкольного образования в Карачаевском муниципальном районе на 2017 - 2019 годы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12045,5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36823,1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31463,0</a:t>
                      </a:r>
                      <a:endParaRPr kumimoji="0" lang="ru-RU" altLang="ru-RU" sz="1400" b="0" i="0" u="none" strike="noStrike" kern="0" cap="none" spc="0" normalizeH="0" baseline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33777,1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33777,1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289578"/>
                  </a:ext>
                </a:extLst>
              </a:tr>
              <a:tr h="512638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Развитие системы дополнительного образования детей в Карачаевском муниципальном районе на 2017-2019 годы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14936,3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20695,7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23786,1</a:t>
                      </a:r>
                      <a:endParaRPr kumimoji="0" lang="ru-RU" altLang="ru-RU" sz="1400" b="0" i="0" u="none" strike="noStrike" kern="0" cap="none" spc="0" normalizeH="0" baseline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21896,0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21296,0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506510"/>
                  </a:ext>
                </a:extLst>
              </a:tr>
              <a:tr h="188208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Другие вопросы образования в Карачаевском муниципальном районе на 2017-2019 годы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14289,4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15973,6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17893,6</a:t>
                      </a:r>
                      <a:endParaRPr kumimoji="0" lang="ru-RU" altLang="ru-RU" sz="1400" b="0" i="0" u="none" strike="noStrike" kern="0" cap="none" spc="0" normalizeH="0" baseline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14716,5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14716,5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311537"/>
                  </a:ext>
                </a:extLst>
              </a:tr>
              <a:tr h="288032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Развитие физической культуры и спорта в Карачаевском муниципальном районе на 2017 - 2019 годы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160,8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699,0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942457"/>
                  </a:ext>
                </a:extLst>
              </a:tr>
              <a:tr h="371475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Профилактика безнадзорности и правонарушений несовершеннолетних в Карачаевском муниципальном районе на 2017 - 2019 годы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42,0</a:t>
                      </a:r>
                      <a:endParaRPr kumimoji="0" lang="ru-RU" altLang="ru-RU" sz="1400" b="0" i="0" u="none" strike="noStrike" kern="0" cap="none" spc="0" normalizeH="0" baseline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530308"/>
                  </a:ext>
                </a:extLst>
              </a:tr>
              <a:tr h="260350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7. Патриотическое воспитание молодежи Карачаевского муниципального района на 2017-2019 годы</a:t>
                      </a:r>
                      <a:endParaRPr lang="ru-RU" alt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154,0 </a:t>
                      </a:r>
                      <a:endParaRPr kumimoji="0" lang="ru-RU" altLang="ru-RU" sz="1400" b="0" i="0" u="none" strike="noStrike" kern="0" cap="none" spc="0" normalizeH="0" baseline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154,0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154,0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047706"/>
                  </a:ext>
                </a:extLst>
              </a:tr>
              <a:tr h="81280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8. Организация отдыха и оздоровление детей в Карачаевском муниципальном районе на 2017-2019 годы</a:t>
                      </a:r>
                      <a:endParaRPr lang="ru-RU" alt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273,0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357,0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315,0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315,0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315,0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340695"/>
                  </a:ext>
                </a:extLst>
              </a:tr>
              <a:tr h="204576">
                <a:tc>
                  <a:txBody>
                    <a:bodyPr/>
                    <a:lstStyle/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9. Развитие кадрового потенциала образовательных учреждений Карачаевского муниципального района</a:t>
                      </a:r>
                      <a:endParaRPr lang="ru-RU" alt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282,5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65747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841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73888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125149,5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133016,6</a:t>
                      </a:r>
                      <a:endParaRPr kumimoji="0" lang="ru-RU" altLang="ru-RU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129825,5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129254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798618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341" y="5706668"/>
            <a:ext cx="1885899" cy="11786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8242" y="5709869"/>
            <a:ext cx="1941099" cy="1155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240" y="5727245"/>
            <a:ext cx="1313593" cy="11596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80125" y="5699888"/>
            <a:ext cx="1885900" cy="12585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27" y="5702300"/>
            <a:ext cx="797857" cy="11556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32" y="5694552"/>
            <a:ext cx="1336016" cy="116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object 3"/>
          <p:cNvSpPr>
            <a:spLocks noGrp="1"/>
          </p:cNvSpPr>
          <p:nvPr>
            <p:ph type="title"/>
          </p:nvPr>
        </p:nvSpPr>
        <p:spPr>
          <a:xfrm>
            <a:off x="-108520" y="0"/>
            <a:ext cx="9305072" cy="1163858"/>
          </a:xfrm>
        </p:spPr>
        <p:txBody>
          <a:bodyPr>
            <a:noAutofit/>
          </a:bodyPr>
          <a:lstStyle/>
          <a:p>
            <a:pPr marL="12700" eaLnBrk="1" hangingPunct="1">
              <a:defRPr/>
            </a:pPr>
            <a:r>
              <a:rPr lang="ru-RU" sz="1800" b="1" kern="1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Муниципальная программа                                            </a:t>
            </a:r>
            <a:br>
              <a:rPr lang="ru-RU" sz="1800" b="1" kern="1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«Профилактика терроризма и экстремизма в Карачаевском муниципальном </a:t>
            </a: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на 2016-2018 годы»</a:t>
            </a:r>
            <a:r>
              <a:rPr lang="ru-RU" sz="1800" b="1" dirty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</a:t>
            </a:r>
            <a:r>
              <a:rPr lang="ru-RU" sz="1800" b="1" kern="1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Администрация Карачаевского муниципального </a:t>
            </a:r>
            <a:r>
              <a:rPr lang="ru-RU" sz="1800" b="1" kern="12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района</a:t>
            </a: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60" name="object 4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5400" marR="0" lvl="0" indent="0" algn="l" defTabSz="914400" rtl="0" eaLnBrk="1" fontAlgn="base" latinLnBrk="0" hangingPunct="1">
              <a:lnSpc>
                <a:spcPts val="123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D4FC8C-28BD-40DA-AED6-85749A0EB95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25400" marR="0" lvl="0" indent="0" algn="l" defTabSz="914400" rtl="0" eaLnBrk="1" fontAlgn="base" latinLnBrk="0" hangingPunct="1">
                <a:lnSpc>
                  <a:spcPts val="1238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53" name="object 11"/>
          <p:cNvSpPr>
            <a:spLocks/>
          </p:cNvSpPr>
          <p:nvPr/>
        </p:nvSpPr>
        <p:spPr bwMode="auto">
          <a:xfrm>
            <a:off x="720725" y="4445000"/>
            <a:ext cx="73025" cy="0"/>
          </a:xfrm>
          <a:custGeom>
            <a:avLst/>
            <a:gdLst>
              <a:gd name="T0" fmla="*/ 72694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2694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54" name="object 12"/>
          <p:cNvSpPr>
            <a:spLocks/>
          </p:cNvSpPr>
          <p:nvPr/>
        </p:nvSpPr>
        <p:spPr bwMode="auto">
          <a:xfrm>
            <a:off x="720725" y="3914775"/>
            <a:ext cx="73025" cy="0"/>
          </a:xfrm>
          <a:custGeom>
            <a:avLst/>
            <a:gdLst>
              <a:gd name="T0" fmla="*/ 72694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2694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55" name="object 13"/>
          <p:cNvSpPr>
            <a:spLocks/>
          </p:cNvSpPr>
          <p:nvPr/>
        </p:nvSpPr>
        <p:spPr bwMode="auto">
          <a:xfrm>
            <a:off x="720725" y="3382963"/>
            <a:ext cx="73025" cy="0"/>
          </a:xfrm>
          <a:custGeom>
            <a:avLst/>
            <a:gdLst>
              <a:gd name="T0" fmla="*/ 72694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2694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56" name="object 14"/>
          <p:cNvSpPr>
            <a:spLocks/>
          </p:cNvSpPr>
          <p:nvPr/>
        </p:nvSpPr>
        <p:spPr bwMode="auto">
          <a:xfrm>
            <a:off x="720725" y="2851150"/>
            <a:ext cx="73025" cy="0"/>
          </a:xfrm>
          <a:custGeom>
            <a:avLst/>
            <a:gdLst>
              <a:gd name="T0" fmla="*/ 72694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2694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57" name="object 29"/>
          <p:cNvSpPr>
            <a:spLocks/>
          </p:cNvSpPr>
          <p:nvPr/>
        </p:nvSpPr>
        <p:spPr bwMode="auto">
          <a:xfrm>
            <a:off x="4572000" y="3765550"/>
            <a:ext cx="73025" cy="0"/>
          </a:xfrm>
          <a:custGeom>
            <a:avLst/>
            <a:gdLst>
              <a:gd name="T0" fmla="*/ 73025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3025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58" name="object 30"/>
          <p:cNvSpPr>
            <a:spLocks/>
          </p:cNvSpPr>
          <p:nvPr/>
        </p:nvSpPr>
        <p:spPr bwMode="auto">
          <a:xfrm>
            <a:off x="4572000" y="3167063"/>
            <a:ext cx="73025" cy="0"/>
          </a:xfrm>
          <a:custGeom>
            <a:avLst/>
            <a:gdLst>
              <a:gd name="T0" fmla="*/ 73025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3025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59" name="object 31"/>
          <p:cNvSpPr>
            <a:spLocks/>
          </p:cNvSpPr>
          <p:nvPr/>
        </p:nvSpPr>
        <p:spPr bwMode="auto">
          <a:xfrm>
            <a:off x="4572000" y="2568575"/>
            <a:ext cx="73025" cy="0"/>
          </a:xfrm>
          <a:custGeom>
            <a:avLst/>
            <a:gdLst>
              <a:gd name="T0" fmla="*/ 73025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3025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object 22"/>
          <p:cNvSpPr txBox="1">
            <a:spLocks noChangeArrowheads="1"/>
          </p:cNvSpPr>
          <p:nvPr/>
        </p:nvSpPr>
        <p:spPr bwMode="auto">
          <a:xfrm>
            <a:off x="0" y="4544106"/>
            <a:ext cx="91322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650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65088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1600" noProof="0" dirty="0" smtClean="0">
                <a:latin typeface="Times New Roman" panose="02020603050405020304" pitchFamily="18" charset="0"/>
              </a:rPr>
              <a:t>с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оздание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эффективной системы профилактики терроризма и экстремизма на территории Карачаевского муниципального района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48" y="1328060"/>
            <a:ext cx="2770907" cy="29012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90" y="1328060"/>
            <a:ext cx="2952738" cy="29527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039" y="1328060"/>
            <a:ext cx="3413223" cy="29012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5515970"/>
            <a:ext cx="3857007" cy="10093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813" y="5201210"/>
            <a:ext cx="2987824" cy="167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33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object 11"/>
          <p:cNvSpPr>
            <a:spLocks/>
          </p:cNvSpPr>
          <p:nvPr/>
        </p:nvSpPr>
        <p:spPr bwMode="auto">
          <a:xfrm>
            <a:off x="720725" y="4445000"/>
            <a:ext cx="73025" cy="0"/>
          </a:xfrm>
          <a:custGeom>
            <a:avLst/>
            <a:gdLst>
              <a:gd name="T0" fmla="*/ 72694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2694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6" name="object 12"/>
          <p:cNvSpPr>
            <a:spLocks/>
          </p:cNvSpPr>
          <p:nvPr/>
        </p:nvSpPr>
        <p:spPr bwMode="auto">
          <a:xfrm>
            <a:off x="720725" y="3914775"/>
            <a:ext cx="73025" cy="0"/>
          </a:xfrm>
          <a:custGeom>
            <a:avLst/>
            <a:gdLst>
              <a:gd name="T0" fmla="*/ 72694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2694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7" name="object 13"/>
          <p:cNvSpPr>
            <a:spLocks/>
          </p:cNvSpPr>
          <p:nvPr/>
        </p:nvSpPr>
        <p:spPr bwMode="auto">
          <a:xfrm>
            <a:off x="720725" y="3382963"/>
            <a:ext cx="73025" cy="0"/>
          </a:xfrm>
          <a:custGeom>
            <a:avLst/>
            <a:gdLst>
              <a:gd name="T0" fmla="*/ 72694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2694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8" name="object 14"/>
          <p:cNvSpPr>
            <a:spLocks/>
          </p:cNvSpPr>
          <p:nvPr/>
        </p:nvSpPr>
        <p:spPr bwMode="auto">
          <a:xfrm>
            <a:off x="720725" y="2851150"/>
            <a:ext cx="73025" cy="0"/>
          </a:xfrm>
          <a:custGeom>
            <a:avLst/>
            <a:gdLst>
              <a:gd name="T0" fmla="*/ 72694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2694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1" name="object 29"/>
          <p:cNvSpPr>
            <a:spLocks/>
          </p:cNvSpPr>
          <p:nvPr/>
        </p:nvSpPr>
        <p:spPr bwMode="auto">
          <a:xfrm>
            <a:off x="4572000" y="3765550"/>
            <a:ext cx="73025" cy="0"/>
          </a:xfrm>
          <a:custGeom>
            <a:avLst/>
            <a:gdLst>
              <a:gd name="T0" fmla="*/ 73025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3025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2" name="object 30"/>
          <p:cNvSpPr>
            <a:spLocks/>
          </p:cNvSpPr>
          <p:nvPr/>
        </p:nvSpPr>
        <p:spPr bwMode="auto">
          <a:xfrm>
            <a:off x="4572000" y="3167063"/>
            <a:ext cx="73025" cy="0"/>
          </a:xfrm>
          <a:custGeom>
            <a:avLst/>
            <a:gdLst>
              <a:gd name="T0" fmla="*/ 73025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3025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3" name="object 31"/>
          <p:cNvSpPr>
            <a:spLocks/>
          </p:cNvSpPr>
          <p:nvPr/>
        </p:nvSpPr>
        <p:spPr bwMode="auto">
          <a:xfrm>
            <a:off x="4572000" y="2568575"/>
            <a:ext cx="73025" cy="0"/>
          </a:xfrm>
          <a:custGeom>
            <a:avLst/>
            <a:gdLst>
              <a:gd name="T0" fmla="*/ 73025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3025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4" name="object 4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5400" marR="0" lvl="0" indent="0" algn="l" defTabSz="914400" rtl="0" eaLnBrk="1" fontAlgn="base" latinLnBrk="0" hangingPunct="1">
              <a:lnSpc>
                <a:spcPts val="123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87B7C8-FE1D-4F87-8356-17D133C305B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25400" marR="0" lvl="0" indent="0" algn="l" defTabSz="914400" rtl="0" eaLnBrk="1" fontAlgn="base" latinLnBrk="0" hangingPunct="1">
                <a:lnSpc>
                  <a:spcPts val="1238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6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397250"/>
              </p:ext>
            </p:extLst>
          </p:nvPr>
        </p:nvGraphicFramePr>
        <p:xfrm>
          <a:off x="-36511" y="0"/>
          <a:ext cx="9180512" cy="3510176"/>
        </p:xfrm>
        <a:graphic>
          <a:graphicData uri="http://schemas.openxmlformats.org/drawingml/2006/table">
            <a:tbl>
              <a:tblPr/>
              <a:tblGrid>
                <a:gridCol w="4399297">
                  <a:extLst>
                    <a:ext uri="{9D8B030D-6E8A-4147-A177-3AD203B41FA5}">
                      <a16:colId xmlns:a16="http://schemas.microsoft.com/office/drawing/2014/main" val="1425452457"/>
                    </a:ext>
                  </a:extLst>
                </a:gridCol>
                <a:gridCol w="1073311">
                  <a:extLst>
                    <a:ext uri="{9D8B030D-6E8A-4147-A177-3AD203B41FA5}">
                      <a16:colId xmlns:a16="http://schemas.microsoft.com/office/drawing/2014/main" val="354462815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634239666"/>
                    </a:ext>
                  </a:extLst>
                </a:gridCol>
                <a:gridCol w="847093">
                  <a:extLst>
                    <a:ext uri="{9D8B030D-6E8A-4147-A177-3AD203B41FA5}">
                      <a16:colId xmlns:a16="http://schemas.microsoft.com/office/drawing/2014/main" val="569936736"/>
                    </a:ext>
                  </a:extLst>
                </a:gridCol>
                <a:gridCol w="920831">
                  <a:extLst>
                    <a:ext uri="{9D8B030D-6E8A-4147-A177-3AD203B41FA5}">
                      <a16:colId xmlns:a16="http://schemas.microsoft.com/office/drawing/2014/main" val="1545191787"/>
                    </a:ext>
                  </a:extLst>
                </a:gridCol>
                <a:gridCol w="931868">
                  <a:extLst>
                    <a:ext uri="{9D8B030D-6E8A-4147-A177-3AD203B41FA5}">
                      <a16:colId xmlns:a16="http://schemas.microsoft.com/office/drawing/2014/main" val="1953026491"/>
                    </a:ext>
                  </a:extLst>
                </a:gridCol>
              </a:tblGrid>
              <a:tr h="35639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Подпрограммы/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основные мероприятия </a:t>
                      </a:r>
                    </a:p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(тыс. руб.)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</a:t>
                      </a:r>
                      <a:endParaRPr lang="ru-RU" sz="14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2017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264317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1. </a:t>
                      </a:r>
                      <a:r>
                        <a:rPr lang="ru-RU" sz="1400" dirty="0" smtClean="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Профилактика терроризма и экстремизма в молодежной среде</a:t>
                      </a:r>
                      <a:endParaRPr lang="ru-RU" alt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590234"/>
                  </a:ext>
                </a:extLst>
              </a:tr>
              <a:tr h="246675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 </a:t>
                      </a:r>
                      <a:r>
                        <a:rPr lang="ru-RU" sz="1400" dirty="0" smtClean="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Информационно-пропагандистское сопровождение профилактики терроризма и экстремизма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289578"/>
                  </a:ext>
                </a:extLst>
              </a:tr>
              <a:tr h="449984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 </a:t>
                      </a:r>
                      <a:r>
                        <a:rPr lang="ru-RU" sz="1400" dirty="0" smtClean="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Методическое обеспечение профилактики терроризма и экстремизма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506510"/>
                  </a:ext>
                </a:extLst>
              </a:tr>
              <a:tr h="188208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 </a:t>
                      </a:r>
                      <a:r>
                        <a:rPr lang="ru-RU" sz="1400" dirty="0" smtClean="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Организация проведения мероприятий, направленных на гармонизацию межнациональных отношений и этнокультурное развитие в молодежной среде Карачаевского муниципального района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311537"/>
                  </a:ext>
                </a:extLst>
              </a:tr>
              <a:tr h="288032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 Установка (монтаж) системы видеонаблюдения на объектах социальной сферы Карачаевского муниципального района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94245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841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798618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10176"/>
            <a:ext cx="3355983" cy="33494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5983" y="3510176"/>
            <a:ext cx="5788017" cy="334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40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object 4"/>
          <p:cNvSpPr txBox="1">
            <a:spLocks noChangeArrowheads="1"/>
          </p:cNvSpPr>
          <p:nvPr/>
        </p:nvSpPr>
        <p:spPr bwMode="auto">
          <a:xfrm>
            <a:off x="0" y="0"/>
            <a:ext cx="9144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270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marL="1270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Карачаевского муниципального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marL="1270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2015-2019 годы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Отдел культуры и централизованной библиотечной системы администрации Карачаевского муниципального района</a:t>
            </a:r>
          </a:p>
        </p:txBody>
      </p:sp>
      <p:sp>
        <p:nvSpPr>
          <p:cNvPr id="32776" name="object 2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5400" marR="0" lvl="0" indent="0" algn="l" defTabSz="914400" rtl="0" eaLnBrk="1" fontAlgn="base" latinLnBrk="0" hangingPunct="1">
              <a:lnSpc>
                <a:spcPts val="123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17401D-E55A-485F-867B-007A1B4BE51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25400" marR="0" lvl="0" indent="0" algn="l" defTabSz="914400" rtl="0" eaLnBrk="1" fontAlgn="base" latinLnBrk="0" hangingPunct="1">
                <a:lnSpc>
                  <a:spcPts val="1238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alt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object 22"/>
          <p:cNvSpPr txBox="1">
            <a:spLocks noChangeArrowheads="1"/>
          </p:cNvSpPr>
          <p:nvPr/>
        </p:nvSpPr>
        <p:spPr bwMode="auto">
          <a:xfrm>
            <a:off x="0" y="4028933"/>
            <a:ext cx="916827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650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65088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Цели:</a:t>
            </a:r>
          </a:p>
          <a:p>
            <a:pPr marL="0" marR="0" lvl="0" indent="450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многообразной полноценной культурной жизни населения Карачаевского муниципального района;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0000" algn="just"/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улучшение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условий для сохранения и развития культурно-досуговой деятельности как фактора социально-экономического развития района, а также средства эстетического, нравственного, патриотического воспитания широких слоев населения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5088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1537782"/>
            <a:ext cx="2470887" cy="24708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784"/>
            <a:ext cx="1619672" cy="24708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558" y="1517518"/>
            <a:ext cx="2787290" cy="24708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537780"/>
            <a:ext cx="2496846" cy="24968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055" y="5727755"/>
            <a:ext cx="2723226" cy="11302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74" y="5719001"/>
            <a:ext cx="1800200" cy="11592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7281" y="5718050"/>
            <a:ext cx="1658256" cy="11461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13" y="5695758"/>
            <a:ext cx="1511687" cy="11447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537" y="5713349"/>
            <a:ext cx="1553217" cy="116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20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object 11"/>
          <p:cNvSpPr>
            <a:spLocks/>
          </p:cNvSpPr>
          <p:nvPr/>
        </p:nvSpPr>
        <p:spPr bwMode="auto">
          <a:xfrm>
            <a:off x="720725" y="4445000"/>
            <a:ext cx="73025" cy="0"/>
          </a:xfrm>
          <a:custGeom>
            <a:avLst/>
            <a:gdLst>
              <a:gd name="T0" fmla="*/ 72694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2694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6" name="object 12"/>
          <p:cNvSpPr>
            <a:spLocks/>
          </p:cNvSpPr>
          <p:nvPr/>
        </p:nvSpPr>
        <p:spPr bwMode="auto">
          <a:xfrm>
            <a:off x="720725" y="3914775"/>
            <a:ext cx="73025" cy="0"/>
          </a:xfrm>
          <a:custGeom>
            <a:avLst/>
            <a:gdLst>
              <a:gd name="T0" fmla="*/ 72694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2694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7" name="object 13"/>
          <p:cNvSpPr>
            <a:spLocks/>
          </p:cNvSpPr>
          <p:nvPr/>
        </p:nvSpPr>
        <p:spPr bwMode="auto">
          <a:xfrm>
            <a:off x="720725" y="3382963"/>
            <a:ext cx="73025" cy="0"/>
          </a:xfrm>
          <a:custGeom>
            <a:avLst/>
            <a:gdLst>
              <a:gd name="T0" fmla="*/ 72694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2694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8" name="object 14"/>
          <p:cNvSpPr>
            <a:spLocks/>
          </p:cNvSpPr>
          <p:nvPr/>
        </p:nvSpPr>
        <p:spPr bwMode="auto">
          <a:xfrm>
            <a:off x="720725" y="2851150"/>
            <a:ext cx="73025" cy="0"/>
          </a:xfrm>
          <a:custGeom>
            <a:avLst/>
            <a:gdLst>
              <a:gd name="T0" fmla="*/ 72694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2694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1" name="object 29"/>
          <p:cNvSpPr>
            <a:spLocks/>
          </p:cNvSpPr>
          <p:nvPr/>
        </p:nvSpPr>
        <p:spPr bwMode="auto">
          <a:xfrm>
            <a:off x="4572000" y="3765550"/>
            <a:ext cx="73025" cy="0"/>
          </a:xfrm>
          <a:custGeom>
            <a:avLst/>
            <a:gdLst>
              <a:gd name="T0" fmla="*/ 73025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3025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2" name="object 30"/>
          <p:cNvSpPr>
            <a:spLocks/>
          </p:cNvSpPr>
          <p:nvPr/>
        </p:nvSpPr>
        <p:spPr bwMode="auto">
          <a:xfrm>
            <a:off x="4572000" y="3167063"/>
            <a:ext cx="73025" cy="0"/>
          </a:xfrm>
          <a:custGeom>
            <a:avLst/>
            <a:gdLst>
              <a:gd name="T0" fmla="*/ 73025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3025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3" name="object 31"/>
          <p:cNvSpPr>
            <a:spLocks/>
          </p:cNvSpPr>
          <p:nvPr/>
        </p:nvSpPr>
        <p:spPr bwMode="auto">
          <a:xfrm>
            <a:off x="4572000" y="2568575"/>
            <a:ext cx="73025" cy="0"/>
          </a:xfrm>
          <a:custGeom>
            <a:avLst/>
            <a:gdLst>
              <a:gd name="T0" fmla="*/ 73025 w 73025"/>
              <a:gd name="T1" fmla="*/ 0 w 73025"/>
              <a:gd name="T2" fmla="*/ 0 60000 65536"/>
              <a:gd name="T3" fmla="*/ 0 60000 65536"/>
              <a:gd name="T4" fmla="*/ 0 w 73025"/>
              <a:gd name="T5" fmla="*/ 73025 w 7302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73025">
                <a:moveTo>
                  <a:pt x="73025" y="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4" name="object 4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5400" marR="0" lvl="0" indent="0" algn="l" defTabSz="914400" rtl="0" eaLnBrk="1" fontAlgn="base" latinLnBrk="0" hangingPunct="1">
              <a:lnSpc>
                <a:spcPts val="123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87B7C8-FE1D-4F87-8356-17D133C305B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25400" marR="0" lvl="0" indent="0" algn="l" defTabSz="914400" rtl="0" eaLnBrk="1" fontAlgn="base" latinLnBrk="0" hangingPunct="1">
                <a:lnSpc>
                  <a:spcPts val="1238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6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598334"/>
              </p:ext>
            </p:extLst>
          </p:nvPr>
        </p:nvGraphicFramePr>
        <p:xfrm>
          <a:off x="0" y="1"/>
          <a:ext cx="9164169" cy="4058766"/>
        </p:xfrm>
        <a:graphic>
          <a:graphicData uri="http://schemas.openxmlformats.org/drawingml/2006/table">
            <a:tbl>
              <a:tblPr/>
              <a:tblGrid>
                <a:gridCol w="4372408">
                  <a:extLst>
                    <a:ext uri="{9D8B030D-6E8A-4147-A177-3AD203B41FA5}">
                      <a16:colId xmlns:a16="http://schemas.microsoft.com/office/drawing/2014/main" val="1425452457"/>
                    </a:ext>
                  </a:extLst>
                </a:gridCol>
                <a:gridCol w="886981">
                  <a:extLst>
                    <a:ext uri="{9D8B030D-6E8A-4147-A177-3AD203B41FA5}">
                      <a16:colId xmlns:a16="http://schemas.microsoft.com/office/drawing/2014/main" val="3544628159"/>
                    </a:ext>
                  </a:extLst>
                </a:gridCol>
                <a:gridCol w="986072">
                  <a:extLst>
                    <a:ext uri="{9D8B030D-6E8A-4147-A177-3AD203B41FA5}">
                      <a16:colId xmlns:a16="http://schemas.microsoft.com/office/drawing/2014/main" val="1634239666"/>
                    </a:ext>
                  </a:extLst>
                </a:gridCol>
                <a:gridCol w="1061923">
                  <a:extLst>
                    <a:ext uri="{9D8B030D-6E8A-4147-A177-3AD203B41FA5}">
                      <a16:colId xmlns:a16="http://schemas.microsoft.com/office/drawing/2014/main" val="569936736"/>
                    </a:ext>
                  </a:extLst>
                </a:gridCol>
                <a:gridCol w="922862">
                  <a:extLst>
                    <a:ext uri="{9D8B030D-6E8A-4147-A177-3AD203B41FA5}">
                      <a16:colId xmlns:a16="http://schemas.microsoft.com/office/drawing/2014/main" val="1545191787"/>
                    </a:ext>
                  </a:extLst>
                </a:gridCol>
                <a:gridCol w="933923">
                  <a:extLst>
                    <a:ext uri="{9D8B030D-6E8A-4147-A177-3AD203B41FA5}">
                      <a16:colId xmlns:a16="http://schemas.microsoft.com/office/drawing/2014/main" val="1953026491"/>
                    </a:ext>
                  </a:extLst>
                </a:gridCol>
              </a:tblGrid>
              <a:tr h="4509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Подпрограммы/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основные мероприятия </a:t>
                      </a:r>
                    </a:p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(тыс. руб.)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</a:t>
                      </a:r>
                      <a:endParaRPr lang="ru-RU" sz="14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2017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264317"/>
                  </a:ext>
                </a:extLst>
              </a:tr>
              <a:tr h="1024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1.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Организация библиотечного обслуживания населения Карачаевского муниципального района муниципальным казенным учреждением культуры «Районная централизованная библиотечная система» на 2015 - 2019 годы</a:t>
                      </a:r>
                      <a:endParaRPr lang="ru-RU" alt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3605,3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3561,7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5 122,9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5172,9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5122,9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590234"/>
                  </a:ext>
                </a:extLst>
              </a:tr>
              <a:tr h="1024942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Обеспечение устойчивого функционирования и развития культурно-досуговой деятельности муниципального казенного учреждения культуры «</a:t>
                      </a:r>
                      <a:r>
                        <a:rPr lang="ru-RU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Межпоселенческое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социально-культурное объединение» на 2015 - 2019 годы»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5903,2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6592,8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8 839,5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8839,5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8839,5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289578"/>
                  </a:ext>
                </a:extLst>
              </a:tr>
              <a:tr h="614965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Развитие творческого потенциала муниципального казенного учреждения культуры «Детская музыкальная школа» на 2015 - 2019 годы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2583,6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2374,3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3 457,5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3557,5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3457,5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506510"/>
                  </a:ext>
                </a:extLst>
              </a:tr>
              <a:tr h="409977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Периодическое издание газеты «Большой Карачай» на 2015 - 2019 годы.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390,7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449,1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311537"/>
                  </a:ext>
                </a:extLst>
              </a:tr>
              <a:tr h="388974">
                <a:tc>
                  <a:txBody>
                    <a:bodyPr/>
                    <a:lstStyle/>
                    <a:p>
                      <a:pPr marL="841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12482,8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12977,9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17849,9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18069,9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17849,9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798618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5" y="4085021"/>
            <a:ext cx="2647953" cy="18378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5" y="4058767"/>
            <a:ext cx="3855812" cy="27811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66" y="4085021"/>
            <a:ext cx="2764050" cy="27640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4" y="5796880"/>
            <a:ext cx="2632965" cy="106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6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bject 2"/>
          <p:cNvSpPr txBox="1">
            <a:spLocks noChangeArrowheads="1"/>
          </p:cNvSpPr>
          <p:nvPr/>
        </p:nvSpPr>
        <p:spPr bwMode="auto">
          <a:xfrm>
            <a:off x="8426450" y="6440488"/>
            <a:ext cx="18097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46</a:t>
            </a:r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799" name="object 8"/>
          <p:cNvSpPr txBox="1">
            <a:spLocks noChangeArrowheads="1"/>
          </p:cNvSpPr>
          <p:nvPr/>
        </p:nvSpPr>
        <p:spPr bwMode="auto">
          <a:xfrm>
            <a:off x="1" y="39688"/>
            <a:ext cx="914400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indent="0"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marR="0" indent="0"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муниципальными финансами Карачаевского муниципального района  на </a:t>
            </a:r>
            <a:r>
              <a:rPr lang="ru-RU" alt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2017-2019» </a:t>
            </a:r>
            <a:r>
              <a:rPr lang="ru-RU" alt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</a:p>
          <a:p>
            <a:pPr marL="0"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Финансовое управление администрации Карачаевского  муниципального района</a:t>
            </a:r>
          </a:p>
        </p:txBody>
      </p:sp>
      <p:sp>
        <p:nvSpPr>
          <p:cNvPr id="33801" name="object 12"/>
          <p:cNvSpPr>
            <a:spLocks/>
          </p:cNvSpPr>
          <p:nvPr/>
        </p:nvSpPr>
        <p:spPr bwMode="auto">
          <a:xfrm>
            <a:off x="8421688" y="6329363"/>
            <a:ext cx="400050" cy="0"/>
          </a:xfrm>
          <a:custGeom>
            <a:avLst/>
            <a:gdLst>
              <a:gd name="T0" fmla="*/ 0 w 399415"/>
              <a:gd name="T1" fmla="*/ 405038 w 399415"/>
              <a:gd name="T2" fmla="*/ 0 60000 65536"/>
              <a:gd name="T3" fmla="*/ 0 60000 65536"/>
              <a:gd name="T4" fmla="*/ 0 w 399415"/>
              <a:gd name="T5" fmla="*/ 399415 w 39941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99415">
                <a:moveTo>
                  <a:pt x="0" y="0"/>
                </a:moveTo>
                <a:lnTo>
                  <a:pt x="39928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802" name="object 15"/>
          <p:cNvSpPr>
            <a:spLocks/>
          </p:cNvSpPr>
          <p:nvPr/>
        </p:nvSpPr>
        <p:spPr bwMode="auto">
          <a:xfrm>
            <a:off x="8421688" y="6061075"/>
            <a:ext cx="400050" cy="0"/>
          </a:xfrm>
          <a:custGeom>
            <a:avLst/>
            <a:gdLst>
              <a:gd name="T0" fmla="*/ 0 w 399415"/>
              <a:gd name="T1" fmla="*/ 405038 w 399415"/>
              <a:gd name="T2" fmla="*/ 0 60000 65536"/>
              <a:gd name="T3" fmla="*/ 0 60000 65536"/>
              <a:gd name="T4" fmla="*/ 0 w 399415"/>
              <a:gd name="T5" fmla="*/ 399415 w 39941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99415">
                <a:moveTo>
                  <a:pt x="0" y="0"/>
                </a:moveTo>
                <a:lnTo>
                  <a:pt x="39928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806" name="object 22"/>
          <p:cNvSpPr txBox="1">
            <a:spLocks noChangeArrowheads="1"/>
          </p:cNvSpPr>
          <p:nvPr/>
        </p:nvSpPr>
        <p:spPr bwMode="auto">
          <a:xfrm>
            <a:off x="-15681" y="5684780"/>
            <a:ext cx="9089714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650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65088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Цели:</a:t>
            </a:r>
          </a:p>
          <a:p>
            <a:pPr marL="0" indent="450000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altLang="ru-RU" sz="1600" noProof="0" dirty="0" smtClean="0">
                <a:latin typeface="Times New Roman" panose="02020603050405020304" pitchFamily="18" charset="0"/>
              </a:rPr>
              <a:t>о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беспечение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долгосрочной сбалансированности и устойчивости бюджетной системы Карачаевского муниципального  района.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450000"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качества и прозрачности управления муниципальными финансами.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5088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291006"/>
              </p:ext>
            </p:extLst>
          </p:nvPr>
        </p:nvGraphicFramePr>
        <p:xfrm>
          <a:off x="-36512" y="3712726"/>
          <a:ext cx="9227085" cy="1322832"/>
        </p:xfrm>
        <a:graphic>
          <a:graphicData uri="http://schemas.openxmlformats.org/drawingml/2006/table">
            <a:tbl>
              <a:tblPr/>
              <a:tblGrid>
                <a:gridCol w="4413319">
                  <a:extLst>
                    <a:ext uri="{9D8B030D-6E8A-4147-A177-3AD203B41FA5}">
                      <a16:colId xmlns:a16="http://schemas.microsoft.com/office/drawing/2014/main" val="1425452457"/>
                    </a:ext>
                  </a:extLst>
                </a:gridCol>
                <a:gridCol w="891054">
                  <a:extLst>
                    <a:ext uri="{9D8B030D-6E8A-4147-A177-3AD203B41FA5}">
                      <a16:colId xmlns:a16="http://schemas.microsoft.com/office/drawing/2014/main" val="354462815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634239666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569936736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1545191787"/>
                    </a:ext>
                  </a:extLst>
                </a:gridCol>
                <a:gridCol w="938212">
                  <a:extLst>
                    <a:ext uri="{9D8B030D-6E8A-4147-A177-3AD203B41FA5}">
                      <a16:colId xmlns:a16="http://schemas.microsoft.com/office/drawing/2014/main" val="1953026491"/>
                    </a:ext>
                  </a:extLst>
                </a:gridCol>
              </a:tblGrid>
              <a:tr h="35639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Подпрограммы/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основные мероприятия </a:t>
                      </a:r>
                    </a:p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(тыс. руб.)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</a:t>
                      </a:r>
                      <a:endParaRPr lang="ru-RU" sz="14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2017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264317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1.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Создание условий для эффективного и ответственного управления муниципальными финансами, повышения устойчивости бюджетов муниципальных образований Карачаевского муниципального района</a:t>
                      </a:r>
                      <a:endParaRPr lang="ru-RU" alt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6049,4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5060,7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4701,4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4701,4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4701,4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590234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452" y="1691726"/>
            <a:ext cx="2366581" cy="1774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648794"/>
            <a:ext cx="2336394" cy="18691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2965"/>
            <a:ext cx="2688530" cy="18282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30" y="1662964"/>
            <a:ext cx="2427395" cy="180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28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bject 2"/>
          <p:cNvSpPr txBox="1">
            <a:spLocks noChangeArrowheads="1"/>
          </p:cNvSpPr>
          <p:nvPr/>
        </p:nvSpPr>
        <p:spPr bwMode="auto">
          <a:xfrm>
            <a:off x="8426450" y="6440488"/>
            <a:ext cx="18097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46</a:t>
            </a:r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3" name="object 8"/>
          <p:cNvSpPr txBox="1">
            <a:spLocks noChangeArrowheads="1"/>
          </p:cNvSpPr>
          <p:nvPr/>
        </p:nvSpPr>
        <p:spPr bwMode="auto">
          <a:xfrm>
            <a:off x="-108520" y="0"/>
            <a:ext cx="925252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270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alt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муниципального казенного учреждения «Единая дежурно-диспетчерская служба Карачаевского муниципального района Карачаево-Черкесской Республики» на 2017-2019 годы</a:t>
            </a:r>
            <a:r>
              <a:rPr lang="ru-RU" alt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Муниципальное казенное учреждение «Единая дежурно-диспетчерская служба Карачаевского муниципального района Карачаево-Черкесской Республики </a:t>
            </a:r>
            <a:endParaRPr lang="ru-RU" altLang="ru-RU" sz="2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5" name="object 12"/>
          <p:cNvSpPr>
            <a:spLocks/>
          </p:cNvSpPr>
          <p:nvPr/>
        </p:nvSpPr>
        <p:spPr bwMode="auto">
          <a:xfrm>
            <a:off x="8421688" y="6329363"/>
            <a:ext cx="400050" cy="0"/>
          </a:xfrm>
          <a:custGeom>
            <a:avLst/>
            <a:gdLst>
              <a:gd name="T0" fmla="*/ 0 w 399415"/>
              <a:gd name="T1" fmla="*/ 405038 w 399415"/>
              <a:gd name="T2" fmla="*/ 0 60000 65536"/>
              <a:gd name="T3" fmla="*/ 0 60000 65536"/>
              <a:gd name="T4" fmla="*/ 0 w 399415"/>
              <a:gd name="T5" fmla="*/ 399415 w 39941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99415">
                <a:moveTo>
                  <a:pt x="0" y="0"/>
                </a:moveTo>
                <a:lnTo>
                  <a:pt x="39928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6" name="object 15"/>
          <p:cNvSpPr>
            <a:spLocks/>
          </p:cNvSpPr>
          <p:nvPr/>
        </p:nvSpPr>
        <p:spPr bwMode="auto">
          <a:xfrm>
            <a:off x="8421688" y="6061075"/>
            <a:ext cx="400050" cy="0"/>
          </a:xfrm>
          <a:custGeom>
            <a:avLst/>
            <a:gdLst>
              <a:gd name="T0" fmla="*/ 0 w 399415"/>
              <a:gd name="T1" fmla="*/ 405038 w 399415"/>
              <a:gd name="T2" fmla="*/ 0 60000 65536"/>
              <a:gd name="T3" fmla="*/ 0 60000 65536"/>
              <a:gd name="T4" fmla="*/ 0 w 399415"/>
              <a:gd name="T5" fmla="*/ 399415 w 39941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99415">
                <a:moveTo>
                  <a:pt x="0" y="0"/>
                </a:moveTo>
                <a:lnTo>
                  <a:pt x="39928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9" name="object 22"/>
          <p:cNvSpPr txBox="1">
            <a:spLocks noChangeArrowheads="1"/>
          </p:cNvSpPr>
          <p:nvPr/>
        </p:nvSpPr>
        <p:spPr bwMode="auto">
          <a:xfrm>
            <a:off x="33338" y="1860028"/>
            <a:ext cx="92474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650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65088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Цели:</a:t>
            </a:r>
          </a:p>
          <a:p>
            <a:pPr marL="0" lvl="0" indent="4500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предупреждение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возникновения и развития чрезвычайных ситуаций на территории Карачаевского муниципального района, снижение размеров ущерба и потерь от чрезвычайных ситуаций</a:t>
            </a:r>
            <a:endParaRPr kumimoji="0" lang="ru-RU" alt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5088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084116"/>
              </p:ext>
            </p:extLst>
          </p:nvPr>
        </p:nvGraphicFramePr>
        <p:xfrm>
          <a:off x="33338" y="2742214"/>
          <a:ext cx="9206254" cy="4096512"/>
        </p:xfrm>
        <a:graphic>
          <a:graphicData uri="http://schemas.openxmlformats.org/drawingml/2006/table">
            <a:tbl>
              <a:tblPr/>
              <a:tblGrid>
                <a:gridCol w="4392488">
                  <a:extLst>
                    <a:ext uri="{9D8B030D-6E8A-4147-A177-3AD203B41FA5}">
                      <a16:colId xmlns:a16="http://schemas.microsoft.com/office/drawing/2014/main" val="1425452457"/>
                    </a:ext>
                  </a:extLst>
                </a:gridCol>
                <a:gridCol w="891054">
                  <a:extLst>
                    <a:ext uri="{9D8B030D-6E8A-4147-A177-3AD203B41FA5}">
                      <a16:colId xmlns:a16="http://schemas.microsoft.com/office/drawing/2014/main" val="354462815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634239666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569936736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1545191787"/>
                    </a:ext>
                  </a:extLst>
                </a:gridCol>
                <a:gridCol w="938212">
                  <a:extLst>
                    <a:ext uri="{9D8B030D-6E8A-4147-A177-3AD203B41FA5}">
                      <a16:colId xmlns:a16="http://schemas.microsoft.com/office/drawing/2014/main" val="1953026491"/>
                    </a:ext>
                  </a:extLst>
                </a:gridCol>
              </a:tblGrid>
              <a:tr h="35639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Подпрограммы/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основные мероприятия </a:t>
                      </a:r>
                    </a:p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(тыс. руб.) 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</a:t>
                      </a:r>
                      <a:endParaRPr lang="ru-RU" sz="14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2017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264317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1.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Оплата труда с начислением сотрудников муниципального казенного учреждения «Единая дежурно-диспетчерская служба Карачаевского муниципального района Карачаево-Черкесской Республики» (далее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–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МКУ «ЕДДС Карачаевского муниципального района»)</a:t>
                      </a:r>
                      <a:endParaRPr lang="ru-RU" alt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1094,7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1608,9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1444,9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1444,9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1444,9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590234"/>
                  </a:ext>
                </a:extLst>
              </a:tr>
              <a:tr h="246675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Увеличение численности диспетчерской службы (согласно штату) с 3 до 4 человек (оплата труда с начисление)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289578"/>
                  </a:ext>
                </a:extLst>
              </a:tr>
              <a:tr h="449984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Введение в штат  МКУ «ЕДДС Карачаевского муниципального района» 4-х диспетчеров (оплата труда с начислением)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506510"/>
                  </a:ext>
                </a:extLst>
              </a:tr>
              <a:tr h="188208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Введение в штат  МКУ «ЕДДС Карачаевского муниципального района» 4-х операторов службы 112 (оплата труда с начислением)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31153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Приобретение форменной одежды для личного состава дежурных смен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798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5116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bject 2"/>
          <p:cNvSpPr txBox="1">
            <a:spLocks noChangeArrowheads="1"/>
          </p:cNvSpPr>
          <p:nvPr/>
        </p:nvSpPr>
        <p:spPr bwMode="auto">
          <a:xfrm>
            <a:off x="8426450" y="6440488"/>
            <a:ext cx="18097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46</a:t>
            </a:r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5" name="object 12"/>
          <p:cNvSpPr>
            <a:spLocks/>
          </p:cNvSpPr>
          <p:nvPr/>
        </p:nvSpPr>
        <p:spPr bwMode="auto">
          <a:xfrm>
            <a:off x="8421688" y="6329363"/>
            <a:ext cx="400050" cy="0"/>
          </a:xfrm>
          <a:custGeom>
            <a:avLst/>
            <a:gdLst>
              <a:gd name="T0" fmla="*/ 0 w 399415"/>
              <a:gd name="T1" fmla="*/ 405038 w 399415"/>
              <a:gd name="T2" fmla="*/ 0 60000 65536"/>
              <a:gd name="T3" fmla="*/ 0 60000 65536"/>
              <a:gd name="T4" fmla="*/ 0 w 399415"/>
              <a:gd name="T5" fmla="*/ 399415 w 39941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99415">
                <a:moveTo>
                  <a:pt x="0" y="0"/>
                </a:moveTo>
                <a:lnTo>
                  <a:pt x="39928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6" name="object 15"/>
          <p:cNvSpPr>
            <a:spLocks/>
          </p:cNvSpPr>
          <p:nvPr/>
        </p:nvSpPr>
        <p:spPr bwMode="auto">
          <a:xfrm>
            <a:off x="8421688" y="6061075"/>
            <a:ext cx="400050" cy="0"/>
          </a:xfrm>
          <a:custGeom>
            <a:avLst/>
            <a:gdLst>
              <a:gd name="T0" fmla="*/ 0 w 399415"/>
              <a:gd name="T1" fmla="*/ 405038 w 399415"/>
              <a:gd name="T2" fmla="*/ 0 60000 65536"/>
              <a:gd name="T3" fmla="*/ 0 60000 65536"/>
              <a:gd name="T4" fmla="*/ 0 w 399415"/>
              <a:gd name="T5" fmla="*/ 399415 w 39941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99415">
                <a:moveTo>
                  <a:pt x="0" y="0"/>
                </a:moveTo>
                <a:lnTo>
                  <a:pt x="39928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7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464540"/>
              </p:ext>
            </p:extLst>
          </p:nvPr>
        </p:nvGraphicFramePr>
        <p:xfrm>
          <a:off x="-1" y="-28131"/>
          <a:ext cx="9172943" cy="4756217"/>
        </p:xfrm>
        <a:graphic>
          <a:graphicData uri="http://schemas.openxmlformats.org/drawingml/2006/table">
            <a:tbl>
              <a:tblPr/>
              <a:tblGrid>
                <a:gridCol w="4376595">
                  <a:extLst>
                    <a:ext uri="{9D8B030D-6E8A-4147-A177-3AD203B41FA5}">
                      <a16:colId xmlns:a16="http://schemas.microsoft.com/office/drawing/2014/main" val="1425452457"/>
                    </a:ext>
                  </a:extLst>
                </a:gridCol>
                <a:gridCol w="887829">
                  <a:extLst>
                    <a:ext uri="{9D8B030D-6E8A-4147-A177-3AD203B41FA5}">
                      <a16:colId xmlns:a16="http://schemas.microsoft.com/office/drawing/2014/main" val="3544628159"/>
                    </a:ext>
                  </a:extLst>
                </a:gridCol>
                <a:gridCol w="987016">
                  <a:extLst>
                    <a:ext uri="{9D8B030D-6E8A-4147-A177-3AD203B41FA5}">
                      <a16:colId xmlns:a16="http://schemas.microsoft.com/office/drawing/2014/main" val="1634239666"/>
                    </a:ext>
                  </a:extLst>
                </a:gridCol>
                <a:gridCol w="1062940">
                  <a:extLst>
                    <a:ext uri="{9D8B030D-6E8A-4147-A177-3AD203B41FA5}">
                      <a16:colId xmlns:a16="http://schemas.microsoft.com/office/drawing/2014/main" val="569936736"/>
                    </a:ext>
                  </a:extLst>
                </a:gridCol>
                <a:gridCol w="923746">
                  <a:extLst>
                    <a:ext uri="{9D8B030D-6E8A-4147-A177-3AD203B41FA5}">
                      <a16:colId xmlns:a16="http://schemas.microsoft.com/office/drawing/2014/main" val="1545191787"/>
                    </a:ext>
                  </a:extLst>
                </a:gridCol>
                <a:gridCol w="934817">
                  <a:extLst>
                    <a:ext uri="{9D8B030D-6E8A-4147-A177-3AD203B41FA5}">
                      <a16:colId xmlns:a16="http://schemas.microsoft.com/office/drawing/2014/main" val="1953026491"/>
                    </a:ext>
                  </a:extLst>
                </a:gridCol>
              </a:tblGrid>
              <a:tr h="10987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 Оборудование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рабочего места начальника МКУ «ЕДДС Карачаевского муниципального района», заместителя начальника МКУ «ЕДДС Карачаевского муниципального района», оперативных дежурных МКУ «ЕДДС Карачаевского муниципального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района» (ремонт помещений, приобретение офисной мебели, оргтехники)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590234"/>
                  </a:ext>
                </a:extLst>
              </a:tr>
              <a:tr h="373755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7.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Приобретение резервного источника питания для  МКУ «ЕДДС Карачаевского муниципального района»</a:t>
                      </a:r>
                      <a:endParaRPr lang="ru-RU" alt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289578"/>
                  </a:ext>
                </a:extLst>
              </a:tr>
              <a:tr h="439707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8.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Приобретение техники для помещений  МКУ «ЕДДС Карачаевского муниципального района»</a:t>
                      </a:r>
                      <a:endParaRPr lang="ru-RU" alt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506510"/>
                  </a:ext>
                </a:extLst>
              </a:tr>
              <a:tr h="549382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9.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Обеспечение прямыми каналами связи с экстренными службами и ДДС, расположенными на территории Карачаевского муниципального района</a:t>
                      </a:r>
                      <a:endParaRPr lang="ru-RU" alt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311537"/>
                  </a:ext>
                </a:extLst>
              </a:tr>
              <a:tr h="366254">
                <a:tc>
                  <a:txBody>
                    <a:bodyPr/>
                    <a:lstStyle/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10.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Установка базовой радиостанции в  МКУ «ЕДДС Карачаевского муниципального района»</a:t>
                      </a:r>
                      <a:endParaRPr lang="ru-RU" alt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798618"/>
                  </a:ext>
                </a:extLst>
              </a:tr>
              <a:tr h="366254">
                <a:tc>
                  <a:txBody>
                    <a:bodyPr/>
                    <a:lstStyle/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11.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Приобретение оргтехники в  МКУ «ЕДДС Карачаевского муниципального района»</a:t>
                      </a:r>
                      <a:endParaRPr lang="ru-RU" alt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890823"/>
                  </a:ext>
                </a:extLst>
              </a:tr>
              <a:tr h="250185">
                <a:tc>
                  <a:txBody>
                    <a:bodyPr/>
                    <a:lstStyle/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12.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Приобретение приемника ГЛОНАСС/ГЛОЛНАСС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GPS</a:t>
                      </a:r>
                      <a:endParaRPr lang="ru-RU" alt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120208"/>
                  </a:ext>
                </a:extLst>
              </a:tr>
              <a:tr h="732509">
                <a:tc>
                  <a:txBody>
                    <a:bodyPr/>
                    <a:lstStyle/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13.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Организация обучения оперативных дежурных  МКУ «ЕДДС Карачаевского муниципального района»(согласно Плану построения, внедрения и эксплуатации АПК «Безопасный город»)</a:t>
                      </a:r>
                      <a:endParaRPr lang="ru-RU" alt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752894"/>
                  </a:ext>
                </a:extLst>
              </a:tr>
              <a:tr h="360442">
                <a:tc>
                  <a:txBody>
                    <a:bodyPr/>
                    <a:lstStyle/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14.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Приобретение рабочих карт в  МКУ «ЕДДС Карачаевского муниципального района»</a:t>
                      </a:r>
                      <a:endParaRPr lang="ru-RU" alt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08229"/>
                  </a:ext>
                </a:extLst>
              </a:tr>
              <a:tr h="213648">
                <a:tc>
                  <a:txBody>
                    <a:bodyPr/>
                    <a:lstStyle/>
                    <a:p>
                      <a:pPr marL="841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ИТОГО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94212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467" y="4775398"/>
            <a:ext cx="3318208" cy="2109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75" y="4775398"/>
            <a:ext cx="3169268" cy="21095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8580"/>
            <a:ext cx="2685467" cy="212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09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39" y="2641461"/>
            <a:ext cx="447534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Карачаевского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городского округа, находится в г. Карачаевске. До республиканского центра г. Черкесска расстояние составляет 60 км.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Карачаевский муниципальный район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образование, состоящее из 2 городских и 13 сельских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поселений.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них насчитывается 19 населённых пунктов. </a:t>
            </a:r>
          </a:p>
          <a:p>
            <a:pPr indent="450000" algn="just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Карачаевский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 является самым большим по площади районным муниципальным образованием Республики – его территория занимает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27,4%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площади субъекта. Площадь района составляет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3917,2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км²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0000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047" y="0"/>
            <a:ext cx="7776864" cy="83098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деление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Карачаевского муниципального района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88391"/>
            <a:ext cx="9144000" cy="203131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indent="4500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Карачаевский муниципальный район расположен на южной части Карачаево-Черкесской Республики, на северном склоне Главного Кавказского хребта. Внутри субъекта район граничит на западе –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Зеленчукским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районом КЧР, на севере –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Усть-Джегутинским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районом КЧР,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северо-востоке –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Малокарачаевским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районом КЧР. Особенностью административного деления является то, что территориально внутри Карачаевского района расположен Карачаевский городской округ, имеющий в своём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населённых пунктов.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Административный центр Карачаевского района, как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57214"/>
            <a:ext cx="4337160" cy="4100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724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108520" y="-1588"/>
            <a:ext cx="9314773" cy="1067465"/>
          </a:xfrm>
        </p:spPr>
        <p:txBody>
          <a:bodyPr rtlCol="0">
            <a:normAutofit fontScale="90000"/>
          </a:bodyPr>
          <a:lstStyle/>
          <a:p>
            <a:pPr lvl="0" eaLnBrk="1" hangingPunct="1">
              <a:defRPr/>
            </a:pPr>
            <a:r>
              <a:rPr lang="ru-RU" sz="2000" kern="12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Муниципальная </a:t>
            </a:r>
            <a:r>
              <a:rPr lang="ru-RU" sz="2000" kern="1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программа </a:t>
            </a:r>
            <a:br>
              <a:rPr lang="ru-RU" sz="2000" kern="1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«Обеспечение жильем молодых семей на 2016-2018 годы</a:t>
            </a:r>
            <a:r>
              <a:rPr lang="ru-RU" sz="2000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 </a:t>
            </a:r>
            <a:br>
              <a:rPr lang="ru-RU" sz="2000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Ответственный исполнитель: Управление образования, физической культуры, спорта и молодежной политики администрации Карачаевского муниципального района</a:t>
            </a:r>
            <a:endParaRPr sz="20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855" name="object 8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5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5400" marR="0" lvl="0" indent="0" algn="l" defTabSz="914400" rtl="0" eaLnBrk="1" fontAlgn="base" latinLnBrk="0" hangingPunct="1">
              <a:lnSpc>
                <a:spcPts val="123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96033A-1A41-4AC1-853A-3FD8FBA22AB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25400" marR="0" lvl="0" indent="0" algn="l" defTabSz="914400" rtl="0" eaLnBrk="1" fontAlgn="base" latinLnBrk="0" hangingPunct="1">
                <a:lnSpc>
                  <a:spcPts val="1238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844" name="object 15"/>
          <p:cNvSpPr>
            <a:spLocks noChangeArrowheads="1"/>
          </p:cNvSpPr>
          <p:nvPr/>
        </p:nvSpPr>
        <p:spPr bwMode="auto">
          <a:xfrm>
            <a:off x="8140700" y="1681163"/>
            <a:ext cx="288925" cy="40322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845" name="object 23"/>
          <p:cNvSpPr>
            <a:spLocks noChangeArrowheads="1"/>
          </p:cNvSpPr>
          <p:nvPr/>
        </p:nvSpPr>
        <p:spPr bwMode="auto">
          <a:xfrm>
            <a:off x="6315075" y="2351088"/>
            <a:ext cx="288925" cy="40481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846" name="object 25"/>
          <p:cNvSpPr>
            <a:spLocks noChangeArrowheads="1"/>
          </p:cNvSpPr>
          <p:nvPr/>
        </p:nvSpPr>
        <p:spPr bwMode="auto">
          <a:xfrm>
            <a:off x="7027863" y="2351088"/>
            <a:ext cx="287337" cy="40481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847" name="object 39"/>
          <p:cNvSpPr>
            <a:spLocks noChangeArrowheads="1"/>
          </p:cNvSpPr>
          <p:nvPr/>
        </p:nvSpPr>
        <p:spPr bwMode="auto">
          <a:xfrm>
            <a:off x="8186738" y="3233738"/>
            <a:ext cx="288925" cy="40481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848" name="object 47"/>
          <p:cNvSpPr>
            <a:spLocks noChangeArrowheads="1"/>
          </p:cNvSpPr>
          <p:nvPr/>
        </p:nvSpPr>
        <p:spPr bwMode="auto">
          <a:xfrm>
            <a:off x="6315075" y="4108450"/>
            <a:ext cx="288925" cy="404813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849" name="object 57"/>
          <p:cNvSpPr>
            <a:spLocks noChangeArrowheads="1"/>
          </p:cNvSpPr>
          <p:nvPr/>
        </p:nvSpPr>
        <p:spPr bwMode="auto">
          <a:xfrm>
            <a:off x="5562600" y="5014913"/>
            <a:ext cx="287338" cy="40481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852" name="object 80"/>
          <p:cNvSpPr>
            <a:spLocks noChangeArrowheads="1"/>
          </p:cNvSpPr>
          <p:nvPr/>
        </p:nvSpPr>
        <p:spPr bwMode="auto">
          <a:xfrm>
            <a:off x="593725" y="2825750"/>
            <a:ext cx="1900238" cy="533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object 22"/>
          <p:cNvSpPr txBox="1">
            <a:spLocks noChangeArrowheads="1"/>
          </p:cNvSpPr>
          <p:nvPr/>
        </p:nvSpPr>
        <p:spPr bwMode="auto">
          <a:xfrm>
            <a:off x="3965856" y="1061046"/>
            <a:ext cx="5137778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650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65088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Цели:</a:t>
            </a:r>
          </a:p>
          <a:p>
            <a:pPr marL="0" lvl="0" indent="4500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предоставление государственной поддержки в решении жилищной проблемы молодым семьям, признанным в установленном порядке, нуждающимися в улучшении жилищных условий и постоянно проживающим на территории Карачаевского муниципального района</a:t>
            </a:r>
          </a:p>
        </p:txBody>
      </p:sp>
      <p:graphicFrame>
        <p:nvGraphicFramePr>
          <p:cNvPr id="21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453183"/>
              </p:ext>
            </p:extLst>
          </p:nvPr>
        </p:nvGraphicFramePr>
        <p:xfrm>
          <a:off x="-1" y="2597702"/>
          <a:ext cx="9206254" cy="4239690"/>
        </p:xfrm>
        <a:graphic>
          <a:graphicData uri="http://schemas.openxmlformats.org/drawingml/2006/table">
            <a:tbl>
              <a:tblPr/>
              <a:tblGrid>
                <a:gridCol w="4392488">
                  <a:extLst>
                    <a:ext uri="{9D8B030D-6E8A-4147-A177-3AD203B41FA5}">
                      <a16:colId xmlns:a16="http://schemas.microsoft.com/office/drawing/2014/main" val="1425452457"/>
                    </a:ext>
                  </a:extLst>
                </a:gridCol>
                <a:gridCol w="891054">
                  <a:extLst>
                    <a:ext uri="{9D8B030D-6E8A-4147-A177-3AD203B41FA5}">
                      <a16:colId xmlns:a16="http://schemas.microsoft.com/office/drawing/2014/main" val="354462815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634239666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569936736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1545191787"/>
                    </a:ext>
                  </a:extLst>
                </a:gridCol>
                <a:gridCol w="938212">
                  <a:extLst>
                    <a:ext uri="{9D8B030D-6E8A-4147-A177-3AD203B41FA5}">
                      <a16:colId xmlns:a16="http://schemas.microsoft.com/office/drawing/2014/main" val="1953026491"/>
                    </a:ext>
                  </a:extLst>
                </a:gridCol>
              </a:tblGrid>
              <a:tr h="35639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Подпрограммы/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основные мероприятия </a:t>
                      </a:r>
                    </a:p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(тыс. руб.) 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</a:t>
                      </a:r>
                      <a:endParaRPr lang="ru-RU" sz="14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2017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264317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1. </a:t>
                      </a:r>
                      <a:r>
                        <a:rPr lang="ru-RU" sz="1400" dirty="0" smtClean="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Приведение в соответствие с государственной программой Карачаево-Черкесской Республики «Молодежь Карачаево-Черкесии на 2014-2018 годы» муниципальной программы Карачаевского муниципального района «Обеспечение жильем молодых семей на 2016-2018 годы»</a:t>
                      </a:r>
                      <a:endParaRPr lang="ru-RU" alt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21442,7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15817,2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42000,0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590234"/>
                  </a:ext>
                </a:extLst>
              </a:tr>
              <a:tr h="246675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400" dirty="0" smtClean="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Организация учета молодых семей, имеющих право на участие в программе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289578"/>
                  </a:ext>
                </a:extLst>
              </a:tr>
              <a:tr h="1103298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400" dirty="0" smtClean="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Разработка методического и программного обеспечения информационной системы, предназначенной для контроля реализации программы и подготовки информационно -  аналитических материалов   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506510"/>
                  </a:ext>
                </a:extLst>
              </a:tr>
              <a:tr h="320040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400" dirty="0" smtClean="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Организация информационно - разъяснительной работы среди населения по освещению целей и задач программы          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311537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841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60062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834" y="1138050"/>
            <a:ext cx="2018968" cy="14132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1" y="1125735"/>
            <a:ext cx="1870549" cy="139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83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bject 2"/>
          <p:cNvSpPr txBox="1">
            <a:spLocks noChangeArrowheads="1"/>
          </p:cNvSpPr>
          <p:nvPr/>
        </p:nvSpPr>
        <p:spPr bwMode="auto">
          <a:xfrm>
            <a:off x="8426450" y="6440488"/>
            <a:ext cx="18097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46</a:t>
            </a:r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8" name="object 5"/>
          <p:cNvSpPr>
            <a:spLocks noChangeArrowheads="1"/>
          </p:cNvSpPr>
          <p:nvPr/>
        </p:nvSpPr>
        <p:spPr bwMode="auto">
          <a:xfrm>
            <a:off x="457200" y="946150"/>
            <a:ext cx="1900238" cy="5334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71" name="object 8"/>
          <p:cNvSpPr txBox="1">
            <a:spLocks noChangeArrowheads="1"/>
          </p:cNvSpPr>
          <p:nvPr/>
        </p:nvSpPr>
        <p:spPr bwMode="auto">
          <a:xfrm>
            <a:off x="0" y="16975"/>
            <a:ext cx="91440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270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2000" b="1" dirty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endParaRPr lang="ru-RU" sz="2000" b="1" dirty="0" smtClean="0">
              <a:solidFill>
                <a:srgbClr val="8064A2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Доступная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среда»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Карачаевском муниципальном районе на 2016-2020 годы»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Управление социальной защиты населения администрации Карачаевского муниципального </a:t>
            </a:r>
            <a:r>
              <a:rPr lang="ru-RU" sz="2000" b="1" dirty="0" smtClean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района»</a:t>
            </a:r>
            <a:endParaRPr lang="ru-RU" sz="2000" b="1" dirty="0">
              <a:solidFill>
                <a:srgbClr val="8064A2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73" name="object 12"/>
          <p:cNvSpPr>
            <a:spLocks/>
          </p:cNvSpPr>
          <p:nvPr/>
        </p:nvSpPr>
        <p:spPr bwMode="auto">
          <a:xfrm>
            <a:off x="8421688" y="6329363"/>
            <a:ext cx="400050" cy="0"/>
          </a:xfrm>
          <a:custGeom>
            <a:avLst/>
            <a:gdLst>
              <a:gd name="T0" fmla="*/ 0 w 399415"/>
              <a:gd name="T1" fmla="*/ 405038 w 399415"/>
              <a:gd name="T2" fmla="*/ 0 60000 65536"/>
              <a:gd name="T3" fmla="*/ 0 60000 65536"/>
              <a:gd name="T4" fmla="*/ 0 w 399415"/>
              <a:gd name="T5" fmla="*/ 399415 w 39941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99415">
                <a:moveTo>
                  <a:pt x="0" y="0"/>
                </a:moveTo>
                <a:lnTo>
                  <a:pt x="39928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74" name="object 15"/>
          <p:cNvSpPr>
            <a:spLocks/>
          </p:cNvSpPr>
          <p:nvPr/>
        </p:nvSpPr>
        <p:spPr bwMode="auto">
          <a:xfrm>
            <a:off x="8421688" y="6061075"/>
            <a:ext cx="400050" cy="0"/>
          </a:xfrm>
          <a:custGeom>
            <a:avLst/>
            <a:gdLst>
              <a:gd name="T0" fmla="*/ 0 w 399415"/>
              <a:gd name="T1" fmla="*/ 405038 w 399415"/>
              <a:gd name="T2" fmla="*/ 0 60000 65536"/>
              <a:gd name="T3" fmla="*/ 0 60000 65536"/>
              <a:gd name="T4" fmla="*/ 0 w 399415"/>
              <a:gd name="T5" fmla="*/ 399415 w 39941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99415">
                <a:moveTo>
                  <a:pt x="0" y="0"/>
                </a:moveTo>
                <a:lnTo>
                  <a:pt x="39928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878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627" y="2065595"/>
            <a:ext cx="1913111" cy="15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ject 22"/>
          <p:cNvSpPr txBox="1">
            <a:spLocks noChangeArrowheads="1"/>
          </p:cNvSpPr>
          <p:nvPr/>
        </p:nvSpPr>
        <p:spPr bwMode="auto">
          <a:xfrm>
            <a:off x="2689746" y="1314964"/>
            <a:ext cx="6121946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650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65088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Цели:</a:t>
            </a:r>
          </a:p>
          <a:p>
            <a:pPr lvl="0" indent="4500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формирование условий развития доступной среды для инвалидов и маломобильных групп населения, обеспечение им равного с другими гражданами беспрепятственного доступа к объектам социальной, транспортной и инженерной инфраструктур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10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114767"/>
              </p:ext>
            </p:extLst>
          </p:nvPr>
        </p:nvGraphicFramePr>
        <p:xfrm>
          <a:off x="0" y="3629183"/>
          <a:ext cx="9144000" cy="3243072"/>
        </p:xfrm>
        <a:graphic>
          <a:graphicData uri="http://schemas.openxmlformats.org/drawingml/2006/table">
            <a:tbl>
              <a:tblPr/>
              <a:tblGrid>
                <a:gridCol w="4362785">
                  <a:extLst>
                    <a:ext uri="{9D8B030D-6E8A-4147-A177-3AD203B41FA5}">
                      <a16:colId xmlns:a16="http://schemas.microsoft.com/office/drawing/2014/main" val="1425452457"/>
                    </a:ext>
                  </a:extLst>
                </a:gridCol>
                <a:gridCol w="885029">
                  <a:extLst>
                    <a:ext uri="{9D8B030D-6E8A-4147-A177-3AD203B41FA5}">
                      <a16:colId xmlns:a16="http://schemas.microsoft.com/office/drawing/2014/main" val="3544628159"/>
                    </a:ext>
                  </a:extLst>
                </a:gridCol>
                <a:gridCol w="983901">
                  <a:extLst>
                    <a:ext uri="{9D8B030D-6E8A-4147-A177-3AD203B41FA5}">
                      <a16:colId xmlns:a16="http://schemas.microsoft.com/office/drawing/2014/main" val="1634239666"/>
                    </a:ext>
                  </a:extLst>
                </a:gridCol>
                <a:gridCol w="1059586">
                  <a:extLst>
                    <a:ext uri="{9D8B030D-6E8A-4147-A177-3AD203B41FA5}">
                      <a16:colId xmlns:a16="http://schemas.microsoft.com/office/drawing/2014/main" val="569936736"/>
                    </a:ext>
                  </a:extLst>
                </a:gridCol>
                <a:gridCol w="920831">
                  <a:extLst>
                    <a:ext uri="{9D8B030D-6E8A-4147-A177-3AD203B41FA5}">
                      <a16:colId xmlns:a16="http://schemas.microsoft.com/office/drawing/2014/main" val="1545191787"/>
                    </a:ext>
                  </a:extLst>
                </a:gridCol>
                <a:gridCol w="931868">
                  <a:extLst>
                    <a:ext uri="{9D8B030D-6E8A-4147-A177-3AD203B41FA5}">
                      <a16:colId xmlns:a16="http://schemas.microsoft.com/office/drawing/2014/main" val="1953026491"/>
                    </a:ext>
                  </a:extLst>
                </a:gridCol>
              </a:tblGrid>
              <a:tr h="46080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Подпрограммы/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основные мероприятия </a:t>
                      </a:r>
                    </a:p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(тыс. руб.) 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</a:t>
                      </a:r>
                      <a:endParaRPr lang="ru-RU" sz="14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2017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264317"/>
                  </a:ext>
                </a:extLst>
              </a:tr>
              <a:tr h="8378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1.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Организационно – информационные мероприятия с целью повышения уровня социальной интеграции инвалидов и маломобильных групп населения Карачаевского муниципального района</a:t>
                      </a:r>
                      <a:endParaRPr lang="ru-RU" alt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590234"/>
                  </a:ext>
                </a:extLst>
              </a:tr>
              <a:tr h="628375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П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аспортизация объектов и объективная оценка состояния их доступности для инвалидов и других маломобильных групп населения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289578"/>
                  </a:ext>
                </a:extLst>
              </a:tr>
              <a:tr h="1047292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Мероприятия по обеспечению без барьерной среды, в том числе: адаптация здания управления социальной защиты администрации Карачаевского муниципального района для беспрепятственного доступа инвалидов и других маломобильных групп населения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506510"/>
                  </a:ext>
                </a:extLst>
              </a:tr>
              <a:tr h="209458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50,0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311537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" y="1330004"/>
            <a:ext cx="2592232" cy="206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653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bject 2"/>
          <p:cNvSpPr txBox="1">
            <a:spLocks noChangeArrowheads="1"/>
          </p:cNvSpPr>
          <p:nvPr/>
        </p:nvSpPr>
        <p:spPr bwMode="auto">
          <a:xfrm>
            <a:off x="8426450" y="6440488"/>
            <a:ext cx="18097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46</a:t>
            </a:r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5" name="object 8"/>
          <p:cNvSpPr txBox="1">
            <a:spLocks noChangeArrowheads="1"/>
          </p:cNvSpPr>
          <p:nvPr/>
        </p:nvSpPr>
        <p:spPr bwMode="auto">
          <a:xfrm>
            <a:off x="58738" y="-17272"/>
            <a:ext cx="9085262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marL="0"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«Профилактика немедицинского потребления наркотических средств, психотропных веществ, наркомании и пропаганда здорового образа жизни на 2016-2018 годы в Карачаевском муниципальном районе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</a:t>
            </a:r>
            <a:r>
              <a:rPr lang="ru-RU" sz="2000" b="1" dirty="0" smtClean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2000" b="1" dirty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Карачаевского муниципального </a:t>
            </a:r>
            <a:r>
              <a:rPr lang="ru-RU" sz="2000" b="1" dirty="0" smtClean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7" name="object 12"/>
          <p:cNvSpPr>
            <a:spLocks/>
          </p:cNvSpPr>
          <p:nvPr/>
        </p:nvSpPr>
        <p:spPr bwMode="auto">
          <a:xfrm>
            <a:off x="8421688" y="6329363"/>
            <a:ext cx="400050" cy="0"/>
          </a:xfrm>
          <a:custGeom>
            <a:avLst/>
            <a:gdLst>
              <a:gd name="T0" fmla="*/ 0 w 399415"/>
              <a:gd name="T1" fmla="*/ 405038 w 399415"/>
              <a:gd name="T2" fmla="*/ 0 60000 65536"/>
              <a:gd name="T3" fmla="*/ 0 60000 65536"/>
              <a:gd name="T4" fmla="*/ 0 w 399415"/>
              <a:gd name="T5" fmla="*/ 399415 w 39941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99415">
                <a:moveTo>
                  <a:pt x="0" y="0"/>
                </a:moveTo>
                <a:lnTo>
                  <a:pt x="39928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8" name="object 15"/>
          <p:cNvSpPr>
            <a:spLocks/>
          </p:cNvSpPr>
          <p:nvPr/>
        </p:nvSpPr>
        <p:spPr bwMode="auto">
          <a:xfrm>
            <a:off x="8421688" y="6061075"/>
            <a:ext cx="400050" cy="0"/>
          </a:xfrm>
          <a:custGeom>
            <a:avLst/>
            <a:gdLst>
              <a:gd name="T0" fmla="*/ 0 w 399415"/>
              <a:gd name="T1" fmla="*/ 405038 w 399415"/>
              <a:gd name="T2" fmla="*/ 0 60000 65536"/>
              <a:gd name="T3" fmla="*/ 0 60000 65536"/>
              <a:gd name="T4" fmla="*/ 0 w 399415"/>
              <a:gd name="T5" fmla="*/ 399415 w 39941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99415">
                <a:moveTo>
                  <a:pt x="0" y="0"/>
                </a:moveTo>
                <a:lnTo>
                  <a:pt x="39928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9" name="object 22"/>
          <p:cNvSpPr txBox="1">
            <a:spLocks noChangeArrowheads="1"/>
          </p:cNvSpPr>
          <p:nvPr/>
        </p:nvSpPr>
        <p:spPr bwMode="auto">
          <a:xfrm>
            <a:off x="2843808" y="1844824"/>
            <a:ext cx="630019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650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65088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Цели:</a:t>
            </a:r>
          </a:p>
          <a:p>
            <a:pPr marL="0" marR="0" lvl="0" indent="450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создание условий для приостановления роста немедицинского потребления наркотических средств, психотропных веществ, а также сокращение распространения наркомании и связанных с ней преступности  и правонарушений до уровня минимальной опасности для общества, пропаганда здорового образа жизни</a:t>
            </a:r>
          </a:p>
          <a:p>
            <a:pPr marL="65088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16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568155"/>
              </p:ext>
            </p:extLst>
          </p:nvPr>
        </p:nvGraphicFramePr>
        <p:xfrm>
          <a:off x="0" y="3302358"/>
          <a:ext cx="9292397" cy="3552444"/>
        </p:xfrm>
        <a:graphic>
          <a:graphicData uri="http://schemas.openxmlformats.org/drawingml/2006/table">
            <a:tbl>
              <a:tblPr/>
              <a:tblGrid>
                <a:gridCol w="4433589">
                  <a:extLst>
                    <a:ext uri="{9D8B030D-6E8A-4147-A177-3AD203B41FA5}">
                      <a16:colId xmlns:a16="http://schemas.microsoft.com/office/drawing/2014/main" val="1425452457"/>
                    </a:ext>
                  </a:extLst>
                </a:gridCol>
                <a:gridCol w="899391">
                  <a:extLst>
                    <a:ext uri="{9D8B030D-6E8A-4147-A177-3AD203B41FA5}">
                      <a16:colId xmlns:a16="http://schemas.microsoft.com/office/drawing/2014/main" val="3544628159"/>
                    </a:ext>
                  </a:extLst>
                </a:gridCol>
                <a:gridCol w="999869">
                  <a:extLst>
                    <a:ext uri="{9D8B030D-6E8A-4147-A177-3AD203B41FA5}">
                      <a16:colId xmlns:a16="http://schemas.microsoft.com/office/drawing/2014/main" val="1634239666"/>
                    </a:ext>
                  </a:extLst>
                </a:gridCol>
                <a:gridCol w="1076782">
                  <a:extLst>
                    <a:ext uri="{9D8B030D-6E8A-4147-A177-3AD203B41FA5}">
                      <a16:colId xmlns:a16="http://schemas.microsoft.com/office/drawing/2014/main" val="569936736"/>
                    </a:ext>
                  </a:extLst>
                </a:gridCol>
                <a:gridCol w="935775">
                  <a:extLst>
                    <a:ext uri="{9D8B030D-6E8A-4147-A177-3AD203B41FA5}">
                      <a16:colId xmlns:a16="http://schemas.microsoft.com/office/drawing/2014/main" val="1545191787"/>
                    </a:ext>
                  </a:extLst>
                </a:gridCol>
                <a:gridCol w="946991">
                  <a:extLst>
                    <a:ext uri="{9D8B030D-6E8A-4147-A177-3AD203B41FA5}">
                      <a16:colId xmlns:a16="http://schemas.microsoft.com/office/drawing/2014/main" val="1953026491"/>
                    </a:ext>
                  </a:extLst>
                </a:gridCol>
              </a:tblGrid>
              <a:tr h="414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Подпрограммы/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основные мероприятия </a:t>
                      </a:r>
                    </a:p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(тыс. руб.) 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</a:t>
                      </a:r>
                      <a:endParaRPr lang="ru-RU" sz="14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2017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264317"/>
                  </a:ext>
                </a:extLst>
              </a:tr>
              <a:tr h="7543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1.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Работа Антинаркотической комиссии (заседания комиссии проводятся ежеквартально, в случае необходимости по решению председателя комиссии могут проводиться внеочередные заседания Комиссии)</a:t>
                      </a:r>
                      <a:endParaRPr lang="ru-RU" alt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590234"/>
                  </a:ext>
                </a:extLst>
              </a:tr>
              <a:tr h="1320057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 страницах газеты «Большой Карачай», на сайте администрации Карачаевского муниципального района развернуть работу с населением и оказывать содействие гражданским инициативам, направленным на профилактику наркомании, реабилитацию и </a:t>
                      </a:r>
                      <a:r>
                        <a:rPr lang="ru-RU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ресоциализацию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лиц, страдающих наркологическими расстройствами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289578"/>
                  </a:ext>
                </a:extLst>
              </a:tr>
              <a:tr h="734676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Публикация в газете «Большой Карачай», на сайте администрации района  информации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профилактической направленности, формирование негативного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50651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2411760" cy="16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85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bject 2"/>
          <p:cNvSpPr txBox="1">
            <a:spLocks noChangeArrowheads="1"/>
          </p:cNvSpPr>
          <p:nvPr/>
        </p:nvSpPr>
        <p:spPr bwMode="auto">
          <a:xfrm>
            <a:off x="8426450" y="6440488"/>
            <a:ext cx="18097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46</a:t>
            </a:r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916" name="object 5"/>
          <p:cNvSpPr>
            <a:spLocks noChangeArrowheads="1"/>
          </p:cNvSpPr>
          <p:nvPr/>
        </p:nvSpPr>
        <p:spPr bwMode="auto">
          <a:xfrm>
            <a:off x="669925" y="1430338"/>
            <a:ext cx="1900238" cy="5334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919" name="object 8"/>
          <p:cNvSpPr txBox="1">
            <a:spLocks noChangeArrowheads="1"/>
          </p:cNvSpPr>
          <p:nvPr/>
        </p:nvSpPr>
        <p:spPr bwMode="auto">
          <a:xfrm>
            <a:off x="0" y="25828"/>
            <a:ext cx="9143999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270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</a:p>
          <a:p>
            <a:pPr mar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«Социальная поддержка населения на территории Карачаевского муниципального района на 2016-2020 </a:t>
            </a:r>
            <a:r>
              <a:rPr lang="ru-RU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Ответственный исполнитель: Управление социальной защиты населения администрации Карачаевского муниципального </a:t>
            </a:r>
            <a:r>
              <a:rPr lang="ru-RU" sz="2000" b="1" dirty="0" smtClean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21" name="object 12"/>
          <p:cNvSpPr>
            <a:spLocks/>
          </p:cNvSpPr>
          <p:nvPr/>
        </p:nvSpPr>
        <p:spPr bwMode="auto">
          <a:xfrm>
            <a:off x="8421688" y="6329363"/>
            <a:ext cx="400050" cy="0"/>
          </a:xfrm>
          <a:custGeom>
            <a:avLst/>
            <a:gdLst>
              <a:gd name="T0" fmla="*/ 0 w 399415"/>
              <a:gd name="T1" fmla="*/ 405038 w 399415"/>
              <a:gd name="T2" fmla="*/ 0 60000 65536"/>
              <a:gd name="T3" fmla="*/ 0 60000 65536"/>
              <a:gd name="T4" fmla="*/ 0 w 399415"/>
              <a:gd name="T5" fmla="*/ 399415 w 39941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99415">
                <a:moveTo>
                  <a:pt x="0" y="0"/>
                </a:moveTo>
                <a:lnTo>
                  <a:pt x="39928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922" name="object 15"/>
          <p:cNvSpPr>
            <a:spLocks/>
          </p:cNvSpPr>
          <p:nvPr/>
        </p:nvSpPr>
        <p:spPr bwMode="auto">
          <a:xfrm>
            <a:off x="8421688" y="6061075"/>
            <a:ext cx="400050" cy="0"/>
          </a:xfrm>
          <a:custGeom>
            <a:avLst/>
            <a:gdLst>
              <a:gd name="T0" fmla="*/ 0 w 399415"/>
              <a:gd name="T1" fmla="*/ 405038 w 399415"/>
              <a:gd name="T2" fmla="*/ 0 60000 65536"/>
              <a:gd name="T3" fmla="*/ 0 60000 65536"/>
              <a:gd name="T4" fmla="*/ 0 w 399415"/>
              <a:gd name="T5" fmla="*/ 399415 w 39941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99415">
                <a:moveTo>
                  <a:pt x="0" y="0"/>
                </a:moveTo>
                <a:lnTo>
                  <a:pt x="39928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bject 22"/>
          <p:cNvSpPr txBox="1">
            <a:spLocks noChangeArrowheads="1"/>
          </p:cNvSpPr>
          <p:nvPr/>
        </p:nvSpPr>
        <p:spPr bwMode="auto">
          <a:xfrm>
            <a:off x="-40613" y="3384298"/>
            <a:ext cx="9187346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650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65088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Цели:</a:t>
            </a:r>
          </a:p>
          <a:p>
            <a:pPr marL="0" lvl="0" indent="4500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социальная поддержка граждан пожилого возраста, инвалидов и семей с детьми, находящихся в трудной жизненной ситуации;</a:t>
            </a:r>
          </a:p>
          <a:p>
            <a:pPr marL="0" lvl="0" indent="4500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создание условий для повышения качества жизни.</a:t>
            </a:r>
          </a:p>
        </p:txBody>
      </p:sp>
      <p:graphicFrame>
        <p:nvGraphicFramePr>
          <p:cNvPr id="17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533705"/>
              </p:ext>
            </p:extLst>
          </p:nvPr>
        </p:nvGraphicFramePr>
        <p:xfrm>
          <a:off x="0" y="4361688"/>
          <a:ext cx="9206254" cy="2496312"/>
        </p:xfrm>
        <a:graphic>
          <a:graphicData uri="http://schemas.openxmlformats.org/drawingml/2006/table">
            <a:tbl>
              <a:tblPr/>
              <a:tblGrid>
                <a:gridCol w="4392488">
                  <a:extLst>
                    <a:ext uri="{9D8B030D-6E8A-4147-A177-3AD203B41FA5}">
                      <a16:colId xmlns:a16="http://schemas.microsoft.com/office/drawing/2014/main" val="1425452457"/>
                    </a:ext>
                  </a:extLst>
                </a:gridCol>
                <a:gridCol w="891054">
                  <a:extLst>
                    <a:ext uri="{9D8B030D-6E8A-4147-A177-3AD203B41FA5}">
                      <a16:colId xmlns:a16="http://schemas.microsoft.com/office/drawing/2014/main" val="354462815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634239666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569936736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1545191787"/>
                    </a:ext>
                  </a:extLst>
                </a:gridCol>
                <a:gridCol w="938212">
                  <a:extLst>
                    <a:ext uri="{9D8B030D-6E8A-4147-A177-3AD203B41FA5}">
                      <a16:colId xmlns:a16="http://schemas.microsoft.com/office/drawing/2014/main" val="1953026491"/>
                    </a:ext>
                  </a:extLst>
                </a:gridCol>
              </a:tblGrid>
              <a:tr h="35639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Подпрограммы/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основные мероприятия </a:t>
                      </a:r>
                    </a:p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(тыс. руб.) 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</a:t>
                      </a:r>
                      <a:endParaRPr lang="ru-RU" sz="14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2017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264317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1.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Материальная помощь гражданам, оказавшимся в трудной жизненной ситуации</a:t>
                      </a:r>
                      <a:endParaRPr lang="ru-RU" alt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590234"/>
                  </a:ext>
                </a:extLst>
              </a:tr>
              <a:tr h="246675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Выплата пенсии за выслугу лет лицам, замещавшим муниципальные должности и должности муниципальной службы в администрации Карачаевского муниципального района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2116,8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2679,8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289578"/>
                  </a:ext>
                </a:extLst>
              </a:tr>
              <a:tr h="272641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Проведение тематических и праздничных мероприятий, чествование юбиляров и долгожителей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50651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841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2247,8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2846,8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60062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179" y="1550294"/>
            <a:ext cx="2180289" cy="18119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2342"/>
            <a:ext cx="2147685" cy="1777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85" y="1559934"/>
            <a:ext cx="1842098" cy="18023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468" y="1559934"/>
            <a:ext cx="2927589" cy="178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90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bject 2"/>
          <p:cNvSpPr txBox="1">
            <a:spLocks noChangeArrowheads="1"/>
          </p:cNvSpPr>
          <p:nvPr/>
        </p:nvSpPr>
        <p:spPr bwMode="auto">
          <a:xfrm>
            <a:off x="8426450" y="6440488"/>
            <a:ext cx="18097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46</a:t>
            </a:r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43" name="object 8"/>
          <p:cNvSpPr txBox="1">
            <a:spLocks noChangeArrowheads="1"/>
          </p:cNvSpPr>
          <p:nvPr/>
        </p:nvSpPr>
        <p:spPr bwMode="auto">
          <a:xfrm>
            <a:off x="-8110" y="3743"/>
            <a:ext cx="926063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270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dirty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alt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малого и среднего п</a:t>
            </a:r>
            <a:r>
              <a:rPr lang="ru-RU" alt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редпринимательства </a:t>
            </a:r>
            <a:r>
              <a:rPr lang="ru-RU" alt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Карачаевском муниципальном районе на 2016-2017 годы»</a:t>
            </a:r>
          </a:p>
          <a:p>
            <a:pPr marL="0"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Администрация Карачаевского муниципального </a:t>
            </a:r>
            <a:r>
              <a:rPr lang="ru-RU" sz="2000" b="1" dirty="0" smtClean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kumimoji="0" lang="ru-RU" alt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945" name="object 12"/>
          <p:cNvSpPr>
            <a:spLocks/>
          </p:cNvSpPr>
          <p:nvPr/>
        </p:nvSpPr>
        <p:spPr bwMode="auto">
          <a:xfrm>
            <a:off x="8421688" y="6329363"/>
            <a:ext cx="400050" cy="0"/>
          </a:xfrm>
          <a:custGeom>
            <a:avLst/>
            <a:gdLst>
              <a:gd name="T0" fmla="*/ 0 w 399415"/>
              <a:gd name="T1" fmla="*/ 405038 w 399415"/>
              <a:gd name="T2" fmla="*/ 0 60000 65536"/>
              <a:gd name="T3" fmla="*/ 0 60000 65536"/>
              <a:gd name="T4" fmla="*/ 0 w 399415"/>
              <a:gd name="T5" fmla="*/ 399415 w 39941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99415">
                <a:moveTo>
                  <a:pt x="0" y="0"/>
                </a:moveTo>
                <a:lnTo>
                  <a:pt x="39928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46" name="object 15"/>
          <p:cNvSpPr>
            <a:spLocks/>
          </p:cNvSpPr>
          <p:nvPr/>
        </p:nvSpPr>
        <p:spPr bwMode="auto">
          <a:xfrm>
            <a:off x="8421688" y="6061075"/>
            <a:ext cx="400050" cy="0"/>
          </a:xfrm>
          <a:custGeom>
            <a:avLst/>
            <a:gdLst>
              <a:gd name="T0" fmla="*/ 0 w 399415"/>
              <a:gd name="T1" fmla="*/ 405038 w 399415"/>
              <a:gd name="T2" fmla="*/ 0 60000 65536"/>
              <a:gd name="T3" fmla="*/ 0 60000 65536"/>
              <a:gd name="T4" fmla="*/ 0 w 399415"/>
              <a:gd name="T5" fmla="*/ 399415 w 39941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99415">
                <a:moveTo>
                  <a:pt x="0" y="0"/>
                </a:moveTo>
                <a:lnTo>
                  <a:pt x="39928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53" name="object 22"/>
          <p:cNvSpPr txBox="1">
            <a:spLocks noChangeArrowheads="1"/>
          </p:cNvSpPr>
          <p:nvPr/>
        </p:nvSpPr>
        <p:spPr bwMode="auto">
          <a:xfrm>
            <a:off x="3210295" y="1123162"/>
            <a:ext cx="6048672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650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65088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Цели:</a:t>
            </a:r>
          </a:p>
          <a:p>
            <a:pPr marL="0" indent="450000"/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благоприятных условий для устойчивого функционирования и развития субъектов малого и среднего предпринимательства;</a:t>
            </a:r>
          </a:p>
          <a:p>
            <a:pPr marL="0" indent="45000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роли субъектов малого и среднего предпринимательства в социально-экономическом развитии Карачаевского муниципального района;</a:t>
            </a:r>
          </a:p>
          <a:p>
            <a:pPr marL="0" indent="45000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малого и среднего предпринимательства на территории Карачаевского муниципального района;</a:t>
            </a:r>
          </a:p>
          <a:p>
            <a:pPr marL="0" indent="45000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содействия субъектам малого и среднего предпринимательства Карачаевского муниципального района в продвижении производимых ими товаров (работ,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услуг)</a:t>
            </a:r>
            <a:endParaRPr lang="ru-RU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649179"/>
              </p:ext>
            </p:extLst>
          </p:nvPr>
        </p:nvGraphicFramePr>
        <p:xfrm>
          <a:off x="-8110" y="3508248"/>
          <a:ext cx="9152111" cy="3349752"/>
        </p:xfrm>
        <a:graphic>
          <a:graphicData uri="http://schemas.openxmlformats.org/drawingml/2006/table">
            <a:tbl>
              <a:tblPr/>
              <a:tblGrid>
                <a:gridCol w="4366655">
                  <a:extLst>
                    <a:ext uri="{9D8B030D-6E8A-4147-A177-3AD203B41FA5}">
                      <a16:colId xmlns:a16="http://schemas.microsoft.com/office/drawing/2014/main" val="1425452457"/>
                    </a:ext>
                  </a:extLst>
                </a:gridCol>
                <a:gridCol w="885814">
                  <a:extLst>
                    <a:ext uri="{9D8B030D-6E8A-4147-A177-3AD203B41FA5}">
                      <a16:colId xmlns:a16="http://schemas.microsoft.com/office/drawing/2014/main" val="3544628159"/>
                    </a:ext>
                  </a:extLst>
                </a:gridCol>
                <a:gridCol w="984774">
                  <a:extLst>
                    <a:ext uri="{9D8B030D-6E8A-4147-A177-3AD203B41FA5}">
                      <a16:colId xmlns:a16="http://schemas.microsoft.com/office/drawing/2014/main" val="1634239666"/>
                    </a:ext>
                  </a:extLst>
                </a:gridCol>
                <a:gridCol w="1060526">
                  <a:extLst>
                    <a:ext uri="{9D8B030D-6E8A-4147-A177-3AD203B41FA5}">
                      <a16:colId xmlns:a16="http://schemas.microsoft.com/office/drawing/2014/main" val="569936736"/>
                    </a:ext>
                  </a:extLst>
                </a:gridCol>
                <a:gridCol w="921648">
                  <a:extLst>
                    <a:ext uri="{9D8B030D-6E8A-4147-A177-3AD203B41FA5}">
                      <a16:colId xmlns:a16="http://schemas.microsoft.com/office/drawing/2014/main" val="1545191787"/>
                    </a:ext>
                  </a:extLst>
                </a:gridCol>
                <a:gridCol w="932694">
                  <a:extLst>
                    <a:ext uri="{9D8B030D-6E8A-4147-A177-3AD203B41FA5}">
                      <a16:colId xmlns:a16="http://schemas.microsoft.com/office/drawing/2014/main" val="1953026491"/>
                    </a:ext>
                  </a:extLst>
                </a:gridCol>
              </a:tblGrid>
              <a:tr h="35639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Подпрограммы/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основные мероприятия </a:t>
                      </a:r>
                    </a:p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(тыс. руб.) 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</a:t>
                      </a:r>
                      <a:endParaRPr lang="ru-RU" sz="14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2017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264317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1.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Имущественная поддержка субъектов малого и среднего предпринимательства и организаций, образующих инфраструктуру поддержки субъектов малого и среднего предпринимательства</a:t>
                      </a:r>
                      <a:endParaRPr lang="ru-RU" alt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590234"/>
                  </a:ext>
                </a:extLst>
              </a:tr>
              <a:tr h="246675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Информационная поддержка малого и среднего предпринимательства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289578"/>
                  </a:ext>
                </a:extLst>
              </a:tr>
              <a:tr h="142240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Консультационная поддержка малого и среднего предпринимательства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50651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Пропаганда и популяризация предпринимательской деятельности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386928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Правовое обеспечение субъектов малого и среднего предпринимательства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41846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841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60062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5" y="939738"/>
            <a:ext cx="3106677" cy="255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045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bject 2"/>
          <p:cNvSpPr txBox="1">
            <a:spLocks noChangeArrowheads="1"/>
          </p:cNvSpPr>
          <p:nvPr/>
        </p:nvSpPr>
        <p:spPr bwMode="auto">
          <a:xfrm>
            <a:off x="8426450" y="6440488"/>
            <a:ext cx="18097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46</a:t>
            </a:r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43" name="object 8"/>
          <p:cNvSpPr txBox="1">
            <a:spLocks noChangeArrowheads="1"/>
          </p:cNvSpPr>
          <p:nvPr/>
        </p:nvSpPr>
        <p:spPr bwMode="auto">
          <a:xfrm>
            <a:off x="22253" y="-76905"/>
            <a:ext cx="9144000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270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dirty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Энергосбережение и повышение энергетической эффективности в Карачаевском муниципальном районе на 2017-2019 годы</a:t>
            </a:r>
            <a:r>
              <a:rPr lang="ru-RU" alt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Администрация Карачаевского муниципального </a:t>
            </a:r>
            <a:r>
              <a:rPr lang="ru-RU" sz="2000" b="1" dirty="0" smtClean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(в лице управления имущества, земельных отношений, архитектуры, жилищно-коммунального хозяйства, контрактной службы и экономического развития)</a:t>
            </a:r>
            <a:endParaRPr lang="ru-RU" altLang="ru-RU" sz="2000" b="1" dirty="0">
              <a:solidFill>
                <a:srgbClr val="8064A2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5" name="object 12"/>
          <p:cNvSpPr>
            <a:spLocks/>
          </p:cNvSpPr>
          <p:nvPr/>
        </p:nvSpPr>
        <p:spPr bwMode="auto">
          <a:xfrm>
            <a:off x="8421688" y="6329363"/>
            <a:ext cx="400050" cy="0"/>
          </a:xfrm>
          <a:custGeom>
            <a:avLst/>
            <a:gdLst>
              <a:gd name="T0" fmla="*/ 0 w 399415"/>
              <a:gd name="T1" fmla="*/ 405038 w 399415"/>
              <a:gd name="T2" fmla="*/ 0 60000 65536"/>
              <a:gd name="T3" fmla="*/ 0 60000 65536"/>
              <a:gd name="T4" fmla="*/ 0 w 399415"/>
              <a:gd name="T5" fmla="*/ 399415 w 39941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99415">
                <a:moveTo>
                  <a:pt x="0" y="0"/>
                </a:moveTo>
                <a:lnTo>
                  <a:pt x="39928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46" name="object 15"/>
          <p:cNvSpPr>
            <a:spLocks/>
          </p:cNvSpPr>
          <p:nvPr/>
        </p:nvSpPr>
        <p:spPr bwMode="auto">
          <a:xfrm>
            <a:off x="8421688" y="6061075"/>
            <a:ext cx="400050" cy="0"/>
          </a:xfrm>
          <a:custGeom>
            <a:avLst/>
            <a:gdLst>
              <a:gd name="T0" fmla="*/ 0 w 399415"/>
              <a:gd name="T1" fmla="*/ 405038 w 399415"/>
              <a:gd name="T2" fmla="*/ 0 60000 65536"/>
              <a:gd name="T3" fmla="*/ 0 60000 65536"/>
              <a:gd name="T4" fmla="*/ 0 w 399415"/>
              <a:gd name="T5" fmla="*/ 399415 w 39941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99415">
                <a:moveTo>
                  <a:pt x="0" y="0"/>
                </a:moveTo>
                <a:lnTo>
                  <a:pt x="39928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53" name="object 22"/>
          <p:cNvSpPr txBox="1">
            <a:spLocks noChangeArrowheads="1"/>
          </p:cNvSpPr>
          <p:nvPr/>
        </p:nvSpPr>
        <p:spPr bwMode="auto">
          <a:xfrm>
            <a:off x="2771800" y="2348880"/>
            <a:ext cx="4145422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650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65088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pPr lvl="0"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1600" noProof="0" dirty="0">
                <a:latin typeface="Times New Roman" panose="02020603050405020304" pitchFamily="18" charset="0"/>
              </a:rPr>
              <a:t>о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беспечение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рационального использования энергетических ресурсов за счет реализации мероприятий по энергосбережению и повышению энергетической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эффективности.</a:t>
            </a:r>
            <a:endParaRPr kumimoji="0" lang="ru-RU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203045"/>
              </p:ext>
            </p:extLst>
          </p:nvPr>
        </p:nvGraphicFramePr>
        <p:xfrm>
          <a:off x="0" y="4148328"/>
          <a:ext cx="9206254" cy="2709672"/>
        </p:xfrm>
        <a:graphic>
          <a:graphicData uri="http://schemas.openxmlformats.org/drawingml/2006/table">
            <a:tbl>
              <a:tblPr/>
              <a:tblGrid>
                <a:gridCol w="4392488">
                  <a:extLst>
                    <a:ext uri="{9D8B030D-6E8A-4147-A177-3AD203B41FA5}">
                      <a16:colId xmlns:a16="http://schemas.microsoft.com/office/drawing/2014/main" val="1425452457"/>
                    </a:ext>
                  </a:extLst>
                </a:gridCol>
                <a:gridCol w="891054">
                  <a:extLst>
                    <a:ext uri="{9D8B030D-6E8A-4147-A177-3AD203B41FA5}">
                      <a16:colId xmlns:a16="http://schemas.microsoft.com/office/drawing/2014/main" val="354462815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634239666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569936736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1545191787"/>
                    </a:ext>
                  </a:extLst>
                </a:gridCol>
                <a:gridCol w="938212">
                  <a:extLst>
                    <a:ext uri="{9D8B030D-6E8A-4147-A177-3AD203B41FA5}">
                      <a16:colId xmlns:a16="http://schemas.microsoft.com/office/drawing/2014/main" val="1953026491"/>
                    </a:ext>
                  </a:extLst>
                </a:gridCol>
              </a:tblGrid>
              <a:tr h="35639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Подпрограммы/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основные мероприятия </a:t>
                      </a:r>
                    </a:p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(тыс. руб.) 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</a:t>
                      </a:r>
                      <a:endParaRPr lang="ru-RU" sz="14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2017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264317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1.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Энергосбережение и повышение энергетической эффективности в учреждениях культуры Карачаевского муниципального района</a:t>
                      </a:r>
                      <a:endParaRPr lang="ru-RU" alt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590234"/>
                  </a:ext>
                </a:extLst>
              </a:tr>
              <a:tr h="246675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Энергосбережение и повышение энергетической эффективности в администрации Карачаевского муниципального района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289578"/>
                  </a:ext>
                </a:extLst>
              </a:tr>
              <a:tr h="142240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Энергосбережение и повышение энергетической эффективности в образовательных учреждениях Карачаевского муниципального района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50651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841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60062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077531"/>
            <a:ext cx="2042931" cy="20429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8" y="2077531"/>
            <a:ext cx="2448272" cy="19835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8452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bject 2"/>
          <p:cNvSpPr txBox="1">
            <a:spLocks noChangeArrowheads="1"/>
          </p:cNvSpPr>
          <p:nvPr/>
        </p:nvSpPr>
        <p:spPr bwMode="auto">
          <a:xfrm>
            <a:off x="8426450" y="6440488"/>
            <a:ext cx="18097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46</a:t>
            </a:r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43" name="object 8"/>
          <p:cNvSpPr txBox="1">
            <a:spLocks noChangeArrowheads="1"/>
          </p:cNvSpPr>
          <p:nvPr/>
        </p:nvSpPr>
        <p:spPr bwMode="auto">
          <a:xfrm>
            <a:off x="1" y="0"/>
            <a:ext cx="9143999" cy="156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2700" marR="0" indent="0"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dirty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правонарушений в Карачаевском муниципальном районе на 2017-2019 годы</a:t>
            </a:r>
            <a:r>
              <a:rPr lang="ru-RU" alt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Администрация Карачаевского муниципального района</a:t>
            </a:r>
            <a:endParaRPr lang="ru-RU" altLang="ru-RU" sz="2000" b="1" dirty="0">
              <a:solidFill>
                <a:srgbClr val="8064A2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5" name="object 12"/>
          <p:cNvSpPr>
            <a:spLocks/>
          </p:cNvSpPr>
          <p:nvPr/>
        </p:nvSpPr>
        <p:spPr bwMode="auto">
          <a:xfrm>
            <a:off x="8421688" y="6329363"/>
            <a:ext cx="400050" cy="0"/>
          </a:xfrm>
          <a:custGeom>
            <a:avLst/>
            <a:gdLst>
              <a:gd name="T0" fmla="*/ 0 w 399415"/>
              <a:gd name="T1" fmla="*/ 405038 w 399415"/>
              <a:gd name="T2" fmla="*/ 0 60000 65536"/>
              <a:gd name="T3" fmla="*/ 0 60000 65536"/>
              <a:gd name="T4" fmla="*/ 0 w 399415"/>
              <a:gd name="T5" fmla="*/ 399415 w 39941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99415">
                <a:moveTo>
                  <a:pt x="0" y="0"/>
                </a:moveTo>
                <a:lnTo>
                  <a:pt x="39928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46" name="object 15"/>
          <p:cNvSpPr>
            <a:spLocks/>
          </p:cNvSpPr>
          <p:nvPr/>
        </p:nvSpPr>
        <p:spPr bwMode="auto">
          <a:xfrm>
            <a:off x="8421688" y="6061075"/>
            <a:ext cx="400050" cy="0"/>
          </a:xfrm>
          <a:custGeom>
            <a:avLst/>
            <a:gdLst>
              <a:gd name="T0" fmla="*/ 0 w 399415"/>
              <a:gd name="T1" fmla="*/ 405038 w 399415"/>
              <a:gd name="T2" fmla="*/ 0 60000 65536"/>
              <a:gd name="T3" fmla="*/ 0 60000 65536"/>
              <a:gd name="T4" fmla="*/ 0 w 399415"/>
              <a:gd name="T5" fmla="*/ 399415 w 39941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99415">
                <a:moveTo>
                  <a:pt x="0" y="0"/>
                </a:moveTo>
                <a:lnTo>
                  <a:pt x="39928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53" name="object 22"/>
          <p:cNvSpPr txBox="1">
            <a:spLocks noChangeArrowheads="1"/>
          </p:cNvSpPr>
          <p:nvPr/>
        </p:nvSpPr>
        <p:spPr bwMode="auto">
          <a:xfrm>
            <a:off x="31774" y="3601728"/>
            <a:ext cx="911222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650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65088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pPr marL="0" lvl="0" indent="450000" algn="just">
              <a:defRPr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беспечение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безопасности граждан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территории Карачаевского муниципального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района.</a:t>
            </a: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691322"/>
              </p:ext>
            </p:extLst>
          </p:nvPr>
        </p:nvGraphicFramePr>
        <p:xfrm>
          <a:off x="-1" y="4465862"/>
          <a:ext cx="9144001" cy="2389632"/>
        </p:xfrm>
        <a:graphic>
          <a:graphicData uri="http://schemas.openxmlformats.org/drawingml/2006/table">
            <a:tbl>
              <a:tblPr/>
              <a:tblGrid>
                <a:gridCol w="4612605">
                  <a:extLst>
                    <a:ext uri="{9D8B030D-6E8A-4147-A177-3AD203B41FA5}">
                      <a16:colId xmlns:a16="http://schemas.microsoft.com/office/drawing/2014/main" val="1425452457"/>
                    </a:ext>
                  </a:extLst>
                </a:gridCol>
                <a:gridCol w="858253">
                  <a:extLst>
                    <a:ext uri="{9D8B030D-6E8A-4147-A177-3AD203B41FA5}">
                      <a16:colId xmlns:a16="http://schemas.microsoft.com/office/drawing/2014/main" val="3544628159"/>
                    </a:ext>
                  </a:extLst>
                </a:gridCol>
                <a:gridCol w="858253">
                  <a:extLst>
                    <a:ext uri="{9D8B030D-6E8A-4147-A177-3AD203B41FA5}">
                      <a16:colId xmlns:a16="http://schemas.microsoft.com/office/drawing/2014/main" val="1634239666"/>
                    </a:ext>
                  </a:extLst>
                </a:gridCol>
                <a:gridCol w="962191">
                  <a:extLst>
                    <a:ext uri="{9D8B030D-6E8A-4147-A177-3AD203B41FA5}">
                      <a16:colId xmlns:a16="http://schemas.microsoft.com/office/drawing/2014/main" val="569936736"/>
                    </a:ext>
                  </a:extLst>
                </a:gridCol>
                <a:gridCol w="920831">
                  <a:extLst>
                    <a:ext uri="{9D8B030D-6E8A-4147-A177-3AD203B41FA5}">
                      <a16:colId xmlns:a16="http://schemas.microsoft.com/office/drawing/2014/main" val="1545191787"/>
                    </a:ext>
                  </a:extLst>
                </a:gridCol>
                <a:gridCol w="931868">
                  <a:extLst>
                    <a:ext uri="{9D8B030D-6E8A-4147-A177-3AD203B41FA5}">
                      <a16:colId xmlns:a16="http://schemas.microsoft.com/office/drawing/2014/main" val="1953026491"/>
                    </a:ext>
                  </a:extLst>
                </a:gridCol>
              </a:tblGrid>
              <a:tr h="1660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Подпрограммы/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основные мероприятия </a:t>
                      </a:r>
                    </a:p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(тыс. руб.) 20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</a:t>
                      </a:r>
                      <a:endParaRPr lang="ru-RU" sz="14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2017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264317"/>
                  </a:ext>
                </a:extLst>
              </a:tr>
              <a:tr h="1509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1. </a:t>
                      </a:r>
                      <a:r>
                        <a:rPr lang="ru-RU" sz="1400" dirty="0" smtClean="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Совершенствование системы профилактики правонарушений</a:t>
                      </a:r>
                      <a:endParaRPr lang="ru-RU" alt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590234"/>
                  </a:ext>
                </a:extLst>
              </a:tr>
              <a:tr h="150940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400" dirty="0" smtClean="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Обеспечение безопасных условий жизнедеятельности на территории района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289578"/>
                  </a:ext>
                </a:extLst>
              </a:tr>
              <a:tr h="150940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400" dirty="0" smtClean="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Профилактика правонарушений среди несовершеннолетних и молодежи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506510"/>
                  </a:ext>
                </a:extLst>
              </a:tr>
              <a:tr h="150940">
                <a:tc>
                  <a:txBody>
                    <a:bodyPr/>
                    <a:lstStyle/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400" dirty="0" smtClean="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Формирование позитивного общественного мнения о правоохранительной системе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82283"/>
                  </a:ext>
                </a:extLst>
              </a:tr>
              <a:tr h="113205">
                <a:tc>
                  <a:txBody>
                    <a:bodyPr/>
                    <a:lstStyle/>
                    <a:p>
                      <a:pPr marL="841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60062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7228"/>
            <a:ext cx="2992539" cy="1964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39" y="1637228"/>
            <a:ext cx="3503728" cy="1964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67" y="1615164"/>
            <a:ext cx="2647094" cy="198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04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bject 2"/>
          <p:cNvSpPr txBox="1">
            <a:spLocks noChangeArrowheads="1"/>
          </p:cNvSpPr>
          <p:nvPr/>
        </p:nvSpPr>
        <p:spPr bwMode="auto">
          <a:xfrm>
            <a:off x="8426450" y="6440488"/>
            <a:ext cx="18097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46</a:t>
            </a:r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43" name="object 8"/>
          <p:cNvSpPr txBox="1">
            <a:spLocks noChangeArrowheads="1"/>
          </p:cNvSpPr>
          <p:nvPr/>
        </p:nvSpPr>
        <p:spPr bwMode="auto">
          <a:xfrm>
            <a:off x="1" y="0"/>
            <a:ext cx="9143999" cy="156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270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dirty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безопасности дорожного движения на территории Карачаевского муниципального района на 2017-2019 годы</a:t>
            </a:r>
            <a:r>
              <a:rPr lang="ru-RU" alt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Ответственный исполнитель: Администрация Карачаевского муниципального района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945" name="object 12"/>
          <p:cNvSpPr>
            <a:spLocks/>
          </p:cNvSpPr>
          <p:nvPr/>
        </p:nvSpPr>
        <p:spPr bwMode="auto">
          <a:xfrm>
            <a:off x="8421688" y="6329363"/>
            <a:ext cx="400050" cy="0"/>
          </a:xfrm>
          <a:custGeom>
            <a:avLst/>
            <a:gdLst>
              <a:gd name="T0" fmla="*/ 0 w 399415"/>
              <a:gd name="T1" fmla="*/ 405038 w 399415"/>
              <a:gd name="T2" fmla="*/ 0 60000 65536"/>
              <a:gd name="T3" fmla="*/ 0 60000 65536"/>
              <a:gd name="T4" fmla="*/ 0 w 399415"/>
              <a:gd name="T5" fmla="*/ 399415 w 39941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99415">
                <a:moveTo>
                  <a:pt x="0" y="0"/>
                </a:moveTo>
                <a:lnTo>
                  <a:pt x="39928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46" name="object 15"/>
          <p:cNvSpPr>
            <a:spLocks/>
          </p:cNvSpPr>
          <p:nvPr/>
        </p:nvSpPr>
        <p:spPr bwMode="auto">
          <a:xfrm>
            <a:off x="8421688" y="6061075"/>
            <a:ext cx="400050" cy="0"/>
          </a:xfrm>
          <a:custGeom>
            <a:avLst/>
            <a:gdLst>
              <a:gd name="T0" fmla="*/ 0 w 399415"/>
              <a:gd name="T1" fmla="*/ 405038 w 399415"/>
              <a:gd name="T2" fmla="*/ 0 60000 65536"/>
              <a:gd name="T3" fmla="*/ 0 60000 65536"/>
              <a:gd name="T4" fmla="*/ 0 w 399415"/>
              <a:gd name="T5" fmla="*/ 399415 w 39941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99415">
                <a:moveTo>
                  <a:pt x="0" y="0"/>
                </a:moveTo>
                <a:lnTo>
                  <a:pt x="39928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6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49767"/>
              </p:ext>
            </p:extLst>
          </p:nvPr>
        </p:nvGraphicFramePr>
        <p:xfrm>
          <a:off x="32757" y="3978053"/>
          <a:ext cx="9144001" cy="2877630"/>
        </p:xfrm>
        <a:graphic>
          <a:graphicData uri="http://schemas.openxmlformats.org/drawingml/2006/table">
            <a:tbl>
              <a:tblPr/>
              <a:tblGrid>
                <a:gridCol w="4612605">
                  <a:extLst>
                    <a:ext uri="{9D8B030D-6E8A-4147-A177-3AD203B41FA5}">
                      <a16:colId xmlns:a16="http://schemas.microsoft.com/office/drawing/2014/main" val="1425452457"/>
                    </a:ext>
                  </a:extLst>
                </a:gridCol>
                <a:gridCol w="858253">
                  <a:extLst>
                    <a:ext uri="{9D8B030D-6E8A-4147-A177-3AD203B41FA5}">
                      <a16:colId xmlns:a16="http://schemas.microsoft.com/office/drawing/2014/main" val="3544628159"/>
                    </a:ext>
                  </a:extLst>
                </a:gridCol>
                <a:gridCol w="858253">
                  <a:extLst>
                    <a:ext uri="{9D8B030D-6E8A-4147-A177-3AD203B41FA5}">
                      <a16:colId xmlns:a16="http://schemas.microsoft.com/office/drawing/2014/main" val="1634239666"/>
                    </a:ext>
                  </a:extLst>
                </a:gridCol>
                <a:gridCol w="962191">
                  <a:extLst>
                    <a:ext uri="{9D8B030D-6E8A-4147-A177-3AD203B41FA5}">
                      <a16:colId xmlns:a16="http://schemas.microsoft.com/office/drawing/2014/main" val="569936736"/>
                    </a:ext>
                  </a:extLst>
                </a:gridCol>
                <a:gridCol w="920831">
                  <a:extLst>
                    <a:ext uri="{9D8B030D-6E8A-4147-A177-3AD203B41FA5}">
                      <a16:colId xmlns:a16="http://schemas.microsoft.com/office/drawing/2014/main" val="1545191787"/>
                    </a:ext>
                  </a:extLst>
                </a:gridCol>
                <a:gridCol w="931868">
                  <a:extLst>
                    <a:ext uri="{9D8B030D-6E8A-4147-A177-3AD203B41FA5}">
                      <a16:colId xmlns:a16="http://schemas.microsoft.com/office/drawing/2014/main" val="1953026491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Подпрограммы/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основные мероприятия </a:t>
                      </a:r>
                    </a:p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(тыс. руб.) 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</a:t>
                      </a:r>
                      <a:endParaRPr lang="ru-RU" sz="14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2017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264317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1.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Создание схемы дислокации улиц и дорожных знаков</a:t>
                      </a:r>
                      <a:endParaRPr lang="ru-RU" alt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590234"/>
                  </a:ext>
                </a:extLst>
              </a:tr>
              <a:tr h="246675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Приведение сети автомобильных дорог общего пользования местного значения в соответствие с нормативными требованиями к транспортно-эксплуатационному состоянию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289578"/>
                  </a:ext>
                </a:extLst>
              </a:tr>
              <a:tr h="213360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Приведение дворовых территорий МКД в соответствие с нормативными требованиями к транспортно-эксплуатационному состоянию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506510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Проведение на территории муниципального района массовых профилактических мероприятий Всероссийской акции «Внимание, дети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82283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626"/>
            <a:ext cx="2195736" cy="21471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15" y="1528024"/>
            <a:ext cx="2143725" cy="21437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7" y="1524626"/>
            <a:ext cx="2514478" cy="21471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835" y="1524626"/>
            <a:ext cx="3009165" cy="212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783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bject 2"/>
          <p:cNvSpPr txBox="1">
            <a:spLocks noChangeArrowheads="1"/>
          </p:cNvSpPr>
          <p:nvPr/>
        </p:nvSpPr>
        <p:spPr bwMode="auto">
          <a:xfrm>
            <a:off x="8426450" y="6440488"/>
            <a:ext cx="18097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46</a:t>
            </a:r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45" name="object 12"/>
          <p:cNvSpPr>
            <a:spLocks/>
          </p:cNvSpPr>
          <p:nvPr/>
        </p:nvSpPr>
        <p:spPr bwMode="auto">
          <a:xfrm>
            <a:off x="8421688" y="6329363"/>
            <a:ext cx="400050" cy="0"/>
          </a:xfrm>
          <a:custGeom>
            <a:avLst/>
            <a:gdLst>
              <a:gd name="T0" fmla="*/ 0 w 399415"/>
              <a:gd name="T1" fmla="*/ 405038 w 399415"/>
              <a:gd name="T2" fmla="*/ 0 60000 65536"/>
              <a:gd name="T3" fmla="*/ 0 60000 65536"/>
              <a:gd name="T4" fmla="*/ 0 w 399415"/>
              <a:gd name="T5" fmla="*/ 399415 w 39941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99415">
                <a:moveTo>
                  <a:pt x="0" y="0"/>
                </a:moveTo>
                <a:lnTo>
                  <a:pt x="39928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46" name="object 15"/>
          <p:cNvSpPr>
            <a:spLocks/>
          </p:cNvSpPr>
          <p:nvPr/>
        </p:nvSpPr>
        <p:spPr bwMode="auto">
          <a:xfrm>
            <a:off x="8421688" y="6061075"/>
            <a:ext cx="400050" cy="0"/>
          </a:xfrm>
          <a:custGeom>
            <a:avLst/>
            <a:gdLst>
              <a:gd name="T0" fmla="*/ 0 w 399415"/>
              <a:gd name="T1" fmla="*/ 405038 w 399415"/>
              <a:gd name="T2" fmla="*/ 0 60000 65536"/>
              <a:gd name="T3" fmla="*/ 0 60000 65536"/>
              <a:gd name="T4" fmla="*/ 0 w 399415"/>
              <a:gd name="T5" fmla="*/ 399415 w 39941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99415">
                <a:moveTo>
                  <a:pt x="0" y="0"/>
                </a:moveTo>
                <a:lnTo>
                  <a:pt x="39928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6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927799"/>
              </p:ext>
            </p:extLst>
          </p:nvPr>
        </p:nvGraphicFramePr>
        <p:xfrm>
          <a:off x="-1" y="1"/>
          <a:ext cx="9144001" cy="5429424"/>
        </p:xfrm>
        <a:graphic>
          <a:graphicData uri="http://schemas.openxmlformats.org/drawingml/2006/table">
            <a:tbl>
              <a:tblPr/>
              <a:tblGrid>
                <a:gridCol w="4612605">
                  <a:extLst>
                    <a:ext uri="{9D8B030D-6E8A-4147-A177-3AD203B41FA5}">
                      <a16:colId xmlns:a16="http://schemas.microsoft.com/office/drawing/2014/main" val="1425452457"/>
                    </a:ext>
                  </a:extLst>
                </a:gridCol>
                <a:gridCol w="858253">
                  <a:extLst>
                    <a:ext uri="{9D8B030D-6E8A-4147-A177-3AD203B41FA5}">
                      <a16:colId xmlns:a16="http://schemas.microsoft.com/office/drawing/2014/main" val="3544628159"/>
                    </a:ext>
                  </a:extLst>
                </a:gridCol>
                <a:gridCol w="858253">
                  <a:extLst>
                    <a:ext uri="{9D8B030D-6E8A-4147-A177-3AD203B41FA5}">
                      <a16:colId xmlns:a16="http://schemas.microsoft.com/office/drawing/2014/main" val="1634239666"/>
                    </a:ext>
                  </a:extLst>
                </a:gridCol>
                <a:gridCol w="962191">
                  <a:extLst>
                    <a:ext uri="{9D8B030D-6E8A-4147-A177-3AD203B41FA5}">
                      <a16:colId xmlns:a16="http://schemas.microsoft.com/office/drawing/2014/main" val="569936736"/>
                    </a:ext>
                  </a:extLst>
                </a:gridCol>
                <a:gridCol w="920831">
                  <a:extLst>
                    <a:ext uri="{9D8B030D-6E8A-4147-A177-3AD203B41FA5}">
                      <a16:colId xmlns:a16="http://schemas.microsoft.com/office/drawing/2014/main" val="1545191787"/>
                    </a:ext>
                  </a:extLst>
                </a:gridCol>
                <a:gridCol w="931868">
                  <a:extLst>
                    <a:ext uri="{9D8B030D-6E8A-4147-A177-3AD203B41FA5}">
                      <a16:colId xmlns:a16="http://schemas.microsoft.com/office/drawing/2014/main" val="1953026491"/>
                    </a:ext>
                  </a:extLst>
                </a:gridCol>
              </a:tblGrid>
              <a:tr h="1037805">
                <a:tc>
                  <a:txBody>
                    <a:bodyPr/>
                    <a:lstStyle/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Ремонт автомобильных дорог общего пользования местного значения, находящихся в  неудовлетворительном и аварийном состоянии и дворовых территорий МКД, проездов к дворовым территориям МКД, находящихся в неудовлетворительном и аварийном состоянии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304734"/>
                  </a:ext>
                </a:extLst>
              </a:tr>
              <a:tr h="415122">
                <a:tc>
                  <a:txBody>
                    <a:bodyPr/>
                    <a:lstStyle/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Разработка проектно-сметной документации, строительный контроль за ремонтом дорог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617062"/>
                  </a:ext>
                </a:extLst>
              </a:tr>
              <a:tr h="622683">
                <a:tc>
                  <a:txBody>
                    <a:bodyPr/>
                    <a:lstStyle/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7.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Нанесение горизонтальной дорожной разметки на пешеходных переходах с чередованием белого и желтого цветов</a:t>
                      </a:r>
                      <a:endParaRPr lang="ru-RU" alt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984564"/>
                  </a:ext>
                </a:extLst>
              </a:tr>
              <a:tr h="622683">
                <a:tc>
                  <a:txBody>
                    <a:bodyPr/>
                    <a:lstStyle/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8.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Приобретение и установка дорожных знаков «Пешеходный переход» и «Дети» на флуоресцентной основе желто-зеленого цвета на пешеходных переходах</a:t>
                      </a:r>
                      <a:endParaRPr lang="ru-RU" alt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727540"/>
                  </a:ext>
                </a:extLst>
              </a:tr>
              <a:tr h="212722">
                <a:tc>
                  <a:txBody>
                    <a:bodyPr/>
                    <a:lstStyle/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9.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Устройство искусственных неровностей</a:t>
                      </a:r>
                      <a:endParaRPr lang="ru-RU" alt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327183"/>
                  </a:ext>
                </a:extLst>
              </a:tr>
              <a:tr h="207561">
                <a:tc>
                  <a:txBody>
                    <a:bodyPr/>
                    <a:lstStyle/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10.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Установка ограждений</a:t>
                      </a:r>
                      <a:endParaRPr lang="ru-RU" alt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77541"/>
                  </a:ext>
                </a:extLst>
              </a:tr>
              <a:tr h="217226">
                <a:tc>
                  <a:txBody>
                    <a:bodyPr/>
                    <a:lstStyle/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11.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Устройство освещения пешеходных переходов</a:t>
                      </a:r>
                      <a:endParaRPr lang="ru-RU" alt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835922"/>
                  </a:ext>
                </a:extLst>
              </a:tr>
              <a:tr h="415122">
                <a:tc>
                  <a:txBody>
                    <a:bodyPr/>
                    <a:lstStyle/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12.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Устройство недостающих остановочных и посадочных площадок и автопавильонов на автобусных остановках</a:t>
                      </a:r>
                      <a:endParaRPr lang="ru-RU" alt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69209"/>
                  </a:ext>
                </a:extLst>
              </a:tr>
              <a:tr h="1245366">
                <a:tc>
                  <a:txBody>
                    <a:bodyPr/>
                    <a:lstStyle/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13.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Внедрение в образовательных учреждения Паспорта дорожной безопасности включающего в себя схему безопасного подхода к образовательному  учреждению, размещение указанных схем в холлах и уголках безопасности дорожного движения образовательных учреждений в доступном для восприятия формате</a:t>
                      </a:r>
                      <a:endParaRPr lang="ru-RU" alt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410124"/>
                  </a:ext>
                </a:extLst>
              </a:tr>
              <a:tr h="304918">
                <a:tc>
                  <a:txBody>
                    <a:bodyPr/>
                    <a:lstStyle/>
                    <a:p>
                      <a:pPr marL="841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600622"/>
                  </a:ext>
                </a:extLst>
              </a:tr>
            </a:tbl>
          </a:graphicData>
        </a:graphic>
      </p:graphicFrame>
      <p:sp>
        <p:nvSpPr>
          <p:cNvPr id="9" name="object 22"/>
          <p:cNvSpPr txBox="1">
            <a:spLocks noChangeArrowheads="1"/>
          </p:cNvSpPr>
          <p:nvPr/>
        </p:nvSpPr>
        <p:spPr bwMode="auto">
          <a:xfrm>
            <a:off x="0" y="5384482"/>
            <a:ext cx="9144000" cy="145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650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65088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Цели:</a:t>
            </a:r>
          </a:p>
          <a:p>
            <a:pPr marL="0" indent="450000" algn="just"/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о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существление 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мероприятий, направленных на повышение безопасности дорожного движения на территории Карачаевского муниципального района;</a:t>
            </a:r>
            <a:endParaRPr lang="ru-RU" sz="10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450000" algn="just"/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увеличение доли автомобильных дорог общего пользования местного значения соответствующих нормативным требованиям, и развитие автомобильных дорог и дворовых территорий, обеспечивающих безопасный пропуск транспорта;</a:t>
            </a:r>
            <a:endParaRPr lang="ru-RU" sz="10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450000" algn="just"/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сокращение количества лиц, погибших в результате дорожно-транспортных происшествий на территории Карачаевского муниципального района;</a:t>
            </a:r>
            <a:endParaRPr lang="ru-RU" sz="105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450000" algn="just"/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сокращение количества дорожно-транспортных происшествий с пострадавшими на территории Карачаевского муниципального района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012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bject 2"/>
          <p:cNvSpPr txBox="1">
            <a:spLocks noChangeArrowheads="1"/>
          </p:cNvSpPr>
          <p:nvPr/>
        </p:nvSpPr>
        <p:spPr bwMode="auto">
          <a:xfrm>
            <a:off x="8426450" y="6440488"/>
            <a:ext cx="18097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46</a:t>
            </a:r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43" name="object 8"/>
          <p:cNvSpPr txBox="1">
            <a:spLocks noChangeArrowheads="1"/>
          </p:cNvSpPr>
          <p:nvPr/>
        </p:nvSpPr>
        <p:spPr bwMode="auto">
          <a:xfrm>
            <a:off x="-324543" y="0"/>
            <a:ext cx="9793088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270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000" b="1" dirty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газификации Карачаевского муниципального района </a:t>
            </a:r>
            <a:endPara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2017-2019 годы</a:t>
            </a:r>
            <a:r>
              <a:rPr lang="ru-RU" alt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исполнитель: Администрация Карачаевского муниципального района</a:t>
            </a:r>
            <a:endParaRPr lang="ru-RU" altLang="ru-RU" sz="2000" b="1" dirty="0">
              <a:solidFill>
                <a:srgbClr val="8064A2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5" name="object 12"/>
          <p:cNvSpPr>
            <a:spLocks/>
          </p:cNvSpPr>
          <p:nvPr/>
        </p:nvSpPr>
        <p:spPr bwMode="auto">
          <a:xfrm>
            <a:off x="8421688" y="6329363"/>
            <a:ext cx="400050" cy="0"/>
          </a:xfrm>
          <a:custGeom>
            <a:avLst/>
            <a:gdLst>
              <a:gd name="T0" fmla="*/ 0 w 399415"/>
              <a:gd name="T1" fmla="*/ 405038 w 399415"/>
              <a:gd name="T2" fmla="*/ 0 60000 65536"/>
              <a:gd name="T3" fmla="*/ 0 60000 65536"/>
              <a:gd name="T4" fmla="*/ 0 w 399415"/>
              <a:gd name="T5" fmla="*/ 399415 w 39941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99415">
                <a:moveTo>
                  <a:pt x="0" y="0"/>
                </a:moveTo>
                <a:lnTo>
                  <a:pt x="39928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46" name="object 15"/>
          <p:cNvSpPr>
            <a:spLocks/>
          </p:cNvSpPr>
          <p:nvPr/>
        </p:nvSpPr>
        <p:spPr bwMode="auto">
          <a:xfrm>
            <a:off x="8421688" y="6061075"/>
            <a:ext cx="400050" cy="0"/>
          </a:xfrm>
          <a:custGeom>
            <a:avLst/>
            <a:gdLst>
              <a:gd name="T0" fmla="*/ 0 w 399415"/>
              <a:gd name="T1" fmla="*/ 405038 w 399415"/>
              <a:gd name="T2" fmla="*/ 0 60000 65536"/>
              <a:gd name="T3" fmla="*/ 0 60000 65536"/>
              <a:gd name="T4" fmla="*/ 0 w 399415"/>
              <a:gd name="T5" fmla="*/ 399415 w 399415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399415">
                <a:moveTo>
                  <a:pt x="0" y="0"/>
                </a:moveTo>
                <a:lnTo>
                  <a:pt x="399287" y="0"/>
                </a:lnTo>
              </a:path>
            </a:pathLst>
          </a:custGeom>
          <a:noFill/>
          <a:ln w="9144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53" name="object 22"/>
          <p:cNvSpPr txBox="1">
            <a:spLocks noChangeArrowheads="1"/>
          </p:cNvSpPr>
          <p:nvPr/>
        </p:nvSpPr>
        <p:spPr bwMode="auto">
          <a:xfrm>
            <a:off x="0" y="4194468"/>
            <a:ext cx="9144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650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65088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Цели:</a:t>
            </a:r>
          </a:p>
          <a:p>
            <a:pPr marL="0" indent="450000"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уровня и качества жизни населения, создание условий для социально-экономического развития Карачаевского муниципального района за счет газификации;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0000" algn="just"/>
            <a:r>
              <a:rPr lang="ru-RU" sz="1600" kern="15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распределительных газовых сетей в целях увеличения объема потребления природного газа населением, создание условий надежного обеспечения газом потребителей различных категорий.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49456"/>
              </p:ext>
            </p:extLst>
          </p:nvPr>
        </p:nvGraphicFramePr>
        <p:xfrm>
          <a:off x="-1" y="5597516"/>
          <a:ext cx="9144001" cy="1260484"/>
        </p:xfrm>
        <a:graphic>
          <a:graphicData uri="http://schemas.openxmlformats.org/drawingml/2006/table">
            <a:tbl>
              <a:tblPr/>
              <a:tblGrid>
                <a:gridCol w="4612605">
                  <a:extLst>
                    <a:ext uri="{9D8B030D-6E8A-4147-A177-3AD203B41FA5}">
                      <a16:colId xmlns:a16="http://schemas.microsoft.com/office/drawing/2014/main" val="1425452457"/>
                    </a:ext>
                  </a:extLst>
                </a:gridCol>
                <a:gridCol w="858253">
                  <a:extLst>
                    <a:ext uri="{9D8B030D-6E8A-4147-A177-3AD203B41FA5}">
                      <a16:colId xmlns:a16="http://schemas.microsoft.com/office/drawing/2014/main" val="3544628159"/>
                    </a:ext>
                  </a:extLst>
                </a:gridCol>
                <a:gridCol w="858253">
                  <a:extLst>
                    <a:ext uri="{9D8B030D-6E8A-4147-A177-3AD203B41FA5}">
                      <a16:colId xmlns:a16="http://schemas.microsoft.com/office/drawing/2014/main" val="1634239666"/>
                    </a:ext>
                  </a:extLst>
                </a:gridCol>
                <a:gridCol w="962191">
                  <a:extLst>
                    <a:ext uri="{9D8B030D-6E8A-4147-A177-3AD203B41FA5}">
                      <a16:colId xmlns:a16="http://schemas.microsoft.com/office/drawing/2014/main" val="569936736"/>
                    </a:ext>
                  </a:extLst>
                </a:gridCol>
                <a:gridCol w="920831">
                  <a:extLst>
                    <a:ext uri="{9D8B030D-6E8A-4147-A177-3AD203B41FA5}">
                      <a16:colId xmlns:a16="http://schemas.microsoft.com/office/drawing/2014/main" val="1545191787"/>
                    </a:ext>
                  </a:extLst>
                </a:gridCol>
                <a:gridCol w="931868">
                  <a:extLst>
                    <a:ext uri="{9D8B030D-6E8A-4147-A177-3AD203B41FA5}">
                      <a16:colId xmlns:a16="http://schemas.microsoft.com/office/drawing/2014/main" val="1953026491"/>
                    </a:ext>
                  </a:extLst>
                </a:gridCol>
              </a:tblGrid>
              <a:tr h="58708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Подпрограммы/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основные мероприятия </a:t>
                      </a:r>
                    </a:p>
                    <a:p>
                      <a:pPr algn="ctr" fontAlgn="auto"/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(тыс. руб.) 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</a:t>
                      </a:r>
                      <a:endParaRPr lang="ru-RU" sz="14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2017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2019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264317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1.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Врезка существующих газовых распределенных сетей к магистральному газопроводу</a:t>
                      </a:r>
                      <a:endParaRPr lang="ru-RU" alt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41,2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227,6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403,0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590234"/>
                  </a:ext>
                </a:extLst>
              </a:tr>
              <a:tr h="246675">
                <a:tc>
                  <a:txBody>
                    <a:bodyPr/>
                    <a:lstStyle>
                      <a:lvl1pPr marL="841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41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41,2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227,6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403,0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2383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3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289578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557076"/>
            <a:ext cx="3753727" cy="24962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584670"/>
            <a:ext cx="2843808" cy="24868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925"/>
            <a:ext cx="3057308" cy="252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35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753651"/>
              </p:ext>
            </p:extLst>
          </p:nvPr>
        </p:nvGraphicFramePr>
        <p:xfrm>
          <a:off x="1" y="545776"/>
          <a:ext cx="9143999" cy="5920112"/>
        </p:xfrm>
        <a:graphic>
          <a:graphicData uri="http://schemas.openxmlformats.org/drawingml/2006/table">
            <a:tbl>
              <a:tblPr/>
              <a:tblGrid>
                <a:gridCol w="4860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2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3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8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8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1302">
                  <a:extLst>
                    <a:ext uri="{9D8B030D-6E8A-4147-A177-3AD203B41FA5}">
                      <a16:colId xmlns:a16="http://schemas.microsoft.com/office/drawing/2014/main" val="3721714804"/>
                    </a:ext>
                  </a:extLst>
                </a:gridCol>
              </a:tblGrid>
              <a:tr h="4928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2017</a:t>
                      </a: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2018</a:t>
                      </a: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2019</a:t>
                      </a: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2020</a:t>
                      </a: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Среднегодовая численность населения (тыс. чел.)</a:t>
                      </a: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31,829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31,765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31,702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31,638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31,575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3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Численность экономически активного населения (тыс. чел.)</a:t>
                      </a: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15,20</a:t>
                      </a:r>
                      <a:endParaRPr kumimoji="0" lang="ru-RU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15,20</a:t>
                      </a:r>
                      <a:endParaRPr kumimoji="0" lang="ru-RU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15,20</a:t>
                      </a:r>
                      <a:endParaRPr kumimoji="0" lang="ru-RU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8925943"/>
                  </a:ext>
                </a:extLst>
              </a:tr>
              <a:tr h="1253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Среднемесячная номинальная начисленная заработная плата в целом по району (тыс. руб.)</a:t>
                      </a: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21,314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22,849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24,676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25,984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27,439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75695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Фонд начисленной заработной платы всех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работников (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млн.руб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.)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520,507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558,504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599,275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642,423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688,677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7664815"/>
                  </a:ext>
                </a:extLst>
              </a:tr>
              <a:tr h="256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Уровень безработицы (%)</a:t>
                      </a: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2,40</a:t>
                      </a: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2,50</a:t>
                      </a: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2,50</a:t>
                      </a: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3661470"/>
                  </a:ext>
                </a:extLst>
              </a:tr>
              <a:tr h="148604">
                <a:tc>
                  <a:txBody>
                    <a:bodyPr/>
                    <a:lstStyle/>
                    <a:p>
                      <a:pPr marL="15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Объем платных услуг населению (млн. руб.)</a:t>
                      </a: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93,30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98,09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105,16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112,74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120,98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8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Денежные доходы населения (млн. руб.)</a:t>
                      </a: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1917,86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2120,62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2233,73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2367,26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2442,87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2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Доходы от предпринимательской деятельности (млн. руб.)</a:t>
                      </a: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120,162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146,477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175,556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217,66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265,327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702639"/>
                  </a:ext>
                </a:extLst>
              </a:tr>
              <a:tr h="346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Оплата труда (млн. руб.)</a:t>
                      </a: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577,398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594,143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611,373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629,103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647,347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7974134"/>
                  </a:ext>
                </a:extLst>
              </a:tr>
              <a:tr h="276453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Социальные выплаты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(млн. руб.)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1220,30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1380,00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1446,80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1520,50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1530,20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4406158"/>
                  </a:ext>
                </a:extLst>
              </a:tr>
              <a:tr h="2060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Среднедушевые денежные доходы (в месяц)  руб.</a:t>
                      </a: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5021,26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5563,30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5871,68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6235,28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6447,28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7868222"/>
                  </a:ext>
                </a:extLst>
              </a:tr>
              <a:tr h="1356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Величина прожиточного минимума (в среднем на душу населения) руб. в месяц</a:t>
                      </a: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8 806,25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9 440,03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10 807,89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13 190,68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15 562,33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0745471"/>
                  </a:ext>
                </a:extLst>
              </a:tr>
              <a:tr h="5656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Оборот розничной торговли (в ценах соответствующих лет; млн. руб.)</a:t>
                      </a: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479,50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504,18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537,48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572,96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610,19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4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Продукция сельского хозяйства (млн. руб.)</a:t>
                      </a:r>
                    </a:p>
                  </a:txBody>
                  <a:tcPr marL="0" marR="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4089,424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4257,492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4410,699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4598,327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4740,381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324" name="Заголовок 4"/>
          <p:cNvSpPr>
            <a:spLocks noGrp="1"/>
          </p:cNvSpPr>
          <p:nvPr>
            <p:ph type="title"/>
          </p:nvPr>
        </p:nvSpPr>
        <p:spPr>
          <a:xfrm flipV="1">
            <a:off x="683568" y="1009650"/>
            <a:ext cx="8112894" cy="49213"/>
          </a:xfrm>
        </p:spPr>
        <p:txBody>
          <a:bodyPr>
            <a:normAutofit fontScale="90000"/>
          </a:bodyPr>
          <a:lstStyle/>
          <a:p>
            <a:r>
              <a:rPr lang="ru-RU" altLang="ru-RU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altLang="ru-RU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21" name="object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0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01600" marR="0" lvl="0" indent="0" algn="l" defTabSz="914400" rtl="0" eaLnBrk="1" fontAlgn="base" latinLnBrk="0" hangingPunct="1">
              <a:lnSpc>
                <a:spcPts val="123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3BCC24-FA19-47E8-A4C7-94F656E868E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101600" marR="0" lvl="0" indent="0" algn="l" defTabSz="914400" rtl="0" eaLnBrk="1" fontAlgn="base" latinLnBrk="0" hangingPunct="1">
                <a:lnSpc>
                  <a:spcPts val="1238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23" name="object 3"/>
          <p:cNvSpPr txBox="1">
            <a:spLocks/>
          </p:cNvSpPr>
          <p:nvPr/>
        </p:nvSpPr>
        <p:spPr bwMode="auto">
          <a:xfrm>
            <a:off x="1" y="14246"/>
            <a:ext cx="9143999" cy="830985"/>
          </a:xfrm>
          <a:prstGeom prst="rect">
            <a:avLst/>
          </a:prstGeom>
          <a:noFill/>
          <a:extLst/>
        </p:spPr>
        <p:txBody>
          <a:bodyPr wrap="square" lIns="91428" tIns="45714" rIns="91428" bIns="45714" rtlCol="0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Основные социально-экономические показатели</a:t>
            </a:r>
            <a:br>
              <a:rPr lang="ru-RU" altLang="ru-RU" dirty="0"/>
            </a:b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49223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ФИНАНСОВОМ УПРАВЛЕНИИ</a:t>
            </a:r>
            <a:endParaRPr lang="ru-RU" sz="36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Бюджет для граждан\картинки для декора\1555R-177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4346791" cy="5256584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60" y="1124744"/>
            <a:ext cx="4879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       </a:t>
            </a:r>
            <a:r>
              <a:rPr lang="ru-RU" sz="2000" b="1" dirty="0" smtClean="0"/>
              <a:t>«БЮДЖЕТ ДЛЯ ГРАЖДАН» </a:t>
            </a:r>
          </a:p>
          <a:p>
            <a:r>
              <a:rPr lang="ru-RU" sz="2000" b="1" dirty="0" smtClean="0"/>
              <a:t> подготовлен финансовым управлением </a:t>
            </a:r>
          </a:p>
          <a:p>
            <a:r>
              <a:rPr lang="ru-RU" sz="2000" b="1" dirty="0" smtClean="0"/>
              <a:t>      администрации Карачаевского МР</a:t>
            </a:r>
            <a:endParaRPr lang="ru-RU" sz="2000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918032"/>
              </p:ext>
            </p:extLst>
          </p:nvPr>
        </p:nvGraphicFramePr>
        <p:xfrm>
          <a:off x="251520" y="2852936"/>
          <a:ext cx="6096000" cy="29819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687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КОНТАКТНАЯ ИНФОРМАЦИЯ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50000"/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</a:t>
                      </a:r>
                      <a:r>
                        <a:rPr lang="ru-RU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финансового управления: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Эльканова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Мариэтта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Серафимовна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  <a:alpha val="7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Адрес: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369200, г. Карачаевск,</a:t>
                      </a:r>
                      <a:r>
                        <a:rPr lang="ru-RU" sz="1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ул.Чкалова,1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  <a:alpha val="7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Телефон для обращения граждан: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8(87879) 2-30-12</a:t>
                      </a:r>
                    </a:p>
                  </a:txBody>
                  <a:tcPr>
                    <a:solidFill>
                      <a:schemeClr val="bg2">
                        <a:lumMod val="90000"/>
                        <a:alpha val="7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электронной почты: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3"/>
                        </a:rPr>
                        <a:t>k-raifo@yandex.ru</a:t>
                      </a:r>
                      <a:endParaRPr lang="ru-RU" sz="15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  <a:alpha val="7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</a:t>
                      </a:r>
                      <a:r>
                        <a:rPr lang="ru-RU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работы: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 до 1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.00 (</a:t>
                      </a:r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пн-пт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1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.00 до 1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.00 обед</a:t>
                      </a:r>
                    </a:p>
                    <a:p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выходные дни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  <a:alpha val="7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9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0979" y="1340768"/>
            <a:ext cx="745909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</a:p>
          <a:p>
            <a:pPr algn="ctr"/>
            <a:r>
              <a:rPr lang="ru-RU" sz="88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</a:p>
          <a:p>
            <a:pPr algn="ctr"/>
            <a:r>
              <a:rPr lang="ru-RU" sz="88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r>
              <a:rPr lang="ru-RU" sz="8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9022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4488383"/>
              </p:ext>
            </p:extLst>
          </p:nvPr>
        </p:nvGraphicFramePr>
        <p:xfrm>
          <a:off x="467544" y="1124744"/>
          <a:ext cx="8208912" cy="46328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0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strike="noStrike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муниципального района</a:t>
                      </a:r>
                      <a:r>
                        <a:rPr lang="ru-RU" sz="2000" u="none" strike="noStrike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ru-RU" sz="2000" u="none" strike="noStrike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образования и расходования денежных средств, предназначенных для финансового обеспечения задач и функций местного самоуправления</a:t>
                      </a:r>
                      <a:endParaRPr lang="ru-RU" sz="2000" b="0" i="0" u="none" strike="noStrike" kern="12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6" marR="91436" marT="45701" marB="4570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бюджета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поступающие в бюджет денежные средства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01" marB="457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выплачиваемые  из  бюджета денежные средства</a:t>
                      </a:r>
                    </a:p>
                  </a:txBody>
                  <a:tcPr marL="91436" marR="91436" marT="45701" marB="457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988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Бюджет для граждан </a:t>
                      </a:r>
                      <a:r>
                        <a:rPr lang="ru-RU" sz="20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 это документ (брошюра), (информационный ресурс), содержащий основные положения проекта бюджета (решения) о бюджете, решения об исполнении бюджета за отчетный финансовый год муниципального образования в доступной для широкого круга заинтересованных пользователей форме, разрабатываемый в целях ознакомления граждан с основными целями, задачами и приоритетными направлениями бюджетной политики, обоснованиями бюджетных расходов, планируемыми и достигнутыми результатами использования бюджетных ассигнований</a:t>
                      </a:r>
                    </a:p>
                  </a:txBody>
                  <a:tcPr marL="91436" marR="91436" marT="45701" marB="457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33740" y="22336"/>
            <a:ext cx="6852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терминология</a:t>
            </a:r>
            <a:endParaRPr lang="ru-RU" sz="44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908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7728" y="0"/>
            <a:ext cx="885614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 «дефицит» и «профицит» бюджета</a:t>
            </a:r>
            <a:endParaRPr lang="ru-RU" sz="34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Бюджет для граждан\картинки для декора\Law-chan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898" y="1124744"/>
            <a:ext cx="232423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Бюджет для граждан\картинки для декора\Law-chang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04" y="1124744"/>
            <a:ext cx="228451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967"/>
            <a:ext cx="232251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8786" y="3645024"/>
            <a:ext cx="27560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/>
              <a:t>Профицит</a:t>
            </a:r>
            <a:r>
              <a:rPr lang="ru-RU" sz="1600" dirty="0" smtClean="0"/>
              <a:t> – превышение </a:t>
            </a:r>
          </a:p>
          <a:p>
            <a:pPr algn="ctr"/>
            <a:r>
              <a:rPr lang="ru-RU" sz="1600" dirty="0" smtClean="0"/>
              <a:t>доходов бюджета над его </a:t>
            </a:r>
          </a:p>
          <a:p>
            <a:pPr algn="ctr"/>
            <a:r>
              <a:rPr lang="ru-RU" sz="1600" dirty="0" smtClean="0"/>
              <a:t>расходами (излишки средств </a:t>
            </a:r>
          </a:p>
          <a:p>
            <a:pPr algn="ctr"/>
            <a:r>
              <a:rPr lang="ru-RU" sz="1600" dirty="0" smtClean="0"/>
              <a:t>направляются на инвестиции</a:t>
            </a:r>
          </a:p>
          <a:p>
            <a:pPr algn="ctr"/>
            <a:r>
              <a:rPr lang="ru-RU" sz="1600" dirty="0" smtClean="0"/>
              <a:t> или на покрытие долга)</a:t>
            </a:r>
          </a:p>
          <a:p>
            <a:pPr algn="ctr"/>
            <a:endParaRPr lang="ru-RU" sz="1600" dirty="0" smtClean="0"/>
          </a:p>
          <a:p>
            <a:pPr algn="ctr"/>
            <a:r>
              <a:rPr lang="ru-RU" sz="1600" b="1" dirty="0" smtClean="0"/>
              <a:t>Доходы </a:t>
            </a:r>
            <a:r>
              <a:rPr lang="en-US" sz="1600" b="1" dirty="0" smtClean="0"/>
              <a:t>&gt;</a:t>
            </a:r>
            <a:r>
              <a:rPr lang="ru-RU" sz="1600" b="1" dirty="0" smtClean="0"/>
              <a:t> Расходы</a:t>
            </a:r>
            <a:endParaRPr lang="ru-RU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90344" y="3653679"/>
            <a:ext cx="297626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/>
              <a:t>Сбалансированный бюджет </a:t>
            </a:r>
            <a:r>
              <a:rPr lang="ru-RU" sz="1600" dirty="0" smtClean="0"/>
              <a:t>– </a:t>
            </a:r>
          </a:p>
          <a:p>
            <a:pPr algn="ctr"/>
            <a:r>
              <a:rPr lang="ru-RU" sz="1600" dirty="0" smtClean="0"/>
              <a:t>бюджет, в котором соблюдено </a:t>
            </a:r>
          </a:p>
          <a:p>
            <a:pPr algn="ctr"/>
            <a:r>
              <a:rPr lang="ru-RU" sz="1600" dirty="0" smtClean="0"/>
              <a:t>соответствие между расходами </a:t>
            </a:r>
          </a:p>
          <a:p>
            <a:pPr algn="ctr"/>
            <a:r>
              <a:rPr lang="ru-RU" sz="1600" dirty="0" smtClean="0"/>
              <a:t>и доходами</a:t>
            </a:r>
          </a:p>
          <a:p>
            <a:pPr algn="ctr"/>
            <a:endParaRPr lang="ru-RU" sz="1600" dirty="0" smtClean="0"/>
          </a:p>
          <a:p>
            <a:pPr algn="ctr"/>
            <a:endParaRPr lang="ru-RU" sz="1600" dirty="0" smtClean="0"/>
          </a:p>
          <a:p>
            <a:pPr algn="ctr"/>
            <a:r>
              <a:rPr lang="ru-RU" sz="1600" b="1" dirty="0" smtClean="0"/>
              <a:t>Доходы = Расходы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76313" y="3645024"/>
            <a:ext cx="28601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Дефицит</a:t>
            </a:r>
            <a:r>
              <a:rPr lang="ru-RU" sz="1600" dirty="0" smtClean="0"/>
              <a:t> – превышение </a:t>
            </a:r>
          </a:p>
          <a:p>
            <a:pPr algn="ctr"/>
            <a:r>
              <a:rPr lang="ru-RU" sz="1600" dirty="0" smtClean="0"/>
              <a:t>расходов бюджета над </a:t>
            </a:r>
          </a:p>
          <a:p>
            <a:pPr algn="ctr"/>
            <a:r>
              <a:rPr lang="ru-RU" sz="1600" dirty="0" smtClean="0"/>
              <a:t>его доходами (недостающие </a:t>
            </a:r>
          </a:p>
          <a:p>
            <a:pPr algn="ctr"/>
            <a:r>
              <a:rPr lang="ru-RU" sz="1600" dirty="0" smtClean="0"/>
              <a:t>средства берутся в долг) </a:t>
            </a:r>
          </a:p>
          <a:p>
            <a:pPr algn="ctr"/>
            <a:endParaRPr lang="ru-RU" sz="1600" dirty="0" smtClean="0"/>
          </a:p>
          <a:p>
            <a:pPr algn="ctr"/>
            <a:endParaRPr lang="ru-RU" sz="1600" dirty="0"/>
          </a:p>
          <a:p>
            <a:pPr algn="ctr"/>
            <a:r>
              <a:rPr lang="ru-RU" sz="1600" b="1" dirty="0" smtClean="0"/>
              <a:t>Доходы </a:t>
            </a:r>
            <a:r>
              <a:rPr lang="en-US" sz="1600" b="1" dirty="0" smtClean="0"/>
              <a:t>&lt;</a:t>
            </a:r>
            <a:r>
              <a:rPr lang="ru-RU" sz="1600" b="1" dirty="0" smtClean="0"/>
              <a:t> Расходы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58877" y="2201987"/>
            <a:ext cx="306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81448" y="2194749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779912" y="2201989"/>
            <a:ext cx="306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73014" y="2201988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19867" y="2250737"/>
            <a:ext cx="306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009183" y="2247726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46447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система РФ – совокупность </a:t>
            </a:r>
          </a:p>
          <a:p>
            <a:pPr algn="ctr"/>
            <a:r>
              <a:rPr lang="ru-RU" sz="25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 всех уровней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31840" y="891123"/>
            <a:ext cx="2799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уровень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0469" y="2115027"/>
            <a:ext cx="2890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уровень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2191" y="3717032"/>
            <a:ext cx="3187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01817" y="1291233"/>
            <a:ext cx="2448272" cy="6255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бюджет</a:t>
            </a:r>
            <a:endParaRPr lang="ru-RU" sz="2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76056" y="1291233"/>
            <a:ext cx="3456384" cy="6255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государственных внебюджетных фондов РФ</a:t>
            </a:r>
            <a:endParaRPr lang="ru-RU" sz="2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1777" y="2564904"/>
            <a:ext cx="3168352" cy="10081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субъектов РФ (Бюджет Ярославской области)</a:t>
            </a:r>
            <a:endParaRPr lang="ru-RU" sz="2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211742" y="2564904"/>
            <a:ext cx="3680738" cy="10081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территориальных государственных внебюджетных фондов </a:t>
            </a:r>
            <a:endParaRPr lang="ru-RU" sz="2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1981" y="4293096"/>
            <a:ext cx="1619672" cy="8640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муниципальных  районов</a:t>
            </a:r>
            <a:endParaRPr lang="ru-RU" sz="1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025037" y="4293096"/>
            <a:ext cx="1548172" cy="8640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городских округов</a:t>
            </a:r>
            <a:endParaRPr lang="ru-RU" sz="1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23928" y="4293096"/>
            <a:ext cx="2095945" cy="8640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городских округов с внутригородским делением</a:t>
            </a:r>
            <a:endParaRPr lang="ru-RU" sz="1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330410" y="4293096"/>
            <a:ext cx="2706086" cy="8640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внутригородских МО городов федерального значения Москвы, Санкт – Петербурга и Севастополя</a:t>
            </a:r>
            <a:endParaRPr lang="ru-RU" sz="1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907135" y="5506500"/>
            <a:ext cx="1952897" cy="87482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городских и сельских поселений</a:t>
            </a:r>
            <a:endParaRPr lang="ru-RU" sz="1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455926" y="5517232"/>
            <a:ext cx="2016224" cy="8640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внутригородских районов</a:t>
            </a:r>
            <a:endParaRPr lang="ru-RU" sz="1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770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438" y="34751"/>
            <a:ext cx="9103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Гражданин и его участие в бюджетном процессе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3239852" y="619526"/>
            <a:ext cx="2664296" cy="914400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- налогоплательщик</a:t>
            </a:r>
            <a:endParaRPr lang="ru-RU" sz="1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04384" y="1577512"/>
            <a:ext cx="4176464" cy="4833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</a:t>
            </a:r>
            <a:endParaRPr lang="ru-RU" sz="1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Бюджет для граждан\картинки для декора\269596_dengi-v-ban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036" y="1978884"/>
            <a:ext cx="1800200" cy="2647353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 со стрелкой вниз 5"/>
          <p:cNvSpPr/>
          <p:nvPr/>
        </p:nvSpPr>
        <p:spPr>
          <a:xfrm>
            <a:off x="3245081" y="4694584"/>
            <a:ext cx="2664296" cy="914400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– получатель социальных гарантий</a:t>
            </a:r>
            <a:endParaRPr lang="ru-RU" sz="1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54334" y="5689167"/>
            <a:ext cx="7272807" cy="11247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гарантии (образование, здравоохранение, </a:t>
            </a:r>
            <a:r>
              <a:rPr lang="ru-RU" sz="16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</a:t>
            </a:r>
            <a:r>
              <a:rPr lang="ru-RU" sz="1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коммунальное хозяйство, культура, физическая культура и спорт, социальные льготы и другие направления социальных гарантий населению – расходная часть бюджета)</a:t>
            </a:r>
            <a:endParaRPr lang="ru-RU" sz="1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D:\Бюджет для граждан\картинки для декора\1zvtqhe_57088d8dda6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47185"/>
            <a:ext cx="1728192" cy="1656746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Бюджет для граждан\картинки для декора\den-medi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946" y="2403931"/>
            <a:ext cx="1545514" cy="1492271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Бюджет для граждан\картинки для декора\ЖКХ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04" y="3987508"/>
            <a:ext cx="1665648" cy="1590642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Бюджет для граждан\картинки для декора\540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746702"/>
            <a:ext cx="1944216" cy="1458162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Бюджет для граждан\картинки для декора\big-dfd96be98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377" y="2492896"/>
            <a:ext cx="1954405" cy="1468489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Бюджет для граждан\картинки для декора\893c8d3232b6e61cc571814d3f2e6b5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41" y="4077072"/>
            <a:ext cx="1806746" cy="1387791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614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664" y="3071"/>
            <a:ext cx="59783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влияния 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гражданина на состав бюджета</a:t>
            </a:r>
            <a:endParaRPr lang="ru-RU" sz="32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1080289"/>
            <a:ext cx="8856984" cy="134059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Дата, время и место проведения публичных слушаний назначаются Главой района. Объявление о дате, времени и месте проведения публичных слушаний, проект районного бюджета или годового отчета об исполнении районного бюджета публикуется в средствах массовой информации не позднее чем за 14 дней до дня проведения публичных слушаний.</a:t>
            </a:r>
            <a:endParaRPr lang="ru-RU" sz="1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2799942"/>
            <a:ext cx="3600400" cy="127713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по проекту бюджета Карачаевского муниципального района</a:t>
            </a:r>
          </a:p>
          <a:p>
            <a:pPr algn="ctr"/>
            <a:endParaRPr lang="ru-RU" sz="1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(проходит ежегодно в декабре)</a:t>
            </a:r>
            <a:endParaRPr lang="ru-RU" sz="1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36096" y="2799942"/>
            <a:ext cx="3528392" cy="127713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по отчету об исполнении бюджета Карачаевского муниципального района</a:t>
            </a:r>
            <a:endParaRPr lang="ru-RU" sz="1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Бюджет для граждан\картинки для декора\publichnye-slushany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869" y="4221088"/>
            <a:ext cx="2305439" cy="1729079"/>
          </a:xfrm>
          <a:prstGeom prst="rect">
            <a:avLst/>
          </a:prstGeom>
          <a:noFill/>
          <a:effectLst>
            <a:glow rad="101600">
              <a:schemeClr val="bg1">
                <a:alpha val="40000"/>
              </a:schemeClr>
            </a:glow>
            <a:softEdge rad="152400"/>
          </a:effectLst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Бюджет для граждан\картинки для декора\53206_orig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93" y="4725144"/>
            <a:ext cx="3057571" cy="1899038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Бюджет для граждан\картинки для декора\content_o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16" y="4869160"/>
            <a:ext cx="2672952" cy="1652497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355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9.xml><?xml version="1.0" encoding="utf-8"?>
<a:theme xmlns:a="http://schemas.openxmlformats.org/drawingml/2006/main" name="Аспект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Override1.xml><?xml version="1.0" encoding="utf-8"?>
<a:themeOverride xmlns:a="http://schemas.openxmlformats.org/drawingml/2006/main">
  <a:clrScheme name="Параллакс">
    <a:dk1>
      <a:sysClr val="windowText" lastClr="000000"/>
    </a:dk1>
    <a:lt1>
      <a:sysClr val="window" lastClr="FFFFFF"/>
    </a:lt1>
    <a:dk2>
      <a:srgbClr val="212121"/>
    </a:dk2>
    <a:lt2>
      <a:srgbClr val="CDD0D1"/>
    </a:lt2>
    <a:accent1>
      <a:srgbClr val="8BB434"/>
    </a:accent1>
    <a:accent2>
      <a:srgbClr val="33A583"/>
    </a:accent2>
    <a:accent3>
      <a:srgbClr val="3594B4"/>
    </a:accent3>
    <a:accent4>
      <a:srgbClr val="6063B4"/>
    </a:accent4>
    <a:accent5>
      <a:srgbClr val="D35731"/>
    </a:accent5>
    <a:accent6>
      <a:srgbClr val="EBAC4B"/>
    </a:accent6>
    <a:hlink>
      <a:srgbClr val="65AD30"/>
    </a:hlink>
    <a:folHlink>
      <a:srgbClr val="8ED25B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6868</TotalTime>
  <Words>4626</Words>
  <Application>Microsoft Office PowerPoint</Application>
  <PresentationFormat>Экран (4:3)</PresentationFormat>
  <Paragraphs>916</Paragraphs>
  <Slides>41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41</vt:i4>
      </vt:variant>
    </vt:vector>
  </HeadingPairs>
  <TitlesOfParts>
    <vt:vector size="58" baseType="lpstr">
      <vt:lpstr>Arial</vt:lpstr>
      <vt:lpstr>Calibri</vt:lpstr>
      <vt:lpstr>Calibri Light</vt:lpstr>
      <vt:lpstr>Corbel</vt:lpstr>
      <vt:lpstr>Times New Roman</vt:lpstr>
      <vt:lpstr>Trebuchet MS</vt:lpstr>
      <vt:lpstr>Wingdings 2</vt:lpstr>
      <vt:lpstr>Wingdings 3</vt:lpstr>
      <vt:lpstr>HDOfficeLightV0</vt:lpstr>
      <vt:lpstr>1_HDOfficeLightV0</vt:lpstr>
      <vt:lpstr>2_HDOfficeLightV0</vt:lpstr>
      <vt:lpstr>3_HDOfficeLightV0</vt:lpstr>
      <vt:lpstr>4_HDOfficeLightV0</vt:lpstr>
      <vt:lpstr>Тема Office</vt:lpstr>
      <vt:lpstr>1_Тема Office</vt:lpstr>
      <vt:lpstr>Параллакс</vt:lpstr>
      <vt:lpstr>Аспект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Муниципальная программа  «Устойчивое развитие сельских территорий Карачаевского муниципального района на 2014-2017 годы и на период до 2020 года» Ответственный исполнитель: Администрация Карачаевского муниципального района</vt:lpstr>
      <vt:lpstr>Презентация PowerPoint</vt:lpstr>
      <vt:lpstr>Презентация PowerPoint</vt:lpstr>
      <vt:lpstr>Презентация PowerPoint</vt:lpstr>
      <vt:lpstr>Муниципальная программа                                             «Профилактика терроризма и экстремизма в Карачаевском муниципальном районе на 2016-2018 годы» Ответственный исполнитель: Администрация Карачаевского муниципального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Муниципальная программа  «Обеспечение жильем молодых семей на 2016-2018 годы»  Ответственный исполнитель: Управление образования, физической культуры, спорта и молодежной политики администрации Карачаевского муниципального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Казимирова Ирина</dc:creator>
  <cp:lastModifiedBy>User</cp:lastModifiedBy>
  <cp:revision>776</cp:revision>
  <dcterms:created xsi:type="dcterms:W3CDTF">2017-12-15T05:47:06Z</dcterms:created>
  <dcterms:modified xsi:type="dcterms:W3CDTF">2018-10-04T14:50:01Z</dcterms:modified>
</cp:coreProperties>
</file>