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7" r:id="rId2"/>
    <p:sldId id="259" r:id="rId3"/>
    <p:sldId id="260" r:id="rId4"/>
    <p:sldId id="261" r:id="rId5"/>
    <p:sldId id="262" r:id="rId6"/>
    <p:sldId id="263" r:id="rId7"/>
    <p:sldId id="333" r:id="rId8"/>
    <p:sldId id="336" r:id="rId9"/>
    <p:sldId id="338" r:id="rId10"/>
    <p:sldId id="339" r:id="rId11"/>
    <p:sldId id="268" r:id="rId12"/>
    <p:sldId id="269" r:id="rId13"/>
    <p:sldId id="270" r:id="rId14"/>
    <p:sldId id="331" r:id="rId15"/>
    <p:sldId id="332" r:id="rId16"/>
    <p:sldId id="340" r:id="rId17"/>
    <p:sldId id="341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16" r:id="rId29"/>
    <p:sldId id="317" r:id="rId30"/>
    <p:sldId id="318" r:id="rId31"/>
    <p:sldId id="342" r:id="rId32"/>
    <p:sldId id="319" r:id="rId3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CC9900"/>
    <a:srgbClr val="CC00CC"/>
    <a:srgbClr val="006699"/>
    <a:srgbClr val="F5FFEF"/>
    <a:srgbClr val="F2F8EC"/>
    <a:srgbClr val="FFCC99"/>
    <a:srgbClr val="153F2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16" y="-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895061728395063E-2"/>
          <c:y val="4.6015740547670193E-2"/>
          <c:w val="0.92052469135802473"/>
          <c:h val="0.59587620601697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3C-4184-99C9-11C2C2CD97B5}"/>
              </c:ext>
            </c:extLst>
          </c:dPt>
          <c:dPt>
            <c:idx val="1"/>
            <c:bubble3D val="0"/>
            <c:explosion val="2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94-484C-9CA7-C6E9DD0218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94-484C-9CA7-C6E9DD021863}"/>
              </c:ext>
            </c:extLst>
          </c:dPt>
          <c:dPt>
            <c:idx val="3"/>
            <c:bubble3D val="0"/>
            <c:spPr>
              <a:solidFill>
                <a:srgbClr val="CC66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3C-4184-99C9-11C2C2CD97B5}"/>
              </c:ext>
            </c:extLst>
          </c:dPt>
          <c:dPt>
            <c:idx val="4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3C-4184-99C9-11C2C2CD97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83C-4184-99C9-11C2C2CD97B5}"/>
              </c:ext>
            </c:extLst>
          </c:dPt>
          <c:dPt>
            <c:idx val="6"/>
            <c:bubble3D val="0"/>
            <c:explosion val="16"/>
            <c:spPr>
              <a:solidFill>
                <a:srgbClr val="CC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494-484C-9CA7-C6E9DD021863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83C-4184-99C9-11C2C2CD97B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94-484C-9CA7-C6E9DD02186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Налог на прибыль</a:t>
                    </a:r>
                  </a:p>
                  <a:p>
                    <a:r>
                      <a:rPr lang="ru-RU" baseline="0" dirty="0" smtClean="0"/>
                      <a:t>организаций; 22,2</a:t>
                    </a:r>
                    <a:endParaRPr lang="ru-RU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3C-4184-99C9-11C2C2CD97B5}"/>
                </c:ext>
              </c:extLst>
            </c:dLbl>
            <c:dLbl>
              <c:idx val="1"/>
              <c:layout>
                <c:manualLayout>
                  <c:x val="-0.14351851851851852"/>
                  <c:y val="1.23170027979963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доходы</a:t>
                    </a:r>
                  </a:p>
                  <a:p>
                    <a:r>
                      <a:rPr lang="ru-RU" baseline="0" dirty="0" smtClean="0"/>
                      <a:t>Физических лиц</a:t>
                    </a:r>
                  </a:p>
                  <a:p>
                    <a:r>
                      <a:rPr lang="ru-RU" baseline="0" dirty="0" smtClean="0"/>
                      <a:t>41,5</a:t>
                    </a:r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94-484C-9CA7-C6E9DD021863}"/>
                </c:ext>
              </c:extLst>
            </c:dLbl>
            <c:dLbl>
              <c:idx val="2"/>
              <c:layout>
                <c:manualLayout>
                  <c:x val="-2.9239766081871343E-3"/>
                  <c:y val="-0.146991344423830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</a:t>
                    </a:r>
                    <a:r>
                      <a:rPr lang="ru-RU" baseline="0" dirty="0" smtClean="0"/>
                      <a:t>; 16,7</a:t>
                    </a:r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494-484C-9CA7-C6E9DD021863}"/>
                </c:ext>
              </c:extLst>
            </c:dLbl>
            <c:dLbl>
              <c:idx val="3"/>
              <c:layout>
                <c:manualLayout>
                  <c:x val="2.6315789473684209E-2"/>
                  <c:y val="-0.1730704539183815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Упрощенная</a:t>
                    </a:r>
                  </a:p>
                  <a:p>
                    <a:r>
                      <a:rPr lang="ru-RU" baseline="0" dirty="0" smtClean="0"/>
                      <a:t>система</a:t>
                    </a:r>
                  </a:p>
                  <a:p>
                    <a:r>
                      <a:rPr lang="ru-RU" baseline="0" dirty="0" err="1" smtClean="0"/>
                      <a:t>налогооблажения</a:t>
                    </a:r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5,7</a:t>
                    </a:r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83C-4184-99C9-11C2C2CD97B5}"/>
                </c:ext>
              </c:extLst>
            </c:dLbl>
            <c:dLbl>
              <c:idx val="4"/>
              <c:layout>
                <c:manualLayout>
                  <c:x val="6.8713450292397657E-2"/>
                  <c:y val="-8.53498128912567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</a:t>
                    </a:r>
                  </a:p>
                  <a:p>
                    <a:r>
                      <a:rPr lang="ru-RU" baseline="0" dirty="0" smtClean="0"/>
                      <a:t>Имущество</a:t>
                    </a:r>
                  </a:p>
                  <a:p>
                    <a:r>
                      <a:rPr lang="ru-RU" baseline="0" dirty="0" smtClean="0"/>
                      <a:t>организаций; 5,9</a:t>
                    </a:r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83C-4184-99C9-11C2C2CD97B5}"/>
                </c:ext>
              </c:extLst>
            </c:dLbl>
            <c:dLbl>
              <c:idx val="5"/>
              <c:layout>
                <c:manualLayout>
                  <c:x val="0.10526315789473684"/>
                  <c:y val="-1.42249688152095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Транспортный</a:t>
                    </a:r>
                  </a:p>
                  <a:p>
                    <a:r>
                      <a:rPr lang="ru-RU" baseline="0" dirty="0" smtClean="0"/>
                      <a:t>налог; 3,5</a:t>
                    </a:r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83C-4184-99C9-11C2C2CD97B5}"/>
                </c:ext>
              </c:extLst>
            </c:dLbl>
            <c:dLbl>
              <c:idx val="6"/>
              <c:layout>
                <c:manualLayout>
                  <c:x val="0.12037037037037036"/>
                  <c:y val="9.60726218243711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добычу</a:t>
                    </a:r>
                  </a:p>
                  <a:p>
                    <a:r>
                      <a:rPr lang="ru-RU" baseline="0" dirty="0" smtClean="0"/>
                      <a:t>Полезных</a:t>
                    </a:r>
                  </a:p>
                  <a:p>
                    <a:r>
                      <a:rPr lang="ru-RU" baseline="0" dirty="0" smtClean="0"/>
                      <a:t>ископаемых; 0,7</a:t>
                    </a:r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494-484C-9CA7-C6E9DD021863}"/>
                </c:ext>
              </c:extLst>
            </c:dLbl>
            <c:dLbl>
              <c:idx val="7"/>
              <c:layout>
                <c:manualLayout>
                  <c:x val="-0.11574074074074074"/>
                  <c:y val="0.234023053161929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налоговые доходы</a:t>
                    </a:r>
                    <a:r>
                      <a:rPr lang="ru-RU" baseline="0" dirty="0" smtClean="0"/>
                      <a:t>; </a:t>
                    </a:r>
                    <a:r>
                      <a:rPr lang="ru-RU" sz="1800" baseline="0" dirty="0" smtClean="0"/>
                      <a:t>0,4</a:t>
                    </a:r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5586419753086425"/>
                  <c:y val="8.621901958597404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Неналоговые</a:t>
                    </a:r>
                  </a:p>
                  <a:p>
                    <a:r>
                      <a:rPr lang="ru-RU" baseline="0" dirty="0" smtClean="0"/>
                      <a:t>доходы; 3,3</a:t>
                    </a:r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494-484C-9CA7-C6E9DD021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 </c:v>
                </c:pt>
                <c:pt idx="3">
                  <c:v>Упрощенная система налогообложения</c:v>
                </c:pt>
                <c:pt idx="4">
                  <c:v>Налог на имущество организаций</c:v>
                </c:pt>
                <c:pt idx="5">
                  <c:v>Транспортный налог </c:v>
                </c:pt>
                <c:pt idx="6">
                  <c:v>Налог на добычу полезных ископаемых</c:v>
                </c:pt>
                <c:pt idx="7">
                  <c:v>Прочие налоговые доходы</c:v>
                </c:pt>
                <c:pt idx="8">
                  <c:v>Неналоговые доходы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22.2</c:v>
                </c:pt>
                <c:pt idx="1">
                  <c:v>41.5</c:v>
                </c:pt>
                <c:pt idx="2">
                  <c:v>16.7</c:v>
                </c:pt>
                <c:pt idx="3">
                  <c:v>5.7</c:v>
                </c:pt>
                <c:pt idx="4">
                  <c:v>5.9</c:v>
                </c:pt>
                <c:pt idx="5">
                  <c:v>3.5</c:v>
                </c:pt>
                <c:pt idx="6">
                  <c:v>0.7</c:v>
                </c:pt>
                <c:pt idx="7">
                  <c:v>0.4</c:v>
                </c:pt>
                <c:pt idx="8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94-484C-9CA7-C6E9DD02186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0023F-DFFE-4460-834A-757851261906}" type="doc">
      <dgm:prSet loTypeId="urn:microsoft.com/office/officeart/2009/3/layout/StepUp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631096B-13D7-44AD-A23E-7430091DF15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1.Составление проекта бюджета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A24B898-3937-4B85-80CF-EC87060A7DD3}" type="parTrans" cxnId="{D023EB45-0DB4-4C65-86BB-14743214969C}">
      <dgm:prSet/>
      <dgm:spPr/>
      <dgm:t>
        <a:bodyPr/>
        <a:lstStyle/>
        <a:p>
          <a:endParaRPr lang="ru-RU"/>
        </a:p>
      </dgm:t>
    </dgm:pt>
    <dgm:pt modelId="{DD32239F-7BA6-49CD-BDF7-575D987769AF}" type="sibTrans" cxnId="{D023EB45-0DB4-4C65-86BB-14743214969C}">
      <dgm:prSet/>
      <dgm:spPr/>
      <dgm:t>
        <a:bodyPr/>
        <a:lstStyle/>
        <a:p>
          <a:endParaRPr lang="ru-RU"/>
        </a:p>
      </dgm:t>
    </dgm:pt>
    <dgm:pt modelId="{5F4690B4-C0CC-4D25-8360-32BAC405321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2.Рассмотрение проекта бюджета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4C0BAFA-BC0F-480F-97B6-13A8260B0F89}" type="parTrans" cxnId="{4BBCB300-7271-40DA-8531-248E5767314F}">
      <dgm:prSet/>
      <dgm:spPr/>
      <dgm:t>
        <a:bodyPr/>
        <a:lstStyle/>
        <a:p>
          <a:endParaRPr lang="ru-RU"/>
        </a:p>
      </dgm:t>
    </dgm:pt>
    <dgm:pt modelId="{698E3832-8F5D-4261-ABBC-276432E5CE85}" type="sibTrans" cxnId="{4BBCB300-7271-40DA-8531-248E5767314F}">
      <dgm:prSet/>
      <dgm:spPr/>
      <dgm:t>
        <a:bodyPr/>
        <a:lstStyle/>
        <a:p>
          <a:endParaRPr lang="ru-RU"/>
        </a:p>
      </dgm:t>
    </dgm:pt>
    <dgm:pt modelId="{8AB90CD4-6A0B-48BA-8E7F-3625155C50E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3.Утверждение бюджета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8CDDF11-E581-4DF5-8B63-2764F4E8AA86}" type="parTrans" cxnId="{FCA8EDEF-15BF-4FE3-A73E-ED391C2F5E7F}">
      <dgm:prSet/>
      <dgm:spPr/>
      <dgm:t>
        <a:bodyPr/>
        <a:lstStyle/>
        <a:p>
          <a:endParaRPr lang="ru-RU"/>
        </a:p>
      </dgm:t>
    </dgm:pt>
    <dgm:pt modelId="{DA6A257F-DA84-4F64-9A4A-59A7502E3ABB}" type="sibTrans" cxnId="{FCA8EDEF-15BF-4FE3-A73E-ED391C2F5E7F}">
      <dgm:prSet/>
      <dgm:spPr/>
      <dgm:t>
        <a:bodyPr/>
        <a:lstStyle/>
        <a:p>
          <a:endParaRPr lang="ru-RU"/>
        </a:p>
      </dgm:t>
    </dgm:pt>
    <dgm:pt modelId="{8D910CCA-A47D-401A-B79E-8DC22CF26AA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4.Исполнение бюджета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243298A-DF5D-4BBE-BD41-BD84C5A747A2}" type="parTrans" cxnId="{7CBA5B9C-E8A1-4C7D-9CA4-FD65CA4FB8C3}">
      <dgm:prSet/>
      <dgm:spPr/>
      <dgm:t>
        <a:bodyPr/>
        <a:lstStyle/>
        <a:p>
          <a:endParaRPr lang="ru-RU"/>
        </a:p>
      </dgm:t>
    </dgm:pt>
    <dgm:pt modelId="{03B115FC-E0D5-41C1-A6C5-F2F6C5734275}" type="sibTrans" cxnId="{7CBA5B9C-E8A1-4C7D-9CA4-FD65CA4FB8C3}">
      <dgm:prSet/>
      <dgm:spPr/>
      <dgm:t>
        <a:bodyPr/>
        <a:lstStyle/>
        <a:p>
          <a:endParaRPr lang="ru-RU"/>
        </a:p>
      </dgm:t>
    </dgm:pt>
    <dgm:pt modelId="{82D7E1AC-0748-4029-B3F0-3556E978D5D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5.Контроль за исполнением бюджета. Учет, проверка и отчетность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570B3C5-BD67-4987-9363-C5F2D4320031}" type="parTrans" cxnId="{B5FF6890-9FA9-4BB1-975E-B83343527F24}">
      <dgm:prSet/>
      <dgm:spPr/>
      <dgm:t>
        <a:bodyPr/>
        <a:lstStyle/>
        <a:p>
          <a:endParaRPr lang="ru-RU"/>
        </a:p>
      </dgm:t>
    </dgm:pt>
    <dgm:pt modelId="{11924C9D-B84C-4DD2-A08D-321CB82AE9B4}" type="sibTrans" cxnId="{B5FF6890-9FA9-4BB1-975E-B83343527F24}">
      <dgm:prSet/>
      <dgm:spPr/>
      <dgm:t>
        <a:bodyPr/>
        <a:lstStyle/>
        <a:p>
          <a:endParaRPr lang="ru-RU"/>
        </a:p>
      </dgm:t>
    </dgm:pt>
    <dgm:pt modelId="{75E7FE10-644C-4623-AD64-C09250CD2936}" type="pres">
      <dgm:prSet presAssocID="{5D90023F-DFFE-4460-834A-75785126190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568195C-328F-45C9-8936-5801BC74B53E}" type="pres">
      <dgm:prSet presAssocID="{0631096B-13D7-44AD-A23E-7430091DF15B}" presName="composite" presStyleCnt="0"/>
      <dgm:spPr/>
    </dgm:pt>
    <dgm:pt modelId="{262F7058-BF94-41D3-8D55-39A2736F0860}" type="pres">
      <dgm:prSet presAssocID="{0631096B-13D7-44AD-A23E-7430091DF15B}" presName="LShape" presStyleLbl="alignNode1" presStyleIdx="0" presStyleCnt="9"/>
      <dgm:spPr/>
    </dgm:pt>
    <dgm:pt modelId="{9A8E7BC4-8597-4ADF-BB85-D7764629ED6D}" type="pres">
      <dgm:prSet presAssocID="{0631096B-13D7-44AD-A23E-7430091DF15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F0A60-844E-45E5-B591-3A3EF7729765}" type="pres">
      <dgm:prSet presAssocID="{0631096B-13D7-44AD-A23E-7430091DF15B}" presName="Triangle" presStyleLbl="alignNode1" presStyleIdx="1" presStyleCnt="9"/>
      <dgm:spPr/>
    </dgm:pt>
    <dgm:pt modelId="{2B1DDA43-67C5-40F9-A220-38C0BF72FF13}" type="pres">
      <dgm:prSet presAssocID="{DD32239F-7BA6-49CD-BDF7-575D987769AF}" presName="sibTrans" presStyleCnt="0"/>
      <dgm:spPr/>
    </dgm:pt>
    <dgm:pt modelId="{B2AE4047-57E4-4E44-A184-45E0AA13C43D}" type="pres">
      <dgm:prSet presAssocID="{DD32239F-7BA6-49CD-BDF7-575D987769AF}" presName="space" presStyleCnt="0"/>
      <dgm:spPr/>
    </dgm:pt>
    <dgm:pt modelId="{9816F7A2-6F1A-4BB0-B4D2-DB3AA67CBC0B}" type="pres">
      <dgm:prSet presAssocID="{5F4690B4-C0CC-4D25-8360-32BAC4053213}" presName="composite" presStyleCnt="0"/>
      <dgm:spPr/>
    </dgm:pt>
    <dgm:pt modelId="{8EB6546E-A85C-4088-A562-C14EE8B54343}" type="pres">
      <dgm:prSet presAssocID="{5F4690B4-C0CC-4D25-8360-32BAC4053213}" presName="LShape" presStyleLbl="alignNode1" presStyleIdx="2" presStyleCnt="9"/>
      <dgm:spPr/>
    </dgm:pt>
    <dgm:pt modelId="{F296730A-3283-4156-AB7B-DD3253F0B2E9}" type="pres">
      <dgm:prSet presAssocID="{5F4690B4-C0CC-4D25-8360-32BAC405321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54B00-18B4-4826-8861-46B9DC063B88}" type="pres">
      <dgm:prSet presAssocID="{5F4690B4-C0CC-4D25-8360-32BAC4053213}" presName="Triangle" presStyleLbl="alignNode1" presStyleIdx="3" presStyleCnt="9"/>
      <dgm:spPr/>
    </dgm:pt>
    <dgm:pt modelId="{01851413-5485-45EF-B122-ED4D6994DA39}" type="pres">
      <dgm:prSet presAssocID="{698E3832-8F5D-4261-ABBC-276432E5CE85}" presName="sibTrans" presStyleCnt="0"/>
      <dgm:spPr/>
    </dgm:pt>
    <dgm:pt modelId="{D52BABB3-FB0D-4F49-99AF-4A7D24858F24}" type="pres">
      <dgm:prSet presAssocID="{698E3832-8F5D-4261-ABBC-276432E5CE85}" presName="space" presStyleCnt="0"/>
      <dgm:spPr/>
    </dgm:pt>
    <dgm:pt modelId="{0CA00A96-24ED-400D-87A6-F9CB8AAF2707}" type="pres">
      <dgm:prSet presAssocID="{8AB90CD4-6A0B-48BA-8E7F-3625155C50EE}" presName="composite" presStyleCnt="0"/>
      <dgm:spPr/>
    </dgm:pt>
    <dgm:pt modelId="{ADFC1307-87C9-4B8C-8E06-731B1009C4DD}" type="pres">
      <dgm:prSet presAssocID="{8AB90CD4-6A0B-48BA-8E7F-3625155C50EE}" presName="LShape" presStyleLbl="alignNode1" presStyleIdx="4" presStyleCnt="9"/>
      <dgm:spPr/>
    </dgm:pt>
    <dgm:pt modelId="{0FD8B68B-990A-45BB-9EB4-0CC18BCE5CBC}" type="pres">
      <dgm:prSet presAssocID="{8AB90CD4-6A0B-48BA-8E7F-3625155C50E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1A16D-0807-4AE2-B374-1D39E018DD5E}" type="pres">
      <dgm:prSet presAssocID="{8AB90CD4-6A0B-48BA-8E7F-3625155C50EE}" presName="Triangle" presStyleLbl="alignNode1" presStyleIdx="5" presStyleCnt="9"/>
      <dgm:spPr/>
    </dgm:pt>
    <dgm:pt modelId="{1DF102B9-333F-4A93-942D-4464C51FC2C6}" type="pres">
      <dgm:prSet presAssocID="{DA6A257F-DA84-4F64-9A4A-59A7502E3ABB}" presName="sibTrans" presStyleCnt="0"/>
      <dgm:spPr/>
    </dgm:pt>
    <dgm:pt modelId="{2768A12D-B160-444D-8EFB-5CAD26B1D20B}" type="pres">
      <dgm:prSet presAssocID="{DA6A257F-DA84-4F64-9A4A-59A7502E3ABB}" presName="space" presStyleCnt="0"/>
      <dgm:spPr/>
    </dgm:pt>
    <dgm:pt modelId="{9E6CB328-737B-4FB7-BC60-2A2413C35167}" type="pres">
      <dgm:prSet presAssocID="{8D910CCA-A47D-401A-B79E-8DC22CF26AA1}" presName="composite" presStyleCnt="0"/>
      <dgm:spPr/>
    </dgm:pt>
    <dgm:pt modelId="{31BE4FAB-682E-40F4-90A1-C4F26BB1FAAC}" type="pres">
      <dgm:prSet presAssocID="{8D910CCA-A47D-401A-B79E-8DC22CF26AA1}" presName="LShape" presStyleLbl="alignNode1" presStyleIdx="6" presStyleCnt="9"/>
      <dgm:spPr/>
    </dgm:pt>
    <dgm:pt modelId="{87EE50B8-4E6B-4151-A70A-CD8308C245E2}" type="pres">
      <dgm:prSet presAssocID="{8D910CCA-A47D-401A-B79E-8DC22CF26AA1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73E23-BF85-46C5-9CAE-A99A15D89EDA}" type="pres">
      <dgm:prSet presAssocID="{8D910CCA-A47D-401A-B79E-8DC22CF26AA1}" presName="Triangle" presStyleLbl="alignNode1" presStyleIdx="7" presStyleCnt="9"/>
      <dgm:spPr/>
    </dgm:pt>
    <dgm:pt modelId="{E33F852A-40F3-4D5C-BC63-1A882E01EFA1}" type="pres">
      <dgm:prSet presAssocID="{03B115FC-E0D5-41C1-A6C5-F2F6C5734275}" presName="sibTrans" presStyleCnt="0"/>
      <dgm:spPr/>
    </dgm:pt>
    <dgm:pt modelId="{97D6BDEA-CDFC-4F20-97C5-BA696ACFF96E}" type="pres">
      <dgm:prSet presAssocID="{03B115FC-E0D5-41C1-A6C5-F2F6C5734275}" presName="space" presStyleCnt="0"/>
      <dgm:spPr/>
    </dgm:pt>
    <dgm:pt modelId="{0660697A-45C6-404F-A178-7362F162B8A5}" type="pres">
      <dgm:prSet presAssocID="{82D7E1AC-0748-4029-B3F0-3556E978D5D5}" presName="composite" presStyleCnt="0"/>
      <dgm:spPr/>
    </dgm:pt>
    <dgm:pt modelId="{D25BCA3B-927F-4EA3-B2AB-A91B118688B5}" type="pres">
      <dgm:prSet presAssocID="{82D7E1AC-0748-4029-B3F0-3556E978D5D5}" presName="LShape" presStyleLbl="alignNode1" presStyleIdx="8" presStyleCnt="9"/>
      <dgm:spPr/>
    </dgm:pt>
    <dgm:pt modelId="{4091C443-7ED3-4BAC-9C61-7D7D5E24BA44}" type="pres">
      <dgm:prSet presAssocID="{82D7E1AC-0748-4029-B3F0-3556E978D5D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A709F6-79B6-414B-A0EE-C6D31C0618D2}" type="presOf" srcId="{8AB90CD4-6A0B-48BA-8E7F-3625155C50EE}" destId="{0FD8B68B-990A-45BB-9EB4-0CC18BCE5CBC}" srcOrd="0" destOrd="0" presId="urn:microsoft.com/office/officeart/2009/3/layout/StepUpProcess"/>
    <dgm:cxn modelId="{4BBCB300-7271-40DA-8531-248E5767314F}" srcId="{5D90023F-DFFE-4460-834A-757851261906}" destId="{5F4690B4-C0CC-4D25-8360-32BAC4053213}" srcOrd="1" destOrd="0" parTransId="{04C0BAFA-BC0F-480F-97B6-13A8260B0F89}" sibTransId="{698E3832-8F5D-4261-ABBC-276432E5CE85}"/>
    <dgm:cxn modelId="{D023EB45-0DB4-4C65-86BB-14743214969C}" srcId="{5D90023F-DFFE-4460-834A-757851261906}" destId="{0631096B-13D7-44AD-A23E-7430091DF15B}" srcOrd="0" destOrd="0" parTransId="{4A24B898-3937-4B85-80CF-EC87060A7DD3}" sibTransId="{DD32239F-7BA6-49CD-BDF7-575D987769AF}"/>
    <dgm:cxn modelId="{7C31370E-F70F-4EA4-B7A9-AC15D7AE3CA1}" type="presOf" srcId="{0631096B-13D7-44AD-A23E-7430091DF15B}" destId="{9A8E7BC4-8597-4ADF-BB85-D7764629ED6D}" srcOrd="0" destOrd="0" presId="urn:microsoft.com/office/officeart/2009/3/layout/StepUpProcess"/>
    <dgm:cxn modelId="{FCA8EDEF-15BF-4FE3-A73E-ED391C2F5E7F}" srcId="{5D90023F-DFFE-4460-834A-757851261906}" destId="{8AB90CD4-6A0B-48BA-8E7F-3625155C50EE}" srcOrd="2" destOrd="0" parTransId="{98CDDF11-E581-4DF5-8B63-2764F4E8AA86}" sibTransId="{DA6A257F-DA84-4F64-9A4A-59A7502E3ABB}"/>
    <dgm:cxn modelId="{01F59E07-8B1E-4262-A520-02FA2F033652}" type="presOf" srcId="{5F4690B4-C0CC-4D25-8360-32BAC4053213}" destId="{F296730A-3283-4156-AB7B-DD3253F0B2E9}" srcOrd="0" destOrd="0" presId="urn:microsoft.com/office/officeart/2009/3/layout/StepUpProcess"/>
    <dgm:cxn modelId="{656E7598-CA91-4214-B4FF-A4A922A31386}" type="presOf" srcId="{82D7E1AC-0748-4029-B3F0-3556E978D5D5}" destId="{4091C443-7ED3-4BAC-9C61-7D7D5E24BA44}" srcOrd="0" destOrd="0" presId="urn:microsoft.com/office/officeart/2009/3/layout/StepUpProcess"/>
    <dgm:cxn modelId="{B5FF6890-9FA9-4BB1-975E-B83343527F24}" srcId="{5D90023F-DFFE-4460-834A-757851261906}" destId="{82D7E1AC-0748-4029-B3F0-3556E978D5D5}" srcOrd="4" destOrd="0" parTransId="{7570B3C5-BD67-4987-9363-C5F2D4320031}" sibTransId="{11924C9D-B84C-4DD2-A08D-321CB82AE9B4}"/>
    <dgm:cxn modelId="{7CBA5B9C-E8A1-4C7D-9CA4-FD65CA4FB8C3}" srcId="{5D90023F-DFFE-4460-834A-757851261906}" destId="{8D910CCA-A47D-401A-B79E-8DC22CF26AA1}" srcOrd="3" destOrd="0" parTransId="{9243298A-DF5D-4BBE-BD41-BD84C5A747A2}" sibTransId="{03B115FC-E0D5-41C1-A6C5-F2F6C5734275}"/>
    <dgm:cxn modelId="{53855D30-FD6E-496A-9444-12AFD3970D81}" type="presOf" srcId="{5D90023F-DFFE-4460-834A-757851261906}" destId="{75E7FE10-644C-4623-AD64-C09250CD2936}" srcOrd="0" destOrd="0" presId="urn:microsoft.com/office/officeart/2009/3/layout/StepUpProcess"/>
    <dgm:cxn modelId="{61C96277-8E5C-42EB-AF42-2BB39CC1629E}" type="presOf" srcId="{8D910CCA-A47D-401A-B79E-8DC22CF26AA1}" destId="{87EE50B8-4E6B-4151-A70A-CD8308C245E2}" srcOrd="0" destOrd="0" presId="urn:microsoft.com/office/officeart/2009/3/layout/StepUpProcess"/>
    <dgm:cxn modelId="{2E559E77-D880-497B-81F9-0B1CC5132162}" type="presParOf" srcId="{75E7FE10-644C-4623-AD64-C09250CD2936}" destId="{6568195C-328F-45C9-8936-5801BC74B53E}" srcOrd="0" destOrd="0" presId="urn:microsoft.com/office/officeart/2009/3/layout/StepUpProcess"/>
    <dgm:cxn modelId="{DDA56EB2-8B65-4A58-9BA7-773EF5A4BEE8}" type="presParOf" srcId="{6568195C-328F-45C9-8936-5801BC74B53E}" destId="{262F7058-BF94-41D3-8D55-39A2736F0860}" srcOrd="0" destOrd="0" presId="urn:microsoft.com/office/officeart/2009/3/layout/StepUpProcess"/>
    <dgm:cxn modelId="{EC767FB6-09C7-4FA6-8780-607179274F0D}" type="presParOf" srcId="{6568195C-328F-45C9-8936-5801BC74B53E}" destId="{9A8E7BC4-8597-4ADF-BB85-D7764629ED6D}" srcOrd="1" destOrd="0" presId="urn:microsoft.com/office/officeart/2009/3/layout/StepUpProcess"/>
    <dgm:cxn modelId="{E9EC422E-A556-4F20-96B1-3949D47A16C3}" type="presParOf" srcId="{6568195C-328F-45C9-8936-5801BC74B53E}" destId="{788F0A60-844E-45E5-B591-3A3EF7729765}" srcOrd="2" destOrd="0" presId="urn:microsoft.com/office/officeart/2009/3/layout/StepUpProcess"/>
    <dgm:cxn modelId="{7B19AE95-60C7-4C79-973C-B4014C8A688C}" type="presParOf" srcId="{75E7FE10-644C-4623-AD64-C09250CD2936}" destId="{2B1DDA43-67C5-40F9-A220-38C0BF72FF13}" srcOrd="1" destOrd="0" presId="urn:microsoft.com/office/officeart/2009/3/layout/StepUpProcess"/>
    <dgm:cxn modelId="{62E536A4-629C-4F88-8106-6B08F0487B5D}" type="presParOf" srcId="{2B1DDA43-67C5-40F9-A220-38C0BF72FF13}" destId="{B2AE4047-57E4-4E44-A184-45E0AA13C43D}" srcOrd="0" destOrd="0" presId="urn:microsoft.com/office/officeart/2009/3/layout/StepUpProcess"/>
    <dgm:cxn modelId="{36702D13-5EB5-48C9-A134-A26AD383226E}" type="presParOf" srcId="{75E7FE10-644C-4623-AD64-C09250CD2936}" destId="{9816F7A2-6F1A-4BB0-B4D2-DB3AA67CBC0B}" srcOrd="2" destOrd="0" presId="urn:microsoft.com/office/officeart/2009/3/layout/StepUpProcess"/>
    <dgm:cxn modelId="{3C615334-0DCD-4DE9-A5FF-41099B50555A}" type="presParOf" srcId="{9816F7A2-6F1A-4BB0-B4D2-DB3AA67CBC0B}" destId="{8EB6546E-A85C-4088-A562-C14EE8B54343}" srcOrd="0" destOrd="0" presId="urn:microsoft.com/office/officeart/2009/3/layout/StepUpProcess"/>
    <dgm:cxn modelId="{A55FA424-0565-4FE5-9DA0-EB8B6824CFCA}" type="presParOf" srcId="{9816F7A2-6F1A-4BB0-B4D2-DB3AA67CBC0B}" destId="{F296730A-3283-4156-AB7B-DD3253F0B2E9}" srcOrd="1" destOrd="0" presId="urn:microsoft.com/office/officeart/2009/3/layout/StepUpProcess"/>
    <dgm:cxn modelId="{0D70ED95-EB3C-4721-B91F-D173E40BCEAC}" type="presParOf" srcId="{9816F7A2-6F1A-4BB0-B4D2-DB3AA67CBC0B}" destId="{F6A54B00-18B4-4826-8861-46B9DC063B88}" srcOrd="2" destOrd="0" presId="urn:microsoft.com/office/officeart/2009/3/layout/StepUpProcess"/>
    <dgm:cxn modelId="{F22BE7C4-3BD0-4C63-A5E8-69A5ED1793CD}" type="presParOf" srcId="{75E7FE10-644C-4623-AD64-C09250CD2936}" destId="{01851413-5485-45EF-B122-ED4D6994DA39}" srcOrd="3" destOrd="0" presId="urn:microsoft.com/office/officeart/2009/3/layout/StepUpProcess"/>
    <dgm:cxn modelId="{391146A0-0779-4AB8-B188-37E1AC677850}" type="presParOf" srcId="{01851413-5485-45EF-B122-ED4D6994DA39}" destId="{D52BABB3-FB0D-4F49-99AF-4A7D24858F24}" srcOrd="0" destOrd="0" presId="urn:microsoft.com/office/officeart/2009/3/layout/StepUpProcess"/>
    <dgm:cxn modelId="{69829C82-1567-47F2-BBED-F805242DA53F}" type="presParOf" srcId="{75E7FE10-644C-4623-AD64-C09250CD2936}" destId="{0CA00A96-24ED-400D-87A6-F9CB8AAF2707}" srcOrd="4" destOrd="0" presId="urn:microsoft.com/office/officeart/2009/3/layout/StepUpProcess"/>
    <dgm:cxn modelId="{CA682469-0A61-45C3-A08F-A7DDF9D59F13}" type="presParOf" srcId="{0CA00A96-24ED-400D-87A6-F9CB8AAF2707}" destId="{ADFC1307-87C9-4B8C-8E06-731B1009C4DD}" srcOrd="0" destOrd="0" presId="urn:microsoft.com/office/officeart/2009/3/layout/StepUpProcess"/>
    <dgm:cxn modelId="{7ACC324D-2D50-45D6-BB28-78EE98DDA383}" type="presParOf" srcId="{0CA00A96-24ED-400D-87A6-F9CB8AAF2707}" destId="{0FD8B68B-990A-45BB-9EB4-0CC18BCE5CBC}" srcOrd="1" destOrd="0" presId="urn:microsoft.com/office/officeart/2009/3/layout/StepUpProcess"/>
    <dgm:cxn modelId="{9F8F6752-DD6C-4B3C-8C95-C4FFC380D55E}" type="presParOf" srcId="{0CA00A96-24ED-400D-87A6-F9CB8AAF2707}" destId="{A2C1A16D-0807-4AE2-B374-1D39E018DD5E}" srcOrd="2" destOrd="0" presId="urn:microsoft.com/office/officeart/2009/3/layout/StepUpProcess"/>
    <dgm:cxn modelId="{363E4005-A3AC-4770-822F-02FA272FB90E}" type="presParOf" srcId="{75E7FE10-644C-4623-AD64-C09250CD2936}" destId="{1DF102B9-333F-4A93-942D-4464C51FC2C6}" srcOrd="5" destOrd="0" presId="urn:microsoft.com/office/officeart/2009/3/layout/StepUpProcess"/>
    <dgm:cxn modelId="{233B9DD7-F234-41D4-B6F8-37A747F9A700}" type="presParOf" srcId="{1DF102B9-333F-4A93-942D-4464C51FC2C6}" destId="{2768A12D-B160-444D-8EFB-5CAD26B1D20B}" srcOrd="0" destOrd="0" presId="urn:microsoft.com/office/officeart/2009/3/layout/StepUpProcess"/>
    <dgm:cxn modelId="{2B348AA3-0F2E-48A2-88EF-8CED29E1B584}" type="presParOf" srcId="{75E7FE10-644C-4623-AD64-C09250CD2936}" destId="{9E6CB328-737B-4FB7-BC60-2A2413C35167}" srcOrd="6" destOrd="0" presId="urn:microsoft.com/office/officeart/2009/3/layout/StepUpProcess"/>
    <dgm:cxn modelId="{D14847A9-4F76-4275-AA9A-D3F08FD8A7BA}" type="presParOf" srcId="{9E6CB328-737B-4FB7-BC60-2A2413C35167}" destId="{31BE4FAB-682E-40F4-90A1-C4F26BB1FAAC}" srcOrd="0" destOrd="0" presId="urn:microsoft.com/office/officeart/2009/3/layout/StepUpProcess"/>
    <dgm:cxn modelId="{83E7C89B-1533-4740-A259-9629783769A3}" type="presParOf" srcId="{9E6CB328-737B-4FB7-BC60-2A2413C35167}" destId="{87EE50B8-4E6B-4151-A70A-CD8308C245E2}" srcOrd="1" destOrd="0" presId="urn:microsoft.com/office/officeart/2009/3/layout/StepUpProcess"/>
    <dgm:cxn modelId="{3C84FAEA-94D8-4E81-A5F8-ABEAF5C8F899}" type="presParOf" srcId="{9E6CB328-737B-4FB7-BC60-2A2413C35167}" destId="{E2E73E23-BF85-46C5-9CAE-A99A15D89EDA}" srcOrd="2" destOrd="0" presId="urn:microsoft.com/office/officeart/2009/3/layout/StepUpProcess"/>
    <dgm:cxn modelId="{C316CA38-ED50-49E2-9CE6-E718A3CA1C35}" type="presParOf" srcId="{75E7FE10-644C-4623-AD64-C09250CD2936}" destId="{E33F852A-40F3-4D5C-BC63-1A882E01EFA1}" srcOrd="7" destOrd="0" presId="urn:microsoft.com/office/officeart/2009/3/layout/StepUpProcess"/>
    <dgm:cxn modelId="{D9DD0CC2-5451-44F9-BA3F-501B6B9B361B}" type="presParOf" srcId="{E33F852A-40F3-4D5C-BC63-1A882E01EFA1}" destId="{97D6BDEA-CDFC-4F20-97C5-BA696ACFF96E}" srcOrd="0" destOrd="0" presId="urn:microsoft.com/office/officeart/2009/3/layout/StepUpProcess"/>
    <dgm:cxn modelId="{4874EE59-7B18-4A85-84E2-534A49BAEA07}" type="presParOf" srcId="{75E7FE10-644C-4623-AD64-C09250CD2936}" destId="{0660697A-45C6-404F-A178-7362F162B8A5}" srcOrd="8" destOrd="0" presId="urn:microsoft.com/office/officeart/2009/3/layout/StepUpProcess"/>
    <dgm:cxn modelId="{A39036E3-A541-4D1E-A054-A4CA4288D0BA}" type="presParOf" srcId="{0660697A-45C6-404F-A178-7362F162B8A5}" destId="{D25BCA3B-927F-4EA3-B2AB-A91B118688B5}" srcOrd="0" destOrd="0" presId="urn:microsoft.com/office/officeart/2009/3/layout/StepUpProcess"/>
    <dgm:cxn modelId="{E26A04F2-EF0B-4284-BE6C-6120289AB800}" type="presParOf" srcId="{0660697A-45C6-404F-A178-7362F162B8A5}" destId="{4091C443-7ED3-4BAC-9C61-7D7D5E24BA4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CD87E-BBA6-4E1E-AC02-3D007F688F29}" type="doc">
      <dgm:prSet loTypeId="urn:microsoft.com/office/officeart/2005/8/layout/balance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119609-A0A1-4846-9C8D-4003AE3B36BE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19 629 398,5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56DC8-6C03-4D8A-8C0B-1A480CA60D6E}" type="parTrans" cxnId="{96A345D0-8B22-4F66-929F-2D6167D968A2}">
      <dgm:prSet/>
      <dgm:spPr/>
      <dgm:t>
        <a:bodyPr/>
        <a:lstStyle/>
        <a:p>
          <a:endParaRPr lang="ru-RU"/>
        </a:p>
      </dgm:t>
    </dgm:pt>
    <dgm:pt modelId="{C1266610-07F5-4CF3-8800-71D29A282EA3}" type="sibTrans" cxnId="{96A345D0-8B22-4F66-929F-2D6167D968A2}">
      <dgm:prSet/>
      <dgm:spPr/>
      <dgm:t>
        <a:bodyPr/>
        <a:lstStyle/>
        <a:p>
          <a:endParaRPr lang="ru-RU"/>
        </a:p>
      </dgm:t>
    </dgm:pt>
    <dgm:pt modelId="{B9E2DD9C-C986-4B2B-ADD0-DCEF7F9F0860}">
      <dgm:prSet phldrT="[Текст]" custT="1"/>
      <dgm:spPr>
        <a:solidFill>
          <a:srgbClr val="F04230"/>
        </a:solidFill>
      </dgm:spPr>
      <dgm:t>
        <a:bodyPr anchor="t"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445 114,0</a:t>
          </a:r>
        </a:p>
        <a:p>
          <a:endParaRPr lang="ru-RU" sz="1400" dirty="0"/>
        </a:p>
      </dgm:t>
    </dgm:pt>
    <dgm:pt modelId="{59C52F83-322C-4C6F-8027-E970FF73748E}" type="parTrans" cxnId="{E1D57A38-D5F2-47F9-B84F-5E8C75887C35}">
      <dgm:prSet/>
      <dgm:spPr/>
      <dgm:t>
        <a:bodyPr/>
        <a:lstStyle/>
        <a:p>
          <a:endParaRPr lang="ru-RU"/>
        </a:p>
      </dgm:t>
    </dgm:pt>
    <dgm:pt modelId="{85E15163-B59E-4C23-84F3-7EBAE64F7DEA}" type="sibTrans" cxnId="{E1D57A38-D5F2-47F9-B84F-5E8C75887C35}">
      <dgm:prSet/>
      <dgm:spPr/>
      <dgm:t>
        <a:bodyPr/>
        <a:lstStyle/>
        <a:p>
          <a:endParaRPr lang="ru-RU"/>
        </a:p>
      </dgm:t>
    </dgm:pt>
    <dgm:pt modelId="{306B15CD-8E30-4AA3-92C9-4E46A376756A}">
      <dgm:prSet phldrT="[Текст]" custT="1"/>
      <dgm:spPr>
        <a:solidFill>
          <a:srgbClr val="77CB55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20 074 512,5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6A84A-5427-4A79-ABFC-376258A33566}" type="sibTrans" cxnId="{7F627F53-19CF-4348-B3D7-35E690347C32}">
      <dgm:prSet/>
      <dgm:spPr/>
      <dgm:t>
        <a:bodyPr/>
        <a:lstStyle/>
        <a:p>
          <a:endParaRPr lang="ru-RU"/>
        </a:p>
      </dgm:t>
    </dgm:pt>
    <dgm:pt modelId="{D64B4665-9E3A-4D89-8C97-A3D88D402767}" type="parTrans" cxnId="{7F627F53-19CF-4348-B3D7-35E690347C32}">
      <dgm:prSet/>
      <dgm:spPr/>
      <dgm:t>
        <a:bodyPr/>
        <a:lstStyle/>
        <a:p>
          <a:endParaRPr lang="ru-RU"/>
        </a:p>
      </dgm:t>
    </dgm:pt>
    <dgm:pt modelId="{5608C073-367B-4335-B03D-212AFB459238}">
      <dgm:prSet/>
      <dgm:spPr/>
      <dgm:t>
        <a:bodyPr/>
        <a:lstStyle/>
        <a:p>
          <a:endParaRPr lang="ru-RU"/>
        </a:p>
      </dgm:t>
    </dgm:pt>
    <dgm:pt modelId="{6D6BE2F3-5FAE-40E7-B1A9-156E6EE3B1BB}" type="parTrans" cxnId="{637DE5D7-B9E0-4DED-ACF4-80C6D1B11915}">
      <dgm:prSet/>
      <dgm:spPr/>
      <dgm:t>
        <a:bodyPr/>
        <a:lstStyle/>
        <a:p>
          <a:endParaRPr lang="ru-RU"/>
        </a:p>
      </dgm:t>
    </dgm:pt>
    <dgm:pt modelId="{EE1DBE73-7923-4AA5-989F-40D011014179}" type="sibTrans" cxnId="{637DE5D7-B9E0-4DED-ACF4-80C6D1B11915}">
      <dgm:prSet/>
      <dgm:spPr/>
      <dgm:t>
        <a:bodyPr/>
        <a:lstStyle/>
        <a:p>
          <a:endParaRPr lang="ru-RU"/>
        </a:p>
      </dgm:t>
    </dgm:pt>
    <dgm:pt modelId="{91021ED1-A441-430A-90E0-2C5781E05B2C}" type="pres">
      <dgm:prSet presAssocID="{560CD87E-BBA6-4E1E-AC02-3D007F688F2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165FB-99D8-4BD0-9301-C188F6472C3C}" type="pres">
      <dgm:prSet presAssocID="{560CD87E-BBA6-4E1E-AC02-3D007F688F29}" presName="dummyMaxCanvas" presStyleCnt="0"/>
      <dgm:spPr/>
    </dgm:pt>
    <dgm:pt modelId="{DAC5D001-FED4-4E93-99B4-AB2D8881A635}" type="pres">
      <dgm:prSet presAssocID="{560CD87E-BBA6-4E1E-AC02-3D007F688F29}" presName="parentComposite" presStyleCnt="0"/>
      <dgm:spPr/>
    </dgm:pt>
    <dgm:pt modelId="{33F4B093-659C-4047-8563-A77FEE4715D0}" type="pres">
      <dgm:prSet presAssocID="{560CD87E-BBA6-4E1E-AC02-3D007F688F29}" presName="parent1" presStyleLbl="alignAccFollowNode1" presStyleIdx="0" presStyleCnt="4" custScaleX="141151" custScaleY="263132" custLinFactY="98248" custLinFactNeighborX="-18239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F959F6E-EE77-4D2D-8B3D-CA7F59B9901A}" type="pres">
      <dgm:prSet presAssocID="{560CD87E-BBA6-4E1E-AC02-3D007F688F29}" presName="parent2" presStyleLbl="alignAccFollowNode1" presStyleIdx="1" presStyleCnt="4" custScaleX="146962" custScaleY="179408" custLinFactY="60587" custLinFactNeighborX="4337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CCB10502-09BC-4B6B-A118-0FEE4CF3668D}" type="pres">
      <dgm:prSet presAssocID="{560CD87E-BBA6-4E1E-AC02-3D007F688F29}" presName="childrenComposite" presStyleCnt="0"/>
      <dgm:spPr/>
    </dgm:pt>
    <dgm:pt modelId="{2F7EA172-3758-42C5-B591-8C69F42B2DA7}" type="pres">
      <dgm:prSet presAssocID="{560CD87E-BBA6-4E1E-AC02-3D007F688F29}" presName="dummyMaxCanvas_ChildArea" presStyleCnt="0"/>
      <dgm:spPr/>
    </dgm:pt>
    <dgm:pt modelId="{9D424809-FCE9-4B0D-ACEC-0642E49AB86D}" type="pres">
      <dgm:prSet presAssocID="{560CD87E-BBA6-4E1E-AC02-3D007F688F29}" presName="fulcrum" presStyleLbl="alignAccFollowNode1" presStyleIdx="2" presStyleCnt="4"/>
      <dgm:spPr>
        <a:solidFill>
          <a:srgbClr val="CC9900">
            <a:alpha val="90000"/>
          </a:srgbClr>
        </a:solidFill>
      </dgm:spPr>
    </dgm:pt>
    <dgm:pt modelId="{7E149E29-122E-48CF-9490-D5D1A6509B87}" type="pres">
      <dgm:prSet presAssocID="{560CD87E-BBA6-4E1E-AC02-3D007F688F29}" presName="balance_01" presStyleLbl="alignAccFollowNode1" presStyleIdx="3" presStyleCnt="4" custAng="21360000">
        <dgm:presLayoutVars>
          <dgm:bulletEnabled val="1"/>
        </dgm:presLayoutVars>
      </dgm:prSet>
      <dgm:spPr>
        <a:solidFill>
          <a:srgbClr val="CC9900">
            <a:alpha val="89804"/>
          </a:srgbClr>
        </a:solidFill>
      </dgm:spPr>
    </dgm:pt>
    <dgm:pt modelId="{B2DA8B4F-FA20-4A4C-B0CE-A6E53EC62C2D}" type="pres">
      <dgm:prSet presAssocID="{560CD87E-BBA6-4E1E-AC02-3D007F688F29}" presName="right_01_1" presStyleLbl="node1" presStyleIdx="0" presStyleCnt="1" custAng="21360000" custScaleX="124199" custScaleY="32591" custLinFactNeighborX="1156" custLinFactNeighborY="29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800AFF-58D4-4965-B84C-4F11BD10E7D8}" type="presOf" srcId="{B9E2DD9C-C986-4B2B-ADD0-DCEF7F9F0860}" destId="{B2DA8B4F-FA20-4A4C-B0CE-A6E53EC62C2D}" srcOrd="0" destOrd="0" presId="urn:microsoft.com/office/officeart/2005/8/layout/balance1"/>
    <dgm:cxn modelId="{6047031A-1301-4AED-A6E1-D3C9B7A6BDF1}" type="presOf" srcId="{560CD87E-BBA6-4E1E-AC02-3D007F688F29}" destId="{91021ED1-A441-430A-90E0-2C5781E05B2C}" srcOrd="0" destOrd="0" presId="urn:microsoft.com/office/officeart/2005/8/layout/balance1"/>
    <dgm:cxn modelId="{813C47AD-FA73-40E8-9F3E-B9324BCED7E1}" type="presOf" srcId="{306B15CD-8E30-4AA3-92C9-4E46A376756A}" destId="{33F4B093-659C-4047-8563-A77FEE4715D0}" srcOrd="0" destOrd="0" presId="urn:microsoft.com/office/officeart/2005/8/layout/balance1"/>
    <dgm:cxn modelId="{7F627F53-19CF-4348-B3D7-35E690347C32}" srcId="{560CD87E-BBA6-4E1E-AC02-3D007F688F29}" destId="{306B15CD-8E30-4AA3-92C9-4E46A376756A}" srcOrd="0" destOrd="0" parTransId="{D64B4665-9E3A-4D89-8C97-A3D88D402767}" sibTransId="{A8C6A84A-5427-4A79-ABFC-376258A33566}"/>
    <dgm:cxn modelId="{637DE5D7-B9E0-4DED-ACF4-80C6D1B11915}" srcId="{560CD87E-BBA6-4E1E-AC02-3D007F688F29}" destId="{5608C073-367B-4335-B03D-212AFB459238}" srcOrd="2" destOrd="0" parTransId="{6D6BE2F3-5FAE-40E7-B1A9-156E6EE3B1BB}" sibTransId="{EE1DBE73-7923-4AA5-989F-40D011014179}"/>
    <dgm:cxn modelId="{E1D57A38-D5F2-47F9-B84F-5E8C75887C35}" srcId="{04119609-A0A1-4846-9C8D-4003AE3B36BE}" destId="{B9E2DD9C-C986-4B2B-ADD0-DCEF7F9F0860}" srcOrd="0" destOrd="0" parTransId="{59C52F83-322C-4C6F-8027-E970FF73748E}" sibTransId="{85E15163-B59E-4C23-84F3-7EBAE64F7DEA}"/>
    <dgm:cxn modelId="{24F53FF1-80C7-449B-A2F9-9F61BC94B5A8}" type="presOf" srcId="{04119609-A0A1-4846-9C8D-4003AE3B36BE}" destId="{EF959F6E-EE77-4D2D-8B3D-CA7F59B9901A}" srcOrd="0" destOrd="0" presId="urn:microsoft.com/office/officeart/2005/8/layout/balance1"/>
    <dgm:cxn modelId="{96A345D0-8B22-4F66-929F-2D6167D968A2}" srcId="{560CD87E-BBA6-4E1E-AC02-3D007F688F29}" destId="{04119609-A0A1-4846-9C8D-4003AE3B36BE}" srcOrd="1" destOrd="0" parTransId="{95E56DC8-6C03-4D8A-8C0B-1A480CA60D6E}" sibTransId="{C1266610-07F5-4CF3-8800-71D29A282EA3}"/>
    <dgm:cxn modelId="{D9BFB240-CDAD-4F1B-87D4-C486A4737830}" type="presParOf" srcId="{91021ED1-A441-430A-90E0-2C5781E05B2C}" destId="{EE4165FB-99D8-4BD0-9301-C188F6472C3C}" srcOrd="0" destOrd="0" presId="urn:microsoft.com/office/officeart/2005/8/layout/balance1"/>
    <dgm:cxn modelId="{CB86968B-E511-4F74-9376-09D20F313459}" type="presParOf" srcId="{91021ED1-A441-430A-90E0-2C5781E05B2C}" destId="{DAC5D001-FED4-4E93-99B4-AB2D8881A635}" srcOrd="1" destOrd="0" presId="urn:microsoft.com/office/officeart/2005/8/layout/balance1"/>
    <dgm:cxn modelId="{47B01976-E4BB-4C17-B1F7-654F7BD28D36}" type="presParOf" srcId="{DAC5D001-FED4-4E93-99B4-AB2D8881A635}" destId="{33F4B093-659C-4047-8563-A77FEE4715D0}" srcOrd="0" destOrd="0" presId="urn:microsoft.com/office/officeart/2005/8/layout/balance1"/>
    <dgm:cxn modelId="{EFD0B510-3367-4A06-9D0A-3265FDD0F8DF}" type="presParOf" srcId="{DAC5D001-FED4-4E93-99B4-AB2D8881A635}" destId="{EF959F6E-EE77-4D2D-8B3D-CA7F59B9901A}" srcOrd="1" destOrd="0" presId="urn:microsoft.com/office/officeart/2005/8/layout/balance1"/>
    <dgm:cxn modelId="{C617DC88-6B6E-479B-9A0B-267B1B37D177}" type="presParOf" srcId="{91021ED1-A441-430A-90E0-2C5781E05B2C}" destId="{CCB10502-09BC-4B6B-A118-0FEE4CF3668D}" srcOrd="2" destOrd="0" presId="urn:microsoft.com/office/officeart/2005/8/layout/balance1"/>
    <dgm:cxn modelId="{98E4C72A-8800-43D1-9D33-42FA98C7B7C3}" type="presParOf" srcId="{CCB10502-09BC-4B6B-A118-0FEE4CF3668D}" destId="{2F7EA172-3758-42C5-B591-8C69F42B2DA7}" srcOrd="0" destOrd="0" presId="urn:microsoft.com/office/officeart/2005/8/layout/balance1"/>
    <dgm:cxn modelId="{89927F41-0056-4F6E-8BC2-83AD0CB3E02C}" type="presParOf" srcId="{CCB10502-09BC-4B6B-A118-0FEE4CF3668D}" destId="{9D424809-FCE9-4B0D-ACEC-0642E49AB86D}" srcOrd="1" destOrd="0" presId="urn:microsoft.com/office/officeart/2005/8/layout/balance1"/>
    <dgm:cxn modelId="{EDE01829-DD25-493A-BA60-09E65B538DBB}" type="presParOf" srcId="{CCB10502-09BC-4B6B-A118-0FEE4CF3668D}" destId="{7E149E29-122E-48CF-9490-D5D1A6509B87}" srcOrd="2" destOrd="0" presId="urn:microsoft.com/office/officeart/2005/8/layout/balance1"/>
    <dgm:cxn modelId="{FEC65228-706A-4D41-AA27-5804FF148064}" type="presParOf" srcId="{CCB10502-09BC-4B6B-A118-0FEE4CF3668D}" destId="{B2DA8B4F-FA20-4A4C-B0CE-A6E53EC62C2D}" srcOrd="3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0CD87E-BBA6-4E1E-AC02-3D007F688F29}" type="doc">
      <dgm:prSet loTypeId="urn:microsoft.com/office/officeart/2005/8/layout/balance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119609-A0A1-4846-9C8D-4003AE3B36BE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21 519 973,4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56DC8-6C03-4D8A-8C0B-1A480CA60D6E}" type="parTrans" cxnId="{96A345D0-8B22-4F66-929F-2D6167D968A2}">
      <dgm:prSet/>
      <dgm:spPr/>
      <dgm:t>
        <a:bodyPr/>
        <a:lstStyle/>
        <a:p>
          <a:endParaRPr lang="ru-RU"/>
        </a:p>
      </dgm:t>
    </dgm:pt>
    <dgm:pt modelId="{C1266610-07F5-4CF3-8800-71D29A282EA3}" type="sibTrans" cxnId="{96A345D0-8B22-4F66-929F-2D6167D968A2}">
      <dgm:prSet/>
      <dgm:spPr/>
      <dgm:t>
        <a:bodyPr/>
        <a:lstStyle/>
        <a:p>
          <a:endParaRPr lang="ru-RU"/>
        </a:p>
      </dgm:t>
    </dgm:pt>
    <dgm:pt modelId="{B9E2DD9C-C986-4B2B-ADD0-DCEF7F9F0860}">
      <dgm:prSet phldrT="[Текст]" custT="1"/>
      <dgm:spPr>
        <a:solidFill>
          <a:srgbClr val="F04230"/>
        </a:solidFill>
      </dgm:spPr>
      <dgm:t>
        <a:bodyPr anchor="t"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145 220,1</a:t>
          </a:r>
        </a:p>
        <a:p>
          <a:endParaRPr lang="ru-RU" sz="1400" dirty="0"/>
        </a:p>
      </dgm:t>
    </dgm:pt>
    <dgm:pt modelId="{59C52F83-322C-4C6F-8027-E970FF73748E}" type="parTrans" cxnId="{E1D57A38-D5F2-47F9-B84F-5E8C75887C35}">
      <dgm:prSet/>
      <dgm:spPr/>
      <dgm:t>
        <a:bodyPr/>
        <a:lstStyle/>
        <a:p>
          <a:endParaRPr lang="ru-RU"/>
        </a:p>
      </dgm:t>
    </dgm:pt>
    <dgm:pt modelId="{85E15163-B59E-4C23-84F3-7EBAE64F7DEA}" type="sibTrans" cxnId="{E1D57A38-D5F2-47F9-B84F-5E8C75887C35}">
      <dgm:prSet/>
      <dgm:spPr/>
      <dgm:t>
        <a:bodyPr/>
        <a:lstStyle/>
        <a:p>
          <a:endParaRPr lang="ru-RU"/>
        </a:p>
      </dgm:t>
    </dgm:pt>
    <dgm:pt modelId="{306B15CD-8E30-4AA3-92C9-4E46A376756A}">
      <dgm:prSet phldrT="[Текст]" custT="1"/>
      <dgm:spPr>
        <a:solidFill>
          <a:srgbClr val="77CB55">
            <a:alpha val="89804"/>
          </a:srgbClr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21 665 183,5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6A84A-5427-4A79-ABFC-376258A33566}" type="sibTrans" cxnId="{7F627F53-19CF-4348-B3D7-35E690347C32}">
      <dgm:prSet/>
      <dgm:spPr/>
      <dgm:t>
        <a:bodyPr/>
        <a:lstStyle/>
        <a:p>
          <a:endParaRPr lang="ru-RU"/>
        </a:p>
      </dgm:t>
    </dgm:pt>
    <dgm:pt modelId="{D64B4665-9E3A-4D89-8C97-A3D88D402767}" type="parTrans" cxnId="{7F627F53-19CF-4348-B3D7-35E690347C32}">
      <dgm:prSet/>
      <dgm:spPr/>
      <dgm:t>
        <a:bodyPr/>
        <a:lstStyle/>
        <a:p>
          <a:endParaRPr lang="ru-RU"/>
        </a:p>
      </dgm:t>
    </dgm:pt>
    <dgm:pt modelId="{91021ED1-A441-430A-90E0-2C5781E05B2C}" type="pres">
      <dgm:prSet presAssocID="{560CD87E-BBA6-4E1E-AC02-3D007F688F2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165FB-99D8-4BD0-9301-C188F6472C3C}" type="pres">
      <dgm:prSet presAssocID="{560CD87E-BBA6-4E1E-AC02-3D007F688F29}" presName="dummyMaxCanvas" presStyleCnt="0"/>
      <dgm:spPr/>
    </dgm:pt>
    <dgm:pt modelId="{DAC5D001-FED4-4E93-99B4-AB2D8881A635}" type="pres">
      <dgm:prSet presAssocID="{560CD87E-BBA6-4E1E-AC02-3D007F688F29}" presName="parentComposite" presStyleCnt="0"/>
      <dgm:spPr/>
    </dgm:pt>
    <dgm:pt modelId="{33F4B093-659C-4047-8563-A77FEE4715D0}" type="pres">
      <dgm:prSet presAssocID="{560CD87E-BBA6-4E1E-AC02-3D007F688F29}" presName="parent1" presStyleLbl="alignAccFollowNode1" presStyleIdx="0" presStyleCnt="4" custScaleX="157242" custScaleY="263132" custLinFactY="98248" custLinFactNeighborX="-18239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F959F6E-EE77-4D2D-8B3D-CA7F59B9901A}" type="pres">
      <dgm:prSet presAssocID="{560CD87E-BBA6-4E1E-AC02-3D007F688F29}" presName="parent2" presStyleLbl="alignAccFollowNode1" presStyleIdx="1" presStyleCnt="4" custScaleX="152187" custScaleY="179408" custLinFactY="60587" custLinFactNeighborX="4337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CCB10502-09BC-4B6B-A118-0FEE4CF3668D}" type="pres">
      <dgm:prSet presAssocID="{560CD87E-BBA6-4E1E-AC02-3D007F688F29}" presName="childrenComposite" presStyleCnt="0"/>
      <dgm:spPr/>
    </dgm:pt>
    <dgm:pt modelId="{2F7EA172-3758-42C5-B591-8C69F42B2DA7}" type="pres">
      <dgm:prSet presAssocID="{560CD87E-BBA6-4E1E-AC02-3D007F688F29}" presName="dummyMaxCanvas_ChildArea" presStyleCnt="0"/>
      <dgm:spPr/>
    </dgm:pt>
    <dgm:pt modelId="{9D424809-FCE9-4B0D-ACEC-0642E49AB86D}" type="pres">
      <dgm:prSet presAssocID="{560CD87E-BBA6-4E1E-AC02-3D007F688F29}" presName="fulcrum" presStyleLbl="alignAccFollowNode1" presStyleIdx="2" presStyleCnt="4"/>
      <dgm:spPr>
        <a:solidFill>
          <a:srgbClr val="CC9900">
            <a:alpha val="90000"/>
          </a:srgbClr>
        </a:solidFill>
      </dgm:spPr>
    </dgm:pt>
    <dgm:pt modelId="{7E149E29-122E-48CF-9490-D5D1A6509B87}" type="pres">
      <dgm:prSet presAssocID="{560CD87E-BBA6-4E1E-AC02-3D007F688F29}" presName="balance_01" presStyleLbl="alignAccFollowNode1" presStyleIdx="3" presStyleCnt="4" custAng="21360000">
        <dgm:presLayoutVars>
          <dgm:bulletEnabled val="1"/>
        </dgm:presLayoutVars>
      </dgm:prSet>
      <dgm:spPr>
        <a:solidFill>
          <a:srgbClr val="CC9900">
            <a:alpha val="89804"/>
          </a:srgbClr>
        </a:solidFill>
      </dgm:spPr>
    </dgm:pt>
    <dgm:pt modelId="{B2DA8B4F-FA20-4A4C-B0CE-A6E53EC62C2D}" type="pres">
      <dgm:prSet presAssocID="{560CD87E-BBA6-4E1E-AC02-3D007F688F29}" presName="right_01_1" presStyleLbl="node1" presStyleIdx="0" presStyleCnt="1" custAng="21360000" custScaleX="128832" custScaleY="32591" custLinFactNeighborX="1920" custLinFactNeighborY="3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800AFF-58D4-4965-B84C-4F11BD10E7D8}" type="presOf" srcId="{B9E2DD9C-C986-4B2B-ADD0-DCEF7F9F0860}" destId="{B2DA8B4F-FA20-4A4C-B0CE-A6E53EC62C2D}" srcOrd="0" destOrd="0" presId="urn:microsoft.com/office/officeart/2005/8/layout/balance1"/>
    <dgm:cxn modelId="{6047031A-1301-4AED-A6E1-D3C9B7A6BDF1}" type="presOf" srcId="{560CD87E-BBA6-4E1E-AC02-3D007F688F29}" destId="{91021ED1-A441-430A-90E0-2C5781E05B2C}" srcOrd="0" destOrd="0" presId="urn:microsoft.com/office/officeart/2005/8/layout/balance1"/>
    <dgm:cxn modelId="{813C47AD-FA73-40E8-9F3E-B9324BCED7E1}" type="presOf" srcId="{306B15CD-8E30-4AA3-92C9-4E46A376756A}" destId="{33F4B093-659C-4047-8563-A77FEE4715D0}" srcOrd="0" destOrd="0" presId="urn:microsoft.com/office/officeart/2005/8/layout/balance1"/>
    <dgm:cxn modelId="{7F627F53-19CF-4348-B3D7-35E690347C32}" srcId="{560CD87E-BBA6-4E1E-AC02-3D007F688F29}" destId="{306B15CD-8E30-4AA3-92C9-4E46A376756A}" srcOrd="0" destOrd="0" parTransId="{D64B4665-9E3A-4D89-8C97-A3D88D402767}" sibTransId="{A8C6A84A-5427-4A79-ABFC-376258A33566}"/>
    <dgm:cxn modelId="{E1D57A38-D5F2-47F9-B84F-5E8C75887C35}" srcId="{04119609-A0A1-4846-9C8D-4003AE3B36BE}" destId="{B9E2DD9C-C986-4B2B-ADD0-DCEF7F9F0860}" srcOrd="0" destOrd="0" parTransId="{59C52F83-322C-4C6F-8027-E970FF73748E}" sibTransId="{85E15163-B59E-4C23-84F3-7EBAE64F7DEA}"/>
    <dgm:cxn modelId="{24F53FF1-80C7-449B-A2F9-9F61BC94B5A8}" type="presOf" srcId="{04119609-A0A1-4846-9C8D-4003AE3B36BE}" destId="{EF959F6E-EE77-4D2D-8B3D-CA7F59B9901A}" srcOrd="0" destOrd="0" presId="urn:microsoft.com/office/officeart/2005/8/layout/balance1"/>
    <dgm:cxn modelId="{96A345D0-8B22-4F66-929F-2D6167D968A2}" srcId="{560CD87E-BBA6-4E1E-AC02-3D007F688F29}" destId="{04119609-A0A1-4846-9C8D-4003AE3B36BE}" srcOrd="1" destOrd="0" parTransId="{95E56DC8-6C03-4D8A-8C0B-1A480CA60D6E}" sibTransId="{C1266610-07F5-4CF3-8800-71D29A282EA3}"/>
    <dgm:cxn modelId="{D9BFB240-CDAD-4F1B-87D4-C486A4737830}" type="presParOf" srcId="{91021ED1-A441-430A-90E0-2C5781E05B2C}" destId="{EE4165FB-99D8-4BD0-9301-C188F6472C3C}" srcOrd="0" destOrd="0" presId="urn:microsoft.com/office/officeart/2005/8/layout/balance1"/>
    <dgm:cxn modelId="{CB86968B-E511-4F74-9376-09D20F313459}" type="presParOf" srcId="{91021ED1-A441-430A-90E0-2C5781E05B2C}" destId="{DAC5D001-FED4-4E93-99B4-AB2D8881A635}" srcOrd="1" destOrd="0" presId="urn:microsoft.com/office/officeart/2005/8/layout/balance1"/>
    <dgm:cxn modelId="{47B01976-E4BB-4C17-B1F7-654F7BD28D36}" type="presParOf" srcId="{DAC5D001-FED4-4E93-99B4-AB2D8881A635}" destId="{33F4B093-659C-4047-8563-A77FEE4715D0}" srcOrd="0" destOrd="0" presId="urn:microsoft.com/office/officeart/2005/8/layout/balance1"/>
    <dgm:cxn modelId="{EFD0B510-3367-4A06-9D0A-3265FDD0F8DF}" type="presParOf" srcId="{DAC5D001-FED4-4E93-99B4-AB2D8881A635}" destId="{EF959F6E-EE77-4D2D-8B3D-CA7F59B9901A}" srcOrd="1" destOrd="0" presId="urn:microsoft.com/office/officeart/2005/8/layout/balance1"/>
    <dgm:cxn modelId="{C617DC88-6B6E-479B-9A0B-267B1B37D177}" type="presParOf" srcId="{91021ED1-A441-430A-90E0-2C5781E05B2C}" destId="{CCB10502-09BC-4B6B-A118-0FEE4CF3668D}" srcOrd="2" destOrd="0" presId="urn:microsoft.com/office/officeart/2005/8/layout/balance1"/>
    <dgm:cxn modelId="{98E4C72A-8800-43D1-9D33-42FA98C7B7C3}" type="presParOf" srcId="{CCB10502-09BC-4B6B-A118-0FEE4CF3668D}" destId="{2F7EA172-3758-42C5-B591-8C69F42B2DA7}" srcOrd="0" destOrd="0" presId="urn:microsoft.com/office/officeart/2005/8/layout/balance1"/>
    <dgm:cxn modelId="{89927F41-0056-4F6E-8BC2-83AD0CB3E02C}" type="presParOf" srcId="{CCB10502-09BC-4B6B-A118-0FEE4CF3668D}" destId="{9D424809-FCE9-4B0D-ACEC-0642E49AB86D}" srcOrd="1" destOrd="0" presId="urn:microsoft.com/office/officeart/2005/8/layout/balance1"/>
    <dgm:cxn modelId="{EDE01829-DD25-493A-BA60-09E65B538DBB}" type="presParOf" srcId="{CCB10502-09BC-4B6B-A118-0FEE4CF3668D}" destId="{7E149E29-122E-48CF-9490-D5D1A6509B87}" srcOrd="2" destOrd="0" presId="urn:microsoft.com/office/officeart/2005/8/layout/balance1"/>
    <dgm:cxn modelId="{FEC65228-706A-4D41-AA27-5804FF148064}" type="presParOf" srcId="{CCB10502-09BC-4B6B-A118-0FEE4CF3668D}" destId="{B2DA8B4F-FA20-4A4C-B0CE-A6E53EC62C2D}" srcOrd="3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0CD87E-BBA6-4E1E-AC02-3D007F688F29}" type="doc">
      <dgm:prSet loTypeId="urn:microsoft.com/office/officeart/2005/8/layout/balance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119609-A0A1-4846-9C8D-4003AE3B36BE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20 980 467,9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56DC8-6C03-4D8A-8C0B-1A480CA60D6E}" type="parTrans" cxnId="{96A345D0-8B22-4F66-929F-2D6167D968A2}">
      <dgm:prSet/>
      <dgm:spPr/>
      <dgm:t>
        <a:bodyPr/>
        <a:lstStyle/>
        <a:p>
          <a:endParaRPr lang="ru-RU"/>
        </a:p>
      </dgm:t>
    </dgm:pt>
    <dgm:pt modelId="{C1266610-07F5-4CF3-8800-71D29A282EA3}" type="sibTrans" cxnId="{96A345D0-8B22-4F66-929F-2D6167D968A2}">
      <dgm:prSet/>
      <dgm:spPr/>
      <dgm:t>
        <a:bodyPr/>
        <a:lstStyle/>
        <a:p>
          <a:endParaRPr lang="ru-RU"/>
        </a:p>
      </dgm:t>
    </dgm:pt>
    <dgm:pt modelId="{B9E2DD9C-C986-4B2B-ADD0-DCEF7F9F0860}">
      <dgm:prSet phldrT="[Текст]" custT="1"/>
      <dgm:spPr>
        <a:solidFill>
          <a:srgbClr val="F04230"/>
        </a:solidFill>
      </dgm:spPr>
      <dgm:t>
        <a:bodyPr anchor="t"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580 840,1</a:t>
          </a:r>
        </a:p>
        <a:p>
          <a:endParaRPr lang="ru-RU" sz="1400" dirty="0"/>
        </a:p>
      </dgm:t>
    </dgm:pt>
    <dgm:pt modelId="{59C52F83-322C-4C6F-8027-E970FF73748E}" type="parTrans" cxnId="{E1D57A38-D5F2-47F9-B84F-5E8C75887C35}">
      <dgm:prSet/>
      <dgm:spPr/>
      <dgm:t>
        <a:bodyPr/>
        <a:lstStyle/>
        <a:p>
          <a:endParaRPr lang="ru-RU"/>
        </a:p>
      </dgm:t>
    </dgm:pt>
    <dgm:pt modelId="{85E15163-B59E-4C23-84F3-7EBAE64F7DEA}" type="sibTrans" cxnId="{E1D57A38-D5F2-47F9-B84F-5E8C75887C35}">
      <dgm:prSet/>
      <dgm:spPr/>
      <dgm:t>
        <a:bodyPr/>
        <a:lstStyle/>
        <a:p>
          <a:endParaRPr lang="ru-RU"/>
        </a:p>
      </dgm:t>
    </dgm:pt>
    <dgm:pt modelId="{306B15CD-8E30-4AA3-92C9-4E46A376756A}">
      <dgm:prSet phldrT="[Текст]" custT="1"/>
      <dgm:spPr>
        <a:solidFill>
          <a:srgbClr val="77CB55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21 561 308,0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6A84A-5427-4A79-ABFC-376258A33566}" type="sibTrans" cxnId="{7F627F53-19CF-4348-B3D7-35E690347C32}">
      <dgm:prSet/>
      <dgm:spPr/>
      <dgm:t>
        <a:bodyPr/>
        <a:lstStyle/>
        <a:p>
          <a:endParaRPr lang="ru-RU"/>
        </a:p>
      </dgm:t>
    </dgm:pt>
    <dgm:pt modelId="{D64B4665-9E3A-4D89-8C97-A3D88D402767}" type="parTrans" cxnId="{7F627F53-19CF-4348-B3D7-35E690347C32}">
      <dgm:prSet/>
      <dgm:spPr/>
      <dgm:t>
        <a:bodyPr/>
        <a:lstStyle/>
        <a:p>
          <a:endParaRPr lang="ru-RU"/>
        </a:p>
      </dgm:t>
    </dgm:pt>
    <dgm:pt modelId="{91021ED1-A441-430A-90E0-2C5781E05B2C}" type="pres">
      <dgm:prSet presAssocID="{560CD87E-BBA6-4E1E-AC02-3D007F688F2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165FB-99D8-4BD0-9301-C188F6472C3C}" type="pres">
      <dgm:prSet presAssocID="{560CD87E-BBA6-4E1E-AC02-3D007F688F29}" presName="dummyMaxCanvas" presStyleCnt="0"/>
      <dgm:spPr/>
    </dgm:pt>
    <dgm:pt modelId="{DAC5D001-FED4-4E93-99B4-AB2D8881A635}" type="pres">
      <dgm:prSet presAssocID="{560CD87E-BBA6-4E1E-AC02-3D007F688F29}" presName="parentComposite" presStyleCnt="0"/>
      <dgm:spPr/>
    </dgm:pt>
    <dgm:pt modelId="{33F4B093-659C-4047-8563-A77FEE4715D0}" type="pres">
      <dgm:prSet presAssocID="{560CD87E-BBA6-4E1E-AC02-3D007F688F29}" presName="parent1" presStyleLbl="alignAccFollowNode1" presStyleIdx="0" presStyleCnt="4" custScaleX="149259" custScaleY="263132" custLinFactY="98248" custLinFactNeighborX="-18239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F959F6E-EE77-4D2D-8B3D-CA7F59B9901A}" type="pres">
      <dgm:prSet presAssocID="{560CD87E-BBA6-4E1E-AC02-3D007F688F29}" presName="parent2" presStyleLbl="alignAccFollowNode1" presStyleIdx="1" presStyleCnt="4" custScaleX="153789" custScaleY="179408" custLinFactY="60587" custLinFactNeighborX="4337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CCB10502-09BC-4B6B-A118-0FEE4CF3668D}" type="pres">
      <dgm:prSet presAssocID="{560CD87E-BBA6-4E1E-AC02-3D007F688F29}" presName="childrenComposite" presStyleCnt="0"/>
      <dgm:spPr/>
    </dgm:pt>
    <dgm:pt modelId="{2F7EA172-3758-42C5-B591-8C69F42B2DA7}" type="pres">
      <dgm:prSet presAssocID="{560CD87E-BBA6-4E1E-AC02-3D007F688F29}" presName="dummyMaxCanvas_ChildArea" presStyleCnt="0"/>
      <dgm:spPr/>
    </dgm:pt>
    <dgm:pt modelId="{9D424809-FCE9-4B0D-ACEC-0642E49AB86D}" type="pres">
      <dgm:prSet presAssocID="{560CD87E-BBA6-4E1E-AC02-3D007F688F29}" presName="fulcrum" presStyleLbl="alignAccFollowNode1" presStyleIdx="2" presStyleCnt="4"/>
      <dgm:spPr>
        <a:solidFill>
          <a:srgbClr val="CC9900">
            <a:alpha val="90000"/>
          </a:srgbClr>
        </a:solidFill>
      </dgm:spPr>
    </dgm:pt>
    <dgm:pt modelId="{7E149E29-122E-48CF-9490-D5D1A6509B87}" type="pres">
      <dgm:prSet presAssocID="{560CD87E-BBA6-4E1E-AC02-3D007F688F29}" presName="balance_01" presStyleLbl="alignAccFollowNode1" presStyleIdx="3" presStyleCnt="4" custAng="21360000">
        <dgm:presLayoutVars>
          <dgm:bulletEnabled val="1"/>
        </dgm:presLayoutVars>
      </dgm:prSet>
      <dgm:spPr>
        <a:solidFill>
          <a:srgbClr val="CC9900">
            <a:alpha val="89804"/>
          </a:srgbClr>
        </a:solidFill>
      </dgm:spPr>
    </dgm:pt>
    <dgm:pt modelId="{B2DA8B4F-FA20-4A4C-B0CE-A6E53EC62C2D}" type="pres">
      <dgm:prSet presAssocID="{560CD87E-BBA6-4E1E-AC02-3D007F688F29}" presName="right_01_1" presStyleLbl="node1" presStyleIdx="0" presStyleCnt="1" custAng="21360000" custScaleX="128631" custScaleY="32591" custLinFactNeighborX="1156" custLinFactNeighborY="29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800AFF-58D4-4965-B84C-4F11BD10E7D8}" type="presOf" srcId="{B9E2DD9C-C986-4B2B-ADD0-DCEF7F9F0860}" destId="{B2DA8B4F-FA20-4A4C-B0CE-A6E53EC62C2D}" srcOrd="0" destOrd="0" presId="urn:microsoft.com/office/officeart/2005/8/layout/balance1"/>
    <dgm:cxn modelId="{6047031A-1301-4AED-A6E1-D3C9B7A6BDF1}" type="presOf" srcId="{560CD87E-BBA6-4E1E-AC02-3D007F688F29}" destId="{91021ED1-A441-430A-90E0-2C5781E05B2C}" srcOrd="0" destOrd="0" presId="urn:microsoft.com/office/officeart/2005/8/layout/balance1"/>
    <dgm:cxn modelId="{813C47AD-FA73-40E8-9F3E-B9324BCED7E1}" type="presOf" srcId="{306B15CD-8E30-4AA3-92C9-4E46A376756A}" destId="{33F4B093-659C-4047-8563-A77FEE4715D0}" srcOrd="0" destOrd="0" presId="urn:microsoft.com/office/officeart/2005/8/layout/balance1"/>
    <dgm:cxn modelId="{7F627F53-19CF-4348-B3D7-35E690347C32}" srcId="{560CD87E-BBA6-4E1E-AC02-3D007F688F29}" destId="{306B15CD-8E30-4AA3-92C9-4E46A376756A}" srcOrd="0" destOrd="0" parTransId="{D64B4665-9E3A-4D89-8C97-A3D88D402767}" sibTransId="{A8C6A84A-5427-4A79-ABFC-376258A33566}"/>
    <dgm:cxn modelId="{E1D57A38-D5F2-47F9-B84F-5E8C75887C35}" srcId="{04119609-A0A1-4846-9C8D-4003AE3B36BE}" destId="{B9E2DD9C-C986-4B2B-ADD0-DCEF7F9F0860}" srcOrd="0" destOrd="0" parTransId="{59C52F83-322C-4C6F-8027-E970FF73748E}" sibTransId="{85E15163-B59E-4C23-84F3-7EBAE64F7DEA}"/>
    <dgm:cxn modelId="{24F53FF1-80C7-449B-A2F9-9F61BC94B5A8}" type="presOf" srcId="{04119609-A0A1-4846-9C8D-4003AE3B36BE}" destId="{EF959F6E-EE77-4D2D-8B3D-CA7F59B9901A}" srcOrd="0" destOrd="0" presId="urn:microsoft.com/office/officeart/2005/8/layout/balance1"/>
    <dgm:cxn modelId="{96A345D0-8B22-4F66-929F-2D6167D968A2}" srcId="{560CD87E-BBA6-4E1E-AC02-3D007F688F29}" destId="{04119609-A0A1-4846-9C8D-4003AE3B36BE}" srcOrd="1" destOrd="0" parTransId="{95E56DC8-6C03-4D8A-8C0B-1A480CA60D6E}" sibTransId="{C1266610-07F5-4CF3-8800-71D29A282EA3}"/>
    <dgm:cxn modelId="{D9BFB240-CDAD-4F1B-87D4-C486A4737830}" type="presParOf" srcId="{91021ED1-A441-430A-90E0-2C5781E05B2C}" destId="{EE4165FB-99D8-4BD0-9301-C188F6472C3C}" srcOrd="0" destOrd="0" presId="urn:microsoft.com/office/officeart/2005/8/layout/balance1"/>
    <dgm:cxn modelId="{CB86968B-E511-4F74-9376-09D20F313459}" type="presParOf" srcId="{91021ED1-A441-430A-90E0-2C5781E05B2C}" destId="{DAC5D001-FED4-4E93-99B4-AB2D8881A635}" srcOrd="1" destOrd="0" presId="urn:microsoft.com/office/officeart/2005/8/layout/balance1"/>
    <dgm:cxn modelId="{47B01976-E4BB-4C17-B1F7-654F7BD28D36}" type="presParOf" srcId="{DAC5D001-FED4-4E93-99B4-AB2D8881A635}" destId="{33F4B093-659C-4047-8563-A77FEE4715D0}" srcOrd="0" destOrd="0" presId="urn:microsoft.com/office/officeart/2005/8/layout/balance1"/>
    <dgm:cxn modelId="{EFD0B510-3367-4A06-9D0A-3265FDD0F8DF}" type="presParOf" srcId="{DAC5D001-FED4-4E93-99B4-AB2D8881A635}" destId="{EF959F6E-EE77-4D2D-8B3D-CA7F59B9901A}" srcOrd="1" destOrd="0" presId="urn:microsoft.com/office/officeart/2005/8/layout/balance1"/>
    <dgm:cxn modelId="{C617DC88-6B6E-479B-9A0B-267B1B37D177}" type="presParOf" srcId="{91021ED1-A441-430A-90E0-2C5781E05B2C}" destId="{CCB10502-09BC-4B6B-A118-0FEE4CF3668D}" srcOrd="2" destOrd="0" presId="urn:microsoft.com/office/officeart/2005/8/layout/balance1"/>
    <dgm:cxn modelId="{98E4C72A-8800-43D1-9D33-42FA98C7B7C3}" type="presParOf" srcId="{CCB10502-09BC-4B6B-A118-0FEE4CF3668D}" destId="{2F7EA172-3758-42C5-B591-8C69F42B2DA7}" srcOrd="0" destOrd="0" presId="urn:microsoft.com/office/officeart/2005/8/layout/balance1"/>
    <dgm:cxn modelId="{89927F41-0056-4F6E-8BC2-83AD0CB3E02C}" type="presParOf" srcId="{CCB10502-09BC-4B6B-A118-0FEE4CF3668D}" destId="{9D424809-FCE9-4B0D-ACEC-0642E49AB86D}" srcOrd="1" destOrd="0" presId="urn:microsoft.com/office/officeart/2005/8/layout/balance1"/>
    <dgm:cxn modelId="{EDE01829-DD25-493A-BA60-09E65B538DBB}" type="presParOf" srcId="{CCB10502-09BC-4B6B-A118-0FEE4CF3668D}" destId="{7E149E29-122E-48CF-9490-D5D1A6509B87}" srcOrd="2" destOrd="0" presId="urn:microsoft.com/office/officeart/2005/8/layout/balance1"/>
    <dgm:cxn modelId="{FEC65228-706A-4D41-AA27-5804FF148064}" type="presParOf" srcId="{CCB10502-09BC-4B6B-A118-0FEE4CF3668D}" destId="{B2DA8B4F-FA20-4A4C-B0CE-A6E53EC62C2D}" srcOrd="3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A9E5CD-95B1-4E48-9D6A-92A715C1611D}" type="doc">
      <dgm:prSet loTypeId="urn:microsoft.com/office/officeart/2005/8/layout/chart3" loCatId="cycle" qsTypeId="urn:microsoft.com/office/officeart/2005/8/quickstyle/3d1" qsCatId="3D" csTypeId="urn:microsoft.com/office/officeart/2005/8/colors/colorful1" csCatId="colorful" phldr="1"/>
      <dgm:spPr/>
    </dgm:pt>
    <dgm:pt modelId="{BEB0883D-BDB3-4144-84A8-45D5D5F0701E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2020г</a:t>
          </a:r>
          <a:endParaRPr lang="ru-RU" sz="1800" b="1" i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/>
            <a:t>761475,2</a:t>
          </a:r>
          <a:endParaRPr lang="ru-RU" sz="1600" dirty="0"/>
        </a:p>
      </dgm:t>
    </dgm:pt>
    <dgm:pt modelId="{88A5C127-7710-40F3-B420-1C3B013B03DA}" type="parTrans" cxnId="{3A5B7342-8F7E-48CB-A955-2EFB76148DFC}">
      <dgm:prSet/>
      <dgm:spPr/>
      <dgm:t>
        <a:bodyPr/>
        <a:lstStyle/>
        <a:p>
          <a:endParaRPr lang="ru-RU"/>
        </a:p>
      </dgm:t>
    </dgm:pt>
    <dgm:pt modelId="{339B3F66-88B5-4230-8FE9-5A85700B11CA}" type="sibTrans" cxnId="{3A5B7342-8F7E-48CB-A955-2EFB76148DFC}">
      <dgm:prSet/>
      <dgm:spPr/>
      <dgm:t>
        <a:bodyPr/>
        <a:lstStyle/>
        <a:p>
          <a:endParaRPr lang="ru-RU"/>
        </a:p>
      </dgm:t>
    </dgm:pt>
    <dgm:pt modelId="{9D56E24E-89D4-49CB-A055-4162AFF6585F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2021г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761 475,2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772C29D-EB59-408A-AD5A-0E3C1D7F658E}" type="parTrans" cxnId="{360F9081-5102-475F-9325-930BE3EDD923}">
      <dgm:prSet/>
      <dgm:spPr/>
      <dgm:t>
        <a:bodyPr/>
        <a:lstStyle/>
        <a:p>
          <a:endParaRPr lang="ru-RU"/>
        </a:p>
      </dgm:t>
    </dgm:pt>
    <dgm:pt modelId="{FD82D054-F582-4E79-A945-64A0E568E3BB}" type="sibTrans" cxnId="{360F9081-5102-475F-9325-930BE3EDD923}">
      <dgm:prSet/>
      <dgm:spPr/>
      <dgm:t>
        <a:bodyPr/>
        <a:lstStyle/>
        <a:p>
          <a:endParaRPr lang="ru-RU"/>
        </a:p>
      </dgm:t>
    </dgm:pt>
    <dgm:pt modelId="{B59C0CF1-17F3-4785-B032-7F0BFE9B7DA6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2019 г</a:t>
          </a:r>
        </a:p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761 475,2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8B34BB50-2284-45D1-BEBE-40E6BD45C45F}" type="sibTrans" cxnId="{59D0DBCB-AFF8-42C9-BAA5-A8AB5C94408B}">
      <dgm:prSet/>
      <dgm:spPr/>
      <dgm:t>
        <a:bodyPr/>
        <a:lstStyle/>
        <a:p>
          <a:endParaRPr lang="ru-RU"/>
        </a:p>
      </dgm:t>
    </dgm:pt>
    <dgm:pt modelId="{74717BDA-3BBC-4ECE-A768-2E8D2002FCFD}" type="parTrans" cxnId="{59D0DBCB-AFF8-42C9-BAA5-A8AB5C94408B}">
      <dgm:prSet/>
      <dgm:spPr/>
      <dgm:t>
        <a:bodyPr/>
        <a:lstStyle/>
        <a:p>
          <a:endParaRPr lang="ru-RU"/>
        </a:p>
      </dgm:t>
    </dgm:pt>
    <dgm:pt modelId="{C17F9B18-4D24-4B27-9FA4-37B872FF278F}" type="pres">
      <dgm:prSet presAssocID="{BBA9E5CD-95B1-4E48-9D6A-92A715C1611D}" presName="compositeShape" presStyleCnt="0">
        <dgm:presLayoutVars>
          <dgm:chMax val="7"/>
          <dgm:dir/>
          <dgm:resizeHandles val="exact"/>
        </dgm:presLayoutVars>
      </dgm:prSet>
      <dgm:spPr/>
    </dgm:pt>
    <dgm:pt modelId="{36DFFD87-3DD7-460B-A008-88D4ED980284}" type="pres">
      <dgm:prSet presAssocID="{BBA9E5CD-95B1-4E48-9D6A-92A715C1611D}" presName="wedge1" presStyleLbl="node1" presStyleIdx="0" presStyleCnt="3" custScaleX="117055" custLinFactNeighborX="-8921" custLinFactNeighborY="2156"/>
      <dgm:spPr/>
      <dgm:t>
        <a:bodyPr/>
        <a:lstStyle/>
        <a:p>
          <a:endParaRPr lang="ru-RU"/>
        </a:p>
      </dgm:t>
    </dgm:pt>
    <dgm:pt modelId="{57AD36B1-CA8B-4D60-8535-4F9B83220E5F}" type="pres">
      <dgm:prSet presAssocID="{BBA9E5CD-95B1-4E48-9D6A-92A715C161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5C315-13C8-49E6-A8DC-3E7AA9326670}" type="pres">
      <dgm:prSet presAssocID="{BBA9E5CD-95B1-4E48-9D6A-92A715C1611D}" presName="wedge2" presStyleLbl="node1" presStyleIdx="1" presStyleCnt="3" custLinFactNeighborX="-990" custLinFactNeighborY="-95"/>
      <dgm:spPr/>
      <dgm:t>
        <a:bodyPr/>
        <a:lstStyle/>
        <a:p>
          <a:endParaRPr lang="ru-RU"/>
        </a:p>
      </dgm:t>
    </dgm:pt>
    <dgm:pt modelId="{0C1D7724-82FE-45DB-8C3B-92DFCA87E5AE}" type="pres">
      <dgm:prSet presAssocID="{BBA9E5CD-95B1-4E48-9D6A-92A715C161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B48E8-4583-4A92-9869-9F2BE8457F62}" type="pres">
      <dgm:prSet presAssocID="{BBA9E5CD-95B1-4E48-9D6A-92A715C1611D}" presName="wedge3" presStyleLbl="node1" presStyleIdx="2" presStyleCnt="3"/>
      <dgm:spPr/>
      <dgm:t>
        <a:bodyPr/>
        <a:lstStyle/>
        <a:p>
          <a:endParaRPr lang="ru-RU"/>
        </a:p>
      </dgm:t>
    </dgm:pt>
    <dgm:pt modelId="{6F0B74B5-6D1A-44C4-8B1E-5A97AC664031}" type="pres">
      <dgm:prSet presAssocID="{BBA9E5CD-95B1-4E48-9D6A-92A715C161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B29C5-0244-4A9C-8C71-2C4C96BED2A6}" type="presOf" srcId="{9D56E24E-89D4-49CB-A055-4162AFF6585F}" destId="{5E15C315-13C8-49E6-A8DC-3E7AA9326670}" srcOrd="0" destOrd="0" presId="urn:microsoft.com/office/officeart/2005/8/layout/chart3"/>
    <dgm:cxn modelId="{360F9081-5102-475F-9325-930BE3EDD923}" srcId="{BBA9E5CD-95B1-4E48-9D6A-92A715C1611D}" destId="{9D56E24E-89D4-49CB-A055-4162AFF6585F}" srcOrd="1" destOrd="0" parTransId="{5772C29D-EB59-408A-AD5A-0E3C1D7F658E}" sibTransId="{FD82D054-F582-4E79-A945-64A0E568E3BB}"/>
    <dgm:cxn modelId="{5345D5B6-1A54-4320-B94D-73150692091A}" type="presOf" srcId="{9D56E24E-89D4-49CB-A055-4162AFF6585F}" destId="{0C1D7724-82FE-45DB-8C3B-92DFCA87E5AE}" srcOrd="1" destOrd="0" presId="urn:microsoft.com/office/officeart/2005/8/layout/chart3"/>
    <dgm:cxn modelId="{1E41C0AF-E75B-4204-9DA4-F06751B0DFDD}" type="presOf" srcId="{BEB0883D-BDB3-4144-84A8-45D5D5F0701E}" destId="{36DFFD87-3DD7-460B-A008-88D4ED980284}" srcOrd="0" destOrd="0" presId="urn:microsoft.com/office/officeart/2005/8/layout/chart3"/>
    <dgm:cxn modelId="{59D0DBCB-AFF8-42C9-BAA5-A8AB5C94408B}" srcId="{BBA9E5CD-95B1-4E48-9D6A-92A715C1611D}" destId="{B59C0CF1-17F3-4785-B032-7F0BFE9B7DA6}" srcOrd="2" destOrd="0" parTransId="{74717BDA-3BBC-4ECE-A768-2E8D2002FCFD}" sibTransId="{8B34BB50-2284-45D1-BEBE-40E6BD45C45F}"/>
    <dgm:cxn modelId="{3629F49F-B360-4A69-A99A-F9619CF340C2}" type="presOf" srcId="{B59C0CF1-17F3-4785-B032-7F0BFE9B7DA6}" destId="{B4AB48E8-4583-4A92-9869-9F2BE8457F62}" srcOrd="0" destOrd="0" presId="urn:microsoft.com/office/officeart/2005/8/layout/chart3"/>
    <dgm:cxn modelId="{3A5B7342-8F7E-48CB-A955-2EFB76148DFC}" srcId="{BBA9E5CD-95B1-4E48-9D6A-92A715C1611D}" destId="{BEB0883D-BDB3-4144-84A8-45D5D5F0701E}" srcOrd="0" destOrd="0" parTransId="{88A5C127-7710-40F3-B420-1C3B013B03DA}" sibTransId="{339B3F66-88B5-4230-8FE9-5A85700B11CA}"/>
    <dgm:cxn modelId="{E4794543-6A9A-484A-AC12-15A93931F3C0}" type="presOf" srcId="{BEB0883D-BDB3-4144-84A8-45D5D5F0701E}" destId="{57AD36B1-CA8B-4D60-8535-4F9B83220E5F}" srcOrd="1" destOrd="0" presId="urn:microsoft.com/office/officeart/2005/8/layout/chart3"/>
    <dgm:cxn modelId="{22B55E90-CC43-44A6-8009-77623C2D1C15}" type="presOf" srcId="{BBA9E5CD-95B1-4E48-9D6A-92A715C1611D}" destId="{C17F9B18-4D24-4B27-9FA4-37B872FF278F}" srcOrd="0" destOrd="0" presId="urn:microsoft.com/office/officeart/2005/8/layout/chart3"/>
    <dgm:cxn modelId="{2A4995F5-9566-4383-BBBF-83B736CB1922}" type="presOf" srcId="{B59C0CF1-17F3-4785-B032-7F0BFE9B7DA6}" destId="{6F0B74B5-6D1A-44C4-8B1E-5A97AC664031}" srcOrd="1" destOrd="0" presId="urn:microsoft.com/office/officeart/2005/8/layout/chart3"/>
    <dgm:cxn modelId="{2565AE2B-A797-4C5F-83C9-CD2D5B383B9E}" type="presParOf" srcId="{C17F9B18-4D24-4B27-9FA4-37B872FF278F}" destId="{36DFFD87-3DD7-460B-A008-88D4ED980284}" srcOrd="0" destOrd="0" presId="urn:microsoft.com/office/officeart/2005/8/layout/chart3"/>
    <dgm:cxn modelId="{155B1CD8-66C7-42A8-AD7E-7C39A7D19C35}" type="presParOf" srcId="{C17F9B18-4D24-4B27-9FA4-37B872FF278F}" destId="{57AD36B1-CA8B-4D60-8535-4F9B83220E5F}" srcOrd="1" destOrd="0" presId="urn:microsoft.com/office/officeart/2005/8/layout/chart3"/>
    <dgm:cxn modelId="{67FB6746-D90C-449C-90F0-EAE68ED07A7E}" type="presParOf" srcId="{C17F9B18-4D24-4B27-9FA4-37B872FF278F}" destId="{5E15C315-13C8-49E6-A8DC-3E7AA9326670}" srcOrd="2" destOrd="0" presId="urn:microsoft.com/office/officeart/2005/8/layout/chart3"/>
    <dgm:cxn modelId="{3C66CD65-DC9D-4A92-B050-52DF36E93B92}" type="presParOf" srcId="{C17F9B18-4D24-4B27-9FA4-37B872FF278F}" destId="{0C1D7724-82FE-45DB-8C3B-92DFCA87E5AE}" srcOrd="3" destOrd="0" presId="urn:microsoft.com/office/officeart/2005/8/layout/chart3"/>
    <dgm:cxn modelId="{B8CD2243-A5F1-49E0-94C0-ABABF58C1477}" type="presParOf" srcId="{C17F9B18-4D24-4B27-9FA4-37B872FF278F}" destId="{B4AB48E8-4583-4A92-9869-9F2BE8457F62}" srcOrd="4" destOrd="0" presId="urn:microsoft.com/office/officeart/2005/8/layout/chart3"/>
    <dgm:cxn modelId="{5F3D8205-F75B-4C6B-9658-57AEBF824874}" type="presParOf" srcId="{C17F9B18-4D24-4B27-9FA4-37B872FF278F}" destId="{6F0B74B5-6D1A-44C4-8B1E-5A97AC66403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949A82-37FF-4F2F-A8CA-82F89BFFE274}" type="doc">
      <dgm:prSet loTypeId="urn:microsoft.com/office/officeart/2005/8/layout/chart3" loCatId="cycle" qsTypeId="urn:microsoft.com/office/officeart/2005/8/quickstyle/3d1" qsCatId="3D" csTypeId="urn:microsoft.com/office/officeart/2005/8/colors/colorful3" csCatId="colorful" phldr="1"/>
      <dgm:spPr/>
    </dgm:pt>
    <dgm:pt modelId="{38F6DEC3-7D65-4CCB-AF17-8A1390CEB3CE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2020 г</a:t>
          </a:r>
        </a:p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270 469,4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BAC96CC4-73FD-4BCB-A8D7-0E71D4DB7C3E}" type="parTrans" cxnId="{F3DFAE89-9C87-4192-9FA5-B3B48EE29555}">
      <dgm:prSet/>
      <dgm:spPr/>
      <dgm:t>
        <a:bodyPr/>
        <a:lstStyle/>
        <a:p>
          <a:endParaRPr lang="ru-RU"/>
        </a:p>
      </dgm:t>
    </dgm:pt>
    <dgm:pt modelId="{459152C0-490C-4150-99E8-B2604380171A}" type="sibTrans" cxnId="{F3DFAE89-9C87-4192-9FA5-B3B48EE29555}">
      <dgm:prSet/>
      <dgm:spPr/>
      <dgm:t>
        <a:bodyPr/>
        <a:lstStyle/>
        <a:p>
          <a:endParaRPr lang="ru-RU"/>
        </a:p>
      </dgm:t>
    </dgm:pt>
    <dgm:pt modelId="{F74F01F6-11F0-496A-A819-3700CE247852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2021г</a:t>
          </a:r>
        </a:p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270 469,4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E9E58357-E0AE-4EB7-B83D-24D741B743DD}" type="parTrans" cxnId="{0044B899-86CB-4CA5-8FE9-11FC7D55CFC6}">
      <dgm:prSet/>
      <dgm:spPr/>
      <dgm:t>
        <a:bodyPr/>
        <a:lstStyle/>
        <a:p>
          <a:endParaRPr lang="ru-RU"/>
        </a:p>
      </dgm:t>
    </dgm:pt>
    <dgm:pt modelId="{903DF652-7F49-4FB2-A2CB-F1E58DD36D75}" type="sibTrans" cxnId="{0044B899-86CB-4CA5-8FE9-11FC7D55CFC6}">
      <dgm:prSet/>
      <dgm:spPr/>
      <dgm:t>
        <a:bodyPr/>
        <a:lstStyle/>
        <a:p>
          <a:endParaRPr lang="ru-RU"/>
        </a:p>
      </dgm:t>
    </dgm:pt>
    <dgm:pt modelId="{BFE54F38-BB70-4B98-86AC-A84004A4547F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2019 г</a:t>
          </a:r>
        </a:p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270 469,4</a:t>
          </a:r>
          <a:endParaRPr lang="ru-RU" sz="16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B983288-4A66-4511-8A82-3CD6F6B4B9BF}" type="parTrans" cxnId="{ADFCBEFD-6331-4588-9708-41616A26C33E}">
      <dgm:prSet/>
      <dgm:spPr/>
      <dgm:t>
        <a:bodyPr/>
        <a:lstStyle/>
        <a:p>
          <a:endParaRPr lang="ru-RU"/>
        </a:p>
      </dgm:t>
    </dgm:pt>
    <dgm:pt modelId="{BDE1424E-2B2D-438B-87CF-7F16D3B01AF3}" type="sibTrans" cxnId="{ADFCBEFD-6331-4588-9708-41616A26C33E}">
      <dgm:prSet/>
      <dgm:spPr/>
      <dgm:t>
        <a:bodyPr/>
        <a:lstStyle/>
        <a:p>
          <a:endParaRPr lang="ru-RU"/>
        </a:p>
      </dgm:t>
    </dgm:pt>
    <dgm:pt modelId="{56765C65-9366-4852-9A3E-D09612C9721F}" type="pres">
      <dgm:prSet presAssocID="{00949A82-37FF-4F2F-A8CA-82F89BFFE274}" presName="compositeShape" presStyleCnt="0">
        <dgm:presLayoutVars>
          <dgm:chMax val="7"/>
          <dgm:dir/>
          <dgm:resizeHandles val="exact"/>
        </dgm:presLayoutVars>
      </dgm:prSet>
      <dgm:spPr/>
    </dgm:pt>
    <dgm:pt modelId="{6C7F0085-B5BF-465B-9703-B06C563CCA07}" type="pres">
      <dgm:prSet presAssocID="{00949A82-37FF-4F2F-A8CA-82F89BFFE274}" presName="wedge1" presStyleLbl="node1" presStyleIdx="0" presStyleCnt="3" custLinFactNeighborX="-4249" custLinFactNeighborY="3740"/>
      <dgm:spPr/>
      <dgm:t>
        <a:bodyPr/>
        <a:lstStyle/>
        <a:p>
          <a:endParaRPr lang="ru-RU"/>
        </a:p>
      </dgm:t>
    </dgm:pt>
    <dgm:pt modelId="{FBC38475-667D-4669-AFAB-8F01FE4888B9}" type="pres">
      <dgm:prSet presAssocID="{00949A82-37FF-4F2F-A8CA-82F89BFFE27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EEB24-A709-4ABD-9205-A911C5E65435}" type="pres">
      <dgm:prSet presAssocID="{00949A82-37FF-4F2F-A8CA-82F89BFFE274}" presName="wedge2" presStyleLbl="node1" presStyleIdx="1" presStyleCnt="3"/>
      <dgm:spPr/>
      <dgm:t>
        <a:bodyPr/>
        <a:lstStyle/>
        <a:p>
          <a:endParaRPr lang="ru-RU"/>
        </a:p>
      </dgm:t>
    </dgm:pt>
    <dgm:pt modelId="{8E1379A1-B994-4707-934E-874DC3E6543B}" type="pres">
      <dgm:prSet presAssocID="{00949A82-37FF-4F2F-A8CA-82F89BFFE27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6ABB2-247D-4D72-B94D-1B4D4931D35C}" type="pres">
      <dgm:prSet presAssocID="{00949A82-37FF-4F2F-A8CA-82F89BFFE274}" presName="wedge3" presStyleLbl="node1" presStyleIdx="2" presStyleCnt="3"/>
      <dgm:spPr/>
      <dgm:t>
        <a:bodyPr/>
        <a:lstStyle/>
        <a:p>
          <a:endParaRPr lang="ru-RU"/>
        </a:p>
      </dgm:t>
    </dgm:pt>
    <dgm:pt modelId="{1730F3D6-B2C1-4689-A012-5D6BCCA13A83}" type="pres">
      <dgm:prSet presAssocID="{00949A82-37FF-4F2F-A8CA-82F89BFFE27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D0BAEE-5B29-4BCA-8496-D5636BE5F01B}" type="presOf" srcId="{F74F01F6-11F0-496A-A819-3700CE247852}" destId="{8E1379A1-B994-4707-934E-874DC3E6543B}" srcOrd="1" destOrd="0" presId="urn:microsoft.com/office/officeart/2005/8/layout/chart3"/>
    <dgm:cxn modelId="{1CA9FD91-100B-402C-85E6-888A41B8E552}" type="presOf" srcId="{38F6DEC3-7D65-4CCB-AF17-8A1390CEB3CE}" destId="{FBC38475-667D-4669-AFAB-8F01FE4888B9}" srcOrd="1" destOrd="0" presId="urn:microsoft.com/office/officeart/2005/8/layout/chart3"/>
    <dgm:cxn modelId="{ADFCBEFD-6331-4588-9708-41616A26C33E}" srcId="{00949A82-37FF-4F2F-A8CA-82F89BFFE274}" destId="{BFE54F38-BB70-4B98-86AC-A84004A4547F}" srcOrd="2" destOrd="0" parTransId="{8B983288-4A66-4511-8A82-3CD6F6B4B9BF}" sibTransId="{BDE1424E-2B2D-438B-87CF-7F16D3B01AF3}"/>
    <dgm:cxn modelId="{0044B899-86CB-4CA5-8FE9-11FC7D55CFC6}" srcId="{00949A82-37FF-4F2F-A8CA-82F89BFFE274}" destId="{F74F01F6-11F0-496A-A819-3700CE247852}" srcOrd="1" destOrd="0" parTransId="{E9E58357-E0AE-4EB7-B83D-24D741B743DD}" sibTransId="{903DF652-7F49-4FB2-A2CB-F1E58DD36D75}"/>
    <dgm:cxn modelId="{7851D586-2A80-4E4E-85C9-307B34A05B4B}" type="presOf" srcId="{BFE54F38-BB70-4B98-86AC-A84004A4547F}" destId="{D046ABB2-247D-4D72-B94D-1B4D4931D35C}" srcOrd="0" destOrd="0" presId="urn:microsoft.com/office/officeart/2005/8/layout/chart3"/>
    <dgm:cxn modelId="{3C3CFF51-7A0C-40D1-B715-395223322563}" type="presOf" srcId="{BFE54F38-BB70-4B98-86AC-A84004A4547F}" destId="{1730F3D6-B2C1-4689-A012-5D6BCCA13A83}" srcOrd="1" destOrd="0" presId="urn:microsoft.com/office/officeart/2005/8/layout/chart3"/>
    <dgm:cxn modelId="{329C31EF-7636-40A8-B4F7-6139C0BE9B39}" type="presOf" srcId="{38F6DEC3-7D65-4CCB-AF17-8A1390CEB3CE}" destId="{6C7F0085-B5BF-465B-9703-B06C563CCA07}" srcOrd="0" destOrd="0" presId="urn:microsoft.com/office/officeart/2005/8/layout/chart3"/>
    <dgm:cxn modelId="{F3DFAE89-9C87-4192-9FA5-B3B48EE29555}" srcId="{00949A82-37FF-4F2F-A8CA-82F89BFFE274}" destId="{38F6DEC3-7D65-4CCB-AF17-8A1390CEB3CE}" srcOrd="0" destOrd="0" parTransId="{BAC96CC4-73FD-4BCB-A8D7-0E71D4DB7C3E}" sibTransId="{459152C0-490C-4150-99E8-B2604380171A}"/>
    <dgm:cxn modelId="{966FFC2D-3666-44DD-8FF0-9C0B41608649}" type="presOf" srcId="{F74F01F6-11F0-496A-A819-3700CE247852}" destId="{E56EEB24-A709-4ABD-9205-A911C5E65435}" srcOrd="0" destOrd="0" presId="urn:microsoft.com/office/officeart/2005/8/layout/chart3"/>
    <dgm:cxn modelId="{91150FF4-3214-41E7-A903-AFD7E86999A5}" type="presOf" srcId="{00949A82-37FF-4F2F-A8CA-82F89BFFE274}" destId="{56765C65-9366-4852-9A3E-D09612C9721F}" srcOrd="0" destOrd="0" presId="urn:microsoft.com/office/officeart/2005/8/layout/chart3"/>
    <dgm:cxn modelId="{6403FF9F-0514-4703-A901-67B64544CEE7}" type="presParOf" srcId="{56765C65-9366-4852-9A3E-D09612C9721F}" destId="{6C7F0085-B5BF-465B-9703-B06C563CCA07}" srcOrd="0" destOrd="0" presId="urn:microsoft.com/office/officeart/2005/8/layout/chart3"/>
    <dgm:cxn modelId="{CD351D66-1866-41A7-9D5D-35E6DE1233F8}" type="presParOf" srcId="{56765C65-9366-4852-9A3E-D09612C9721F}" destId="{FBC38475-667D-4669-AFAB-8F01FE4888B9}" srcOrd="1" destOrd="0" presId="urn:microsoft.com/office/officeart/2005/8/layout/chart3"/>
    <dgm:cxn modelId="{AEF382F3-8C6A-45C5-B247-75415FB35649}" type="presParOf" srcId="{56765C65-9366-4852-9A3E-D09612C9721F}" destId="{E56EEB24-A709-4ABD-9205-A911C5E65435}" srcOrd="2" destOrd="0" presId="urn:microsoft.com/office/officeart/2005/8/layout/chart3"/>
    <dgm:cxn modelId="{5155E73E-4271-4B07-BB10-A945608A6822}" type="presParOf" srcId="{56765C65-9366-4852-9A3E-D09612C9721F}" destId="{8E1379A1-B994-4707-934E-874DC3E6543B}" srcOrd="3" destOrd="0" presId="urn:microsoft.com/office/officeart/2005/8/layout/chart3"/>
    <dgm:cxn modelId="{DB3F3F16-DD92-4639-BC5C-C6CC75D72950}" type="presParOf" srcId="{56765C65-9366-4852-9A3E-D09612C9721F}" destId="{D046ABB2-247D-4D72-B94D-1B4D4931D35C}" srcOrd="4" destOrd="0" presId="urn:microsoft.com/office/officeart/2005/8/layout/chart3"/>
    <dgm:cxn modelId="{ED4553AB-C790-4155-A19A-BC902D51E067}" type="presParOf" srcId="{56765C65-9366-4852-9A3E-D09612C9721F}" destId="{1730F3D6-B2C1-4689-A012-5D6BCCA13A8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F7058-BF94-41D3-8D55-39A2736F0860}">
      <dsp:nvSpPr>
        <dsp:cNvPr id="0" name=""/>
        <dsp:cNvSpPr/>
      </dsp:nvSpPr>
      <dsp:spPr>
        <a:xfrm rot="5400000">
          <a:off x="323156" y="2274286"/>
          <a:ext cx="958435" cy="159481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8E7BC4-8597-4ADF-BB85-D7764629ED6D}">
      <dsp:nvSpPr>
        <dsp:cNvPr id="0" name=""/>
        <dsp:cNvSpPr/>
      </dsp:nvSpPr>
      <dsp:spPr>
        <a:xfrm>
          <a:off x="163169" y="2750792"/>
          <a:ext cx="1439807" cy="126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1.Составление проекта бюджета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3169" y="2750792"/>
        <a:ext cx="1439807" cy="1262076"/>
      </dsp:txXfrm>
    </dsp:sp>
    <dsp:sp modelId="{788F0A60-844E-45E5-B591-3A3EF7729765}">
      <dsp:nvSpPr>
        <dsp:cNvPr id="0" name=""/>
        <dsp:cNvSpPr/>
      </dsp:nvSpPr>
      <dsp:spPr>
        <a:xfrm>
          <a:off x="1331315" y="2156874"/>
          <a:ext cx="271661" cy="271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199262"/>
                <a:satOff val="742"/>
                <a:lumOff val="0"/>
                <a:alphaOff val="0"/>
                <a:lumMod val="95000"/>
              </a:schemeClr>
            </a:gs>
            <a:gs pos="100000">
              <a:schemeClr val="accent3">
                <a:hueOff val="199262"/>
                <a:satOff val="742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B6546E-A85C-4088-A562-C14EE8B54343}">
      <dsp:nvSpPr>
        <dsp:cNvPr id="0" name=""/>
        <dsp:cNvSpPr/>
      </dsp:nvSpPr>
      <dsp:spPr>
        <a:xfrm rot="5400000">
          <a:off x="2085762" y="1838128"/>
          <a:ext cx="958435" cy="159481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398524"/>
                <a:satOff val="1485"/>
                <a:lumOff val="0"/>
                <a:alphaOff val="0"/>
                <a:lumMod val="95000"/>
              </a:schemeClr>
            </a:gs>
            <a:gs pos="100000">
              <a:schemeClr val="accent3">
                <a:hueOff val="398524"/>
                <a:satOff val="1485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96730A-3283-4156-AB7B-DD3253F0B2E9}">
      <dsp:nvSpPr>
        <dsp:cNvPr id="0" name=""/>
        <dsp:cNvSpPr/>
      </dsp:nvSpPr>
      <dsp:spPr>
        <a:xfrm>
          <a:off x="1925775" y="2314634"/>
          <a:ext cx="1439807" cy="126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2.Рассмотрение проекта бюджета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5775" y="2314634"/>
        <a:ext cx="1439807" cy="1262076"/>
      </dsp:txXfrm>
    </dsp:sp>
    <dsp:sp modelId="{F6A54B00-18B4-4826-8861-46B9DC063B88}">
      <dsp:nvSpPr>
        <dsp:cNvPr id="0" name=""/>
        <dsp:cNvSpPr/>
      </dsp:nvSpPr>
      <dsp:spPr>
        <a:xfrm>
          <a:off x="3093921" y="1720716"/>
          <a:ext cx="271661" cy="271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597786"/>
                <a:satOff val="2227"/>
                <a:lumOff val="0"/>
                <a:alphaOff val="0"/>
                <a:lumMod val="95000"/>
              </a:schemeClr>
            </a:gs>
            <a:gs pos="100000">
              <a:schemeClr val="accent3">
                <a:hueOff val="597786"/>
                <a:satOff val="2227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C1307-87C9-4B8C-8E06-731B1009C4DD}">
      <dsp:nvSpPr>
        <dsp:cNvPr id="0" name=""/>
        <dsp:cNvSpPr/>
      </dsp:nvSpPr>
      <dsp:spPr>
        <a:xfrm rot="5400000">
          <a:off x="3848368" y="1401969"/>
          <a:ext cx="958435" cy="159481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797048"/>
                <a:satOff val="2970"/>
                <a:lumOff val="0"/>
                <a:alphaOff val="0"/>
                <a:lumMod val="95000"/>
              </a:schemeClr>
            </a:gs>
            <a:gs pos="100000">
              <a:schemeClr val="accent3">
                <a:hueOff val="797048"/>
                <a:satOff val="297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D8B68B-990A-45BB-9EB4-0CC18BCE5CBC}">
      <dsp:nvSpPr>
        <dsp:cNvPr id="0" name=""/>
        <dsp:cNvSpPr/>
      </dsp:nvSpPr>
      <dsp:spPr>
        <a:xfrm>
          <a:off x="3688381" y="1878475"/>
          <a:ext cx="1439807" cy="126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3.Утверждение бюджета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88381" y="1878475"/>
        <a:ext cx="1439807" cy="1262076"/>
      </dsp:txXfrm>
    </dsp:sp>
    <dsp:sp modelId="{A2C1A16D-0807-4AE2-B374-1D39E018DD5E}">
      <dsp:nvSpPr>
        <dsp:cNvPr id="0" name=""/>
        <dsp:cNvSpPr/>
      </dsp:nvSpPr>
      <dsp:spPr>
        <a:xfrm>
          <a:off x="4856527" y="1284557"/>
          <a:ext cx="271661" cy="271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996311"/>
                <a:satOff val="3712"/>
                <a:lumOff val="0"/>
                <a:alphaOff val="0"/>
                <a:lumMod val="95000"/>
              </a:schemeClr>
            </a:gs>
            <a:gs pos="100000">
              <a:schemeClr val="accent3">
                <a:hueOff val="996311"/>
                <a:satOff val="3712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BE4FAB-682E-40F4-90A1-C4F26BB1FAAC}">
      <dsp:nvSpPr>
        <dsp:cNvPr id="0" name=""/>
        <dsp:cNvSpPr/>
      </dsp:nvSpPr>
      <dsp:spPr>
        <a:xfrm rot="5400000">
          <a:off x="5610974" y="965810"/>
          <a:ext cx="958435" cy="159481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1195573"/>
                <a:satOff val="4455"/>
                <a:lumOff val="0"/>
                <a:alphaOff val="0"/>
                <a:lumMod val="95000"/>
              </a:schemeClr>
            </a:gs>
            <a:gs pos="100000">
              <a:schemeClr val="accent3">
                <a:hueOff val="1195573"/>
                <a:satOff val="4455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EE50B8-4E6B-4151-A70A-CD8308C245E2}">
      <dsp:nvSpPr>
        <dsp:cNvPr id="0" name=""/>
        <dsp:cNvSpPr/>
      </dsp:nvSpPr>
      <dsp:spPr>
        <a:xfrm>
          <a:off x="5450987" y="1442317"/>
          <a:ext cx="1439807" cy="126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4.Исполнение бюджета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987" y="1442317"/>
        <a:ext cx="1439807" cy="1262076"/>
      </dsp:txXfrm>
    </dsp:sp>
    <dsp:sp modelId="{E2E73E23-BF85-46C5-9CAE-A99A15D89EDA}">
      <dsp:nvSpPr>
        <dsp:cNvPr id="0" name=""/>
        <dsp:cNvSpPr/>
      </dsp:nvSpPr>
      <dsp:spPr>
        <a:xfrm>
          <a:off x="6619133" y="848398"/>
          <a:ext cx="271661" cy="271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1394835"/>
                <a:satOff val="5197"/>
                <a:lumOff val="0"/>
                <a:alphaOff val="0"/>
                <a:lumMod val="95000"/>
              </a:schemeClr>
            </a:gs>
            <a:gs pos="100000">
              <a:schemeClr val="accent3">
                <a:hueOff val="1394835"/>
                <a:satOff val="5197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5BCA3B-927F-4EA3-B2AB-A91B118688B5}">
      <dsp:nvSpPr>
        <dsp:cNvPr id="0" name=""/>
        <dsp:cNvSpPr/>
      </dsp:nvSpPr>
      <dsp:spPr>
        <a:xfrm rot="5400000">
          <a:off x="7373580" y="529652"/>
          <a:ext cx="958435" cy="159481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1594097"/>
                <a:satOff val="5940"/>
                <a:lumOff val="0"/>
                <a:alphaOff val="0"/>
                <a:lumMod val="95000"/>
              </a:schemeClr>
            </a:gs>
            <a:gs pos="100000">
              <a:schemeClr val="accent3">
                <a:hueOff val="1594097"/>
                <a:satOff val="594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91C443-7ED3-4BAC-9C61-7D7D5E24BA44}">
      <dsp:nvSpPr>
        <dsp:cNvPr id="0" name=""/>
        <dsp:cNvSpPr/>
      </dsp:nvSpPr>
      <dsp:spPr>
        <a:xfrm>
          <a:off x="7213593" y="1006158"/>
          <a:ext cx="1439807" cy="126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5.Контроль за исполнением бюджета. Учет, проверка и отчетность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13593" y="1006158"/>
        <a:ext cx="1439807" cy="1262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4B093-659C-4047-8563-A77FEE4715D0}">
      <dsp:nvSpPr>
        <dsp:cNvPr id="0" name=""/>
        <dsp:cNvSpPr/>
      </dsp:nvSpPr>
      <dsp:spPr>
        <a:xfrm>
          <a:off x="378924" y="832358"/>
          <a:ext cx="1313413" cy="1360249"/>
        </a:xfrm>
        <a:prstGeom prst="roundRect">
          <a:avLst>
            <a:gd name="adj" fmla="val 10000"/>
          </a:avLst>
        </a:prstGeom>
        <a:solidFill>
          <a:srgbClr val="77CB55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20 074 512,5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393" y="870827"/>
        <a:ext cx="1236475" cy="1283311"/>
      </dsp:txXfrm>
    </dsp:sp>
    <dsp:sp modelId="{EF959F6E-EE77-4D2D-8B3D-CA7F59B9901A}">
      <dsp:nvSpPr>
        <dsp:cNvPr id="0" name=""/>
        <dsp:cNvSpPr/>
      </dsp:nvSpPr>
      <dsp:spPr>
        <a:xfrm>
          <a:off x="1906017" y="854075"/>
          <a:ext cx="1367484" cy="92744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19 629 398,5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3181" y="881239"/>
        <a:ext cx="1313156" cy="873113"/>
      </dsp:txXfrm>
    </dsp:sp>
    <dsp:sp modelId="{9D424809-FCE9-4B0D-ACEC-0642E49AB86D}">
      <dsp:nvSpPr>
        <dsp:cNvPr id="0" name=""/>
        <dsp:cNvSpPr/>
      </dsp:nvSpPr>
      <dsp:spPr>
        <a:xfrm>
          <a:off x="1660337" y="2426195"/>
          <a:ext cx="387709" cy="387709"/>
        </a:xfrm>
        <a:prstGeom prst="triangle">
          <a:avLst/>
        </a:prstGeom>
        <a:solidFill>
          <a:srgbClr val="CC9900">
            <a:alpha val="90000"/>
          </a:srgb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149E29-122E-48CF-9490-D5D1A6509B87}">
      <dsp:nvSpPr>
        <dsp:cNvPr id="0" name=""/>
        <dsp:cNvSpPr/>
      </dsp:nvSpPr>
      <dsp:spPr>
        <a:xfrm>
          <a:off x="690708" y="2260057"/>
          <a:ext cx="2326966" cy="162717"/>
        </a:xfrm>
        <a:prstGeom prst="rect">
          <a:avLst/>
        </a:prstGeom>
        <a:solidFill>
          <a:srgbClr val="CC9900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A8B4F-FA20-4A4C-B0CE-A6E53EC62C2D}">
      <dsp:nvSpPr>
        <dsp:cNvPr id="0" name=""/>
        <dsp:cNvSpPr/>
      </dsp:nvSpPr>
      <dsp:spPr>
        <a:xfrm>
          <a:off x="1959711" y="1825721"/>
          <a:ext cx="1260313" cy="384759"/>
        </a:xfrm>
        <a:prstGeom prst="roundRect">
          <a:avLst/>
        </a:prstGeom>
        <a:solidFill>
          <a:srgbClr val="F0423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445 114,0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978493" y="1844503"/>
        <a:ext cx="1222749" cy="347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4B093-659C-4047-8563-A77FEE4715D0}">
      <dsp:nvSpPr>
        <dsp:cNvPr id="0" name=""/>
        <dsp:cNvSpPr/>
      </dsp:nvSpPr>
      <dsp:spPr>
        <a:xfrm>
          <a:off x="330883" y="824659"/>
          <a:ext cx="1439253" cy="1338042"/>
        </a:xfrm>
        <a:prstGeom prst="roundRect">
          <a:avLst>
            <a:gd name="adj" fmla="val 10000"/>
          </a:avLst>
        </a:prstGeom>
        <a:solidFill>
          <a:srgbClr val="77CB55">
            <a:alpha val="89804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21 665 183,5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073" y="863849"/>
        <a:ext cx="1360873" cy="1259662"/>
      </dsp:txXfrm>
    </dsp:sp>
    <dsp:sp modelId="{EF959F6E-EE77-4D2D-8B3D-CA7F59B9901A}">
      <dsp:nvSpPr>
        <dsp:cNvPr id="0" name=""/>
        <dsp:cNvSpPr/>
      </dsp:nvSpPr>
      <dsp:spPr>
        <a:xfrm>
          <a:off x="1882774" y="846021"/>
          <a:ext cx="1392984" cy="91230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21 519 973,4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9494" y="872741"/>
        <a:ext cx="1339544" cy="858860"/>
      </dsp:txXfrm>
    </dsp:sp>
    <dsp:sp modelId="{9D424809-FCE9-4B0D-ACEC-0642E49AB86D}">
      <dsp:nvSpPr>
        <dsp:cNvPr id="0" name=""/>
        <dsp:cNvSpPr/>
      </dsp:nvSpPr>
      <dsp:spPr>
        <a:xfrm>
          <a:off x="1628373" y="2392475"/>
          <a:ext cx="381379" cy="381379"/>
        </a:xfrm>
        <a:prstGeom prst="triangle">
          <a:avLst/>
        </a:prstGeom>
        <a:solidFill>
          <a:srgbClr val="CC9900">
            <a:alpha val="90000"/>
          </a:srgb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149E29-122E-48CF-9490-D5D1A6509B87}">
      <dsp:nvSpPr>
        <dsp:cNvPr id="0" name=""/>
        <dsp:cNvSpPr/>
      </dsp:nvSpPr>
      <dsp:spPr>
        <a:xfrm>
          <a:off x="674575" y="2229049"/>
          <a:ext cx="2288975" cy="160060"/>
        </a:xfrm>
        <a:prstGeom prst="rect">
          <a:avLst/>
        </a:prstGeom>
        <a:solidFill>
          <a:srgbClr val="CC9900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A8B4F-FA20-4A4C-B0CE-A6E53EC62C2D}">
      <dsp:nvSpPr>
        <dsp:cNvPr id="0" name=""/>
        <dsp:cNvSpPr/>
      </dsp:nvSpPr>
      <dsp:spPr>
        <a:xfrm>
          <a:off x="1906897" y="1820507"/>
          <a:ext cx="1287202" cy="375159"/>
        </a:xfrm>
        <a:prstGeom prst="roundRect">
          <a:avLst/>
        </a:prstGeom>
        <a:solidFill>
          <a:srgbClr val="F0423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145 220,1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925211" y="1838821"/>
        <a:ext cx="1250574" cy="3385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4B093-659C-4047-8563-A77FEE4715D0}">
      <dsp:nvSpPr>
        <dsp:cNvPr id="0" name=""/>
        <dsp:cNvSpPr/>
      </dsp:nvSpPr>
      <dsp:spPr>
        <a:xfrm>
          <a:off x="252411" y="854926"/>
          <a:ext cx="1416765" cy="1387582"/>
        </a:xfrm>
        <a:prstGeom prst="roundRect">
          <a:avLst>
            <a:gd name="adj" fmla="val 10000"/>
          </a:avLst>
        </a:prstGeom>
        <a:solidFill>
          <a:srgbClr val="77CB55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21 561 308,0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052" y="895567"/>
        <a:ext cx="1335483" cy="1306300"/>
      </dsp:txXfrm>
    </dsp:sp>
    <dsp:sp modelId="{EF959F6E-EE77-4D2D-8B3D-CA7F59B9901A}">
      <dsp:nvSpPr>
        <dsp:cNvPr id="0" name=""/>
        <dsp:cNvSpPr/>
      </dsp:nvSpPr>
      <dsp:spPr>
        <a:xfrm>
          <a:off x="1816269" y="877080"/>
          <a:ext cx="1459764" cy="94607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20 980 467,9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3979" y="904790"/>
        <a:ext cx="1404344" cy="890657"/>
      </dsp:txXfrm>
    </dsp:sp>
    <dsp:sp modelId="{9D424809-FCE9-4B0D-ACEC-0642E49AB86D}">
      <dsp:nvSpPr>
        <dsp:cNvPr id="0" name=""/>
        <dsp:cNvSpPr/>
      </dsp:nvSpPr>
      <dsp:spPr>
        <a:xfrm>
          <a:off x="1583327" y="2480789"/>
          <a:ext cx="395499" cy="395499"/>
        </a:xfrm>
        <a:prstGeom prst="triangle">
          <a:avLst/>
        </a:prstGeom>
        <a:solidFill>
          <a:srgbClr val="CC9900">
            <a:alpha val="90000"/>
          </a:srgb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149E29-122E-48CF-9490-D5D1A6509B87}">
      <dsp:nvSpPr>
        <dsp:cNvPr id="0" name=""/>
        <dsp:cNvSpPr/>
      </dsp:nvSpPr>
      <dsp:spPr>
        <a:xfrm>
          <a:off x="594216" y="2311313"/>
          <a:ext cx="2373723" cy="165986"/>
        </a:xfrm>
        <a:prstGeom prst="rect">
          <a:avLst/>
        </a:prstGeom>
        <a:solidFill>
          <a:srgbClr val="CC9900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A8B4F-FA20-4A4C-B0CE-A6E53EC62C2D}">
      <dsp:nvSpPr>
        <dsp:cNvPr id="0" name=""/>
        <dsp:cNvSpPr/>
      </dsp:nvSpPr>
      <dsp:spPr>
        <a:xfrm>
          <a:off x="1865173" y="1869896"/>
          <a:ext cx="1332724" cy="389198"/>
        </a:xfrm>
        <a:prstGeom prst="roundRect">
          <a:avLst/>
        </a:prstGeom>
        <a:solidFill>
          <a:srgbClr val="F0423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580 840,1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884172" y="1888895"/>
        <a:ext cx="1294726" cy="351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FFD87-3DD7-460B-A008-88D4ED980284}">
      <dsp:nvSpPr>
        <dsp:cNvPr id="0" name=""/>
        <dsp:cNvSpPr/>
      </dsp:nvSpPr>
      <dsp:spPr>
        <a:xfrm>
          <a:off x="201262" y="263832"/>
          <a:ext cx="3030200" cy="258869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2020г</a:t>
          </a:r>
          <a:endParaRPr lang="ru-RU" sz="1800" b="1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761475,2</a:t>
          </a:r>
          <a:endParaRPr lang="ru-RU" sz="1600" kern="1200" dirty="0"/>
        </a:p>
      </dsp:txBody>
      <dsp:txXfrm>
        <a:off x="1848753" y="741509"/>
        <a:ext cx="1028103" cy="862899"/>
      </dsp:txXfrm>
    </dsp:sp>
    <dsp:sp modelId="{5E15C315-13C8-49E6-A8DC-3E7AA9326670}">
      <dsp:nvSpPr>
        <dsp:cNvPr id="0" name=""/>
        <dsp:cNvSpPr/>
      </dsp:nvSpPr>
      <dsp:spPr>
        <a:xfrm>
          <a:off x="493881" y="282605"/>
          <a:ext cx="2588697" cy="258869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2021г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761 475,2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2691" y="1915950"/>
        <a:ext cx="1171077" cy="801263"/>
      </dsp:txXfrm>
    </dsp:sp>
    <dsp:sp modelId="{B4AB48E8-4583-4A92-9869-9F2BE8457F62}">
      <dsp:nvSpPr>
        <dsp:cNvPr id="0" name=""/>
        <dsp:cNvSpPr/>
      </dsp:nvSpPr>
      <dsp:spPr>
        <a:xfrm>
          <a:off x="519509" y="285064"/>
          <a:ext cx="2588697" cy="258869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2019 г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761 475,2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6870" y="793559"/>
        <a:ext cx="878308" cy="8628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F0085-B5BF-465B-9703-B06C563CCA07}">
      <dsp:nvSpPr>
        <dsp:cNvPr id="0" name=""/>
        <dsp:cNvSpPr/>
      </dsp:nvSpPr>
      <dsp:spPr>
        <a:xfrm>
          <a:off x="614093" y="311521"/>
          <a:ext cx="2645454" cy="264545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2020 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270 469,4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2402" y="799670"/>
        <a:ext cx="897565" cy="881818"/>
      </dsp:txXfrm>
    </dsp:sp>
    <dsp:sp modelId="{E56EEB24-A709-4ABD-9205-A911C5E65435}">
      <dsp:nvSpPr>
        <dsp:cNvPr id="0" name=""/>
        <dsp:cNvSpPr/>
      </dsp:nvSpPr>
      <dsp:spPr>
        <a:xfrm>
          <a:off x="590132" y="291314"/>
          <a:ext cx="2645454" cy="264545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797048"/>
                <a:satOff val="2970"/>
                <a:lumOff val="0"/>
                <a:alphaOff val="0"/>
                <a:lumMod val="95000"/>
              </a:schemeClr>
            </a:gs>
            <a:gs pos="100000">
              <a:schemeClr val="accent3">
                <a:hueOff val="797048"/>
                <a:satOff val="297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2021г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270 469,4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4482" y="1960470"/>
        <a:ext cx="1196753" cy="818831"/>
      </dsp:txXfrm>
    </dsp:sp>
    <dsp:sp modelId="{D046ABB2-247D-4D72-B94D-1B4D4931D35C}">
      <dsp:nvSpPr>
        <dsp:cNvPr id="0" name=""/>
        <dsp:cNvSpPr/>
      </dsp:nvSpPr>
      <dsp:spPr>
        <a:xfrm>
          <a:off x="590132" y="291314"/>
          <a:ext cx="2645454" cy="264545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1594097"/>
                <a:satOff val="5940"/>
                <a:lumOff val="0"/>
                <a:alphaOff val="0"/>
                <a:lumMod val="95000"/>
              </a:schemeClr>
            </a:gs>
            <a:gs pos="100000">
              <a:schemeClr val="accent3">
                <a:hueOff val="1594097"/>
                <a:satOff val="594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2019 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270 469,4</a:t>
          </a:r>
          <a:endParaRPr lang="ru-RU" sz="16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873573" y="810957"/>
        <a:ext cx="897565" cy="881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BC0F9-85AA-4293-8E97-B995CE8D67A3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6CD6E-A0E9-4F9A-B3E9-1D11FD5B1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2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1347788"/>
            <a:ext cx="6465888" cy="3638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82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1347788"/>
            <a:ext cx="6465888" cy="3638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673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60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2C4555CF-2D0C-4F79-82E6-BAEBEF814149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4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657-03E6-45F4-892A-C3455ECC2F6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7371-C243-42FB-8CC2-1E9CA84748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657-03E6-45F4-892A-C3455ECC2F6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7371-C243-42FB-8CC2-1E9CA84748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657-03E6-45F4-892A-C3455ECC2F6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7371-C243-42FB-8CC2-1E9CA84748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657-03E6-45F4-892A-C3455ECC2F6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7371-C243-42FB-8CC2-1E9CA84748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657-03E6-45F4-892A-C3455ECC2F6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7371-C243-42FB-8CC2-1E9CA84748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657-03E6-45F4-892A-C3455ECC2F6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7371-C243-42FB-8CC2-1E9CA84748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657-03E6-45F4-892A-C3455ECC2F6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7371-C243-42FB-8CC2-1E9CA84748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657-03E6-45F4-892A-C3455ECC2F6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7371-C243-42FB-8CC2-1E9CA84748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657-03E6-45F4-892A-C3455ECC2F6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7371-C243-42FB-8CC2-1E9CA84748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657-03E6-45F4-892A-C3455ECC2F6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7371-C243-42FB-8CC2-1E9CA84748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657-03E6-45F4-892A-C3455ECC2F6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7371-C243-42FB-8CC2-1E9CA84748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F76657-03E6-45F4-892A-C3455ECC2F6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D07371-C243-42FB-8CC2-1E9CA84748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F92436E3819C6479C6C97C1BE3D6476A1B2139EB717512E1441A63REa5M" TargetMode="External"/><Relationship Id="rId2" Type="http://schemas.openxmlformats.org/officeDocument/2006/relationships/hyperlink" Target="consultantplus://offline/ref=2341E93CF6C4BC1618AA4BBFFD049559737AB0137289FF81A091A1E199y8X4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9.png"/><Relationship Id="rId5" Type="http://schemas.openxmlformats.org/officeDocument/2006/relationships/diagramData" Target="../diagrams/data1.xml"/><Relationship Id="rId10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mailto:info@mfkchr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4000"/>
                <a:satMod val="160000"/>
                <a:lumMod val="160000"/>
                <a:alpha val="68000"/>
              </a:schemeClr>
            </a:gs>
            <a:gs pos="42000">
              <a:schemeClr val="bg2">
                <a:tint val="94000"/>
                <a:shade val="94000"/>
                <a:satMod val="160000"/>
                <a:lumMod val="130000"/>
              </a:schemeClr>
            </a:gs>
            <a:gs pos="100000">
              <a:schemeClr val="bg2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5854" y="428798"/>
            <a:ext cx="1033457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3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endParaRPr lang="ru-RU" sz="2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Бюджет </a:t>
            </a:r>
            <a:r>
              <a:rPr lang="ru-RU" sz="4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для граждан</a:t>
            </a:r>
            <a:endParaRPr lang="ru-RU" sz="44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endParaRPr lang="ru-RU" sz="33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endParaRPr lang="ru-RU" sz="21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endParaRPr lang="ru-RU" sz="21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endParaRPr lang="ru-RU" sz="21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endParaRPr lang="ru-RU" sz="21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endParaRPr lang="ru-RU" sz="21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endParaRPr lang="ru-RU" sz="21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endParaRPr lang="ru-RU" sz="21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endParaRPr lang="ru-RU" sz="21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endParaRPr lang="ru-RU" sz="21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lvl="0" algn="ctr"/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к </a:t>
            </a: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Закону </a:t>
            </a:r>
            <a:r>
              <a:rPr lang="ru-RU" sz="2100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Карачаево-Черкесской </a:t>
            </a:r>
            <a:r>
              <a:rPr lang="ru-RU" sz="21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Республики от 29.12.18 №91-РЗ</a:t>
            </a:r>
            <a:endParaRPr lang="ru-RU" sz="2100" b="1" i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«О </a:t>
            </a:r>
            <a:r>
              <a:rPr lang="ru-RU" sz="21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республиканском бюджете</a:t>
            </a:r>
          </a:p>
          <a:p>
            <a:pPr algn="ctr"/>
            <a:r>
              <a:rPr lang="ru-RU" sz="21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Карачаево-Черкесской Республики</a:t>
            </a:r>
          </a:p>
          <a:p>
            <a:pPr algn="ctr"/>
            <a:r>
              <a:rPr lang="ru-RU" sz="21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на </a:t>
            </a: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2019 </a:t>
            </a:r>
            <a:r>
              <a:rPr lang="ru-RU" sz="21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и плановый период </a:t>
            </a: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2020-2021 </a:t>
            </a:r>
            <a:r>
              <a:rPr lang="ru-RU" sz="21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гг</a:t>
            </a: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»</a:t>
            </a:r>
            <a:endParaRPr lang="ru-RU" sz="21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396" y="270526"/>
            <a:ext cx="718305" cy="745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User\Desktop\3_d_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41" y="2400856"/>
            <a:ext cx="5118930" cy="254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6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483" y="966105"/>
            <a:ext cx="1255059" cy="12550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273" y="924299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28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КЧР</a:t>
            </a:r>
            <a:endParaRPr lang="ru-RU" sz="2800" dirty="0">
              <a:solidFill>
                <a:srgbClr val="000099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0620173"/>
              </p:ext>
            </p:extLst>
          </p:nvPr>
        </p:nvGraphicFramePr>
        <p:xfrm>
          <a:off x="156756" y="2375029"/>
          <a:ext cx="11769632" cy="4172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593">
                  <a:extLst>
                    <a:ext uri="{9D8B030D-6E8A-4147-A177-3AD203B41FA5}">
                      <a16:colId xmlns="" xmlns:a16="http://schemas.microsoft.com/office/drawing/2014/main" val="1239377026"/>
                    </a:ext>
                  </a:extLst>
                </a:gridCol>
                <a:gridCol w="1035728">
                  <a:extLst>
                    <a:ext uri="{9D8B030D-6E8A-4147-A177-3AD203B41FA5}">
                      <a16:colId xmlns="" xmlns:a16="http://schemas.microsoft.com/office/drawing/2014/main" val="372179545"/>
                    </a:ext>
                  </a:extLst>
                </a:gridCol>
                <a:gridCol w="807060">
                  <a:extLst>
                    <a:ext uri="{9D8B030D-6E8A-4147-A177-3AD203B41FA5}">
                      <a16:colId xmlns="" xmlns:a16="http://schemas.microsoft.com/office/drawing/2014/main" val="2375941884"/>
                    </a:ext>
                  </a:extLst>
                </a:gridCol>
                <a:gridCol w="739805">
                  <a:extLst>
                    <a:ext uri="{9D8B030D-6E8A-4147-A177-3AD203B41FA5}">
                      <a16:colId xmlns="" xmlns:a16="http://schemas.microsoft.com/office/drawing/2014/main" val="724899046"/>
                    </a:ext>
                  </a:extLst>
                </a:gridCol>
                <a:gridCol w="726354">
                  <a:extLst>
                    <a:ext uri="{9D8B030D-6E8A-4147-A177-3AD203B41FA5}">
                      <a16:colId xmlns="" xmlns:a16="http://schemas.microsoft.com/office/drawing/2014/main" val="33879552"/>
                    </a:ext>
                  </a:extLst>
                </a:gridCol>
                <a:gridCol w="860865">
                  <a:extLst>
                    <a:ext uri="{9D8B030D-6E8A-4147-A177-3AD203B41FA5}">
                      <a16:colId xmlns="" xmlns:a16="http://schemas.microsoft.com/office/drawing/2014/main" val="1885219754"/>
                    </a:ext>
                  </a:extLst>
                </a:gridCol>
                <a:gridCol w="941570">
                  <a:extLst>
                    <a:ext uri="{9D8B030D-6E8A-4147-A177-3AD203B41FA5}">
                      <a16:colId xmlns="" xmlns:a16="http://schemas.microsoft.com/office/drawing/2014/main" val="2301172841"/>
                    </a:ext>
                  </a:extLst>
                </a:gridCol>
                <a:gridCol w="941570">
                  <a:extLst>
                    <a:ext uri="{9D8B030D-6E8A-4147-A177-3AD203B41FA5}">
                      <a16:colId xmlns="" xmlns:a16="http://schemas.microsoft.com/office/drawing/2014/main" val="4069476678"/>
                    </a:ext>
                  </a:extLst>
                </a:gridCol>
                <a:gridCol w="928119">
                  <a:extLst>
                    <a:ext uri="{9D8B030D-6E8A-4147-A177-3AD203B41FA5}">
                      <a16:colId xmlns="" xmlns:a16="http://schemas.microsoft.com/office/drawing/2014/main" val="3223751005"/>
                    </a:ext>
                  </a:extLst>
                </a:gridCol>
                <a:gridCol w="699453">
                  <a:extLst>
                    <a:ext uri="{9D8B030D-6E8A-4147-A177-3AD203B41FA5}">
                      <a16:colId xmlns="" xmlns:a16="http://schemas.microsoft.com/office/drawing/2014/main" val="3376380309"/>
                    </a:ext>
                  </a:extLst>
                </a:gridCol>
                <a:gridCol w="820515">
                  <a:extLst>
                    <a:ext uri="{9D8B030D-6E8A-4147-A177-3AD203B41FA5}">
                      <a16:colId xmlns="" xmlns:a16="http://schemas.microsoft.com/office/drawing/2014/main" val="659224245"/>
                    </a:ext>
                  </a:extLst>
                </a:gridCol>
              </a:tblGrid>
              <a:tr h="5088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измер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1452136"/>
                  </a:ext>
                </a:extLst>
              </a:tr>
              <a:tr h="316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6392093"/>
                  </a:ext>
                </a:extLst>
              </a:tr>
              <a:tr h="333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Труд и занятость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677313"/>
                  </a:ext>
                </a:extLst>
              </a:tr>
              <a:tr h="333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Численность рабочей силы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202,60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199,80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197,30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199,0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198,40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198,0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197,90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197,80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197,60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9714820"/>
                  </a:ext>
                </a:extLst>
              </a:tr>
              <a:tr h="333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Численность занятых в экономике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тыс. чел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171,66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171,46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171,28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171,47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171,58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171,92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172,18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172,45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172,62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1272181"/>
                  </a:ext>
                </a:extLst>
              </a:tr>
              <a:tr h="584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Среднемесячная начисленная з/п наемных работников в организациях, у ИП и физических лиц 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19166,00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20180,00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21433,18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22504,84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23630,08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25047,88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26676,00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28383,26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30199,79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1855005"/>
                  </a:ext>
                </a:extLst>
              </a:tr>
              <a:tr h="333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Уровень безработицы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% к раб силе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14,40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13,50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13,20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13,82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13,50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13,17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13,00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12,81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12,62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846454"/>
                  </a:ext>
                </a:extLst>
              </a:tr>
              <a:tr h="33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Общая численность безработных граждан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30,90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28,30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26,40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27,51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26,78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26,08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25,72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25,33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24,93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6938831"/>
                  </a:ext>
                </a:extLst>
              </a:tr>
              <a:tr h="39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Численность зарегистрированных безработных (на конец года)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3,91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3,58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3,57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3,56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3,55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3,54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3,53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3,52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3,51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0330807"/>
                  </a:ext>
                </a:extLst>
              </a:tr>
              <a:tr h="33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Фонд з/п работников организаций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 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20736,80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21681,00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23176,99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24359,02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25650,04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27291,65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28628,94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30089,01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31774,00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5375675"/>
                  </a:ext>
                </a:extLst>
              </a:tr>
              <a:tr h="33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Темп роста ФЗП работников организаций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% г/г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103,41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104,55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106,90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105,10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105,30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106,40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104,90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105,10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105,60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627113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38" y="952903"/>
            <a:ext cx="1032622" cy="10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8816" y="861655"/>
            <a:ext cx="9073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политики на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/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3806" y="1949451"/>
            <a:ext cx="915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ответственной бюджетной политики, способствующей укреплению финансовой стабильности в КЧР;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6653" y="2265990"/>
            <a:ext cx="8055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задач, поставленных в ежегодных посланиях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Президента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Федеральному Собранию;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6653" y="2603692"/>
            <a:ext cx="853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бюджетной сети, включающая: ликвидацию неэффективных государственных учреждений,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преобразование в иные организационно-правовые формы;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3806" y="3145221"/>
            <a:ext cx="8698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с 2018 года расходных обязательств КЧР, не связанных с решением вопросов, отнесенных </a:t>
            </a:r>
          </a:p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Конституцией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и федеральными законами к полномочиям органов государственной власти субъектов РФ;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6653" y="3660710"/>
            <a:ext cx="8409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эффективного расходования бюджетных средств, выявление и использование резервов для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планируемых результатов, сокращение неэффективных расходов;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2671" y="4108929"/>
            <a:ext cx="8594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и полное исполнение долговых обязательств при минимизации расходов на обслуживание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долга КЧР;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6118" y="4551499"/>
            <a:ext cx="873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и качества оказания государственных (муниципальных) услуг (выполнения работ</a:t>
            </a:r>
            <a:r>
              <a:rPr lang="ru-RU" dirty="0"/>
              <a:t>);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6653" y="4957450"/>
            <a:ext cx="8869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межбюджетных отношений, повышение прозрачности, эффективности предоставления 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межбюджетных трансфертов;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6118" y="5480670"/>
            <a:ext cx="9179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и экономической эффективности государственного (муниципального) финансового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контроля, внутреннего финансового контроля и внутреннего финансового аудита;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6118" y="6084540"/>
            <a:ext cx="8673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прозрачности и открытости республиканского бюджета и бюджетного процесса для общества.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80" y="671967"/>
            <a:ext cx="1201476" cy="13699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477" y="5701536"/>
            <a:ext cx="1069915" cy="10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156292"/>
            <a:ext cx="91998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формировании проектировок расходов республиканского бюджета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учтены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направления: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наращивание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дотации на выравнивание бюджетной обеспеченности муниципальных образований КЧР;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составе условно утверждаемых расходов учитываются бюджетные ассигнования на реализацию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следующих мероприятий: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положений Указов Президента РФ от 2012 года;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помощи муниципальным образованиям в виде дотации на обеспечение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местных бюджетов и дотации на стимулирование.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 распределении предельных объемов бюджетных ассигнований на реализацию государственных программ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непрограммных направлений деятельности исполнительные органы государственной власти КЧР должны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бюджетное планирование исходя из минимизации затрат в целях полного финансового обеспечения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расходных обязательств.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887067"/>
            <a:ext cx="9221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бюджетной политики КЧР</a:t>
            </a:r>
            <a:endParaRPr lang="ru-RU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4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017" y="3281730"/>
            <a:ext cx="16271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6045" y="2769578"/>
            <a:ext cx="15970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374" y="3677626"/>
            <a:ext cx="1619119" cy="10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62368404"/>
              </p:ext>
            </p:extLst>
          </p:nvPr>
        </p:nvGraphicFramePr>
        <p:xfrm>
          <a:off x="1835374" y="2281788"/>
          <a:ext cx="8658368" cy="486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Рисунок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60875" y="1464652"/>
            <a:ext cx="1900238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35557" y="2083748"/>
            <a:ext cx="6858000" cy="4835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191" y="2098063"/>
            <a:ext cx="157956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04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291647396"/>
              </p:ext>
            </p:extLst>
          </p:nvPr>
        </p:nvGraphicFramePr>
        <p:xfrm>
          <a:off x="6980780" y="1531169"/>
          <a:ext cx="3781785" cy="2621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016906934"/>
              </p:ext>
            </p:extLst>
          </p:nvPr>
        </p:nvGraphicFramePr>
        <p:xfrm>
          <a:off x="1573398" y="1531169"/>
          <a:ext cx="3733889" cy="2590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80168" y="715905"/>
            <a:ext cx="93180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71">
              <a:defRPr/>
            </a:pPr>
            <a:r>
              <a:rPr lang="ru-RU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проекта бюджета </a:t>
            </a:r>
          </a:p>
          <a:p>
            <a:pPr algn="ctr" defTabSz="685771">
              <a:defRPr/>
            </a:pPr>
            <a:r>
              <a:rPr lang="ru-RU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2019 и плановый период 2020 -2021гг, тыс. </a:t>
            </a:r>
            <a:r>
              <a:rPr lang="ru-RU" sz="3200" b="1" dirty="0" err="1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flipH="1" flipV="1">
            <a:off x="1020405" y="4923691"/>
            <a:ext cx="210518" cy="319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20405" y="5427921"/>
            <a:ext cx="210518" cy="3281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20406" y="5884509"/>
            <a:ext cx="210518" cy="352167"/>
          </a:xfrm>
          <a:prstGeom prst="roundRect">
            <a:avLst/>
          </a:prstGeom>
          <a:solidFill>
            <a:srgbClr val="F042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TextBox 22"/>
          <p:cNvSpPr txBox="1"/>
          <p:nvPr/>
        </p:nvSpPr>
        <p:spPr>
          <a:xfrm>
            <a:off x="1230923" y="4923691"/>
            <a:ext cx="855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3722" y="5404100"/>
            <a:ext cx="91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47874" y="5898122"/>
            <a:ext cx="1091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0958" y="1877371"/>
            <a:ext cx="878767" cy="400110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32414926"/>
              </p:ext>
            </p:extLst>
          </p:nvPr>
        </p:nvGraphicFramePr>
        <p:xfrm>
          <a:off x="4313832" y="3706206"/>
          <a:ext cx="3660403" cy="268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32305" y="1903259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4649" y="4152598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</a:p>
        </p:txBody>
      </p:sp>
    </p:spTree>
    <p:extLst>
      <p:ext uri="{BB962C8B-B14F-4D97-AF65-F5344CB8AC3E}">
        <p14:creationId xmlns:p14="http://schemas.microsoft.com/office/powerpoint/2010/main" val="28227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923" y="47071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</a:t>
            </a:r>
            <a:br>
              <a:rPr lang="ru-RU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республиканского бюджета КЧР 2019г, %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67461612"/>
              </p:ext>
            </p:extLst>
          </p:nvPr>
        </p:nvGraphicFramePr>
        <p:xfrm>
          <a:off x="1377461" y="1737947"/>
          <a:ext cx="8686800" cy="535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21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4164047"/>
              </p:ext>
            </p:extLst>
          </p:nvPr>
        </p:nvGraphicFramePr>
        <p:xfrm>
          <a:off x="1767840" y="2301553"/>
          <a:ext cx="8379942" cy="396511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81051">
                  <a:extLst>
                    <a:ext uri="{9D8B030D-6E8A-4147-A177-3AD203B41FA5}">
                      <a16:colId xmlns="" xmlns:a16="http://schemas.microsoft.com/office/drawing/2014/main" val="3634045438"/>
                    </a:ext>
                  </a:extLst>
                </a:gridCol>
                <a:gridCol w="1314995">
                  <a:extLst>
                    <a:ext uri="{9D8B030D-6E8A-4147-A177-3AD203B41FA5}">
                      <a16:colId xmlns="" xmlns:a16="http://schemas.microsoft.com/office/drawing/2014/main" val="3619616496"/>
                    </a:ext>
                  </a:extLst>
                </a:gridCol>
                <a:gridCol w="1245325">
                  <a:extLst>
                    <a:ext uri="{9D8B030D-6E8A-4147-A177-3AD203B41FA5}">
                      <a16:colId xmlns="" xmlns:a16="http://schemas.microsoft.com/office/drawing/2014/main" val="3671895524"/>
                    </a:ext>
                  </a:extLst>
                </a:gridCol>
                <a:gridCol w="1471749">
                  <a:extLst>
                    <a:ext uri="{9D8B030D-6E8A-4147-A177-3AD203B41FA5}">
                      <a16:colId xmlns="" xmlns:a16="http://schemas.microsoft.com/office/drawing/2014/main" val="1180204094"/>
                    </a:ext>
                  </a:extLst>
                </a:gridCol>
                <a:gridCol w="1210491">
                  <a:extLst>
                    <a:ext uri="{9D8B030D-6E8A-4147-A177-3AD203B41FA5}">
                      <a16:colId xmlns="" xmlns:a16="http://schemas.microsoft.com/office/drawing/2014/main" val="1659846154"/>
                    </a:ext>
                  </a:extLst>
                </a:gridCol>
                <a:gridCol w="1256331">
                  <a:extLst>
                    <a:ext uri="{9D8B030D-6E8A-4147-A177-3AD203B41FA5}">
                      <a16:colId xmlns="" xmlns:a16="http://schemas.microsoft.com/office/drawing/2014/main" val="2340574921"/>
                    </a:ext>
                  </a:extLst>
                </a:gridCol>
              </a:tblGrid>
              <a:tr h="833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Показатели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 на 2018 </a:t>
                      </a: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</a:t>
                      </a: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к первоначальному плану 2018 года (%)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</a:t>
                      </a: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2020 год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</a:t>
                      </a: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2021 год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93069647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6 284,7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6 491,9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103,3%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7 040,1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7 616,0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4272609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Безвозмездные поступления из федерального бюджета, всего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16 865,9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15 173,2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90,0%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13 034,4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13 945,3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56794063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 на выравнивание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9 134,8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9 147,0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100,1%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9 147,0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9 147,0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0852016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 на сбалансированность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176,5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0,0%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048541994"/>
                  </a:ext>
                </a:extLst>
              </a:tr>
              <a:tr h="289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6 634,5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4 920,0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74,2%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2 768,1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3 658,4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627273047"/>
                  </a:ext>
                </a:extLst>
              </a:tr>
              <a:tr h="289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субвенции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890,5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1 076,0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120,8%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1 091,6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1 112,3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71574392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29,5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30,3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102,7%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27,7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27,7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331162366"/>
                  </a:ext>
                </a:extLst>
              </a:tr>
              <a:tr h="289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</a:t>
                      </a: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23 150,5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21 665,2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93,6%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20 074,5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21 561,3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075738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47" y="808855"/>
            <a:ext cx="1454331" cy="1454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97185" y="1924631"/>
            <a:ext cx="811441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dirty="0"/>
              <a:t>млн</a:t>
            </a:r>
            <a:r>
              <a:rPr lang="ru-RU" sz="1200" b="1" dirty="0"/>
              <a:t>. </a:t>
            </a:r>
            <a:r>
              <a:rPr lang="ru-RU" sz="1200" dirty="0" err="1"/>
              <a:t>руб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8611" y="739692"/>
            <a:ext cx="72867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доходов 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бюджета КЧР 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основным источникам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2019 г и в плановом периоде 2020 и 2021 </a:t>
            </a:r>
            <a:r>
              <a:rPr lang="ru-RU" sz="2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823562"/>
              </p:ext>
            </p:extLst>
          </p:nvPr>
        </p:nvGraphicFramePr>
        <p:xfrm>
          <a:off x="1823257" y="1567784"/>
          <a:ext cx="8549044" cy="511565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41914">
                  <a:extLst>
                    <a:ext uri="{9D8B030D-6E8A-4147-A177-3AD203B41FA5}">
                      <a16:colId xmlns="" xmlns:a16="http://schemas.microsoft.com/office/drawing/2014/main" val="2300515417"/>
                    </a:ext>
                  </a:extLst>
                </a:gridCol>
                <a:gridCol w="1045029">
                  <a:extLst>
                    <a:ext uri="{9D8B030D-6E8A-4147-A177-3AD203B41FA5}">
                      <a16:colId xmlns="" xmlns:a16="http://schemas.microsoft.com/office/drawing/2014/main" val="2944274854"/>
                    </a:ext>
                  </a:extLst>
                </a:gridCol>
                <a:gridCol w="1123405">
                  <a:extLst>
                    <a:ext uri="{9D8B030D-6E8A-4147-A177-3AD203B41FA5}">
                      <a16:colId xmlns="" xmlns:a16="http://schemas.microsoft.com/office/drawing/2014/main" val="1774362464"/>
                    </a:ext>
                  </a:extLst>
                </a:gridCol>
                <a:gridCol w="984068">
                  <a:extLst>
                    <a:ext uri="{9D8B030D-6E8A-4147-A177-3AD203B41FA5}">
                      <a16:colId xmlns="" xmlns:a16="http://schemas.microsoft.com/office/drawing/2014/main" val="3971203011"/>
                    </a:ext>
                  </a:extLst>
                </a:gridCol>
                <a:gridCol w="827315">
                  <a:extLst>
                    <a:ext uri="{9D8B030D-6E8A-4147-A177-3AD203B41FA5}">
                      <a16:colId xmlns="" xmlns:a16="http://schemas.microsoft.com/office/drawing/2014/main" val="1989540352"/>
                    </a:ext>
                  </a:extLst>
                </a:gridCol>
                <a:gridCol w="827313">
                  <a:extLst>
                    <a:ext uri="{9D8B030D-6E8A-4147-A177-3AD203B41FA5}">
                      <a16:colId xmlns="" xmlns:a16="http://schemas.microsoft.com/office/drawing/2014/main" val="2592558436"/>
                    </a:ext>
                  </a:extLst>
                </a:gridCol>
              </a:tblGrid>
              <a:tr h="2400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49206762"/>
                  </a:ext>
                </a:extLst>
              </a:tr>
              <a:tr h="315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87384939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6 058 760,7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6 080 942,8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6 491 941,2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7 040 136,0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7 615 997,9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23628788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5 853 698,6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5 870 848,9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6 274 686,3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6 813 035,5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7 380 565,9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2163385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прибыль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1 632 476,9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1 250 628,2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1 443 772,8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1 617 890,5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1 764 566,4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74320150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2 420 120,8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2 599 506,2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2 692 185,0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2 833 495,1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3 012 584,5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0012873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на алкогольную продукцию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19 756,3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23 807,2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29 505,0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38 170,0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49 220,0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46354690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уплаты акцизов на нефтепродукты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833 431,0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887 573,6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937 699,1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1 096 683,9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1 254 165,2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8286553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уплаты акцизов на алкоголь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18 525,7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21 697,8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118 968,6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116 022,1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113 299,8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75657723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Упрощенная система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276 236,4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368 994,9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372 730,0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391 551,0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418 989,0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09052527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408 640,0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450 222,1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382 752,7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414 197,0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454 432,0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99860504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Транспортный налог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180 251,6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200 089,0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225 354,7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230 337,5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235 433,7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39303915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добычу полезных ископаемых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41 873,5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44 878,0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46 068,0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47 718,0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49 666,0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36150988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22 386,5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23 451,8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25 650,4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26 970,4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28 209,3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22511315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205 062,1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210 094,0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217 254,9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227 100,5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235 432,0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42771096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Справочно: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21503363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дорожных фондов (90% акц+ТН+штр)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1 013 682,6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1 087 662,6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1 337 978,9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1 510 692,7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1 682 453,7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24507933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т.ч. нац проект "Безопасные дороги"(100% акц)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113 524,2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213 350,5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74261977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без дорожных фондов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5 045 078,1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4 993 280,2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5 153 962,3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5 529 443,3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5 933 544,2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43662882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Приватизация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53312230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Доходы, администрируемые УФНС по КЧР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4 980 621,6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4 939 918,4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5 195 288,7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5 576 592,6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5 988 452,1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34872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917371" y="284199"/>
            <a:ext cx="7367451" cy="116955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доходной части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республиканского бюджета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КЧР               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тыс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</a:rPr>
              <a:t>руб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Picture 23" descr="Мешок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17372" y="195739"/>
            <a:ext cx="1396627" cy="12366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33309">
            <a:off x="2045983" y="862950"/>
            <a:ext cx="1049679" cy="81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81101"/>
              </p:ext>
            </p:extLst>
          </p:nvPr>
        </p:nvGraphicFramePr>
        <p:xfrm>
          <a:off x="201632" y="1765492"/>
          <a:ext cx="11010400" cy="5121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37">
                  <a:extLst>
                    <a:ext uri="{9D8B030D-6E8A-4147-A177-3AD203B41FA5}">
                      <a16:colId xmlns="" xmlns:a16="http://schemas.microsoft.com/office/drawing/2014/main" val="1000439620"/>
                    </a:ext>
                  </a:extLst>
                </a:gridCol>
                <a:gridCol w="6203317">
                  <a:extLst>
                    <a:ext uri="{9D8B030D-6E8A-4147-A177-3AD203B41FA5}">
                      <a16:colId xmlns="" xmlns:a16="http://schemas.microsoft.com/office/drawing/2014/main" val="1430349029"/>
                    </a:ext>
                  </a:extLst>
                </a:gridCol>
                <a:gridCol w="1543810">
                  <a:extLst>
                    <a:ext uri="{9D8B030D-6E8A-4147-A177-3AD203B41FA5}">
                      <a16:colId xmlns="" xmlns:a16="http://schemas.microsoft.com/office/drawing/2014/main" val="81412374"/>
                    </a:ext>
                  </a:extLst>
                </a:gridCol>
                <a:gridCol w="1369060">
                  <a:extLst>
                    <a:ext uri="{9D8B030D-6E8A-4147-A177-3AD203B41FA5}">
                      <a16:colId xmlns="" xmlns:a16="http://schemas.microsoft.com/office/drawing/2014/main" val="3335370507"/>
                    </a:ext>
                  </a:extLst>
                </a:gridCol>
                <a:gridCol w="1353176">
                  <a:extLst>
                    <a:ext uri="{9D8B030D-6E8A-4147-A177-3AD203B41FA5}">
                      <a16:colId xmlns="" xmlns:a16="http://schemas.microsoft.com/office/drawing/2014/main" val="1701315806"/>
                    </a:ext>
                  </a:extLst>
                </a:gridCol>
              </a:tblGrid>
              <a:tr h="588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разделов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 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265335339"/>
                  </a:ext>
                </a:extLst>
              </a:tr>
              <a:tr h="35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1 037 857,9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1 081 227,2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1 052 552,4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14893417"/>
                  </a:ext>
                </a:extLst>
              </a:tr>
              <a:tr h="303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13 930,6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13 930,6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13 930,7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0631716"/>
                  </a:ext>
                </a:extLst>
              </a:tr>
              <a:tr h="248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151 048,2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134 386,6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135 063,8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9975405"/>
                  </a:ext>
                </a:extLst>
              </a:tr>
              <a:tr h="23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4 678 818,6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4 506 280,6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4 993 398,7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29156756"/>
                  </a:ext>
                </a:extLst>
              </a:tr>
              <a:tr h="23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1 149 869,4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1 190 017,1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2 682 157,7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22833579"/>
                  </a:ext>
                </a:extLst>
              </a:tr>
              <a:tr h="248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0600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404 328,6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431 523,9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360 296,6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66129061"/>
                  </a:ext>
                </a:extLst>
              </a:tr>
              <a:tr h="248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7 175 161,5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5 712 085,4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5 361 444,0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17957319"/>
                  </a:ext>
                </a:extLst>
              </a:tr>
              <a:tr h="248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493 250,2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305 858,7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298 127,9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84128798"/>
                  </a:ext>
                </a:extLst>
              </a:tr>
              <a:tr h="283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0900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Здравоохранение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1 896 374,4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1 501 858,7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1 157 074,7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05986326"/>
                  </a:ext>
                </a:extLst>
              </a:tr>
              <a:tr h="248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5 730 885,9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5 015 372,4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5 215 358,4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4803890"/>
                  </a:ext>
                </a:extLst>
              </a:tr>
              <a:tr h="248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491 402,8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391 627,0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367 579,2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35008661"/>
                  </a:ext>
                </a:extLst>
              </a:tr>
              <a:tr h="230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137 855,9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129 038,9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129 192,8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81499307"/>
                  </a:ext>
                </a:extLst>
              </a:tr>
              <a:tr h="283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200 365,7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210 152,5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187 782,3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56427541"/>
                  </a:ext>
                </a:extLst>
              </a:tr>
              <a:tr h="465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бюджетной системы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1 363 950,2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1 173 850,1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1 175 789,8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85104828"/>
                  </a:ext>
                </a:extLst>
              </a:tr>
              <a:tr h="591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24 925 099,9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21 797 209,7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23 129 749,0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865694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69626" y="608927"/>
            <a:ext cx="10019212" cy="966651"/>
          </a:xfrm>
          <a:ln>
            <a:noFill/>
          </a:ln>
          <a:effectLst/>
        </p:spPr>
        <p:txBody>
          <a:bodyPr rtlCol="0">
            <a:noAutofit/>
          </a:bodyPr>
          <a:lstStyle/>
          <a:p>
            <a:pPr algn="ctr" defTabSz="685771">
              <a:defRPr/>
            </a:pP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Планируемая  структура  расходов    КЧР</a:t>
            </a:r>
            <a:b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2019 и на плановый период 2020 -2021 </a:t>
            </a:r>
            <a:r>
              <a:rPr lang="ru-RU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57" y="419014"/>
            <a:ext cx="2784605" cy="13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107641"/>
              </p:ext>
            </p:extLst>
          </p:nvPr>
        </p:nvGraphicFramePr>
        <p:xfrm>
          <a:off x="350308" y="1207680"/>
          <a:ext cx="10824714" cy="382649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7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96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0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4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93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211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Код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0102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 и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1 316,7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1 316,7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1 316,7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9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0103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103 898,9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103 898,9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103 898,9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0104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РФ,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высших исполнительных органов государственной </a:t>
                      </a:r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власти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субъектов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РФ,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местных администраций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159 354,1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159 354,1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159 354,1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9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0105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51 162,7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51 162,7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51 162,7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0106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92 526,0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82 608,9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82 614,3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4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0107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65 623,2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25 331,0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25 331,0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7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0110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Фундаментальные исследования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41 377,0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41 377,0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41 377,0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9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0111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20 000,0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20 000,0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20 000,0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9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0113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502 599,3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596 177,9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567 497,7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40935" y="601274"/>
            <a:ext cx="5405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2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5466" y="5000472"/>
            <a:ext cx="3986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оборона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051799"/>
              </p:ext>
            </p:extLst>
          </p:nvPr>
        </p:nvGraphicFramePr>
        <p:xfrm>
          <a:off x="350308" y="5523691"/>
          <a:ext cx="10921429" cy="12028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2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24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3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81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50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41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0203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13 887,9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13 887,9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13 888,0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0204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Мобилизационная подготовка экономики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764" y="488134"/>
            <a:ext cx="902905" cy="9029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215" y="729113"/>
            <a:ext cx="481088" cy="4655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46" y="5029576"/>
            <a:ext cx="988231" cy="9882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151" y="5093289"/>
            <a:ext cx="771037" cy="77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85447" y="683131"/>
            <a:ext cx="262347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5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4050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369" y="1767376"/>
            <a:ext cx="9703819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772">
              <a:lnSpc>
                <a:spcPct val="90000"/>
              </a:lnSpc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Администратор доходов бюджета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орган государственной власти (государственный орган), орган местного самоуправления, орган местной администрации, орган управления государственным внебюджетным фондом, Центральный банк Российской Федерации, казенное учреждение, осуществляющие в соответствии с законодательством Российской Федерации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платежей, пеней и штрафов по ним, являющихся доходами бюджетов бюджетной системы Российской Федерации, если иное не установлено Бюджетным кодексом Российской Федерации</a:t>
            </a:r>
          </a:p>
          <a:p>
            <a:pPr defTabSz="685772">
              <a:lnSpc>
                <a:spcPct val="80000"/>
              </a:lnSpc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lnSpc>
                <a:spcPct val="90000"/>
              </a:lnSpc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1.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 </a:t>
            </a:r>
          </a:p>
          <a:p>
            <a:pPr algn="just" defTabSz="685772">
              <a:lnSpc>
                <a:spcPct val="90000"/>
              </a:lnSpc>
            </a:pP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</a:t>
            </a:r>
          </a:p>
          <a:p>
            <a:pPr defTabSz="685772">
              <a:lnSpc>
                <a:spcPct val="80000"/>
              </a:lnSpc>
            </a:pP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685772">
              <a:lnSpc>
                <a:spcPct val="90000"/>
              </a:lnSpc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 консолидированный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фондов). Консолидированным может быть бюджет на местном уровне (свод бюджета муниципального образования и бюджетов входящих в него поселений), региональном (свод бюджета субъекта Российской Федерации и бюджетов входящих в него муниципальных образований), федеральном (свод всех бюджетов бюджетной системы Российской Федерации). </a:t>
            </a:r>
          </a:p>
          <a:p>
            <a:pPr algn="just" defTabSz="685772">
              <a:lnSpc>
                <a:spcPct val="90000"/>
              </a:lnSpc>
            </a:pPr>
            <a:endParaRPr lang="ru-RU" sz="1400" dirty="0">
              <a:solidFill>
                <a:srgbClr val="1D477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lnSpc>
                <a:spcPct val="90000"/>
              </a:lnSpc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</a:p>
          <a:p>
            <a:pPr algn="just" defTabSz="685772">
              <a:lnSpc>
                <a:spcPct val="90000"/>
              </a:lnSpc>
            </a:pPr>
            <a:endParaRPr lang="ru-RU" sz="1400" i="1" dirty="0">
              <a:solidFill>
                <a:srgbClr val="1D4775">
                  <a:lumMod val="75000"/>
                </a:srgbClr>
              </a:solidFill>
              <a:latin typeface="Calibri"/>
            </a:endParaRPr>
          </a:p>
          <a:p>
            <a:pPr algn="just" defTabSz="685772">
              <a:lnSpc>
                <a:spcPct val="90000"/>
              </a:lnSpc>
            </a:pPr>
            <a:endParaRPr lang="ru-RU" sz="1400" i="1" dirty="0">
              <a:solidFill>
                <a:srgbClr val="1D4775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88" y="683131"/>
            <a:ext cx="1526931" cy="137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3455" y="490012"/>
            <a:ext cx="7704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</a:t>
            </a:r>
          </a:p>
          <a:p>
            <a:pPr algn="ctr" defTabSz="685771" fontAlgn="ctr"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правоохранительная деятельность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67491"/>
              </p:ext>
            </p:extLst>
          </p:nvPr>
        </p:nvGraphicFramePr>
        <p:xfrm>
          <a:off x="367153" y="1458689"/>
          <a:ext cx="10904584" cy="199765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87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7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30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33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65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20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Код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0304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27 933,3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21 985,3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22 519,1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0309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57 754,9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57 184,7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57 184,7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0314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65 360,0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55 360,0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55 360,0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95235" y="3475791"/>
            <a:ext cx="4436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853101"/>
              </p:ext>
            </p:extLst>
          </p:nvPr>
        </p:nvGraphicFramePr>
        <p:xfrm>
          <a:off x="367151" y="4113024"/>
          <a:ext cx="10904586" cy="25389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39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49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73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06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874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94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Код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Общеэкономические вопросы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123 315,2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123 198,0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123 315,2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0405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885 951,6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836 009,5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801 333,2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Водные ресурсы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369 092,2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429 563,3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462 419,0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3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Лесное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106 231,2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108 477,2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111 126,0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3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4 274,0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4 274,0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4 274,0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2 463 457,4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2 379 323,7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2 855 309,5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2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0410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26 731,7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20 290,0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24 309,8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3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0412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699 765,3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605 144,9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611 312,0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276" y="442311"/>
            <a:ext cx="1639724" cy="1639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5" y="3373181"/>
            <a:ext cx="2774020" cy="12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6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4999" y="1047251"/>
            <a:ext cx="6110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хозяйство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46579"/>
              </p:ext>
            </p:extLst>
          </p:nvPr>
        </p:nvGraphicFramePr>
        <p:xfrm>
          <a:off x="454436" y="2000599"/>
          <a:ext cx="9912196" cy="17260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32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13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46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07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1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94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3 026,3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415 574,7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1 904 861,2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944 030,3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711 114,0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713 872,1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11711870"/>
                  </a:ext>
                </a:extLst>
              </a:tr>
              <a:tr h="299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146 913,1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7 395,0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7 395,0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55 899,7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55 933,5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56 029,4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14864" y="3810957"/>
            <a:ext cx="4791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Охрана окружающей среды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828797"/>
              </p:ext>
            </p:extLst>
          </p:nvPr>
        </p:nvGraphicFramePr>
        <p:xfrm>
          <a:off x="454437" y="4418436"/>
          <a:ext cx="9912196" cy="13127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8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764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86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51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33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6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0603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5 158,0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12 443,2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12 543,6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0605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399 170,6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419 080,7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347 753,0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73" y="951294"/>
            <a:ext cx="1268840" cy="12688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380" y="3670097"/>
            <a:ext cx="1059133" cy="8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2335" y="415583"/>
            <a:ext cx="2281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800" dirty="0">
              <a:solidFill>
                <a:srgbClr val="000099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04131"/>
              </p:ext>
            </p:extLst>
          </p:nvPr>
        </p:nvGraphicFramePr>
        <p:xfrm>
          <a:off x="527096" y="1464480"/>
          <a:ext cx="9831870" cy="2894268"/>
        </p:xfrm>
        <a:graphic>
          <a:graphicData uri="http://schemas.openxmlformats.org/drawingml/2006/table">
            <a:tbl>
              <a:tblPr/>
              <a:tblGrid>
                <a:gridCol w="524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76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1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49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37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1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Код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</a:p>
                  </a:txBody>
                  <a:tcPr marL="7144" marR="7144" marT="714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1 823 339,7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1 608 764,6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1 466 886,6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4 534 667,9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3 408 807,8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3 199 372,5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180 004,7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65 825,1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65 825,1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профессиональное 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478 121,1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469 993,5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469 993,5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5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29 855,0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29 573,2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29 573,2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2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 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762,2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762,2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762,2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15 680,2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15 552,9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15 552,8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6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112 730,7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112 806,0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113 478,1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05653" y="4561465"/>
            <a:ext cx="4836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60132"/>
              </p:ext>
            </p:extLst>
          </p:nvPr>
        </p:nvGraphicFramePr>
        <p:xfrm>
          <a:off x="357512" y="5561656"/>
          <a:ext cx="10171038" cy="11062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6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299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80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83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77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70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475 822,1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288 312,0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280 618,5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0804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17 428,1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17 546,7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17 509,4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93" y="256376"/>
            <a:ext cx="995729" cy="9957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04" y="824279"/>
            <a:ext cx="466809" cy="4581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60" y="4725735"/>
            <a:ext cx="1194871" cy="11948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922" y="4537956"/>
            <a:ext cx="1148143" cy="11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5567" y="674640"/>
            <a:ext cx="3762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55190"/>
              </p:ext>
            </p:extLst>
          </p:nvPr>
        </p:nvGraphicFramePr>
        <p:xfrm>
          <a:off x="433754" y="1754274"/>
          <a:ext cx="10011508" cy="19243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2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090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31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29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36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0901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Стационарная медицинская помощь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384 443,7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382 062,1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382 062,1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0902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Амбулаторная помощь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172 647,9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189 829,0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171 843,7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0903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Медицинская помощь в дневных стационарах всех типов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2 998,2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2 998,2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2 998,2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6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0906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Заготовка, переработка, хранение и обеспечение безопасности донорской крови и её компонентов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29 078,0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29 078,0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29 078,0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3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0909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43979" y="4060762"/>
            <a:ext cx="4365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00000"/>
              </p:ext>
            </p:extLst>
          </p:nvPr>
        </p:nvGraphicFramePr>
        <p:xfrm>
          <a:off x="498230" y="4730354"/>
          <a:ext cx="9882555" cy="18353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3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95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76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89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61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12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smtClean="0">
                          <a:effectLst/>
                          <a:latin typeface="Times New Roman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101 639,4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101 639,4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101 639,4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Социальное обслуживание населения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321 028,6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312 120,0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312 120,0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3 854 280,2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3 652 698,4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3 843 354,5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Охрана семьи и детства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1 359 093,7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872 070,9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887 067,8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94 843,9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76 843,7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71 176,7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46" y="357258"/>
            <a:ext cx="1123769" cy="112376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1971" y="1377448"/>
            <a:ext cx="320420" cy="320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2391" y="1104201"/>
            <a:ext cx="494231" cy="462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6" y="4013229"/>
            <a:ext cx="1752605" cy="109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1440" y="1218418"/>
            <a:ext cx="4713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2800" b="1" spc="-11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87459"/>
              </p:ext>
            </p:extLst>
          </p:nvPr>
        </p:nvGraphicFramePr>
        <p:xfrm>
          <a:off x="615345" y="2188011"/>
          <a:ext cx="9645570" cy="14874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57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6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64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8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57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18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103 215,3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100 107,8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100 107,8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248 612,3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171 864,3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147 816,5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80 382,2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62 833,9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62 833,9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08584643"/>
                  </a:ext>
                </a:extLst>
              </a:tr>
              <a:tr h="303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59 193,0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56 821,0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56 821,0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5882516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71195" y="3969538"/>
            <a:ext cx="5435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52520"/>
              </p:ext>
            </p:extLst>
          </p:nvPr>
        </p:nvGraphicFramePr>
        <p:xfrm>
          <a:off x="657322" y="4862284"/>
          <a:ext cx="9730154" cy="14609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35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133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86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29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216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280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1201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Телевидение и радиовещание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69 427,1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70 573,2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70 727,1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1202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46 629,5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46 629,5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46 629,5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21 799,3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11 836,2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11 836,2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5" y="225057"/>
            <a:ext cx="1623320" cy="1871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528" y="3653360"/>
            <a:ext cx="983908" cy="9839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149" y="3932766"/>
            <a:ext cx="929518" cy="9295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808" y="4092266"/>
            <a:ext cx="914528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741" y="928417"/>
            <a:ext cx="1916545" cy="132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33737" y="1150016"/>
            <a:ext cx="6761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долга  </a:t>
            </a:r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332244"/>
              </p:ext>
            </p:extLst>
          </p:nvPr>
        </p:nvGraphicFramePr>
        <p:xfrm>
          <a:off x="679026" y="2254745"/>
          <a:ext cx="9566029" cy="8533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52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76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6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55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42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94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8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1301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Обслуживание  государственного внутреннего и муниципального долга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200 365,7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210 152,5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187 782,3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38433" y="3621572"/>
            <a:ext cx="7311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субъектам РФ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791859"/>
              </p:ext>
            </p:extLst>
          </p:nvPr>
        </p:nvGraphicFramePr>
        <p:xfrm>
          <a:off x="761999" y="4957393"/>
          <a:ext cx="9765323" cy="12633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63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83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14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59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1401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772 507,7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772 507,7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772 507,7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1402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Иные дотации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226 545,7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35 000,0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35 000,0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1403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364 896,8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366 342,4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368 282,1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78748"/>
            <a:ext cx="1667767" cy="16677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99" y="4220147"/>
            <a:ext cx="592268" cy="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57641"/>
              </p:ext>
            </p:extLst>
          </p:nvPr>
        </p:nvGraphicFramePr>
        <p:xfrm>
          <a:off x="345829" y="1636978"/>
          <a:ext cx="11585331" cy="5159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61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75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13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02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634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государственных программ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Итого по государственным программам КЧР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24 925 099,9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21 797 209,7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23 129 749,0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здравоохранения в Карачаево-Черкесской Республике»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3 130 174,5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3 450 094,3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3 085 735,3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образования в Карачаево-Черкесской Республике»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6 151 140,7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5 827 121,8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5 475 808,4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59842976"/>
                  </a:ext>
                </a:extLst>
              </a:tr>
              <a:tr h="319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 защита населения в Карачаево-Черкесской Республике»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2 780 339,8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2 170 681,6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2 441 892,8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55887343"/>
                  </a:ext>
                </a:extLst>
              </a:tr>
              <a:tr h="319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«Содействие занятости населения Карачаево-Черкесской Республики»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269 204,8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272 982,9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273 339,1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56021228"/>
                  </a:ext>
                </a:extLst>
              </a:tr>
              <a:tr h="634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строительства, архитектуры, градостроительства, жилищно-коммунального хозяйства и дорожного хозяйства в Карачаево-Черкесской Республике»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4 473 956,3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2 906 097,1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4 564 227,5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9943934"/>
                  </a:ext>
                </a:extLst>
              </a:tr>
              <a:tr h="29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культуры Карачаево-Черкесской Республики»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484 023,1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315 091,7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314 995,1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42755304"/>
                  </a:ext>
                </a:extLst>
              </a:tr>
              <a:tr h="419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физической культуры и спорта в Карачаево-Черкесской Республике»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474 043,7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391 451,0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367 403,2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41182974"/>
                  </a:ext>
                </a:extLst>
              </a:tr>
              <a:tr h="419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современной городской среды в Карачаево-Черкесской Республике»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146 913,1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7 395,0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7 395,0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44579362"/>
                  </a:ext>
                </a:extLst>
              </a:tr>
              <a:tr h="29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«Доступная среда в Карачаево-Черкесской Республике»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14 825,5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1 750,0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1 750,0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42174426"/>
                  </a:ext>
                </a:extLst>
              </a:tr>
              <a:tr h="419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«Реализация государственной национальной, конфессиональной, информационной политики в Карачаево-Черкесской Республике»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79 319,3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70 656,2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70 656,2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54987358"/>
                  </a:ext>
                </a:extLst>
              </a:tr>
              <a:tr h="419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водохозяйственного комплекса и охрана окружающей среды в Карачаево-Черкесской Республике»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737 682,8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825 247,6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785 415,2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7361661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92120" y="597877"/>
            <a:ext cx="7692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КЧР</a:t>
            </a:r>
          </a:p>
          <a:p>
            <a:pPr algn="ctr"/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государственные программы, тыс. </a:t>
            </a:r>
            <a:r>
              <a:rPr lang="ru-RU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54793"/>
              </p:ext>
            </p:extLst>
          </p:nvPr>
        </p:nvGraphicFramePr>
        <p:xfrm>
          <a:off x="231530" y="1206229"/>
          <a:ext cx="11620499" cy="5559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1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65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64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64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219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государственных программ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лесного хозяйства Карачаево-Черкесской Республики»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106 231,2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108 477,2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111 126,0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«Животный мир Карачаево-Черкесской Республики»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16 922,7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17 019,0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17 119,3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64569848"/>
                  </a:ext>
                </a:extLst>
              </a:tr>
              <a:tr h="635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мероприятий гражданской обороны, защиты населения и территорий от чрезвычайных ситуаций, пожарной безопасности и безопасности людей на водных объектах Карачаево-Черкесской Республики»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132 134,1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121 563,9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121 563,9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сельского хозяйства Карачаево-Черкесской Республики»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1 228 145,4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1 131 344,0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1 032 875,8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«Стимулирование экономического развития Карачаево-Черкесской Республики»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662 740,1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579 934,5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586 101,6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промышленности, торговли, энергетики, транспорта, связи и информационного общества Карачаево-Черкесской Республики»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134 412,7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127 700,8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131 990,8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0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туризма, курортов и молодежной политики Карачаево-Черкесской Республики»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917 153,2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667 919,2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983 708,5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4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государственными финансами, государственным имуществом и государственным долгом Карачаево-Черкесской Республики»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1 634 972,6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1 434 387,7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1 412 032,4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0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«Противодействие коррупции и профилактика правонарушений  в Карачаево-Черкесской Республике»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3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муниципальной службы в Карачаево-Черкесской Республике»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2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непрограммные расходы республиканского бюджета Карачаево-Черкесской Республики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1 349 854,2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1 369 384,3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1 343 702,9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8080980"/>
                  </a:ext>
                </a:extLst>
              </a:tr>
              <a:tr h="402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объема расходов в рамках государственных программ в общем объеме расходов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93,9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93,4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</a:rPr>
                        <a:t>93,8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7813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6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0968" y="772168"/>
            <a:ext cx="8623967" cy="843198"/>
          </a:xfrm>
        </p:spPr>
        <p:txBody>
          <a:bodyPr rtlCol="0">
            <a:noAutofit/>
          </a:bodyPr>
          <a:lstStyle/>
          <a:p>
            <a:pPr algn="r" defTabSz="860048">
              <a:defRPr/>
            </a:pPr>
            <a:r>
              <a:rPr lang="ru-RU" sz="301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 поддержка местных бюджетов КЧР,                    </a:t>
            </a:r>
            <a:r>
              <a:rPr lang="ru-RU" sz="2634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634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62419125"/>
              </p:ext>
            </p:extLst>
          </p:nvPr>
        </p:nvGraphicFramePr>
        <p:xfrm>
          <a:off x="1456810" y="3201779"/>
          <a:ext cx="3894600" cy="308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19855" y="2630968"/>
            <a:ext cx="3910429" cy="7003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уровня бюджетной обеспеченности МО </a:t>
            </a:r>
          </a:p>
          <a:p>
            <a:pPr algn="ctr"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из республиканского фонда финансовой поддержки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31782896"/>
              </p:ext>
            </p:extLst>
          </p:nvPr>
        </p:nvGraphicFramePr>
        <p:xfrm>
          <a:off x="6894406" y="2736391"/>
          <a:ext cx="3962086" cy="314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93081" y="2219445"/>
            <a:ext cx="3521854" cy="7003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Распределение субсидий </a:t>
            </a:r>
          </a:p>
          <a:p>
            <a:pPr algn="ctr"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на формирование районных фондов </a:t>
            </a:r>
          </a:p>
          <a:p>
            <a:pPr algn="ctr"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финансовой поддержки поселений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325" y="1402858"/>
            <a:ext cx="9439251" cy="7437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60048">
              <a:defRPr/>
            </a:pPr>
            <a:endParaRPr lang="ru-RU" sz="1693" dirty="0"/>
          </a:p>
          <a:p>
            <a:pPr defTabSz="860048">
              <a:tabLst>
                <a:tab pos="340450" algn="l"/>
              </a:tabLst>
              <a:defRPr/>
            </a:pPr>
            <a:r>
              <a:rPr lang="ru-RU" sz="1270" dirty="0">
                <a:latin typeface="Times New Roman" pitchFamily="18" charset="0"/>
                <a:cs typeface="Times New Roman" pitchFamily="18" charset="0"/>
              </a:rPr>
              <a:t>	Распределение межбюджетных трансфертов между муниципальными образованиями осуществляется в соответствии с </a:t>
            </a:r>
          </a:p>
          <a:p>
            <a:pPr defTabSz="860048">
              <a:defRPr/>
            </a:pPr>
            <a:r>
              <a:rPr lang="ru-RU" sz="1270" dirty="0">
                <a:latin typeface="Times New Roman" pitchFamily="18" charset="0"/>
                <a:cs typeface="Times New Roman" pitchFamily="18" charset="0"/>
              </a:rPr>
              <a:t>Бюджетным кодексом РФ, Законом КЧР от 30.12.2015 №107-РЗ «О межбюджетных отношения в Карачаево-Черкесской Республике»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10662"/>
              </p:ext>
            </p:extLst>
          </p:nvPr>
        </p:nvGraphicFramePr>
        <p:xfrm>
          <a:off x="6993081" y="5732382"/>
          <a:ext cx="3521854" cy="9753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60927">
                  <a:extLst>
                    <a:ext uri="{9D8B030D-6E8A-4147-A177-3AD203B41FA5}">
                      <a16:colId xmlns="" xmlns:a16="http://schemas.microsoft.com/office/drawing/2014/main" val="2411729953"/>
                    </a:ext>
                  </a:extLst>
                </a:gridCol>
                <a:gridCol w="1760927">
                  <a:extLst>
                    <a:ext uri="{9D8B030D-6E8A-4147-A177-3AD203B41FA5}">
                      <a16:colId xmlns="" xmlns:a16="http://schemas.microsoft.com/office/drawing/2014/main" val="576926178"/>
                    </a:ext>
                  </a:extLst>
                </a:gridCol>
              </a:tblGrid>
              <a:tr h="369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городским поселениям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сельским поселениям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161050402"/>
                  </a:ext>
                </a:extLst>
              </a:tr>
              <a:tr h="474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29340,6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241 128,8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4856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1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4633" y="564859"/>
            <a:ext cx="8871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</a:t>
            </a:r>
          </a:p>
          <a:p>
            <a:pPr algn="ctr"/>
            <a:r>
              <a:rPr lang="ru-RU" sz="2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отдельных категорий граждан в КЧР</a:t>
            </a:r>
            <a:endParaRPr lang="ru-RU" sz="2400" b="1" dirty="0">
              <a:solidFill>
                <a:srgbClr val="000099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179797"/>
              </p:ext>
            </p:extLst>
          </p:nvPr>
        </p:nvGraphicFramePr>
        <p:xfrm>
          <a:off x="1604352" y="1552943"/>
          <a:ext cx="8974504" cy="4942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67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93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57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83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33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49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61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</a:p>
                    <a:p>
                      <a:pPr algn="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получателей , чел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228">
                <a:tc v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8956">
                <a:tc>
                  <a:txBody>
                    <a:bodyPr/>
                    <a:lstStyle/>
                    <a:p>
                      <a:pPr marL="0" marR="0" lvl="0" indent="0" algn="l" defTabSz="9143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ребенка в семье опекуна и приемной семье, вознаграждение приемного родителя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85 707,8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85 707,8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89 234,5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89 234,5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89 234,5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956">
                <a:tc>
                  <a:txBody>
                    <a:bodyPr/>
                    <a:lstStyle/>
                    <a:p>
                      <a:pPr marL="0" marR="0" lvl="0" indent="0" algn="l" defTabSz="9143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2 878,7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2 878,7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5646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единовременного пособия при всех формах устройства детей, лишенных родительского попечения, в семью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24 782,0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24 782,0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2 206,0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2 344,3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2 438,0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5 213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381 465,5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381 465,5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40 015,2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40 015,2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40 015,2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выплата, в случае рождения третьего ребенка или последующих детей до достижения ребенком возраста трех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15 443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204 666,0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204 666,0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220 072,2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192 527,2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192 527,2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 полномочий  по обеспечению  мер социальной поддержки   ветеранов труда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15 733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275 108,6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275 108,6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225 725,6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207 594,9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207 594,9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 полномочий  по обеспечению  мер социальной поддержки   ветеранов труда КЧР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8 297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53 101,0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53 101,0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49 690,5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40 440,5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40 440,5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 полномочий  по  обеспечению мер социальной поддержки   реабилитированным лицам и лицам , признанным пострадавшими от политических репрессий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66 498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585 113,8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585 113,8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535 563,2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490 508,9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750649,8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предоставление малоимущим гражданам  субсидий на оплату жилого помещения и коммунальных услуг 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99 481,0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99 481,0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80 995,2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80 995,2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80 995,2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80" y="472076"/>
            <a:ext cx="1286189" cy="10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166" y="720970"/>
            <a:ext cx="1350005" cy="122019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726830" y="1524000"/>
            <a:ext cx="9636369" cy="1143000"/>
          </a:xfrm>
        </p:spPr>
        <p:txBody>
          <a:bodyPr>
            <a:noAutofit/>
          </a:bodyPr>
          <a:lstStyle/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роспись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бюджета).</a:t>
            </a:r>
          </a:p>
          <a:p>
            <a:pPr algn="just" defTabSz="685772"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b="1" u="sng" dirty="0">
              <a:solidFill>
                <a:srgbClr val="1D477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Бюджетная смета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 </a:t>
            </a:r>
          </a:p>
          <a:p>
            <a:pPr algn="just" defTabSz="685772">
              <a:spcBef>
                <a:spcPts val="0"/>
              </a:spcBef>
            </a:pPr>
            <a:endParaRPr lang="ru-RU" sz="1400" dirty="0">
              <a:solidFill>
                <a:srgbClr val="1D477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Бюджетное обязательство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pPr algn="just" defTabSz="685772">
              <a:spcBef>
                <a:spcPts val="0"/>
              </a:spcBef>
            </a:pPr>
            <a:endParaRPr lang="ru-RU" sz="1400" dirty="0">
              <a:solidFill>
                <a:srgbClr val="1D477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defTabSz="685772">
              <a:spcBef>
                <a:spcPts val="0"/>
              </a:spcBef>
            </a:pPr>
            <a:endParaRPr lang="ru-RU" sz="1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 defTabSz="685772">
              <a:spcBef>
                <a:spcPts val="0"/>
              </a:spcBef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Бюджетные полномочия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установленные Бюджетным кодексом Российской Федерации и принятые в соответствии с ним правовые акты, регулирующие бюджетные правоотношения, права и обязанности органов государственной власти (органов местного самоуправления) и иных участников бюджетного процесса по регулированию бюджетных правоотношений, организации и осуществлению бюджетного процесса.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35" y="334294"/>
            <a:ext cx="30670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0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Box 2"/>
          <p:cNvSpPr txBox="1">
            <a:spLocks noChangeArrowheads="1"/>
          </p:cNvSpPr>
          <p:nvPr/>
        </p:nvSpPr>
        <p:spPr bwMode="auto">
          <a:xfrm>
            <a:off x="1592686" y="1147258"/>
            <a:ext cx="907531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42166">
              <a:tabLst>
                <a:tab pos="510675" algn="l"/>
              </a:tabLst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Одним из общественно-значимых объектов на территории Карачаево-Черкесской Республики  </a:t>
            </a:r>
          </a:p>
          <a:p>
            <a:pPr algn="just" defTabSz="842166">
              <a:tabLst>
                <a:tab pos="51067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является защита от негативного воздействия вод население республики. По подпрограмме «Защита от негативного воздействия вод населения и объектов экономики» государственной программы «Развитие водохозяйственного комплекса и охрана окружающей среды в Карачаево-Черкесской Республике до 2020 года» на проведение мероприятий по объекту</a:t>
            </a:r>
          </a:p>
          <a:p>
            <a:pPr algn="just" defTabSz="842166">
              <a:tabLst>
                <a:tab pos="51067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«Устройство берегозащитной дамбы 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р.Малый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Зеленчук по защите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а.Икон-Халк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Ногайского района, Карачаево-Черкесской Республики» предусматриваются объемы финансирования  из двух уровней бюджетов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201 642,0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 том числе: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04131"/>
              </p:ext>
            </p:extLst>
          </p:nvPr>
        </p:nvGraphicFramePr>
        <p:xfrm>
          <a:off x="1659875" y="3146937"/>
          <a:ext cx="8669182" cy="2085620"/>
        </p:xfrm>
        <a:graphic>
          <a:graphicData uri="http://schemas.openxmlformats.org/drawingml/2006/table">
            <a:tbl>
              <a:tblPr/>
              <a:tblGrid>
                <a:gridCol w="2708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5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40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7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55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83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493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Республиканский бюджет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начало и окончания(годы)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8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Устройство берегозащитной дамбы  на р.Малый Зеленчук по защите а.Икон-Халк, Ногайского района, Карачаево-Черкесской Республики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201 642,0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191559,8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10 082,2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90-95% защита от негативного воздействия вод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114 757,0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109 019,1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5 737,9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2020год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86 885,0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82 540,7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4 344,3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4504" marR="6450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504" marR="6450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5279" name="TextBox 5"/>
          <p:cNvSpPr txBox="1">
            <a:spLocks noChangeArrowheads="1"/>
          </p:cNvSpPr>
          <p:nvPr/>
        </p:nvSpPr>
        <p:spPr bwMode="auto">
          <a:xfrm>
            <a:off x="1659876" y="5416355"/>
            <a:ext cx="8940933" cy="43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22577" algn="just"/>
            <a:r>
              <a:rPr lang="ru-RU" sz="1129" dirty="0" smtClean="0">
                <a:latin typeface="Times New Roman" pitchFamily="18" charset="0"/>
                <a:cs typeface="Times New Roman" pitchFamily="18" charset="0"/>
              </a:rPr>
              <a:t>Объемы </a:t>
            </a:r>
            <a:r>
              <a:rPr lang="ru-RU" sz="1129" dirty="0">
                <a:latin typeface="Times New Roman" pitchFamily="18" charset="0"/>
                <a:cs typeface="Times New Roman" pitchFamily="18" charset="0"/>
              </a:rPr>
              <a:t>финансирования из федерального бюджета будут определены Соглашением между Федеральным агентством водных ресурсов и Правительством Карачаево-Черкесской Республики.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8017" y="445322"/>
            <a:ext cx="6365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Общественно-значимые проекты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57" y="578828"/>
            <a:ext cx="1569007" cy="13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5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20" y="722992"/>
            <a:ext cx="1740876" cy="1740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5596">
            <a:off x="3032679" y="1093839"/>
            <a:ext cx="723959" cy="7239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25410" y="924903"/>
            <a:ext cx="518306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71" fontAlgn="ctr">
              <a:defRPr/>
            </a:pPr>
            <a:r>
              <a:rPr lang="ru-RU" sz="21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 государственного долга КЧР  за период </a:t>
            </a:r>
          </a:p>
          <a:p>
            <a:pPr algn="ctr" defTabSz="685771" fontAlgn="ctr">
              <a:defRPr/>
            </a:pPr>
            <a:r>
              <a:rPr lang="ru-RU" sz="21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2018 по 2022 </a:t>
            </a:r>
            <a:r>
              <a:rPr lang="ru-RU" sz="21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1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тыс.руб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1781694" y="2463868"/>
          <a:ext cx="8462359" cy="3612000"/>
        </p:xfrm>
        <a:graphic>
          <a:graphicData uri="http://schemas.openxmlformats.org/drawingml/2006/table">
            <a:tbl>
              <a:tblPr/>
              <a:tblGrid>
                <a:gridCol w="3042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3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3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43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53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29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93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 задолженности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01.01.2018г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01.01.2019г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01.01.2020г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01.01.2021г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01.01.2022г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обязательств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527 958,4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190 841,0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4 968 998,6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4 523 884,6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3 943 044,5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0431165"/>
                  </a:ext>
                </a:extLst>
              </a:tr>
              <a:tr h="402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4141497"/>
                  </a:ext>
                </a:extLst>
              </a:tr>
              <a:tr h="402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Государственные ценные бумаги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1 748 300,0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1 748 300,0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1 748 300,0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1 748 300,0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1 748 300,0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Бюджетные кредиты от других бюджетов бюджетной системы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279 425,0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3 134 214,9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2 989 004,8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2 698 584,6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2 117 744,5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Кредиты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кредитных организации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346 601,1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154 693,8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154  693,8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заимствования (товарный кредит)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76 632,3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76 632,3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Обязательства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предоставленным государственным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гарантиям республики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77 000,0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77 000,0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77 000,0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77 000,0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77 000,0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750" y="6139314"/>
            <a:ext cx="595302" cy="59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422218"/>
            <a:ext cx="9144000" cy="4922076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lIns="86001" tIns="43001" rIns="86001" bIns="43001">
            <a:spAutoFit/>
          </a:bodyPr>
          <a:lstStyle/>
          <a:p>
            <a:pPr algn="ctr" defTabSz="860048">
              <a:defRPr/>
            </a:pPr>
            <a:endParaRPr lang="ru-RU" sz="1693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860048">
              <a:defRPr/>
            </a:pPr>
            <a:r>
              <a:rPr lang="ru-RU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5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г.Черкесск</a:t>
            </a:r>
            <a:r>
              <a:rPr lang="ru-RU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Комсомольская 23, Дом Правительства</a:t>
            </a:r>
          </a:p>
          <a:p>
            <a:pPr algn="ctr" defTabSz="860048">
              <a:defRPr/>
            </a:pPr>
            <a:r>
              <a:rPr lang="ru-RU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работы:      понедельник-пятница с 9 до 18 часов, </a:t>
            </a:r>
            <a:br>
              <a:rPr lang="ru-RU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выходной</a:t>
            </a:r>
            <a:r>
              <a:rPr lang="en-US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5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суббота-воскресенье</a:t>
            </a:r>
            <a:r>
              <a:rPr lang="ru-RU" sz="1505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860048">
              <a:defRPr/>
            </a:pPr>
            <a:r>
              <a:rPr lang="ru-RU" sz="1317" b="1" i="1" dirty="0">
                <a:latin typeface="Times New Roman" pitchFamily="18" charset="0"/>
                <a:cs typeface="Times New Roman" pitchFamily="18" charset="0"/>
              </a:rPr>
              <a:t>График приема граждан:</a:t>
            </a:r>
          </a:p>
          <a:p>
            <a:pPr algn="ctr" defTabSz="860048">
              <a:defRPr/>
            </a:pPr>
            <a:endParaRPr lang="ru-RU" sz="1317" i="1" dirty="0"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Министр финансов КЧР ( </a:t>
            </a:r>
            <a:r>
              <a:rPr lang="ru-RU" sz="1317" dirty="0" err="1" smtClean="0">
                <a:latin typeface="Times New Roman" pitchFamily="18" charset="0"/>
                <a:cs typeface="Times New Roman" pitchFamily="18" charset="0"/>
              </a:rPr>
              <a:t>Суюнчев</a:t>
            </a:r>
            <a:r>
              <a:rPr lang="ru-RU" sz="1317" dirty="0" smtClean="0">
                <a:latin typeface="Times New Roman" pitchFamily="18" charset="0"/>
                <a:cs typeface="Times New Roman" pitchFamily="18" charset="0"/>
              </a:rPr>
              <a:t> Мурат </a:t>
            </a: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Ханафиевич)            </a:t>
            </a:r>
            <a:r>
              <a:rPr lang="ru-RU" sz="1317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–    </a:t>
            </a:r>
            <a:r>
              <a:rPr lang="ru-RU" sz="13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каждый вторник с 14-00 до 18-00</a:t>
            </a:r>
          </a:p>
          <a:p>
            <a:pPr defTabSz="860048">
              <a:defRPr/>
            </a:pPr>
            <a:endParaRPr lang="ru-RU" sz="1317" dirty="0"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Первый заместитель министра финансов КЧР (</a:t>
            </a:r>
            <a:r>
              <a:rPr lang="ru-RU" sz="1317" dirty="0" err="1">
                <a:latin typeface="Times New Roman" pitchFamily="18" charset="0"/>
                <a:cs typeface="Times New Roman" pitchFamily="18" charset="0"/>
              </a:rPr>
              <a:t>Дармилова</a:t>
            </a: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 Неля </a:t>
            </a:r>
            <a:r>
              <a:rPr lang="ru-RU" sz="1317" dirty="0" err="1">
                <a:latin typeface="Times New Roman" pitchFamily="18" charset="0"/>
                <a:cs typeface="Times New Roman" pitchFamily="18" charset="0"/>
              </a:rPr>
              <a:t>Давлетовна</a:t>
            </a: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)   –   каждый четверг с 9-00 до 13-00</a:t>
            </a:r>
          </a:p>
          <a:p>
            <a:pPr defTabSz="860048">
              <a:defRPr/>
            </a:pPr>
            <a:endParaRPr lang="ru-RU" sz="1317" dirty="0"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Заместитель министра финансов КЧР (</a:t>
            </a:r>
            <a:r>
              <a:rPr lang="ru-RU" sz="1317" dirty="0" err="1">
                <a:latin typeface="Times New Roman" pitchFamily="18" charset="0"/>
                <a:cs typeface="Times New Roman" pitchFamily="18" charset="0"/>
              </a:rPr>
              <a:t>Камышан</a:t>
            </a: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 Вадим Валентинович)         –   </a:t>
            </a:r>
            <a:r>
              <a:rPr lang="ru-RU" sz="131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17" dirty="0">
                <a:latin typeface="Times New Roman" pitchFamily="18" charset="0"/>
                <a:cs typeface="Times New Roman" pitchFamily="18" charset="0"/>
              </a:rPr>
              <a:t>каждую среду с 14-00 до 18-00</a:t>
            </a:r>
            <a:endParaRPr lang="en-US" sz="1317" dirty="0"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endParaRPr lang="en-US" sz="1317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defTabSz="860048">
              <a:defRPr/>
            </a:pP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  (8782) 26-64-45</a:t>
            </a: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приемная </a:t>
            </a:r>
            <a:endParaRPr lang="en-US" sz="1317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(8782) 26-65-25  -  начальник отдела по разработке и внедрению современных                       </a:t>
            </a:r>
          </a:p>
          <a:p>
            <a:pPr defTabSz="860048">
              <a:defRPr/>
            </a:pP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инноваций  в области финансов  </a:t>
            </a:r>
            <a:r>
              <a:rPr lang="ru-RU" sz="1317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Гербекова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Лейла </a:t>
            </a:r>
            <a:r>
              <a:rPr lang="ru-RU" sz="1317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Анзоровна</a:t>
            </a:r>
            <a:endParaRPr lang="en-US" sz="1317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endParaRPr lang="en-US" sz="1317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defTabSz="860048">
              <a:defRPr/>
            </a:pPr>
            <a:endParaRPr lang="en-US" sz="1317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endParaRPr lang="en-US" sz="1317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факс: (8782) 26-66-18</a:t>
            </a: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e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info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317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mfkchr</a:t>
            </a:r>
            <a:r>
              <a:rPr lang="ru-RU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317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en-US" sz="1317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minfin09</a:t>
            </a:r>
          </a:p>
          <a:p>
            <a:pPr defTabSz="860048">
              <a:defRPr/>
            </a:pPr>
            <a:endParaRPr lang="en-US" sz="1317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136" y="4139737"/>
            <a:ext cx="1009364" cy="91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20" y="5532838"/>
            <a:ext cx="719694" cy="603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969" y="5538810"/>
            <a:ext cx="643544" cy="60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309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7432" y="5607494"/>
            <a:ext cx="710735" cy="4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7D141-C07C-4322-8619-775E4B417F74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75016" y="649149"/>
            <a:ext cx="5960061" cy="665783"/>
          </a:xfrm>
          <a:prstGeom prst="rect">
            <a:avLst/>
          </a:prstGeom>
          <a:noFill/>
        </p:spPr>
        <p:txBody>
          <a:bodyPr lIns="86001" tIns="43001" rIns="86001" bIns="43001">
            <a:spAutoFit/>
          </a:bodyPr>
          <a:lstStyle/>
          <a:p>
            <a:pPr algn="ctr" defTabSz="860048">
              <a:defRPr/>
            </a:pPr>
            <a:r>
              <a:rPr lang="ru-RU" sz="3762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3762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3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89" y="2618578"/>
            <a:ext cx="97418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45036"/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смета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документ, устанавливающий в соответствии с классификацией расходов бюджетов лимиты бюджетных обязательств казенного учреждения </a:t>
            </a:r>
          </a:p>
          <a:p>
            <a:pPr algn="just" defTabSz="645036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- р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аспределение бюджетных средств по главным распорядителями бюджетных средств, по разделам, подразделам, целевым статьям и видам расходов бюджетной классификации РФ.</a:t>
            </a:r>
            <a:endParaRPr lang="ru-RU" sz="1400" b="1" u="sng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45036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pPr defTabSz="645036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Государственное (муниципальное) задание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документ, содержащий требования к составу, качеству, объему, условиям, порядку и результатам оказания государственных (муниципальных) услуг (выполнения работ).</a:t>
            </a:r>
          </a:p>
          <a:p>
            <a:pPr defTabSz="645036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Государственные (муниципальные) услуги (работы)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услуги (работы), оказываемые (выполняемые) органами государственной власти (органами местного самоуправления), государственными (муниципальными) учреждениями.</a:t>
            </a:r>
            <a:endParaRPr lang="ru-RU" sz="1400" b="1" u="sng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45036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</a:t>
            </a:r>
          </a:p>
          <a:p>
            <a:pPr algn="just" defTabSz="645036"/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виде: - налогов; - неналоговых поступлений (пошлины, доходы от продажи имущества, штрафы и т.п.); - безвозмездных поступлений; - доходов от предпринимательской деятельности бюджетных организаций. Кредиты, доходы от выпуска ценных бумаг, полученные государством (органами местного самоуправления), не включаются в состав доходов. </a:t>
            </a:r>
          </a:p>
          <a:p>
            <a:pPr algn="just" defTabSz="645036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206" y="1057184"/>
            <a:ext cx="1509627" cy="136447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35" y="334294"/>
            <a:ext cx="30670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4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477" y="803359"/>
            <a:ext cx="1653339" cy="14943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773723" y="1726223"/>
            <a:ext cx="9577754" cy="1143000"/>
          </a:xfrm>
        </p:spPr>
        <p:txBody>
          <a:bodyPr>
            <a:noAutofit/>
          </a:bodyPr>
          <a:lstStyle/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Дотации на выравнивание бюджетной обеспеченности субъектов Российской Федерации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субъектам Российской Федерации, уровень расчетной бюджетной обеспеченности которых не превышает уровня, установленного в качестве критерия выравнивания расчетной бюджетной обеспеченности субъектов Российской Федерации</a:t>
            </a: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денежные средства, направляемые из одного уровня бюджетной системы в другой. </a:t>
            </a: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Получатель бюджетных средств (ПБС)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своих функций за счет средств соответствующего бюджета.</a:t>
            </a: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Публичные обязательства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обязательства публично-правового образования, вытекающие из нормативных актов (законов, постановлений, распоряжений и др.), перед населением, организациями, другими  публично-правовыми образованиями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</a:t>
            </a: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Распорядитель бюджетных средств (РБС)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казенное учреждение, наделенный(</a:t>
            </a:r>
            <a:r>
              <a:rPr lang="ru-RU" sz="1400" dirty="0" err="1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 правом распределять полученные средства бюджета между подведомственными распорядителями и получателями бюджетных средств.</a:t>
            </a: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Расходное обязательство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обязанность публично-правового образования предоставить физическому или юридическому лицу, иному уровню бюджета, международной организации средства из соответствующего бюджета.</a:t>
            </a: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Участники бюджетного процесса</a:t>
            </a:r>
            <a:r>
              <a:rPr lang="ru-RU" sz="1400" b="1" u="sng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субъекты, осуществляющие деятельность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 defTabSz="685772">
              <a:spcBef>
                <a:spcPts val="0"/>
              </a:spcBef>
            </a:pPr>
            <a:endParaRPr lang="ru-RU" sz="1400" i="1" dirty="0">
              <a:solidFill>
                <a:srgbClr val="1D4775">
                  <a:lumMod val="75000"/>
                </a:srgbClr>
              </a:solidFill>
              <a:latin typeface="Calibri"/>
            </a:endParaRPr>
          </a:p>
          <a:p>
            <a:endParaRPr lang="ru-RU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35" y="334294"/>
            <a:ext cx="30670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1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1489" y="346809"/>
            <a:ext cx="79996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45036"/>
            <a:r>
              <a:rPr lang="ru-RU" sz="27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КЧР</a:t>
            </a:r>
            <a:endParaRPr lang="ru-RU" sz="2700" b="1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9663" y="1048456"/>
            <a:ext cx="61007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5036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Карачаево-Черкесская Республика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образована 3 июля 1991 года.</a:t>
            </a:r>
          </a:p>
          <a:p>
            <a:pPr defTabSz="645036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(Карачаево-Черкесская автономная область – с 12 января 1922 года).</a:t>
            </a:r>
          </a:p>
          <a:p>
            <a:pPr defTabSz="645036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Республика расположена в юго-западной части Российской Федерации. 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Входит в состав Северо-Кавказского федерального округа Российской Федерации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638297" y="3113470"/>
          <a:ext cx="8753474" cy="11887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16452">
                  <a:extLst>
                    <a:ext uri="{9D8B030D-6E8A-4147-A177-3AD203B41FA5}">
                      <a16:colId xmlns="" xmlns:a16="http://schemas.microsoft.com/office/drawing/2014/main" val="3443946149"/>
                    </a:ext>
                  </a:extLst>
                </a:gridCol>
                <a:gridCol w="3846841">
                  <a:extLst>
                    <a:ext uri="{9D8B030D-6E8A-4147-A177-3AD203B41FA5}">
                      <a16:colId xmlns="" xmlns:a16="http://schemas.microsoft.com/office/drawing/2014/main" val="1150839177"/>
                    </a:ext>
                  </a:extLst>
                </a:gridCol>
                <a:gridCol w="3490181">
                  <a:extLst>
                    <a:ext uri="{9D8B030D-6E8A-4147-A177-3AD203B41FA5}">
                      <a16:colId xmlns="" xmlns:a16="http://schemas.microsoft.com/office/drawing/2014/main" val="2319429944"/>
                    </a:ext>
                  </a:extLst>
                </a:gridCol>
              </a:tblGrid>
              <a:tr h="4837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территории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данным Управления Федеральной службы государственной регистрации, кадастра и картографии по КЧР)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Административный центр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Черкесск</a:t>
                      </a:r>
                    </a:p>
                    <a:p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от Черкесска до Москвы – 1674 км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3978396"/>
                  </a:ext>
                </a:extLst>
              </a:tr>
              <a:tr h="251297"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КЧР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тыс.кв.км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(0,08% территории Российской Федерации)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3357487"/>
                  </a:ext>
                </a:extLst>
              </a:tr>
              <a:tr h="125648">
                <a:tc>
                  <a:txBody>
                    <a:bodyPr/>
                    <a:lstStyle/>
                    <a:p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г.Черкесск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тыс.кв.км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124500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197490"/>
              </p:ext>
            </p:extLst>
          </p:nvPr>
        </p:nvGraphicFramePr>
        <p:xfrm>
          <a:off x="1638297" y="4312921"/>
          <a:ext cx="8753476" cy="10972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19240">
                  <a:extLst>
                    <a:ext uri="{9D8B030D-6E8A-4147-A177-3AD203B41FA5}">
                      <a16:colId xmlns="" xmlns:a16="http://schemas.microsoft.com/office/drawing/2014/main" val="529220528"/>
                    </a:ext>
                  </a:extLst>
                </a:gridCol>
                <a:gridCol w="510546">
                  <a:extLst>
                    <a:ext uri="{9D8B030D-6E8A-4147-A177-3AD203B41FA5}">
                      <a16:colId xmlns="" xmlns:a16="http://schemas.microsoft.com/office/drawing/2014/main" val="1623795299"/>
                    </a:ext>
                  </a:extLst>
                </a:gridCol>
                <a:gridCol w="3061845">
                  <a:extLst>
                    <a:ext uri="{9D8B030D-6E8A-4147-A177-3AD203B41FA5}">
                      <a16:colId xmlns="" xmlns:a16="http://schemas.microsoft.com/office/drawing/2014/main" val="3370363393"/>
                    </a:ext>
                  </a:extLst>
                </a:gridCol>
                <a:gridCol w="3061845">
                  <a:extLst>
                    <a:ext uri="{9D8B030D-6E8A-4147-A177-3AD203B41FA5}">
                      <a16:colId xmlns="" xmlns:a16="http://schemas.microsoft.com/office/drawing/2014/main" val="1465397896"/>
                    </a:ext>
                  </a:extLst>
                </a:gridCol>
              </a:tblGrid>
              <a:tr h="2687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  <a:b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на 1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b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8698702"/>
                  </a:ext>
                </a:extLst>
              </a:tr>
              <a:tr h="236514">
                <a:tc rowSpan="3"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Карачаево-Черкесская Республика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Карачаево-Черкесская Республика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467,8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(0,3% населения Российской Федерации)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0454123"/>
                  </a:ext>
                </a:extLst>
              </a:tr>
              <a:tr h="118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199,8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9775887"/>
                  </a:ext>
                </a:extLst>
              </a:tr>
              <a:tr h="118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268,0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29073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1638300" y="5410201"/>
          <a:ext cx="8753474" cy="111768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499173">
                  <a:extLst>
                    <a:ext uri="{9D8B030D-6E8A-4147-A177-3AD203B41FA5}">
                      <a16:colId xmlns="" xmlns:a16="http://schemas.microsoft.com/office/drawing/2014/main" val="4126879688"/>
                    </a:ext>
                  </a:extLst>
                </a:gridCol>
                <a:gridCol w="1439381">
                  <a:extLst>
                    <a:ext uri="{9D8B030D-6E8A-4147-A177-3AD203B41FA5}">
                      <a16:colId xmlns="" xmlns:a16="http://schemas.microsoft.com/office/drawing/2014/main" val="1010950767"/>
                    </a:ext>
                  </a:extLst>
                </a:gridCol>
                <a:gridCol w="2167138">
                  <a:extLst>
                    <a:ext uri="{9D8B030D-6E8A-4147-A177-3AD203B41FA5}">
                      <a16:colId xmlns="" xmlns:a16="http://schemas.microsoft.com/office/drawing/2014/main" val="4125261615"/>
                    </a:ext>
                  </a:extLst>
                </a:gridCol>
                <a:gridCol w="2647782">
                  <a:extLst>
                    <a:ext uri="{9D8B030D-6E8A-4147-A177-3AD203B41FA5}">
                      <a16:colId xmlns="" xmlns:a16="http://schemas.microsoft.com/office/drawing/2014/main" val="1935231236"/>
                    </a:ext>
                  </a:extLst>
                </a:gridCol>
              </a:tblGrid>
              <a:tr h="20328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образования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</a:t>
                      </a:r>
                      <a:b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0837626"/>
                  </a:ext>
                </a:extLst>
              </a:tr>
              <a:tr h="157098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КЧР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5171220"/>
                  </a:ext>
                </a:extLst>
              </a:tr>
              <a:tr h="15709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районы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г.Черкесск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123,1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1189207"/>
                  </a:ext>
                </a:extLst>
              </a:tr>
              <a:tr h="157098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округа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г.Усть-Джегута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8886334"/>
                  </a:ext>
                </a:extLst>
              </a:tr>
              <a:tr h="15709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поселения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г.Карачаевск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3572755"/>
                  </a:ext>
                </a:extLst>
              </a:tr>
              <a:tr h="157098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сельские поселения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г.Теберда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 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6793609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31" y="777178"/>
            <a:ext cx="3183731" cy="23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265" y="632420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28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r>
              <a:rPr lang="ru-RU" sz="2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КЧР</a:t>
            </a:r>
            <a:endParaRPr lang="ru-RU" sz="2800" dirty="0">
              <a:solidFill>
                <a:srgbClr val="000099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13516941"/>
              </p:ext>
            </p:extLst>
          </p:nvPr>
        </p:nvGraphicFramePr>
        <p:xfrm>
          <a:off x="174341" y="2769579"/>
          <a:ext cx="11769632" cy="3913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593">
                  <a:extLst>
                    <a:ext uri="{9D8B030D-6E8A-4147-A177-3AD203B41FA5}">
                      <a16:colId xmlns="" xmlns:a16="http://schemas.microsoft.com/office/drawing/2014/main" val="1239377026"/>
                    </a:ext>
                  </a:extLst>
                </a:gridCol>
                <a:gridCol w="1035728">
                  <a:extLst>
                    <a:ext uri="{9D8B030D-6E8A-4147-A177-3AD203B41FA5}">
                      <a16:colId xmlns="" xmlns:a16="http://schemas.microsoft.com/office/drawing/2014/main" val="372179545"/>
                    </a:ext>
                  </a:extLst>
                </a:gridCol>
                <a:gridCol w="807060">
                  <a:extLst>
                    <a:ext uri="{9D8B030D-6E8A-4147-A177-3AD203B41FA5}">
                      <a16:colId xmlns="" xmlns:a16="http://schemas.microsoft.com/office/drawing/2014/main" val="2375941884"/>
                    </a:ext>
                  </a:extLst>
                </a:gridCol>
                <a:gridCol w="739805">
                  <a:extLst>
                    <a:ext uri="{9D8B030D-6E8A-4147-A177-3AD203B41FA5}">
                      <a16:colId xmlns="" xmlns:a16="http://schemas.microsoft.com/office/drawing/2014/main" val="724899046"/>
                    </a:ext>
                  </a:extLst>
                </a:gridCol>
                <a:gridCol w="726354">
                  <a:extLst>
                    <a:ext uri="{9D8B030D-6E8A-4147-A177-3AD203B41FA5}">
                      <a16:colId xmlns="" xmlns:a16="http://schemas.microsoft.com/office/drawing/2014/main" val="33879552"/>
                    </a:ext>
                  </a:extLst>
                </a:gridCol>
                <a:gridCol w="860865">
                  <a:extLst>
                    <a:ext uri="{9D8B030D-6E8A-4147-A177-3AD203B41FA5}">
                      <a16:colId xmlns="" xmlns:a16="http://schemas.microsoft.com/office/drawing/2014/main" val="1885219754"/>
                    </a:ext>
                  </a:extLst>
                </a:gridCol>
                <a:gridCol w="941570">
                  <a:extLst>
                    <a:ext uri="{9D8B030D-6E8A-4147-A177-3AD203B41FA5}">
                      <a16:colId xmlns="" xmlns:a16="http://schemas.microsoft.com/office/drawing/2014/main" val="2301172841"/>
                    </a:ext>
                  </a:extLst>
                </a:gridCol>
                <a:gridCol w="941570">
                  <a:extLst>
                    <a:ext uri="{9D8B030D-6E8A-4147-A177-3AD203B41FA5}">
                      <a16:colId xmlns="" xmlns:a16="http://schemas.microsoft.com/office/drawing/2014/main" val="4069476678"/>
                    </a:ext>
                  </a:extLst>
                </a:gridCol>
                <a:gridCol w="928119">
                  <a:extLst>
                    <a:ext uri="{9D8B030D-6E8A-4147-A177-3AD203B41FA5}">
                      <a16:colId xmlns="" xmlns:a16="http://schemas.microsoft.com/office/drawing/2014/main" val="3223751005"/>
                    </a:ext>
                  </a:extLst>
                </a:gridCol>
                <a:gridCol w="699453">
                  <a:extLst>
                    <a:ext uri="{9D8B030D-6E8A-4147-A177-3AD203B41FA5}">
                      <a16:colId xmlns="" xmlns:a16="http://schemas.microsoft.com/office/drawing/2014/main" val="3376380309"/>
                    </a:ext>
                  </a:extLst>
                </a:gridCol>
                <a:gridCol w="820515">
                  <a:extLst>
                    <a:ext uri="{9D8B030D-6E8A-4147-A177-3AD203B41FA5}">
                      <a16:colId xmlns="" xmlns:a16="http://schemas.microsoft.com/office/drawing/2014/main" val="659224245"/>
                    </a:ext>
                  </a:extLst>
                </a:gridCol>
              </a:tblGrid>
              <a:tr h="3443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измер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1452136"/>
                  </a:ext>
                </a:extLst>
              </a:tr>
              <a:tr h="254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966392093"/>
                  </a:ext>
                </a:extLst>
              </a:tr>
              <a:tr h="2055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677313"/>
                  </a:ext>
                </a:extLst>
              </a:tr>
              <a:tr h="40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Численность населения (в среднегодовом исчислении)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467,11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466,40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466,28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466,14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466,15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466,16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466,20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466,25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466,34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961272181"/>
                  </a:ext>
                </a:extLst>
              </a:tr>
              <a:tr h="402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тыс.чел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271,15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268,14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268,06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268,09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268,11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268,19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268,30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268,44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268,60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901855005"/>
                  </a:ext>
                </a:extLst>
              </a:tr>
              <a:tr h="477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99,06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101,78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101,80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101,75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101,64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101,49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101,23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100,93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100,52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04846454"/>
                  </a:ext>
                </a:extLst>
              </a:tr>
              <a:tr h="40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Ожидаемая продолжительность жизни при рождении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число лет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74,7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75,9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75, 98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76,2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76,4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76,8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77,0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77,6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78,0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226938831"/>
                  </a:ext>
                </a:extLst>
              </a:tr>
              <a:tr h="2055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Валовой региональный продукт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0330807"/>
                  </a:ext>
                </a:extLst>
              </a:tr>
              <a:tr h="42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Валовой региональный продукт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млн. руб. 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73151,3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78109,5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85324,3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90066,1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94623,5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101263,9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108580,1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116760,9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125679,8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565375675"/>
                  </a:ext>
                </a:extLst>
              </a:tr>
              <a:tr h="661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Темп роста объема валового регионального продукта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 к предыдущему году 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104,30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101,50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101,90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101,40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102,00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103,10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103,20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103,20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103,30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79627113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6185" y="1766941"/>
            <a:ext cx="11697788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">
              <a:tabLst>
                <a:tab pos="360363" algn="l"/>
              </a:tabLs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Правительством республики  предпринимаются меры, направленные на : </a:t>
            </a:r>
          </a:p>
          <a:p>
            <a:pPr>
              <a:tabLst>
                <a:tab pos="360363" algn="l"/>
              </a:tabLs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обеспечение сбалансированности республиканского  и местных бюджетов с целью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исполнения бюджетных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обязательств, содействие занятости населения, сохранение и создание рабочих мест,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агропромышленного комплекса, оказание государственной поддержки предприятиям малого 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бизнеса, развитие туристического кластера.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712" y="693838"/>
            <a:ext cx="1917836" cy="12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2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742" y="85913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28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КЧР</a:t>
            </a:r>
            <a:endParaRPr lang="ru-RU" sz="2800" dirty="0">
              <a:solidFill>
                <a:srgbClr val="000099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652328"/>
              </p:ext>
            </p:extLst>
          </p:nvPr>
        </p:nvGraphicFramePr>
        <p:xfrm>
          <a:off x="156756" y="2272787"/>
          <a:ext cx="11769632" cy="381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421">
                  <a:extLst>
                    <a:ext uri="{9D8B030D-6E8A-4147-A177-3AD203B41FA5}">
                      <a16:colId xmlns="" xmlns:a16="http://schemas.microsoft.com/office/drawing/2014/main" val="1239377026"/>
                    </a:ext>
                  </a:extLst>
                </a:gridCol>
                <a:gridCol w="1462900">
                  <a:extLst>
                    <a:ext uri="{9D8B030D-6E8A-4147-A177-3AD203B41FA5}">
                      <a16:colId xmlns="" xmlns:a16="http://schemas.microsoft.com/office/drawing/2014/main" val="372179545"/>
                    </a:ext>
                  </a:extLst>
                </a:gridCol>
                <a:gridCol w="807060">
                  <a:extLst>
                    <a:ext uri="{9D8B030D-6E8A-4147-A177-3AD203B41FA5}">
                      <a16:colId xmlns="" xmlns:a16="http://schemas.microsoft.com/office/drawing/2014/main" val="2375941884"/>
                    </a:ext>
                  </a:extLst>
                </a:gridCol>
                <a:gridCol w="739805">
                  <a:extLst>
                    <a:ext uri="{9D8B030D-6E8A-4147-A177-3AD203B41FA5}">
                      <a16:colId xmlns="" xmlns:a16="http://schemas.microsoft.com/office/drawing/2014/main" val="724899046"/>
                    </a:ext>
                  </a:extLst>
                </a:gridCol>
                <a:gridCol w="726354">
                  <a:extLst>
                    <a:ext uri="{9D8B030D-6E8A-4147-A177-3AD203B41FA5}">
                      <a16:colId xmlns="" xmlns:a16="http://schemas.microsoft.com/office/drawing/2014/main" val="33879552"/>
                    </a:ext>
                  </a:extLst>
                </a:gridCol>
                <a:gridCol w="860865">
                  <a:extLst>
                    <a:ext uri="{9D8B030D-6E8A-4147-A177-3AD203B41FA5}">
                      <a16:colId xmlns="" xmlns:a16="http://schemas.microsoft.com/office/drawing/2014/main" val="1885219754"/>
                    </a:ext>
                  </a:extLst>
                </a:gridCol>
                <a:gridCol w="941570">
                  <a:extLst>
                    <a:ext uri="{9D8B030D-6E8A-4147-A177-3AD203B41FA5}">
                      <a16:colId xmlns="" xmlns:a16="http://schemas.microsoft.com/office/drawing/2014/main" val="2301172841"/>
                    </a:ext>
                  </a:extLst>
                </a:gridCol>
                <a:gridCol w="941570">
                  <a:extLst>
                    <a:ext uri="{9D8B030D-6E8A-4147-A177-3AD203B41FA5}">
                      <a16:colId xmlns="" xmlns:a16="http://schemas.microsoft.com/office/drawing/2014/main" val="4069476678"/>
                    </a:ext>
                  </a:extLst>
                </a:gridCol>
                <a:gridCol w="928119">
                  <a:extLst>
                    <a:ext uri="{9D8B030D-6E8A-4147-A177-3AD203B41FA5}">
                      <a16:colId xmlns="" xmlns:a16="http://schemas.microsoft.com/office/drawing/2014/main" val="3223751005"/>
                    </a:ext>
                  </a:extLst>
                </a:gridCol>
                <a:gridCol w="699453">
                  <a:extLst>
                    <a:ext uri="{9D8B030D-6E8A-4147-A177-3AD203B41FA5}">
                      <a16:colId xmlns="" xmlns:a16="http://schemas.microsoft.com/office/drawing/2014/main" val="3376380309"/>
                    </a:ext>
                  </a:extLst>
                </a:gridCol>
                <a:gridCol w="820515">
                  <a:extLst>
                    <a:ext uri="{9D8B030D-6E8A-4147-A177-3AD203B41FA5}">
                      <a16:colId xmlns="" xmlns:a16="http://schemas.microsoft.com/office/drawing/2014/main" val="65922424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измер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1452136"/>
                  </a:ext>
                </a:extLst>
              </a:tr>
              <a:tr h="1112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96639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Строительство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677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Объем работ, выполненных по виду деятельности "Строительство"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в ценах соответствующих лет; млн. руб.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12928,30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12449,60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13227,95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14097,69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15069,86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16141,71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17357,50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18719,54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20266,53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89835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Индекс производства по виду деятельности "Строительство"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 к предыдущему году 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95,10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96,60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101,00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101,50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102,00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102,50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103,50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83584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Индекс-дефлятор по виду деятельности "Строительство"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105,90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105,20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105,00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104,80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104,50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104,40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104,20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104,10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56417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тыс. кв. м.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в общей площади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165,10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201,80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220,00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226,00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232,00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239,00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246,00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253,00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260,00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633904608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886" y="1922806"/>
            <a:ext cx="609823" cy="572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709" y="1242610"/>
            <a:ext cx="1360393" cy="136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651" y="1002370"/>
            <a:ext cx="1505750" cy="13669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12" y="936204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28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КЧР</a:t>
            </a:r>
            <a:endParaRPr lang="ru-RU" sz="2800" dirty="0">
              <a:solidFill>
                <a:srgbClr val="000099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41326281"/>
              </p:ext>
            </p:extLst>
          </p:nvPr>
        </p:nvGraphicFramePr>
        <p:xfrm>
          <a:off x="112794" y="2240632"/>
          <a:ext cx="11769632" cy="438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759">
                  <a:extLst>
                    <a:ext uri="{9D8B030D-6E8A-4147-A177-3AD203B41FA5}">
                      <a16:colId xmlns="" xmlns:a16="http://schemas.microsoft.com/office/drawing/2014/main" val="1239377026"/>
                    </a:ext>
                  </a:extLst>
                </a:gridCol>
                <a:gridCol w="1392562">
                  <a:extLst>
                    <a:ext uri="{9D8B030D-6E8A-4147-A177-3AD203B41FA5}">
                      <a16:colId xmlns="" xmlns:a16="http://schemas.microsoft.com/office/drawing/2014/main" val="372179545"/>
                    </a:ext>
                  </a:extLst>
                </a:gridCol>
                <a:gridCol w="807060">
                  <a:extLst>
                    <a:ext uri="{9D8B030D-6E8A-4147-A177-3AD203B41FA5}">
                      <a16:colId xmlns="" xmlns:a16="http://schemas.microsoft.com/office/drawing/2014/main" val="2375941884"/>
                    </a:ext>
                  </a:extLst>
                </a:gridCol>
                <a:gridCol w="739805">
                  <a:extLst>
                    <a:ext uri="{9D8B030D-6E8A-4147-A177-3AD203B41FA5}">
                      <a16:colId xmlns="" xmlns:a16="http://schemas.microsoft.com/office/drawing/2014/main" val="724899046"/>
                    </a:ext>
                  </a:extLst>
                </a:gridCol>
                <a:gridCol w="726354">
                  <a:extLst>
                    <a:ext uri="{9D8B030D-6E8A-4147-A177-3AD203B41FA5}">
                      <a16:colId xmlns="" xmlns:a16="http://schemas.microsoft.com/office/drawing/2014/main" val="33879552"/>
                    </a:ext>
                  </a:extLst>
                </a:gridCol>
                <a:gridCol w="860865">
                  <a:extLst>
                    <a:ext uri="{9D8B030D-6E8A-4147-A177-3AD203B41FA5}">
                      <a16:colId xmlns="" xmlns:a16="http://schemas.microsoft.com/office/drawing/2014/main" val="1885219754"/>
                    </a:ext>
                  </a:extLst>
                </a:gridCol>
                <a:gridCol w="941570">
                  <a:extLst>
                    <a:ext uri="{9D8B030D-6E8A-4147-A177-3AD203B41FA5}">
                      <a16:colId xmlns="" xmlns:a16="http://schemas.microsoft.com/office/drawing/2014/main" val="2301172841"/>
                    </a:ext>
                  </a:extLst>
                </a:gridCol>
                <a:gridCol w="941570">
                  <a:extLst>
                    <a:ext uri="{9D8B030D-6E8A-4147-A177-3AD203B41FA5}">
                      <a16:colId xmlns="" xmlns:a16="http://schemas.microsoft.com/office/drawing/2014/main" val="4069476678"/>
                    </a:ext>
                  </a:extLst>
                </a:gridCol>
                <a:gridCol w="928119">
                  <a:extLst>
                    <a:ext uri="{9D8B030D-6E8A-4147-A177-3AD203B41FA5}">
                      <a16:colId xmlns="" xmlns:a16="http://schemas.microsoft.com/office/drawing/2014/main" val="3223751005"/>
                    </a:ext>
                  </a:extLst>
                </a:gridCol>
                <a:gridCol w="699453">
                  <a:extLst>
                    <a:ext uri="{9D8B030D-6E8A-4147-A177-3AD203B41FA5}">
                      <a16:colId xmlns="" xmlns:a16="http://schemas.microsoft.com/office/drawing/2014/main" val="3376380309"/>
                    </a:ext>
                  </a:extLst>
                </a:gridCol>
                <a:gridCol w="820515">
                  <a:extLst>
                    <a:ext uri="{9D8B030D-6E8A-4147-A177-3AD203B41FA5}">
                      <a16:colId xmlns="" xmlns:a16="http://schemas.microsoft.com/office/drawing/2014/main" val="659224245"/>
                    </a:ext>
                  </a:extLst>
                </a:gridCol>
              </a:tblGrid>
              <a:tr h="7178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измер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1452136"/>
                  </a:ext>
                </a:extLst>
              </a:tr>
              <a:tr h="243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966392093"/>
                  </a:ext>
                </a:extLst>
              </a:tr>
              <a:tr h="293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Торговля и услуги </a:t>
                      </a:r>
                      <a:r>
                        <a:rPr lang="ru-RU" sz="14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наслению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677313"/>
                  </a:ext>
                </a:extLst>
              </a:tr>
              <a:tr h="559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Индекс  потребительских цен на конец года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% к декабрю предыдущего года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105,40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101,90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103,10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104,30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103,80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104,00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104,00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227310502"/>
                  </a:ext>
                </a:extLst>
              </a:tr>
              <a:tr h="375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Индекс  потребительских цен в среднем за год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% г/г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107,42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103,60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102,60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104,20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103,60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104,00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961272181"/>
                  </a:ext>
                </a:extLst>
              </a:tr>
              <a:tr h="293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Денежные доходы населения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1855005"/>
                  </a:ext>
                </a:extLst>
              </a:tr>
              <a:tr h="375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Реальные располагаемые денежные доходы населения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% г/г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90,20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98,30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101,00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102,00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102,50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103,00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104,00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104,00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04846454"/>
                  </a:ext>
                </a:extLst>
              </a:tr>
              <a:tr h="375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Прожиточный минимум в среднем на душу населения (в среднем за год):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мес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8806,00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9022,00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9256,57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10060,10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10422,26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10839,15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11272,72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11723,63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12192,57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226938831"/>
                  </a:ext>
                </a:extLst>
              </a:tr>
              <a:tr h="293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     трудоспособного населения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руб/мес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9299,00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9523,00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9770,60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10618,74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11001,02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11441,06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11898,70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12374,65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12869,64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960330807"/>
                  </a:ext>
                </a:extLst>
              </a:tr>
              <a:tr h="293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     пенсионеров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руб/мес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7102,00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7300,00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7489,80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8139,96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8433,00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8770,32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9121,13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9485,98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9865,42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565375675"/>
                  </a:ext>
                </a:extLst>
              </a:tr>
              <a:tr h="293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     детей</a:t>
                      </a:r>
                    </a:p>
                  </a:txBody>
                  <a:tcPr marL="9525" marR="9525" marT="9525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руб/мес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8987,00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9171,00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9409,45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10226,24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10594,39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11018,16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11458,89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11917,24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12393,93</a:t>
                      </a: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796271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2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1036</TotalTime>
  <Words>4095</Words>
  <Application>Microsoft Office PowerPoint</Application>
  <PresentationFormat>Произвольный</PresentationFormat>
  <Paragraphs>1553</Paragraphs>
  <Slides>32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показатели  социально-экономического развития КЧР</vt:lpstr>
      <vt:lpstr>Основные показатели  социально-экономического развития КЧР</vt:lpstr>
      <vt:lpstr>Основные показатели  социально-экономического развития КЧР</vt:lpstr>
      <vt:lpstr>Основные показатели  социально-экономического развития КЧР</vt:lpstr>
      <vt:lpstr>Презентация PowerPoint</vt:lpstr>
      <vt:lpstr>Презентация PowerPoint</vt:lpstr>
      <vt:lpstr>Бюджетный процесс </vt:lpstr>
      <vt:lpstr>Презентация PowerPoint</vt:lpstr>
      <vt:lpstr>Структура налоговых и неналоговых доходов  республиканского бюджета КЧР 2019г, % </vt:lpstr>
      <vt:lpstr>Презентация PowerPoint</vt:lpstr>
      <vt:lpstr>Презентация PowerPoint</vt:lpstr>
      <vt:lpstr>Планируемая  структура  расходов    КЧР  на 2019 и на плановый период 2020 -2021 гг, тыс.руб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Финансовая поддержка местных бюджетов КЧР,                    тыс.руб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h_hubieva</cp:lastModifiedBy>
  <cp:revision>88</cp:revision>
  <cp:lastPrinted>2018-12-29T11:09:02Z</cp:lastPrinted>
  <dcterms:created xsi:type="dcterms:W3CDTF">2018-11-08T11:00:08Z</dcterms:created>
  <dcterms:modified xsi:type="dcterms:W3CDTF">2018-12-29T14:25:56Z</dcterms:modified>
</cp:coreProperties>
</file>