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08023014543959E-2"/>
          <c:y val="4.0314956630669564E-2"/>
          <c:w val="0.88523661962723266"/>
          <c:h val="0.79367947982595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#,##0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6793</c:v>
                </c:pt>
                <c:pt idx="1">
                  <c:v>6617.7</c:v>
                </c:pt>
                <c:pt idx="2">
                  <c:v>7018.7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FE-4708-9C8E-48314305F2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6.2853245678124465E-3"/>
                  <c:y val="-1.7201767330089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EC-4C72-8E7B-1922806A31BC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EC-4C72-8E7B-1922806A31BC}"/>
                </c:ext>
              </c:extLst>
            </c:dLbl>
            <c:dLbl>
              <c:idx val="2"/>
              <c:layout>
                <c:manualLayout>
                  <c:x val="5.1207665922703089E-3"/>
                  <c:y val="9.1580727425116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EC-4C72-8E7B-1922806A31B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EC-4C72-8E7B-1922806A31B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EC-4C72-8E7B-1922806A3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#,##0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6463.3</c:v>
                </c:pt>
                <c:pt idx="1">
                  <c:v>6058.8</c:v>
                </c:pt>
                <c:pt idx="2">
                  <c:v>6292.4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EC-4C72-8E7B-1922806A3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05216"/>
        <c:axId val="134907008"/>
      </c:barChart>
      <c:catAx>
        <c:axId val="13490521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07008"/>
        <c:crosses val="autoZero"/>
        <c:auto val="1"/>
        <c:lblAlgn val="ctr"/>
        <c:lblOffset val="100"/>
        <c:noMultiLvlLbl val="0"/>
      </c:catAx>
      <c:valAx>
        <c:axId val="134907008"/>
        <c:scaling>
          <c:orientation val="minMax"/>
          <c:max val="8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one"/>
        <c:crossAx val="134905216"/>
        <c:crosses val="autoZero"/>
        <c:crossBetween val="between"/>
        <c:majorUnit val="2000"/>
      </c:valAx>
      <c:spPr>
        <a:solidFill>
          <a:srgbClr val="F0FCA6"/>
        </a:solidFill>
      </c:spPr>
    </c:plotArea>
    <c:legend>
      <c:legendPos val="b"/>
      <c:layout>
        <c:manualLayout>
          <c:xMode val="edge"/>
          <c:yMode val="edge"/>
          <c:x val="0.35792416528096899"/>
          <c:y val="0.91369308218281931"/>
          <c:w val="0.27355924375935614"/>
          <c:h val="6.9989543603899806E-2"/>
        </c:manualLayout>
      </c:layout>
      <c:overlay val="0"/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1082530905647499E-2"/>
          <c:w val="1"/>
          <c:h val="0.648142190230429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B14-453E-A0A6-E3F857B6713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14-453E-A0A6-E3F857B67135}"/>
              </c:ext>
            </c:extLst>
          </c:dPt>
          <c:dPt>
            <c:idx val="3"/>
            <c:bubble3D val="0"/>
            <c:spPr>
              <a:solidFill>
                <a:srgbClr val="5E9B5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14-453E-A0A6-E3F857B6713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14-453E-A0A6-E3F857B67135}"/>
              </c:ext>
            </c:extLst>
          </c:dPt>
          <c:dLbls>
            <c:dLbl>
              <c:idx val="0"/>
              <c:layout>
                <c:manualLayout>
                  <c:x val="-1.8383763228710048E-2"/>
                  <c:y val="-6.42880037775023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14-453E-A0A6-E3F857B67135}"/>
                </c:ext>
              </c:extLst>
            </c:dLbl>
            <c:dLbl>
              <c:idx val="1"/>
              <c:layout>
                <c:manualLayout>
                  <c:x val="-2.4125673539725125E-7"/>
                  <c:y val="-2.683654628240191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14-453E-A0A6-E3F857B67135}"/>
                </c:ext>
              </c:extLst>
            </c:dLbl>
            <c:dLbl>
              <c:idx val="2"/>
              <c:layout>
                <c:manualLayout>
                  <c:x val="-7.6599013452958067E-2"/>
                  <c:y val="-9.4287982984178116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14-453E-A0A6-E3F857B67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Физич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24.14</c:v>
                </c:pt>
                <c:pt idx="1">
                  <c:v>1.97</c:v>
                </c:pt>
                <c:pt idx="2">
                  <c:v>4.18</c:v>
                </c:pt>
                <c:pt idx="3">
                  <c:v>8.48</c:v>
                </c:pt>
                <c:pt idx="4">
                  <c:v>26.16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14-453E-A0A6-E3F857B67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4">
          <a:noFill/>
        </a:ln>
      </c:spPr>
    </c:plotArea>
    <c:legend>
      <c:legendPos val="b"/>
      <c:layout>
        <c:manualLayout>
          <c:xMode val="edge"/>
          <c:yMode val="edge"/>
          <c:x val="0"/>
          <c:y val="0.79866308618937076"/>
          <c:w val="1"/>
          <c:h val="0.16161748567556222"/>
        </c:manualLayout>
      </c:layout>
      <c:overlay val="0"/>
      <c:txPr>
        <a:bodyPr/>
        <a:lstStyle/>
        <a:p>
          <a:pPr>
            <a:defRPr sz="13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88374190587841E-2"/>
          <c:y val="0.15117267616138147"/>
          <c:w val="0.95451074652907453"/>
          <c:h val="0.65856206009765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BCC-4FF3-A743-3DCF61A2812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BCC-4FF3-A743-3DCF61A28121}"/>
              </c:ext>
            </c:extLst>
          </c:dPt>
          <c:dPt>
            <c:idx val="2"/>
            <c:bubble3D val="0"/>
            <c:spPr>
              <a:solidFill>
                <a:srgbClr val="E56C11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BCC-4FF3-A743-3DCF61A2812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BCC-4FF3-A743-3DCF61A28121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BCC-4FF3-A743-3DCF61A28121}"/>
              </c:ext>
            </c:extLst>
          </c:dPt>
          <c:dPt>
            <c:idx val="5"/>
            <c:bubble3D val="0"/>
            <c:spPr>
              <a:solidFill>
                <a:srgbClr val="5E9B5B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CC-4FF3-A743-3DCF61A28121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BCC-4FF3-A743-3DCF61A28121}"/>
              </c:ext>
            </c:extLst>
          </c:dPt>
          <c:dPt>
            <c:idx val="7"/>
            <c:bubble3D val="0"/>
            <c:explosion val="31"/>
            <c:spPr>
              <a:solidFill>
                <a:srgbClr val="F65858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CC-4FF3-A743-3DCF61A28121}"/>
              </c:ext>
            </c:extLst>
          </c:dPt>
          <c:dLbls>
            <c:dLbl>
              <c:idx val="0"/>
              <c:layout>
                <c:manualLayout>
                  <c:x val="-1.9600622699481488E-2"/>
                  <c:y val="3.594812333282439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CC-4FF3-A743-3DCF61A28121}"/>
                </c:ext>
              </c:extLst>
            </c:dLbl>
            <c:dLbl>
              <c:idx val="1"/>
              <c:layout>
                <c:manualLayout>
                  <c:x val="-1.8309042620036752E-2"/>
                  <c:y val="-1.134745960607504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CC-4FF3-A743-3DCF61A28121}"/>
                </c:ext>
              </c:extLst>
            </c:dLbl>
            <c:dLbl>
              <c:idx val="2"/>
              <c:layout>
                <c:manualLayout>
                  <c:x val="-1.3850749279223985E-2"/>
                  <c:y val="-2.50690072240534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BCC-4FF3-A743-3DCF61A28121}"/>
                </c:ext>
              </c:extLst>
            </c:dLbl>
            <c:dLbl>
              <c:idx val="3"/>
              <c:layout>
                <c:manualLayout>
                  <c:x val="7.4491950803280546E-3"/>
                  <c:y val="-0.1169010068168958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CC-4FF3-A743-3DCF61A28121}"/>
                </c:ext>
              </c:extLst>
            </c:dLbl>
            <c:dLbl>
              <c:idx val="5"/>
              <c:layout>
                <c:manualLayout>
                  <c:x val="-0.10226255167054089"/>
                  <c:y val="-0.1240781377737618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BCC-4FF3-A743-3DCF61A28121}"/>
                </c:ext>
              </c:extLst>
            </c:dLbl>
            <c:dLbl>
              <c:idx val="6"/>
              <c:layout>
                <c:manualLayout>
                  <c:x val="2.3970924906340091E-2"/>
                  <c:y val="-2.668903039611044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BCC-4FF3-A743-3DCF61A28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 организаций</c:v>
                </c:pt>
                <c:pt idx="1">
                  <c:v>НДФЛ</c:v>
                </c:pt>
                <c:pt idx="2">
                  <c:v>Спецрежимы</c:v>
                </c:pt>
                <c:pt idx="3">
                  <c:v>Налог на имущество физических лиц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Земельный налог </c:v>
                </c:pt>
                <c:pt idx="7">
                  <c:v>Прочие 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72851.8</c:v>
                </c:pt>
                <c:pt idx="1">
                  <c:v>76471.3</c:v>
                </c:pt>
                <c:pt idx="2">
                  <c:v>88047.4</c:v>
                </c:pt>
                <c:pt idx="3">
                  <c:v>109080.2</c:v>
                </c:pt>
                <c:pt idx="4">
                  <c:v>45053.8</c:v>
                </c:pt>
                <c:pt idx="5">
                  <c:v>394460.6</c:v>
                </c:pt>
                <c:pt idx="6">
                  <c:v>229592.1</c:v>
                </c:pt>
                <c:pt idx="7">
                  <c:v>3581.3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CC-4FF3-A743-3DCF61A28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92">
          <a:noFill/>
        </a:ln>
      </c:spPr>
    </c:plotArea>
    <c:legend>
      <c:legendPos val="b"/>
      <c:layout>
        <c:manualLayout>
          <c:xMode val="edge"/>
          <c:yMode val="edge"/>
          <c:x val="8.7934567389602609E-3"/>
          <c:y val="0.82224861574094887"/>
          <c:w val="0.98241320163926882"/>
          <c:h val="0.1634934214866587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3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05833340368991E-2"/>
          <c:y val="2.4421423780544085E-2"/>
          <c:w val="0.96896166665852057"/>
          <c:h val="0.804961087249478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КЧР</c:v>
                </c:pt>
              </c:strCache>
            </c:strRef>
          </c:tx>
          <c:marker>
            <c:symbol val="diamond"/>
            <c:size val="8"/>
          </c:marker>
          <c:dLbls>
            <c:dLbl>
              <c:idx val="0"/>
              <c:layout>
                <c:manualLayout>
                  <c:x val="-5.7418805986199167E-2"/>
                  <c:y val="-4.88428475610881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F0-4F92-B07B-7DEA27A17376}"/>
                </c:ext>
              </c:extLst>
            </c:dLbl>
            <c:dLbl>
              <c:idx val="1"/>
              <c:layout>
                <c:manualLayout>
                  <c:x val="-5.2143964680252904E-2"/>
                  <c:y val="-3.907427804887055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124,1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F0-4F92-B07B-7DEA27A17376}"/>
                </c:ext>
              </c:extLst>
            </c:dLbl>
            <c:dLbl>
              <c:idx val="2"/>
              <c:layout>
                <c:manualLayout>
                  <c:x val="-4.7542972650273768E-2"/>
                  <c:y val="-3.907427804887055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128,7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F0-4F92-B07B-7DEA27A17376}"/>
                </c:ext>
              </c:extLst>
            </c:dLbl>
            <c:dLbl>
              <c:idx val="3"/>
              <c:layout>
                <c:manualLayout>
                  <c:x val="-5.2143964680252904E-2"/>
                  <c:y val="-4.395856280497934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148,4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F0-4F92-B07B-7DEA27A17376}"/>
                </c:ext>
              </c:extLst>
            </c:dLbl>
            <c:dLbl>
              <c:idx val="4"/>
              <c:layout>
                <c:manualLayout>
                  <c:x val="-4.7543026620230626E-2"/>
                  <c:y val="-5.128498993914259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148,5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F0-4F92-B07B-7DEA27A17376}"/>
                </c:ext>
              </c:extLst>
            </c:dLbl>
            <c:dLbl>
              <c:idx val="5"/>
              <c:layout>
                <c:manualLayout>
                  <c:x val="-5.2143964680252904E-2"/>
                  <c:y val="-3.907427804887057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176,6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F0-4F92-B07B-7DEA27A17376}"/>
                </c:ext>
              </c:extLst>
            </c:dLbl>
            <c:dLbl>
              <c:idx val="6"/>
              <c:layout>
                <c:manualLayout>
                  <c:x val="-1.7752715851008585E-2"/>
                  <c:y val="-4.982871868392547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mtClean="0"/>
                      <a:t>196,9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2F0-4F92-B07B-7DEA27A17376}"/>
                </c:ext>
              </c:extLst>
            </c:dLbl>
            <c:dLbl>
              <c:idx val="7"/>
              <c:layout>
                <c:manualLayout>
                  <c:x val="-9.9859026661923284E-3"/>
                  <c:y val="-4.733728274972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A6-46E6-8E4C-597CDC1D0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0.00</c:formatCode>
                <c:ptCount val="8"/>
                <c:pt idx="0" formatCode="0.0">
                  <c:v>100</c:v>
                </c:pt>
                <c:pt idx="1">
                  <c:v>124.12777828404795</c:v>
                </c:pt>
                <c:pt idx="2">
                  <c:v>128.71825762063153</c:v>
                </c:pt>
                <c:pt idx="3">
                  <c:v>148.4032942999043</c:v>
                </c:pt>
                <c:pt idx="4">
                  <c:v>148.4827083428259</c:v>
                </c:pt>
                <c:pt idx="5">
                  <c:v>176.56855151045704</c:v>
                </c:pt>
                <c:pt idx="6">
                  <c:v>196.9061830774138</c:v>
                </c:pt>
                <c:pt idx="7" formatCode="0.0">
                  <c:v>189.08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2F0-4F92-B07B-7DEA27A173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Бюджеты субъектов РФ</c:v>
                </c:pt>
              </c:strCache>
            </c:strRef>
          </c:tx>
          <c:marker>
            <c:symbol val="square"/>
            <c:size val="8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F0-4F92-B07B-7DEA27A17376}"/>
                </c:ext>
              </c:extLst>
            </c:dLbl>
            <c:dLbl>
              <c:idx val="1"/>
              <c:layout>
                <c:manualLayout>
                  <c:x val="-4.2942088560208293E-2"/>
                  <c:y val="5.372713231719700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2F0-4F92-B07B-7DEA27A17376}"/>
                </c:ext>
              </c:extLst>
            </c:dLbl>
            <c:dLbl>
              <c:idx val="2"/>
              <c:layout>
                <c:manualLayout>
                  <c:x val="-4.7543026620230563E-2"/>
                  <c:y val="5.372713231719700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2F0-4F92-B07B-7DEA27A17376}"/>
                </c:ext>
              </c:extLst>
            </c:dLbl>
            <c:dLbl>
              <c:idx val="3"/>
              <c:layout>
                <c:manualLayout>
                  <c:x val="-3.5273858460171115E-2"/>
                  <c:y val="3.907427804887059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2F0-4F92-B07B-7DEA27A17376}"/>
                </c:ext>
              </c:extLst>
            </c:dLbl>
            <c:dLbl>
              <c:idx val="4"/>
              <c:layout>
                <c:manualLayout>
                  <c:x val="-3.0672920400148785E-2"/>
                  <c:y val="5.128498993914255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2F0-4F92-B07B-7DEA27A17376}"/>
                </c:ext>
              </c:extLst>
            </c:dLbl>
            <c:dLbl>
              <c:idx val="5"/>
              <c:layout>
                <c:manualLayout>
                  <c:x val="-3.5273858460171115E-2"/>
                  <c:y val="3.907427804887055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2F0-4F92-B07B-7DEA27A17376}"/>
                </c:ext>
              </c:extLst>
            </c:dLbl>
            <c:dLbl>
              <c:idx val="6"/>
              <c:layout>
                <c:manualLayout>
                  <c:x val="-9.9859026661923284E-3"/>
                  <c:y val="4.2354410881336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A6-46E6-8E4C-597CDC1D04DE}"/>
                </c:ext>
              </c:extLst>
            </c:dLbl>
            <c:dLbl>
              <c:idx val="7"/>
              <c:layout>
                <c:manualLayout>
                  <c:x val="-4.4381789627523094E-3"/>
                  <c:y val="3.4880103078747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A6-46E6-8E4C-597CDC1D0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Лист1!$C$2:$C$9</c:f>
              <c:numCache>
                <c:formatCode>#,##0.0</c:formatCode>
                <c:ptCount val="8"/>
                <c:pt idx="0" formatCode="0.00">
                  <c:v>100</c:v>
                </c:pt>
                <c:pt idx="1">
                  <c:v>117.01571254149592</c:v>
                </c:pt>
                <c:pt idx="2">
                  <c:v>128.20787087575482</c:v>
                </c:pt>
                <c:pt idx="3">
                  <c:v>132.30525102910278</c:v>
                </c:pt>
                <c:pt idx="4">
                  <c:v>144.12870792317707</c:v>
                </c:pt>
                <c:pt idx="5">
                  <c:v>153.12101847642811</c:v>
                </c:pt>
                <c:pt idx="6">
                  <c:v>166.45875533412584</c:v>
                </c:pt>
                <c:pt idx="7" formatCode="General">
                  <c:v>180.5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2F0-4F92-B07B-7DEA27A17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58976"/>
        <c:axId val="135069696"/>
      </c:lineChart>
      <c:catAx>
        <c:axId val="2145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5069696"/>
        <c:crosses val="autoZero"/>
        <c:auto val="1"/>
        <c:lblAlgn val="ctr"/>
        <c:lblOffset val="100"/>
        <c:noMultiLvlLbl val="0"/>
      </c:catAx>
      <c:valAx>
        <c:axId val="13506969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14558976"/>
        <c:crosses val="autoZero"/>
        <c:crossBetween val="between"/>
      </c:valAx>
      <c:spPr>
        <a:solidFill>
          <a:srgbClr val="FFFFCC"/>
        </a:solidFill>
      </c:spPr>
    </c:plotArea>
    <c:legend>
      <c:legendPos val="b"/>
      <c:layout>
        <c:manualLayout>
          <c:xMode val="edge"/>
          <c:yMode val="edge"/>
          <c:x val="1.6295647536036607E-2"/>
          <c:y val="0.92249715986994163"/>
          <c:w val="0.97507678919814167"/>
          <c:h val="6.28499236102949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федеральным законодательством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5.9455036075630584E-3"/>
                  <c:y val="-1.5117367911501893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E4-4855-8E6E-E4FDF91BB343}"/>
                </c:ext>
              </c:extLst>
            </c:dLbl>
            <c:dLbl>
              <c:idx val="1"/>
              <c:layout>
                <c:manualLayout>
                  <c:x val="-7.4318795094538235E-3"/>
                  <c:y val="-2.2676051867252845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E4-4855-8E6E-E4FDF91BB343}"/>
                </c:ext>
              </c:extLst>
            </c:dLbl>
            <c:dLbl>
              <c:idx val="2"/>
              <c:layout>
                <c:manualLayout>
                  <c:x val="1.4863759018907649E-2"/>
                  <c:y val="-2.267605186725289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E4-4855-8E6E-E4FDF91BB343}"/>
                </c:ext>
              </c:extLst>
            </c:dLbl>
            <c:dLbl>
              <c:idx val="3"/>
              <c:layout>
                <c:manualLayout>
                  <c:x val="2.2295638528361587E-2"/>
                  <c:y val="-2.015649054866919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E4-4855-8E6E-E4FDF91BB343}"/>
                </c:ext>
              </c:extLst>
            </c:dLbl>
            <c:dLbl>
              <c:idx val="4"/>
              <c:layout>
                <c:manualLayout>
                  <c:x val="1.7962255220074053E-2"/>
                  <c:y val="-1.28576033589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DEB-4A09-BE85-BDC8A9B51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132</c:v>
                </c:pt>
                <c:pt idx="1">
                  <c:v>128</c:v>
                </c:pt>
                <c:pt idx="2">
                  <c:v>194</c:v>
                </c:pt>
                <c:pt idx="3">
                  <c:v>326.10000000000002</c:v>
                </c:pt>
                <c:pt idx="4">
                  <c:v>525.6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E4-4855-8E6E-E4FDF91BB3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региональным законодательством 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0E4-4855-8E6E-E4FDF91BB34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0E4-4855-8E6E-E4FDF91BB3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0E4-4855-8E6E-E4FDF91BB34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0E4-4855-8E6E-E4FDF91BB343}"/>
              </c:ext>
            </c:extLst>
          </c:dPt>
          <c:dLbls>
            <c:dLbl>
              <c:idx val="0"/>
              <c:layout>
                <c:manualLayout>
                  <c:x val="1.0404631313235354E-2"/>
                  <c:y val="-1.5117367911501893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E4-4855-8E6E-E4FDF91BB343}"/>
                </c:ext>
              </c:extLst>
            </c:dLbl>
            <c:dLbl>
              <c:idx val="1"/>
              <c:layout>
                <c:manualLayout>
                  <c:x val="1.7836510822689167E-2"/>
                  <c:y val="-2.5195613185836477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0E4-4855-8E6E-E4FDF91BB343}"/>
                </c:ext>
              </c:extLst>
            </c:dLbl>
            <c:dLbl>
              <c:idx val="2"/>
              <c:layout>
                <c:manualLayout>
                  <c:x val="1.6350134920798402E-2"/>
                  <c:y val="-1.5117367911501893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0E4-4855-8E6E-E4FDF91BB343}"/>
                </c:ext>
              </c:extLst>
            </c:dLbl>
            <c:dLbl>
              <c:idx val="3"/>
              <c:layout>
                <c:manualLayout>
                  <c:x val="1.9322886724580046E-2"/>
                  <c:y val="-1.0078245274334598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0E4-4855-8E6E-E4FDF91BB343}"/>
                </c:ext>
              </c:extLst>
            </c:dLbl>
            <c:dLbl>
              <c:idx val="4"/>
              <c:layout>
                <c:manualLayout>
                  <c:x val="2.0955964423419859E-2"/>
                  <c:y val="-1.800064470250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DEB-4A09-BE85-BDC8A9B51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321.74700000000001</c:v>
                </c:pt>
                <c:pt idx="1">
                  <c:v>257.43599999999998</c:v>
                </c:pt>
                <c:pt idx="2">
                  <c:v>103.224</c:v>
                </c:pt>
                <c:pt idx="3">
                  <c:v>48.2</c:v>
                </c:pt>
                <c:pt idx="4">
                  <c:v>61.8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0E4-4855-8E6E-E4FDF91BB3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местными решениями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378201443025222E-2"/>
                  <c:y val="-2.015649054866919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0E4-4855-8E6E-E4FDF91BB343}"/>
                </c:ext>
              </c:extLst>
            </c:dLbl>
            <c:dLbl>
              <c:idx val="1"/>
              <c:layout>
                <c:manualLayout>
                  <c:x val="2.2295638528361476E-2"/>
                  <c:y val="-2.2676051867252845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0E4-4855-8E6E-E4FDF91BB343}"/>
                </c:ext>
              </c:extLst>
            </c:dLbl>
            <c:dLbl>
              <c:idx val="2"/>
              <c:layout>
                <c:manualLayout>
                  <c:x val="2.0809262626470718E-2"/>
                  <c:y val="-2.7715174504420161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0E4-4855-8E6E-E4FDF91BB343}"/>
                </c:ext>
              </c:extLst>
            </c:dLbl>
            <c:dLbl>
              <c:idx val="3"/>
              <c:layout>
                <c:manualLayout>
                  <c:x val="1.9322886724580046E-2"/>
                  <c:y val="-7.5586839557510443E-3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0E4-4855-8E6E-E4FDF91BB343}"/>
                </c:ext>
              </c:extLst>
            </c:dLbl>
            <c:dLbl>
              <c:idx val="4"/>
              <c:layout>
                <c:manualLayout>
                  <c:x val="2.8440237431784091E-2"/>
                  <c:y val="-1.54291240307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DEB-4A09-BE85-BDC8A9B51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48.951999999999998</c:v>
                </c:pt>
                <c:pt idx="1">
                  <c:v>32.996000000000002</c:v>
                </c:pt>
                <c:pt idx="2">
                  <c:v>52.494</c:v>
                </c:pt>
                <c:pt idx="3">
                  <c:v>12.6</c:v>
                </c:pt>
                <c:pt idx="4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E4-4855-8E6E-E4FDF91BB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640192"/>
        <c:axId val="135641728"/>
        <c:axId val="0"/>
      </c:bar3DChart>
      <c:catAx>
        <c:axId val="13564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641728"/>
        <c:crosses val="autoZero"/>
        <c:auto val="1"/>
        <c:lblAlgn val="ctr"/>
        <c:lblOffset val="100"/>
        <c:noMultiLvlLbl val="0"/>
      </c:catAx>
      <c:valAx>
        <c:axId val="1356417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5640192"/>
        <c:crosses val="autoZero"/>
        <c:crossBetween val="between"/>
      </c:valAx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1.6776950231841087E-2"/>
          <c:y val="0.85897713652845409"/>
          <c:w val="0.97685068960517474"/>
          <c:h val="0.1259053600958839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60900883508409E-2"/>
          <c:y val="9.4236037355795665E-2"/>
          <c:w val="0.92593480050486221"/>
          <c:h val="0.65431243885029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93-4ECE-8C42-A5C7F6ACD3E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3-4ECE-8C42-A5C7F6ACD3E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D93-4ECE-8C42-A5C7F6ACD3ED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3-4ECE-8C42-A5C7F6ACD3E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D93-4ECE-8C42-A5C7F6ACD3ED}"/>
              </c:ext>
            </c:extLst>
          </c:dPt>
          <c:dPt>
            <c:idx val="5"/>
            <c:bubble3D val="0"/>
            <c:spPr>
              <a:solidFill>
                <a:srgbClr val="F65858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93-4ECE-8C42-A5C7F6ACD3ED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D93-4ECE-8C42-A5C7F6ACD3ED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93-4ECE-8C42-A5C7F6ACD3ED}"/>
              </c:ext>
            </c:extLst>
          </c:dPt>
          <c:dPt>
            <c:idx val="8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93-4ECE-8C42-A5C7F6ACD3ED}"/>
              </c:ext>
            </c:extLst>
          </c:dPt>
          <c:dLbls>
            <c:dLbl>
              <c:idx val="0"/>
              <c:layout>
                <c:manualLayout>
                  <c:x val="5.0808773915704628E-3"/>
                  <c:y val="-3.125846732269820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93-4ECE-8C42-A5C7F6ACD3ED}"/>
                </c:ext>
              </c:extLst>
            </c:dLbl>
            <c:dLbl>
              <c:idx val="1"/>
              <c:layout>
                <c:manualLayout>
                  <c:x val="7.2282496844612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93-4ECE-8C42-A5C7F6ACD3ED}"/>
                </c:ext>
              </c:extLst>
            </c:dLbl>
            <c:dLbl>
              <c:idx val="2"/>
              <c:layout>
                <c:manualLayout>
                  <c:x val="-1.5902149305814819E-2"/>
                  <c:y val="-2.4421423780544085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93-4ECE-8C42-A5C7F6ACD3ED}"/>
                </c:ext>
              </c:extLst>
            </c:dLbl>
            <c:dLbl>
              <c:idx val="3"/>
              <c:layout>
                <c:manualLayout>
                  <c:x val="-1.0119549558245806E-2"/>
                  <c:y val="-7.082212896357785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93-4ECE-8C42-A5C7F6ACD3ED}"/>
                </c:ext>
              </c:extLst>
            </c:dLbl>
            <c:dLbl>
              <c:idx val="4"/>
              <c:layout>
                <c:manualLayout>
                  <c:x val="-2.1684749053383873E-2"/>
                  <c:y val="-1.70949966463808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93-4ECE-8C42-A5C7F6ACD3ED}"/>
                </c:ext>
              </c:extLst>
            </c:dLbl>
            <c:dLbl>
              <c:idx val="5"/>
              <c:layout>
                <c:manualLayout>
                  <c:x val="-1.4456499368922585E-3"/>
                  <c:y val="-1.953713902443528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93-4ECE-8C42-A5C7F6ACD3ED}"/>
                </c:ext>
              </c:extLst>
            </c:dLbl>
            <c:dLbl>
              <c:idx val="6"/>
              <c:layout>
                <c:manualLayout>
                  <c:x val="1.7347799242707105E-2"/>
                  <c:y val="-3.907427804887055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D93-4ECE-8C42-A5C7F6ACD3ED}"/>
                </c:ext>
              </c:extLst>
            </c:dLbl>
            <c:dLbl>
              <c:idx val="7"/>
              <c:layout>
                <c:manualLayout>
                  <c:x val="3.6141248422306475E-2"/>
                  <c:y val="-3.663213567081614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D93-4ECE-8C42-A5C7F6ACD3ED}"/>
                </c:ext>
              </c:extLst>
            </c:dLbl>
            <c:dLbl>
              <c:idx val="8"/>
              <c:layout>
                <c:manualLayout>
                  <c:x val="4.4815148043659971E-2"/>
                  <c:y val="-1.465285426832645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93-4ECE-8C42-A5C7F6ACD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Спецрежимы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Местные налоги</c:v>
                </c:pt>
                <c:pt idx="7">
                  <c:v>Прочие налоги и сборы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19.7</c:v>
                </c:pt>
                <c:pt idx="1">
                  <c:v>41.4</c:v>
                </c:pt>
                <c:pt idx="2">
                  <c:v>11.9</c:v>
                </c:pt>
                <c:pt idx="3">
                  <c:v>4.5999999999999996</c:v>
                </c:pt>
                <c:pt idx="4">
                  <c:v>9.8000000000000007</c:v>
                </c:pt>
                <c:pt idx="5">
                  <c:v>2.2000000000000002</c:v>
                </c:pt>
                <c:pt idx="6">
                  <c:v>2.9</c:v>
                </c:pt>
                <c:pt idx="7">
                  <c:v>1.6</c:v>
                </c:pt>
                <c:pt idx="8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93-4ECE-8C42-A5C7F6ACD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10">
          <a:noFill/>
        </a:ln>
      </c:spPr>
    </c:plotArea>
    <c:legend>
      <c:legendPos val="b"/>
      <c:layout>
        <c:manualLayout>
          <c:xMode val="edge"/>
          <c:yMode val="edge"/>
          <c:x val="1.5139867384997927E-2"/>
          <c:y val="0.73731742679589574"/>
          <c:w val="0.96827473868398029"/>
          <c:h val="0.2619832822850962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2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0FCA6"/>
        </a:solidFill>
      </c:spPr>
    </c:floor>
    <c:sideWall>
      <c:thickness val="0"/>
      <c:spPr>
        <a:solidFill>
          <a:srgbClr val="F0FCA6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sideWall>
    <c:backWall>
      <c:thickness val="0"/>
      <c:spPr>
        <a:solidFill>
          <a:srgbClr val="F0FCA6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3.1291326053377595E-2"/>
          <c:y val="2.9847111004760171E-2"/>
          <c:w val="0.93741734789324438"/>
          <c:h val="0.79519946501670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E56C11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2757328038820065E-2"/>
                  <c:y val="-1.3161887485138465E-2"/>
                </c:manualLayout>
              </c:layout>
              <c:spPr/>
              <c:txPr>
                <a:bodyPr/>
                <a:lstStyle/>
                <a:p>
                  <a:pPr>
                    <a:defRPr sz="1223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68-48FA-A517-EABD821C79DD}"/>
                </c:ext>
              </c:extLst>
            </c:dLbl>
            <c:dLbl>
              <c:idx val="1"/>
              <c:layout>
                <c:manualLayout>
                  <c:x val="3.6980658063082594E-2"/>
                  <c:y val="-1.2797500111927863E-2"/>
                </c:manualLayout>
              </c:layout>
              <c:spPr/>
              <c:txPr>
                <a:bodyPr/>
                <a:lstStyle/>
                <a:p>
                  <a:pPr>
                    <a:defRPr sz="1223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68-48FA-A517-EABD821C79DD}"/>
                </c:ext>
              </c:extLst>
            </c:dLbl>
            <c:dLbl>
              <c:idx val="2"/>
              <c:layout>
                <c:manualLayout>
                  <c:x val="-2.2142262116263264E-3"/>
                  <c:y val="-2.1099626997637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68-48FA-A517-EABD821C7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23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2445.6999999999998</c:v>
                </c:pt>
                <c:pt idx="1">
                  <c:v>3734.7</c:v>
                </c:pt>
                <c:pt idx="2">
                  <c:v>4199.3999999999996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68-48FA-A517-EABD821C79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5.4048654092197661E-2"/>
                  <c:y val="-1.4660477194076281E-2"/>
                </c:manualLayout>
              </c:layout>
              <c:spPr/>
              <c:txPr>
                <a:bodyPr/>
                <a:lstStyle/>
                <a:p>
                  <a:pPr>
                    <a:defRPr sz="1427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68-48FA-A517-EABD821C79DD}"/>
                </c:ext>
              </c:extLst>
            </c:dLbl>
            <c:dLbl>
              <c:idx val="1"/>
              <c:layout>
                <c:manualLayout>
                  <c:x val="3.9825324067935111E-2"/>
                  <c:y val="-2.5230405576826466E-2"/>
                </c:manualLayout>
              </c:layout>
              <c:spPr/>
              <c:txPr>
                <a:bodyPr/>
                <a:lstStyle/>
                <a:p>
                  <a:pPr>
                    <a:defRPr sz="1427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68-48FA-A517-EABD821C79DD}"/>
                </c:ext>
              </c:extLst>
            </c:dLbl>
            <c:dLbl>
              <c:idx val="2"/>
              <c:layout>
                <c:manualLayout>
                  <c:x val="3.3213393174394736E-2"/>
                  <c:y val="-2.373708037234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68-48FA-A517-EABD821C7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2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1533.8</c:v>
                </c:pt>
                <c:pt idx="1">
                  <c:v>794.5</c:v>
                </c:pt>
                <c:pt idx="2">
                  <c:v>1044.4000000000001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A68-48FA-A517-EABD821C7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497408"/>
        <c:axId val="138507392"/>
        <c:axId val="0"/>
      </c:bar3DChart>
      <c:catAx>
        <c:axId val="1384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07392"/>
        <c:crosses val="autoZero"/>
        <c:auto val="1"/>
        <c:lblAlgn val="ctr"/>
        <c:lblOffset val="100"/>
        <c:noMultiLvlLbl val="0"/>
      </c:catAx>
      <c:valAx>
        <c:axId val="138507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8497408"/>
        <c:crosses val="autoZero"/>
        <c:crossBetween val="between"/>
      </c:valAx>
      <c:spPr>
        <a:noFill/>
        <a:ln w="25896">
          <a:noFill/>
        </a:ln>
      </c:spPr>
    </c:plotArea>
    <c:legend>
      <c:legendPos val="b"/>
      <c:overlay val="0"/>
      <c:txPr>
        <a:bodyPr/>
        <a:lstStyle/>
        <a:p>
          <a:pPr>
            <a:defRPr sz="1427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35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50"/>
      <c:rAngAx val="1"/>
    </c:view3D>
    <c:floor>
      <c:thickness val="0"/>
      <c:spPr>
        <a:solidFill>
          <a:srgbClr val="F0FCA6"/>
        </a:solidFill>
      </c:spPr>
    </c:floor>
    <c:sideWall>
      <c:thickness val="0"/>
      <c:spPr>
        <a:solidFill>
          <a:srgbClr val="F0FCA6"/>
        </a:solidFill>
      </c:spPr>
    </c:sideWall>
    <c:backWall>
      <c:thickness val="0"/>
      <c:spPr>
        <a:solidFill>
          <a:srgbClr val="F0FCA6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1647953530292096E-2"/>
                  <c:y val="-3.6865571299059804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676712336397134E-2"/>
                      <c:h val="3.53686934023285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729-4484-9FA0-E8943AEC4EA3}"/>
                </c:ext>
              </c:extLst>
            </c:dLbl>
            <c:dLbl>
              <c:idx val="1"/>
              <c:layout>
                <c:manualLayout>
                  <c:x val="2.5983253387806913E-2"/>
                  <c:y val="-2.4035815057399844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29-4484-9FA0-E8943AEC4EA3}"/>
                </c:ext>
              </c:extLst>
            </c:dLbl>
            <c:dLbl>
              <c:idx val="2"/>
              <c:layout>
                <c:manualLayout>
                  <c:x val="2.431611153871711E-2"/>
                  <c:y val="-2.8460543337645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29-4484-9FA0-E8943AEC4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76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4178.8999999999996</c:v>
                </c:pt>
                <c:pt idx="1">
                  <c:v>4896.3</c:v>
                </c:pt>
                <c:pt idx="2" formatCode="General">
                  <c:v>5309.8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29-4484-9FA0-E8943AEC4E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7.6296622779618323E-2"/>
                  <c:y val="-1.8861171382702092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29-4484-9FA0-E8943AEC4EA3}"/>
                </c:ext>
              </c:extLst>
            </c:dLbl>
            <c:dLbl>
              <c:idx val="1"/>
              <c:layout>
                <c:manualLayout>
                  <c:x val="6.325966091121539E-2"/>
                  <c:y val="-2.4357294924162939E-2"/>
                </c:manualLayout>
              </c:layout>
              <c:spPr/>
              <c:txPr>
                <a:bodyPr/>
                <a:lstStyle/>
                <a:p>
                  <a:pPr>
                    <a:defRPr sz="1276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29-4484-9FA0-E8943AEC4EA3}"/>
                </c:ext>
              </c:extLst>
            </c:dLbl>
            <c:dLbl>
              <c:idx val="2"/>
              <c:layout>
                <c:manualLayout>
                  <c:x val="6.8527223427294129E-2"/>
                  <c:y val="-2.0698576972833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29-4484-9FA0-E8943AEC4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76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 formatCode="General">
                  <c:v>3979.5</c:v>
                </c:pt>
                <c:pt idx="1">
                  <c:v>4529.2</c:v>
                </c:pt>
                <c:pt idx="2" formatCode="General">
                  <c:v>5243.9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29-4484-9FA0-E8943AEC4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925120"/>
        <c:axId val="138519680"/>
        <c:axId val="0"/>
      </c:bar3DChart>
      <c:catAx>
        <c:axId val="1359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19680"/>
        <c:crosses val="autoZero"/>
        <c:auto val="1"/>
        <c:lblAlgn val="ctr"/>
        <c:lblOffset val="100"/>
        <c:noMultiLvlLbl val="0"/>
      </c:catAx>
      <c:valAx>
        <c:axId val="1385196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5925120"/>
        <c:crosses val="autoZero"/>
        <c:crossBetween val="between"/>
      </c:valAx>
      <c:spPr>
        <a:noFill/>
        <a:ln w="27004">
          <a:noFill/>
        </a:ln>
      </c:spPr>
    </c:plotArea>
    <c:legend>
      <c:legendPos val="b"/>
      <c:layout>
        <c:manualLayout>
          <c:xMode val="edge"/>
          <c:yMode val="edge"/>
          <c:x val="4.9273064813683209E-2"/>
          <c:y val="0.91449002895256648"/>
          <c:w val="0.89516932334677679"/>
          <c:h val="6.9343290851530126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14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3.2067144054701006E-2"/>
          <c:y val="7.3264271341632298E-2"/>
          <c:w val="0.96793285594529899"/>
          <c:h val="0.661047944446837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от других бюджетов бюджетной системы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.10700951280470157"/>
                  <c:y val="1.2404859728773006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D5-4BE8-A9E0-1AB63D536A35}"/>
                </c:ext>
              </c:extLst>
            </c:dLbl>
            <c:dLbl>
              <c:idx val="1"/>
              <c:layout>
                <c:manualLayout>
                  <c:x val="9.8106729881721949E-2"/>
                  <c:y val="-2.4422196291466057E-3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D5-4BE8-A9E0-1AB63D536A35}"/>
                </c:ext>
              </c:extLst>
            </c:dLbl>
            <c:dLbl>
              <c:idx val="2"/>
              <c:layout>
                <c:manualLayout>
                  <c:x val="9.7568406056600776E-2"/>
                  <c:y val="4.2777968445102517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ED5-4BE8-A9E0-1AB63D536A35}"/>
                </c:ext>
              </c:extLst>
            </c:dLbl>
            <c:dLbl>
              <c:idx val="3"/>
              <c:layout>
                <c:manualLayout>
                  <c:x val="9.6697062912824081E-2"/>
                  <c:y val="1.245330012453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E0-478B-9162-7E1927015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2562.9</c:v>
                </c:pt>
                <c:pt idx="1">
                  <c:v>3654.8</c:v>
                </c:pt>
                <c:pt idx="2">
                  <c:v>3279.4</c:v>
                </c:pt>
                <c:pt idx="3" formatCode="General">
                  <c:v>3134.2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D5-4BE8-A9E0-1AB63D536A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dLbl>
              <c:idx val="0"/>
              <c:layout>
                <c:manualLayout>
                  <c:x val="9.404034102120909E-2"/>
                  <c:y val="4.7387258410880456E-3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ED5-4BE8-A9E0-1AB63D536A35}"/>
                </c:ext>
              </c:extLst>
            </c:dLbl>
            <c:dLbl>
              <c:idx val="1"/>
              <c:layout>
                <c:manualLayout>
                  <c:x val="9.8106729881721949E-2"/>
                  <c:y val="-2.1930751806709094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D5-4BE8-A9E0-1AB63D536A35}"/>
                </c:ext>
              </c:extLst>
            </c:dLbl>
            <c:dLbl>
              <c:idx val="2"/>
              <c:layout>
                <c:manualLayout>
                  <c:x val="9.2963693370966841E-2"/>
                  <c:y val="-2.0119434012217916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D5-4BE8-A9E0-1AB63D536A35}"/>
                </c:ext>
              </c:extLst>
            </c:dLbl>
            <c:dLbl>
              <c:idx val="3"/>
              <c:layout>
                <c:manualLayout>
                  <c:x val="9.3243596380223226E-2"/>
                  <c:y val="-3.486924034869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67-4BC3-A3B1-4CBBC9037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2521.6</c:v>
                </c:pt>
                <c:pt idx="1">
                  <c:v>1779.8</c:v>
                </c:pt>
                <c:pt idx="2">
                  <c:v>346.6</c:v>
                </c:pt>
                <c:pt idx="3" formatCode="General">
                  <c:v>372.5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ED5-4BE8-A9E0-1AB63D536A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заимствования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8.2147726245792682E-2"/>
                  <c:y val="-3.1553720791127761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ED5-4BE8-A9E0-1AB63D536A35}"/>
                </c:ext>
              </c:extLst>
            </c:dLbl>
            <c:dLbl>
              <c:idx val="1"/>
              <c:layout>
                <c:manualLayout>
                  <c:x val="8.3224283253868853E-2"/>
                  <c:y val="-4.3861503613418187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ED5-4BE8-A9E0-1AB63D536A35}"/>
                </c:ext>
              </c:extLst>
            </c:dLbl>
            <c:dLbl>
              <c:idx val="2"/>
              <c:layout>
                <c:manualLayout>
                  <c:x val="8.8135366461292663E-2"/>
                  <c:y val="-4.3958580519900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ED5-4BE8-A9E0-1AB63D536A35}"/>
                </c:ext>
              </c:extLst>
            </c:dLbl>
            <c:dLbl>
              <c:idx val="3"/>
              <c:layout>
                <c:manualLayout>
                  <c:x val="9.7848218423691027E-2"/>
                  <c:y val="-6.724782067247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67-4BC3-A3B1-4CBBC9037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76.632300000000001</c:v>
                </c:pt>
                <c:pt idx="1">
                  <c:v>76.599999999999994</c:v>
                </c:pt>
                <c:pt idx="2">
                  <c:v>76.599999999999994</c:v>
                </c:pt>
                <c:pt idx="3" formatCode="General">
                  <c:v>76.599999999999994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ED5-4BE8-A9E0-1AB63D536A3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Обязательства по предоставленным государственным гарантиям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2245037862592458E-2"/>
                  <c:y val="-8.30813582922309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ED5-4BE8-A9E0-1AB63D536A35}"/>
                </c:ext>
              </c:extLst>
            </c:dLbl>
            <c:dLbl>
              <c:idx val="1"/>
              <c:layout>
                <c:manualLayout>
                  <c:x val="3.2067144054700951E-2"/>
                  <c:y val="-8.0590698475795544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ED5-4BE8-A9E0-1AB63D536A35}"/>
                </c:ext>
              </c:extLst>
            </c:dLbl>
            <c:dLbl>
              <c:idx val="2"/>
              <c:layout>
                <c:manualLayout>
                  <c:x val="8.9856751839786711E-2"/>
                  <c:y val="-7.5657818613271102E-2"/>
                </c:manualLayout>
              </c:layout>
              <c:spPr/>
              <c:txPr>
                <a:bodyPr/>
                <a:lstStyle/>
                <a:p>
                  <a:pPr>
                    <a:defRPr sz="15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ED5-4BE8-A9E0-1AB63D536A35}"/>
                </c:ext>
              </c:extLst>
            </c:dLbl>
            <c:dLbl>
              <c:idx val="3"/>
              <c:layout>
                <c:manualLayout>
                  <c:x val="7.8278574738952653E-2"/>
                  <c:y val="-7.471980074719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67-4BC3-A3B1-4CBBC90371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102.6</c:v>
                </c:pt>
                <c:pt idx="1">
                  <c:v>77</c:v>
                </c:pt>
                <c:pt idx="2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ED5-4BE8-A9E0-1AB63D536A3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49AD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49AD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B6-4168-B7B6-E1636F01EAD5}"/>
              </c:ext>
            </c:extLst>
          </c:dPt>
          <c:dLbls>
            <c:dLbl>
              <c:idx val="2"/>
              <c:layout>
                <c:manualLayout>
                  <c:x val="2.1871954706472112E-2"/>
                  <c:y val="-0.1344956413449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325421239072974E-2"/>
                  <c:y val="-0.14694894146948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B6-4168-B7B6-E1636F01E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на 01.01.2016</c:v>
                </c:pt>
                <c:pt idx="1">
                  <c:v>Факт на 01.01.2017</c:v>
                </c:pt>
                <c:pt idx="2">
                  <c:v> Факт на 01.01.2018г</c:v>
                </c:pt>
                <c:pt idx="3">
                  <c:v>на 01.01.2019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1748.3</c:v>
                </c:pt>
                <c:pt idx="3">
                  <c:v>1748.3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67-4BC3-A3B1-4CBBC9037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762112"/>
        <c:axId val="138763648"/>
        <c:axId val="0"/>
      </c:bar3DChart>
      <c:catAx>
        <c:axId val="1387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763648"/>
        <c:crosses val="autoZero"/>
        <c:auto val="1"/>
        <c:lblAlgn val="ctr"/>
        <c:lblOffset val="100"/>
        <c:noMultiLvlLbl val="0"/>
      </c:catAx>
      <c:valAx>
        <c:axId val="1387636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8762112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0"/>
          <c:y val="0.83350472049202806"/>
          <c:w val="0.98411305688620776"/>
          <c:h val="0.16649532756101626"/>
        </c:manualLayout>
      </c:layout>
      <c:overlay val="0"/>
      <c:txPr>
        <a:bodyPr/>
        <a:lstStyle/>
        <a:p>
          <a:pPr>
            <a:defRPr sz="13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13469225805788E-2"/>
          <c:y val="9.4236113418870851E-2"/>
          <c:w val="0.92593480050486221"/>
          <c:h val="0.65431243885029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93-4ECE-8C42-A5C7F6ACD3E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3-4ECE-8C42-A5C7F6ACD3E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93-4ECE-8C42-A5C7F6ACD3ED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3-4ECE-8C42-A5C7F6ACD3ED}"/>
              </c:ext>
            </c:extLst>
          </c:dPt>
          <c:dPt>
            <c:idx val="4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93-4ECE-8C42-A5C7F6ACD3ED}"/>
              </c:ext>
            </c:extLst>
          </c:dPt>
          <c:dPt>
            <c:idx val="5"/>
            <c:bubble3D val="0"/>
            <c:spPr>
              <a:solidFill>
                <a:srgbClr val="F65858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93-4ECE-8C42-A5C7F6ACD3E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93-4ECE-8C42-A5C7F6ACD3ED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93-4ECE-8C42-A5C7F6ACD3ED}"/>
              </c:ext>
            </c:extLst>
          </c:dPt>
          <c:dPt>
            <c:idx val="8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93-4ECE-8C42-A5C7F6ACD3ED}"/>
              </c:ext>
            </c:extLst>
          </c:dPt>
          <c:dLbls>
            <c:dLbl>
              <c:idx val="0"/>
              <c:layout>
                <c:manualLayout>
                  <c:x val="5.0808773915704628E-3"/>
                  <c:y val="-3.125846732269820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93-4ECE-8C42-A5C7F6ACD3ED}"/>
                </c:ext>
              </c:extLst>
            </c:dLbl>
            <c:dLbl>
              <c:idx val="1"/>
              <c:layout>
                <c:manualLayout>
                  <c:x val="2.0757997428266214E-2"/>
                  <c:y val="1.61290356720504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93-4ECE-8C42-A5C7F6ACD3ED}"/>
                </c:ext>
              </c:extLst>
            </c:dLbl>
            <c:dLbl>
              <c:idx val="2"/>
              <c:layout>
                <c:manualLayout>
                  <c:x val="0"/>
                  <c:y val="-6.6958358089568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93-4ECE-8C42-A5C7F6ACD3ED}"/>
                </c:ext>
              </c:extLst>
            </c:dLbl>
            <c:dLbl>
              <c:idx val="3"/>
              <c:layout>
                <c:manualLayout>
                  <c:x val="-1.4629444115569643E-2"/>
                  <c:y val="-2.243502295212576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93-4ECE-8C42-A5C7F6ACD3ED}"/>
                </c:ext>
              </c:extLst>
            </c:dLbl>
            <c:dLbl>
              <c:idx val="4"/>
              <c:layout>
                <c:manualLayout>
                  <c:x val="-2.1684749053383873E-2"/>
                  <c:y val="-1.70949966463808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93-4ECE-8C42-A5C7F6ACD3ED}"/>
                </c:ext>
              </c:extLst>
            </c:dLbl>
            <c:dLbl>
              <c:idx val="5"/>
              <c:layout>
                <c:manualLayout>
                  <c:x val="-2.8505336827179272E-2"/>
                  <c:y val="-2.491343343354360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93-4ECE-8C42-A5C7F6ACD3ED}"/>
                </c:ext>
              </c:extLst>
            </c:dLbl>
            <c:dLbl>
              <c:idx val="6"/>
              <c:layout>
                <c:manualLayout>
                  <c:x val="-6.9211672305281358E-4"/>
                  <c:y val="-2.025696813499452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D93-4ECE-8C42-A5C7F6ACD3ED}"/>
                </c:ext>
              </c:extLst>
            </c:dLbl>
            <c:dLbl>
              <c:idx val="7"/>
              <c:layout>
                <c:manualLayout>
                  <c:x val="5.1925977246440783E-2"/>
                  <c:y val="-1.781496440076293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D93-4ECE-8C42-A5C7F6ACD3ED}"/>
                </c:ext>
              </c:extLst>
            </c:dLbl>
            <c:dLbl>
              <c:idx val="8"/>
              <c:layout>
                <c:manualLayout>
                  <c:x val="7.1874847966920438E-2"/>
                  <c:y val="-1.19646964619203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93-4ECE-8C42-A5C7F6ACD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УСН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Налог на добычу полезных ископаемых</c:v>
                </c:pt>
                <c:pt idx="7">
                  <c:v>Прочие налоги и сборы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22.6</c:v>
                </c:pt>
                <c:pt idx="1">
                  <c:v>41.1</c:v>
                </c:pt>
                <c:pt idx="2">
                  <c:v>15.3</c:v>
                </c:pt>
                <c:pt idx="3">
                  <c:v>5.9</c:v>
                </c:pt>
                <c:pt idx="4">
                  <c:v>7.2</c:v>
                </c:pt>
                <c:pt idx="5">
                  <c:v>2.9</c:v>
                </c:pt>
                <c:pt idx="6">
                  <c:v>0.7</c:v>
                </c:pt>
                <c:pt idx="7">
                  <c:v>0.4</c:v>
                </c:pt>
                <c:pt idx="8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93-4ECE-8C42-A5C7F6ACD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10">
          <a:noFill/>
        </a:ln>
      </c:spPr>
    </c:plotArea>
    <c:legend>
      <c:legendPos val="b"/>
      <c:layout>
        <c:manualLayout>
          <c:xMode val="edge"/>
          <c:yMode val="edge"/>
          <c:x val="0"/>
          <c:y val="0.6882697672233018"/>
          <c:w val="1"/>
          <c:h val="0.21963280408788505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40435386753126E-2"/>
          <c:y val="8.6233419800670036E-2"/>
          <c:w val="0.92593480050486221"/>
          <c:h val="0.65431243885029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93-4ECE-8C42-A5C7F6ACD3E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3-4ECE-8C42-A5C7F6ACD3E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93-4ECE-8C42-A5C7F6ACD3ED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3-4ECE-8C42-A5C7F6ACD3ED}"/>
              </c:ext>
            </c:extLst>
          </c:dPt>
          <c:dPt>
            <c:idx val="4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93-4ECE-8C42-A5C7F6ACD3ED}"/>
              </c:ext>
            </c:extLst>
          </c:dPt>
          <c:dPt>
            <c:idx val="5"/>
            <c:bubble3D val="0"/>
            <c:spPr>
              <a:solidFill>
                <a:srgbClr val="F65858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93-4ECE-8C42-A5C7F6ACD3E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93-4ECE-8C42-A5C7F6ACD3ED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93-4ECE-8C42-A5C7F6ACD3ED}"/>
              </c:ext>
            </c:extLst>
          </c:dPt>
          <c:dPt>
            <c:idx val="8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93-4ECE-8C42-A5C7F6ACD3ED}"/>
              </c:ext>
            </c:extLst>
          </c:dPt>
          <c:dLbls>
            <c:dLbl>
              <c:idx val="0"/>
              <c:layout>
                <c:manualLayout>
                  <c:x val="5.0808773915704628E-3"/>
                  <c:y val="-3.125846732269820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62317340090359E-2"/>
                  <c:y val="2.400781356662010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512271710477951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040023976241724E-2"/>
                  <c:y val="-3.881179176424873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684749053383873E-2"/>
                  <c:y val="-1.70949966463808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34124367672032E-2"/>
                  <c:y val="-8.8669278190277156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068886285408093E-3"/>
                  <c:y val="-1.50665308394333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516134012660185E-2"/>
                  <c:y val="-2.596204539010071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0190084370941527E-2"/>
                  <c:y val="1.3522511263508333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УСН</c:v>
                </c:pt>
                <c:pt idx="4">
                  <c:v>Налог на имущество организаций</c:v>
                </c:pt>
                <c:pt idx="5">
                  <c:v>Транспортный налог</c:v>
                </c:pt>
                <c:pt idx="6">
                  <c:v>Налог на добычу полезных ископаемых</c:v>
                </c:pt>
                <c:pt idx="7">
                  <c:v>Прочие налоги и сборы</c:v>
                </c:pt>
                <c:pt idx="8">
                  <c:v>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26.9</c:v>
                </c:pt>
                <c:pt idx="1">
                  <c:v>39.9</c:v>
                </c:pt>
                <c:pt idx="2">
                  <c:v>14.4</c:v>
                </c:pt>
                <c:pt idx="3">
                  <c:v>4.5999999999999996</c:v>
                </c:pt>
                <c:pt idx="4">
                  <c:v>6.7</c:v>
                </c:pt>
                <c:pt idx="5">
                  <c:v>3</c:v>
                </c:pt>
                <c:pt idx="6">
                  <c:v>0.7</c:v>
                </c:pt>
                <c:pt idx="7">
                  <c:v>0.4</c:v>
                </c:pt>
                <c:pt idx="8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93-4ECE-8C42-A5C7F6ACD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10">
          <a:noFill/>
        </a:ln>
      </c:spPr>
    </c:plotArea>
    <c:plotVisOnly val="1"/>
    <c:dispBlanksAs val="zero"/>
    <c:showDLblsOverMax val="0"/>
  </c:chart>
  <c:txPr>
    <a:bodyPr/>
    <a:lstStyle/>
    <a:p>
      <a:pPr>
        <a:defRPr sz="1602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effectLst/>
        <a:sp3d/>
      </c:spPr>
    </c:floor>
    <c:side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2">
            <a:lumMod val="75000"/>
          </a:schemeClr>
        </a:solidFill>
        <a:effectLst/>
        <a:sp3d/>
      </c:spPr>
    </c:backWall>
    <c:plotArea>
      <c:layout>
        <c:manualLayout>
          <c:layoutTarget val="inner"/>
          <c:xMode val="edge"/>
          <c:yMode val="edge"/>
          <c:x val="6.0724286417322845E-2"/>
          <c:y val="0.1172696163096939"/>
          <c:w val="0.91740071358267716"/>
          <c:h val="0.727046855808916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BB-4929-8FE1-E3C5D632912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FBB-4929-8FE1-E3C5D6329124}"/>
              </c:ext>
            </c:extLst>
          </c:dPt>
          <c:dLbls>
            <c:dLbl>
              <c:idx val="0"/>
              <c:layout>
                <c:manualLayout>
                  <c:x val="2.9687499999999999E-2"/>
                  <c:y val="-4.92187469722719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424,8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BB-4929-8FE1-E3C5D6329124}"/>
                </c:ext>
              </c:extLst>
            </c:dLbl>
            <c:dLbl>
              <c:idx val="1"/>
              <c:layout>
                <c:manualLayout>
                  <c:x val="3.5937499999999997E-2"/>
                  <c:y val="-4.45312472606270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420,1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BB-4929-8FE1-E3C5D6329124}"/>
                </c:ext>
              </c:extLst>
            </c:dLbl>
            <c:dLbl>
              <c:idx val="2"/>
              <c:layout>
                <c:manualLayout>
                  <c:x val="3.2812499999999883E-2"/>
                  <c:y val="-2.5781248414047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FBB-4929-8FE1-E3C5D6329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2424.8000000000002</c:v>
                </c:pt>
                <c:pt idx="1">
                  <c:v>2420.1</c:v>
                </c:pt>
                <c:pt idx="2" formatCode="#,##0.00">
                  <c:v>2585.5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BB-4929-8FE1-E3C5D63291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273472"/>
        <c:axId val="135283456"/>
        <c:axId val="0"/>
      </c:bar3DChart>
      <c:catAx>
        <c:axId val="13527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283456"/>
        <c:crosses val="autoZero"/>
        <c:auto val="1"/>
        <c:lblAlgn val="ctr"/>
        <c:lblOffset val="100"/>
        <c:noMultiLvlLbl val="0"/>
      </c:catAx>
      <c:valAx>
        <c:axId val="13528345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273472"/>
        <c:crosses val="autoZero"/>
        <c:crossBetween val="between"/>
      </c:valAx>
      <c:spPr>
        <a:noFill/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effectLst/>
        <a:sp3d/>
      </c:spPr>
    </c:floor>
    <c:sideWall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2">
            <a:lumMod val="75000"/>
          </a:schemeClr>
        </a:solidFill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Структурные подразделения, головные организации которых находится  в других субъектах РФ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2.5685837132781012E-3"/>
                  <c:y val="-2.6210550799246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105-4937-A84B-29DA84A8F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708.8</c:v>
                </c:pt>
                <c:pt idx="1">
                  <c:v>838.7</c:v>
                </c:pt>
                <c:pt idx="2">
                  <c:v>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5-4937-A84B-29DA84A8F8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Организации, зарегистрированные в Карачаево-Черкесской Республике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3.0462998338106114E-3"/>
                  <c:y val="-1.353124844568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05-4937-A84B-29DA84A8F89E}"/>
                </c:ext>
              </c:extLst>
            </c:dLbl>
            <c:dLbl>
              <c:idx val="1"/>
              <c:layout>
                <c:manualLayout>
                  <c:x val="2.3540968606850757E-3"/>
                  <c:y val="-4.75360327999245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105-4937-A84B-29DA84A8F89E}"/>
                </c:ext>
              </c:extLst>
            </c:dLbl>
            <c:dLbl>
              <c:idx val="2"/>
              <c:layout>
                <c:manualLayout>
                  <c:x val="2.9204999070658096E-3"/>
                  <c:y val="-2.98593896821650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105-4937-A84B-29DA84A8F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683.3</c:v>
                </c:pt>
                <c:pt idx="1">
                  <c:v>793.8</c:v>
                </c:pt>
                <c:pt idx="2">
                  <c:v>633.79999999999995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05-4937-A84B-29DA84A8F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309952"/>
        <c:axId val="135319936"/>
        <c:axId val="0"/>
      </c:bar3DChart>
      <c:catAx>
        <c:axId val="135309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5319936"/>
        <c:crosses val="autoZero"/>
        <c:auto val="1"/>
        <c:lblAlgn val="ctr"/>
        <c:lblOffset val="100"/>
        <c:noMultiLvlLbl val="0"/>
      </c:catAx>
      <c:valAx>
        <c:axId val="135319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309952"/>
        <c:crosses val="autoZero"/>
        <c:crossBetween val="between"/>
      </c:valAx>
      <c:spPr>
        <a:noFill/>
        <a:effectLst/>
      </c:spPr>
    </c:plotArea>
    <c:legend>
      <c:legendPos val="b"/>
      <c:layout>
        <c:manualLayout>
          <c:xMode val="edge"/>
          <c:yMode val="edge"/>
          <c:x val="4.8842863227713092E-2"/>
          <c:y val="0.79522212616273202"/>
          <c:w val="0.89203993938412518"/>
          <c:h val="0.16546204763839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50481581638327"/>
          <c:y val="1.7121184970399547E-2"/>
          <c:w val="0.84468654473650662"/>
          <c:h val="0.75171144489964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23A9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33D-41DF-9230-7CD74C20F6D2}"/>
              </c:ext>
            </c:extLst>
          </c:dPt>
          <c:dPt>
            <c:idx val="1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33D-41DF-9230-7CD74C20F6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33D-41DF-9230-7CD74C20F6D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33D-41DF-9230-7CD74C20F6D2}"/>
              </c:ext>
            </c:extLst>
          </c:dPt>
          <c:dPt>
            <c:idx val="4"/>
            <c:bubble3D val="0"/>
            <c:spPr>
              <a:solidFill>
                <a:srgbClr val="00CC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3D-41DF-9230-7CD74C20F6D2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33D-41DF-9230-7CD74C20F6D2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3D-41DF-9230-7CD74C20F6D2}"/>
              </c:ext>
            </c:extLst>
          </c:dPt>
          <c:dPt>
            <c:idx val="7"/>
            <c:bubble3D val="0"/>
            <c:spPr>
              <a:solidFill>
                <a:srgbClr val="CC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33D-41DF-9230-7CD74C20F6D2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3D-41DF-9230-7CD74C20F6D2}"/>
              </c:ext>
            </c:extLst>
          </c:dPt>
          <c:dPt>
            <c:idx val="9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33D-41DF-9230-7CD74C20F6D2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33D-41DF-9230-7CD74C20F6D2}"/>
              </c:ext>
            </c:extLst>
          </c:dPt>
          <c:dPt>
            <c:idx val="1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33D-41DF-9230-7CD74C20F6D2}"/>
              </c:ext>
            </c:extLst>
          </c:dPt>
          <c:dLbls>
            <c:dLbl>
              <c:idx val="5"/>
              <c:layout>
                <c:manualLayout>
                  <c:x val="-3.7202893558387871E-2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3D-41DF-9230-7CD74C20F6D2}"/>
                </c:ext>
              </c:extLst>
            </c:dLbl>
            <c:dLbl>
              <c:idx val="6"/>
              <c:layout>
                <c:manualLayout>
                  <c:x val="-3.1691353771960064E-2"/>
                  <c:y val="4.2748002224628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3D-41DF-9230-7CD74C20F6D2}"/>
                </c:ext>
              </c:extLst>
            </c:dLbl>
            <c:dLbl>
              <c:idx val="7"/>
              <c:layout>
                <c:manualLayout>
                  <c:x val="-2.2046159145711359E-2"/>
                  <c:y val="-1.5925611529042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3D-41DF-9230-7CD74C20F6D2}"/>
                </c:ext>
              </c:extLst>
            </c:dLbl>
            <c:dLbl>
              <c:idx val="8"/>
              <c:layout>
                <c:manualLayout>
                  <c:x val="-6.8894247330348168E-3"/>
                  <c:y val="-2.731766335899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3D-41DF-9230-7CD74C20F6D2}"/>
                </c:ext>
              </c:extLst>
            </c:dLbl>
            <c:dLbl>
              <c:idx val="9"/>
              <c:layout>
                <c:manualLayout>
                  <c:x val="-1.3778849466070089E-3"/>
                  <c:y val="-4.21313506815365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33D-41DF-9230-7CD74C20F6D2}"/>
                </c:ext>
              </c:extLst>
            </c:dLbl>
            <c:dLbl>
              <c:idx val="11"/>
              <c:layout>
                <c:manualLayout>
                  <c:x val="5.7871167757492251E-2"/>
                  <c:y val="2.47831474597273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33D-41DF-9230-7CD74C20F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Черкесский городской округ</c:v>
                </c:pt>
                <c:pt idx="1">
                  <c:v>Карачаевский городской округ </c:v>
                </c:pt>
                <c:pt idx="2">
                  <c:v>Абазинский район</c:v>
                </c:pt>
                <c:pt idx="3">
                  <c:v>Адыге-Хабльский район</c:v>
                </c:pt>
                <c:pt idx="4">
                  <c:v>Зеленчукский район</c:v>
                </c:pt>
                <c:pt idx="5">
                  <c:v>Карачаевский район</c:v>
                </c:pt>
                <c:pt idx="6">
                  <c:v>Малокарачаевский район</c:v>
                </c:pt>
                <c:pt idx="7">
                  <c:v>Ногайский район</c:v>
                </c:pt>
                <c:pt idx="8">
                  <c:v>Прикубанский район</c:v>
                </c:pt>
                <c:pt idx="9">
                  <c:v>Урупский район</c:v>
                </c:pt>
                <c:pt idx="10">
                  <c:v>Усть-Джегутинский район</c:v>
                </c:pt>
                <c:pt idx="11">
                  <c:v>Хабезский район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46.2</c:v>
                </c:pt>
                <c:pt idx="1">
                  <c:v>5.7</c:v>
                </c:pt>
                <c:pt idx="2">
                  <c:v>1.9</c:v>
                </c:pt>
                <c:pt idx="3">
                  <c:v>2.6</c:v>
                </c:pt>
                <c:pt idx="4">
                  <c:v>9.1</c:v>
                </c:pt>
                <c:pt idx="5">
                  <c:v>10.1</c:v>
                </c:pt>
                <c:pt idx="6">
                  <c:v>3.3</c:v>
                </c:pt>
                <c:pt idx="7">
                  <c:v>0.9</c:v>
                </c:pt>
                <c:pt idx="8">
                  <c:v>4.5</c:v>
                </c:pt>
                <c:pt idx="9">
                  <c:v>4.3</c:v>
                </c:pt>
                <c:pt idx="10">
                  <c:v>8.1</c:v>
                </c:pt>
                <c:pt idx="1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D-41DF-9230-7CD74C20F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216243853087113E-3"/>
          <c:y val="0.76832797308787104"/>
          <c:w val="0.98082298789468381"/>
          <c:h val="0.21557544743526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FCC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1.4387994253865602E-2"/>
          <c:y val="4.8858892763943312E-2"/>
          <c:w val="0.97122401149226878"/>
          <c:h val="0.72530651716479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федеральным законодательством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3.2104692690157377E-3"/>
                  <c:y val="-1.254598364917816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E4-4855-8E6E-E4FDF91BB343}"/>
                </c:ext>
              </c:extLst>
            </c:dLbl>
            <c:dLbl>
              <c:idx val="1"/>
              <c:layout>
                <c:manualLayout>
                  <c:x val="1.7420081231917163E-2"/>
                  <c:y val="-1.4961390743173524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E4-4855-8E6E-E4FDF91BB343}"/>
                </c:ext>
              </c:extLst>
            </c:dLbl>
            <c:dLbl>
              <c:idx val="2"/>
              <c:layout>
                <c:manualLayout>
                  <c:x val="1.4863759018907649E-2"/>
                  <c:y val="-2.267605186725289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E4-4855-8E6E-E4FDF91BB343}"/>
                </c:ext>
              </c:extLst>
            </c:dLbl>
            <c:dLbl>
              <c:idx val="3"/>
              <c:layout>
                <c:manualLayout>
                  <c:x val="2.2295638528361587E-2"/>
                  <c:y val="-2.015649054866919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E4-4855-8E6E-E4FDF91BB343}"/>
                </c:ext>
              </c:extLst>
            </c:dLbl>
            <c:dLbl>
              <c:idx val="4"/>
              <c:layout>
                <c:manualLayout>
                  <c:x val="1.6654232088955594E-2"/>
                  <c:y val="-2.024819426662465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DEB-4A09-BE85-BDC8A9B51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355.45910900000001</c:v>
                </c:pt>
                <c:pt idx="1">
                  <c:v>429.06343700000002</c:v>
                </c:pt>
                <c:pt idx="2">
                  <c:v>565.05364899999995</c:v>
                </c:pt>
                <c:pt idx="3">
                  <c:v>682.82931499999995</c:v>
                </c:pt>
                <c:pt idx="4">
                  <c:v>782.31281299999989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E4-4855-8E6E-E4FDF91BB3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региональным законодательством 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0E4-4855-8E6E-E4FDF91BB34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0E4-4855-8E6E-E4FDF91BB3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0E4-4855-8E6E-E4FDF91BB34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0E4-4855-8E6E-E4FDF91BB343}"/>
              </c:ext>
            </c:extLst>
          </c:dPt>
          <c:dLbls>
            <c:dLbl>
              <c:idx val="0"/>
              <c:layout>
                <c:manualLayout>
                  <c:x val="1.5636670290614826E-2"/>
                  <c:y val="-1.511730183902199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E4-4855-8E6E-E4FDF91BB343}"/>
                </c:ext>
              </c:extLst>
            </c:dLbl>
            <c:dLbl>
              <c:idx val="1"/>
              <c:layout>
                <c:manualLayout>
                  <c:x val="1.7836510822689167E-2"/>
                  <c:y val="-2.5195613185836477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0E4-4855-8E6E-E4FDF91BB343}"/>
                </c:ext>
              </c:extLst>
            </c:dLbl>
            <c:dLbl>
              <c:idx val="2"/>
              <c:layout>
                <c:manualLayout>
                  <c:x val="1.6350134920798402E-2"/>
                  <c:y val="-1.5117367911501893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0E4-4855-8E6E-E4FDF91BB343}"/>
                </c:ext>
              </c:extLst>
            </c:dLbl>
            <c:dLbl>
              <c:idx val="3"/>
              <c:layout>
                <c:manualLayout>
                  <c:x val="1.9322886724580046E-2"/>
                  <c:y val="-1.0078245274334598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0E4-4855-8E6E-E4FDF91BB343}"/>
                </c:ext>
              </c:extLst>
            </c:dLbl>
            <c:dLbl>
              <c:idx val="4"/>
              <c:layout>
                <c:manualLayout>
                  <c:x val="2.0956005489066249E-2"/>
                  <c:y val="-1.028608268714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DEB-4A09-BE85-BDC8A9B51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257.42100000000005</c:v>
                </c:pt>
                <c:pt idx="1">
                  <c:v>103.18700000000001</c:v>
                </c:pt>
                <c:pt idx="2">
                  <c:v>53.441000000000003</c:v>
                </c:pt>
                <c:pt idx="3">
                  <c:v>61.812900000000006</c:v>
                </c:pt>
                <c:pt idx="4">
                  <c:v>82.084500000000006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0E4-4855-8E6E-E4FDF91BB3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местными решениями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378201443025222E-2"/>
                  <c:y val="-2.0156490548669196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0E4-4855-8E6E-E4FDF91BB343}"/>
                </c:ext>
              </c:extLst>
            </c:dLbl>
            <c:dLbl>
              <c:idx val="1"/>
              <c:layout>
                <c:manualLayout>
                  <c:x val="2.2295638528361476E-2"/>
                  <c:y val="-2.2676051867252845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0E4-4855-8E6E-E4FDF91BB343}"/>
                </c:ext>
              </c:extLst>
            </c:dLbl>
            <c:dLbl>
              <c:idx val="2"/>
              <c:layout>
                <c:manualLayout>
                  <c:x val="2.0809262626470718E-2"/>
                  <c:y val="-2.7715174504420161E-2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0E4-4855-8E6E-E4FDF91BB343}"/>
                </c:ext>
              </c:extLst>
            </c:dLbl>
            <c:dLbl>
              <c:idx val="3"/>
              <c:layout>
                <c:manualLayout>
                  <c:x val="1.9322886724580046E-2"/>
                  <c:y val="-7.5586839557510443E-3"/>
                </c:manualLayout>
              </c:layout>
              <c:spPr/>
              <c:txPr>
                <a:bodyPr/>
                <a:lstStyle/>
                <a:p>
                  <a:pPr>
                    <a:defRPr sz="13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0E4-4855-8E6E-E4FDF91BB343}"/>
                </c:ext>
              </c:extLst>
            </c:dLbl>
            <c:dLbl>
              <c:idx val="4"/>
              <c:layout>
                <c:manualLayout>
                  <c:x val="2.8440237431784091E-2"/>
                  <c:y val="-1.54291240307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DEB-4A09-BE85-BDC8A9B51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33.002000000000002</c:v>
                </c:pt>
                <c:pt idx="1">
                  <c:v>52.502000000000002</c:v>
                </c:pt>
                <c:pt idx="2">
                  <c:v>13.292</c:v>
                </c:pt>
                <c:pt idx="3">
                  <c:v>35.969000000000001</c:v>
                </c:pt>
                <c:pt idx="4">
                  <c:v>29.241000000000003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E4-4855-8E6E-E4FDF91BB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547712"/>
        <c:axId val="136553600"/>
        <c:axId val="0"/>
      </c:bar3DChart>
      <c:catAx>
        <c:axId val="1365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553600"/>
        <c:crosses val="autoZero"/>
        <c:auto val="1"/>
        <c:lblAlgn val="ctr"/>
        <c:lblOffset val="100"/>
        <c:noMultiLvlLbl val="0"/>
      </c:catAx>
      <c:valAx>
        <c:axId val="13655360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6547712"/>
        <c:crosses val="autoZero"/>
        <c:crossBetween val="between"/>
      </c:valAx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1.6776950231841087E-2"/>
          <c:y val="0.85897713652845409"/>
          <c:w val="0.97685068960517474"/>
          <c:h val="0.1259053600958839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c:rich>
      </c:tx>
      <c:layout>
        <c:manualLayout>
          <c:xMode val="edge"/>
          <c:yMode val="edge"/>
          <c:x val="0.35355063857803393"/>
          <c:y val="4.036440693388224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8599416085288E-2"/>
          <c:y val="0.14090298596028433"/>
          <c:w val="0.9333228011678294"/>
          <c:h val="0.7349510380474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>
              <a:gsLst>
                <a:gs pos="35400">
                  <a:schemeClr val="accent2">
                    <a:lumMod val="60000"/>
                    <a:lumOff val="40000"/>
                  </a:schemeClr>
                </a:gs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CB-4098-B6FE-FDF366EB56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CB-4098-B6FE-FDF366EB56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CB-4098-B6FE-FDF366EB56CD}"/>
              </c:ext>
            </c:extLst>
          </c:dPt>
          <c:dLbls>
            <c:dLbl>
              <c:idx val="0"/>
              <c:layout>
                <c:manualLayout>
                  <c:x val="-1.0027143361318266E-2"/>
                  <c:y val="2.0399503665619476E-2"/>
                </c:manualLayout>
              </c:layout>
              <c:tx>
                <c:rich>
                  <a:bodyPr/>
                  <a:lstStyle/>
                  <a:p>
                    <a:endParaRPr lang="ru-RU" sz="20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1123,1</a:t>
                    </a:r>
                  </a:p>
                  <a:p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CB-4098-B6FE-FDF366EB56CD}"/>
                </c:ext>
              </c:extLst>
            </c:dLbl>
            <c:dLbl>
              <c:idx val="1"/>
              <c:layout>
                <c:manualLayout>
                  <c:x val="-5.2160732406497645E-17"/>
                  <c:y val="-5.48695871207385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CB-4098-B6FE-FDF366EB56CD}"/>
                </c:ext>
              </c:extLst>
            </c:dLbl>
            <c:dLbl>
              <c:idx val="2"/>
              <c:layout>
                <c:manualLayout>
                  <c:x val="-2.8451637257308018E-3"/>
                  <c:y val="-3.0357581292787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CB-4098-B6FE-FDF366EB56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1123.0999999999999</c:v>
                </c:pt>
                <c:pt idx="1">
                  <c:v>871.7</c:v>
                </c:pt>
                <c:pt idx="2">
                  <c:v>960.2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B-4098-B6FE-FDF366EB56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6647424"/>
        <c:axId val="136648960"/>
      </c:barChart>
      <c:catAx>
        <c:axId val="1366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648960"/>
        <c:crosses val="autoZero"/>
        <c:auto val="1"/>
        <c:lblAlgn val="ctr"/>
        <c:lblOffset val="100"/>
        <c:noMultiLvlLbl val="0"/>
      </c:catAx>
      <c:valAx>
        <c:axId val="13664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64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1588632343367756E-2"/>
          <c:w val="1"/>
          <c:h val="0.659643227087444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73A-4FDE-9474-A86F14DFBA2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3A-4FDE-9474-A86F14DFBA21}"/>
              </c:ext>
            </c:extLst>
          </c:dPt>
          <c:dPt>
            <c:idx val="3"/>
            <c:bubble3D val="0"/>
            <c:spPr>
              <a:solidFill>
                <a:srgbClr val="5E9B5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3A-4FDE-9474-A86F14DFBA2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3A-4FDE-9474-A86F14DFBA21}"/>
              </c:ext>
            </c:extLst>
          </c:dPt>
          <c:dLbls>
            <c:dLbl>
              <c:idx val="0"/>
              <c:layout>
                <c:manualLayout>
                  <c:x val="-9.9206368580171348E-3"/>
                  <c:y val="-5.72401432708440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3A-4FDE-9474-A86F14DFBA21}"/>
                </c:ext>
              </c:extLst>
            </c:dLbl>
            <c:dLbl>
              <c:idx val="1"/>
              <c:layout>
                <c:manualLayout>
                  <c:x val="4.6707061364800505E-3"/>
                  <c:y val="1.64656043763528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3A-4FDE-9474-A86F14DFBA21}"/>
                </c:ext>
              </c:extLst>
            </c:dLbl>
            <c:dLbl>
              <c:idx val="3"/>
              <c:layout>
                <c:manualLayout>
                  <c:x val="-8.1040081130499583E-2"/>
                  <c:y val="-1.4932211288046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73A-4FDE-9474-A86F14DFBA21}"/>
                </c:ext>
              </c:extLst>
            </c:dLbl>
            <c:dLbl>
              <c:idx val="4"/>
              <c:layout>
                <c:manualLayout>
                  <c:x val="4.2162706646572817E-2"/>
                  <c:y val="-7.714975832157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3A-4FDE-9474-A86F14DFB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Физическая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24.82</c:v>
                </c:pt>
                <c:pt idx="1">
                  <c:v>2.1</c:v>
                </c:pt>
                <c:pt idx="2">
                  <c:v>1.25</c:v>
                </c:pt>
                <c:pt idx="3">
                  <c:v>8.1199999999999992</c:v>
                </c:pt>
                <c:pt idx="4">
                  <c:v>24.66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3A-4FDE-9474-A86F14DFB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b"/>
      <c:layout>
        <c:manualLayout>
          <c:xMode val="edge"/>
          <c:yMode val="edge"/>
          <c:x val="0"/>
          <c:y val="0.80566211450131231"/>
          <c:w val="0.98146140310339303"/>
          <c:h val="0.17505310859580048"/>
        </c:manualLayout>
      </c:layout>
      <c:overlay val="0"/>
      <c:txPr>
        <a:bodyPr/>
        <a:lstStyle/>
        <a:p>
          <a:pPr>
            <a:defRPr sz="13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62C48-8D96-4ECA-97EF-6B1A61A771CD}" type="doc">
      <dgm:prSet loTypeId="urn:microsoft.com/office/officeart/2005/8/layout/venn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47940A-CC93-4FA8-B477-B1DF0FB8EC8C}">
      <dgm:prSet phldrT="[Текст]"/>
      <dgm:spPr>
        <a:solidFill>
          <a:srgbClr val="FFCCFF"/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450,9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58D01A9A-B3AD-44DA-AD9E-4325DC5105F6}" type="parTrans" cxnId="{F638EB7D-AC67-469F-99FC-E7AEBA6F6151}">
      <dgm:prSet/>
      <dgm:spPr/>
      <dgm:t>
        <a:bodyPr/>
        <a:lstStyle/>
        <a:p>
          <a:endParaRPr lang="ru-RU"/>
        </a:p>
      </dgm:t>
    </dgm:pt>
    <dgm:pt modelId="{38FC88EF-270D-4578-BD80-73572E364BEA}" type="sibTrans" cxnId="{F638EB7D-AC67-469F-99FC-E7AEBA6F6151}">
      <dgm:prSet/>
      <dgm:spPr/>
      <dgm:t>
        <a:bodyPr/>
        <a:lstStyle/>
        <a:p>
          <a:endParaRPr lang="ru-RU"/>
        </a:p>
      </dgm:t>
    </dgm:pt>
    <dgm:pt modelId="{BCD30E00-7B56-48A3-99E6-8FD2643CA590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aseline="0" dirty="0" smtClean="0">
              <a:latin typeface="Times New Roman" panose="02020603050405020304" pitchFamily="18" charset="0"/>
            </a:rPr>
            <a:t>Упрощенная система налогообложения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368,8</a:t>
          </a:r>
          <a:endParaRPr lang="ru-RU" b="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6E93F-8D6A-442C-8FEE-C3233BC0FCBE}" type="parTrans" cxnId="{1069DA80-7AD9-40FD-8467-C75D2D1821A4}">
      <dgm:prSet/>
      <dgm:spPr/>
      <dgm:t>
        <a:bodyPr/>
        <a:lstStyle/>
        <a:p>
          <a:endParaRPr lang="ru-RU"/>
        </a:p>
      </dgm:t>
    </dgm:pt>
    <dgm:pt modelId="{05E61927-101A-4B66-B49E-EC24D98AB0F5}" type="sibTrans" cxnId="{1069DA80-7AD9-40FD-8467-C75D2D1821A4}">
      <dgm:prSet/>
      <dgm:spPr/>
      <dgm:t>
        <a:bodyPr/>
        <a:lstStyle/>
        <a:p>
          <a:endParaRPr lang="ru-RU"/>
        </a:p>
      </dgm:t>
    </dgm:pt>
    <dgm:pt modelId="{FDE5A830-F5D5-4B94-97FC-5A691899C69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aseline="0" dirty="0" smtClean="0">
              <a:latin typeface="Times New Roman" panose="02020603050405020304" pitchFamily="18" charset="0"/>
            </a:rPr>
            <a:t>Транспортный налог </a:t>
          </a:r>
        </a:p>
        <a:p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185,6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814EA3A2-CCDC-439C-A264-BFD8E431CAD9}" type="parTrans" cxnId="{2150DB01-AC1F-4ABB-ADF4-434942BAC085}">
      <dgm:prSet/>
      <dgm:spPr/>
      <dgm:t>
        <a:bodyPr/>
        <a:lstStyle/>
        <a:p>
          <a:endParaRPr lang="ru-RU"/>
        </a:p>
      </dgm:t>
    </dgm:pt>
    <dgm:pt modelId="{46A1A5A8-A45D-45BB-839F-C3AD6463CAE3}" type="sibTrans" cxnId="{2150DB01-AC1F-4ABB-ADF4-434942BAC085}">
      <dgm:prSet/>
      <dgm:spPr/>
      <dgm:t>
        <a:bodyPr/>
        <a:lstStyle/>
        <a:p>
          <a:endParaRPr lang="ru-RU"/>
        </a:p>
      </dgm:t>
    </dgm:pt>
    <dgm:pt modelId="{F06569DD-E671-4189-A792-6CD734945F5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aseline="0" dirty="0" smtClean="0">
              <a:latin typeface="Times New Roman" panose="02020603050405020304" pitchFamily="18" charset="0"/>
            </a:rPr>
            <a:t>Неналоговые доходы </a:t>
          </a:r>
        </a:p>
        <a:p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244,6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875FE57B-266D-4ECD-B9B2-B5E08F4A05D5}" type="parTrans" cxnId="{9E133C19-D860-4D91-AFF3-BFCC5A869311}">
      <dgm:prSet/>
      <dgm:spPr/>
      <dgm:t>
        <a:bodyPr/>
        <a:lstStyle/>
        <a:p>
          <a:endParaRPr lang="ru-RU"/>
        </a:p>
      </dgm:t>
    </dgm:pt>
    <dgm:pt modelId="{7F71BAD3-765A-4D20-AEA3-B431820E83D8}" type="sibTrans" cxnId="{9E133C19-D860-4D91-AFF3-BFCC5A869311}">
      <dgm:prSet/>
      <dgm:spPr/>
      <dgm:t>
        <a:bodyPr/>
        <a:lstStyle/>
        <a:p>
          <a:endParaRPr lang="ru-RU"/>
        </a:p>
      </dgm:t>
    </dgm:pt>
    <dgm:pt modelId="{1D4957AA-4968-492D-A224-9660A275B9E7}">
      <dgm:prSet/>
      <dgm:spPr>
        <a:solidFill>
          <a:srgbClr val="FFCC99"/>
        </a:solidFill>
      </dgm:spPr>
      <dgm:t>
        <a:bodyPr/>
        <a:lstStyle/>
        <a:p>
          <a:r>
            <a:rPr lang="ru-RU" baseline="0" dirty="0" smtClean="0">
              <a:latin typeface="Times New Roman" panose="02020603050405020304" pitchFamily="18" charset="0"/>
            </a:rPr>
            <a:t>Прочие налоги </a:t>
          </a:r>
        </a:p>
        <a:p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72,9</a:t>
          </a:r>
          <a:endParaRPr lang="ru-RU" baseline="0" dirty="0">
            <a:solidFill>
              <a:schemeClr val="tx1"/>
            </a:solidFill>
            <a:latin typeface="Times New Roman" panose="02020603050405020304" pitchFamily="18" charset="0"/>
          </a:endParaRPr>
        </a:p>
      </dgm:t>
    </dgm:pt>
    <dgm:pt modelId="{98C9FD9F-BE8C-4187-BEA1-A4AC34C44AD0}" type="parTrans" cxnId="{5AE7FAF3-3019-4A96-A2BF-B7823FA248F1}">
      <dgm:prSet/>
      <dgm:spPr/>
      <dgm:t>
        <a:bodyPr/>
        <a:lstStyle/>
        <a:p>
          <a:endParaRPr lang="ru-RU"/>
        </a:p>
      </dgm:t>
    </dgm:pt>
    <dgm:pt modelId="{E5C0B4FB-DDCD-4B7A-ACFD-1032E85920BF}" type="sibTrans" cxnId="{5AE7FAF3-3019-4A96-A2BF-B7823FA248F1}">
      <dgm:prSet/>
      <dgm:spPr/>
      <dgm:t>
        <a:bodyPr/>
        <a:lstStyle/>
        <a:p>
          <a:endParaRPr lang="ru-RU"/>
        </a:p>
      </dgm:t>
    </dgm:pt>
    <dgm:pt modelId="{4B29768C-3C4A-41A8-8C12-8E56962A0E65}" type="pres">
      <dgm:prSet presAssocID="{7F262C48-8D96-4ECA-97EF-6B1A61A771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1842B-9D65-4202-B851-2A6A2A0DB33C}" type="pres">
      <dgm:prSet presAssocID="{F447940A-CC93-4FA8-B477-B1DF0FB8EC8C}" presName="Name5" presStyleLbl="vennNode1" presStyleIdx="0" presStyleCnt="5" custLinFactNeighborY="-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7CD2-74FE-4832-A240-2E4844E24001}" type="pres">
      <dgm:prSet presAssocID="{38FC88EF-270D-4578-BD80-73572E364BEA}" presName="space" presStyleCnt="0"/>
      <dgm:spPr/>
      <dgm:t>
        <a:bodyPr/>
        <a:lstStyle/>
        <a:p>
          <a:endParaRPr lang="ru-RU"/>
        </a:p>
      </dgm:t>
    </dgm:pt>
    <dgm:pt modelId="{2F2B8E5E-8077-41E3-B8A0-535078603AAB}" type="pres">
      <dgm:prSet presAssocID="{BCD30E00-7B56-48A3-99E6-8FD2643CA590}" presName="Name5" presStyleLbl="vennNode1" presStyleIdx="1" presStyleCnt="5" custLinFactNeighborX="5273" custLinFactNeighborY="-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781E9-E567-4B6F-966C-4D895597B93F}" type="pres">
      <dgm:prSet presAssocID="{05E61927-101A-4B66-B49E-EC24D98AB0F5}" presName="space" presStyleCnt="0"/>
      <dgm:spPr/>
      <dgm:t>
        <a:bodyPr/>
        <a:lstStyle/>
        <a:p>
          <a:endParaRPr lang="ru-RU"/>
        </a:p>
      </dgm:t>
    </dgm:pt>
    <dgm:pt modelId="{7033874D-E91F-47FE-BBB9-B065419269F4}" type="pres">
      <dgm:prSet presAssocID="{FDE5A830-F5D5-4B94-97FC-5A691899C694}" presName="Name5" presStyleLbl="vennNode1" presStyleIdx="2" presStyleCnt="5" custLinFactNeighborX="8789" custLinFactNeighborY="-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EDA87-C2F4-42CD-AD10-7C8408F1BF66}" type="pres">
      <dgm:prSet presAssocID="{46A1A5A8-A45D-45BB-839F-C3AD6463CAE3}" presName="space" presStyleCnt="0"/>
      <dgm:spPr/>
      <dgm:t>
        <a:bodyPr/>
        <a:lstStyle/>
        <a:p>
          <a:endParaRPr lang="ru-RU"/>
        </a:p>
      </dgm:t>
    </dgm:pt>
    <dgm:pt modelId="{E7FEA8EE-1965-4EA5-BC7F-6B2DBF6282E9}" type="pres">
      <dgm:prSet presAssocID="{1D4957AA-4968-492D-A224-9660A275B9E7}" presName="Name5" presStyleLbl="vennNode1" presStyleIdx="3" presStyleCnt="5" custLinFactNeighborX="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79743-175C-4CE7-89AD-F0814742DB54}" type="pres">
      <dgm:prSet presAssocID="{E5C0B4FB-DDCD-4B7A-ACFD-1032E85920BF}" presName="space" presStyleCnt="0"/>
      <dgm:spPr/>
      <dgm:t>
        <a:bodyPr/>
        <a:lstStyle/>
        <a:p>
          <a:endParaRPr lang="ru-RU"/>
        </a:p>
      </dgm:t>
    </dgm:pt>
    <dgm:pt modelId="{DC03B885-3F42-4122-8925-70D4B96FFB68}" type="pres">
      <dgm:prSet presAssocID="{F06569DD-E671-4189-A792-6CD734945F5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1C522-A12D-4167-9347-B578AB7A3CFF}" type="presOf" srcId="{7F262C48-8D96-4ECA-97EF-6B1A61A771CD}" destId="{4B29768C-3C4A-41A8-8C12-8E56962A0E65}" srcOrd="0" destOrd="0" presId="urn:microsoft.com/office/officeart/2005/8/layout/venn3"/>
    <dgm:cxn modelId="{2150DB01-AC1F-4ABB-ADF4-434942BAC085}" srcId="{7F262C48-8D96-4ECA-97EF-6B1A61A771CD}" destId="{FDE5A830-F5D5-4B94-97FC-5A691899C694}" srcOrd="2" destOrd="0" parTransId="{814EA3A2-CCDC-439C-A264-BFD8E431CAD9}" sibTransId="{46A1A5A8-A45D-45BB-839F-C3AD6463CAE3}"/>
    <dgm:cxn modelId="{9E133C19-D860-4D91-AFF3-BFCC5A869311}" srcId="{7F262C48-8D96-4ECA-97EF-6B1A61A771CD}" destId="{F06569DD-E671-4189-A792-6CD734945F53}" srcOrd="4" destOrd="0" parTransId="{875FE57B-266D-4ECD-B9B2-B5E08F4A05D5}" sibTransId="{7F71BAD3-765A-4D20-AEA3-B431820E83D8}"/>
    <dgm:cxn modelId="{A2CD23AA-9931-4AE4-8174-AA7B31E1E756}" type="presOf" srcId="{BCD30E00-7B56-48A3-99E6-8FD2643CA590}" destId="{2F2B8E5E-8077-41E3-B8A0-535078603AAB}" srcOrd="0" destOrd="0" presId="urn:microsoft.com/office/officeart/2005/8/layout/venn3"/>
    <dgm:cxn modelId="{2194FDEE-8078-4059-BCB3-6A66245A69DA}" type="presOf" srcId="{F06569DD-E671-4189-A792-6CD734945F53}" destId="{DC03B885-3F42-4122-8925-70D4B96FFB68}" srcOrd="0" destOrd="0" presId="urn:microsoft.com/office/officeart/2005/8/layout/venn3"/>
    <dgm:cxn modelId="{F638EB7D-AC67-469F-99FC-E7AEBA6F6151}" srcId="{7F262C48-8D96-4ECA-97EF-6B1A61A771CD}" destId="{F447940A-CC93-4FA8-B477-B1DF0FB8EC8C}" srcOrd="0" destOrd="0" parTransId="{58D01A9A-B3AD-44DA-AD9E-4325DC5105F6}" sibTransId="{38FC88EF-270D-4578-BD80-73572E364BEA}"/>
    <dgm:cxn modelId="{77A4F39E-62C4-4D77-A4F7-2A46CFAD912C}" type="presOf" srcId="{FDE5A830-F5D5-4B94-97FC-5A691899C694}" destId="{7033874D-E91F-47FE-BBB9-B065419269F4}" srcOrd="0" destOrd="0" presId="urn:microsoft.com/office/officeart/2005/8/layout/venn3"/>
    <dgm:cxn modelId="{8A513382-FABB-4282-9690-5FA448CE7C11}" type="presOf" srcId="{1D4957AA-4968-492D-A224-9660A275B9E7}" destId="{E7FEA8EE-1965-4EA5-BC7F-6B2DBF6282E9}" srcOrd="0" destOrd="0" presId="urn:microsoft.com/office/officeart/2005/8/layout/venn3"/>
    <dgm:cxn modelId="{1069DA80-7AD9-40FD-8467-C75D2D1821A4}" srcId="{7F262C48-8D96-4ECA-97EF-6B1A61A771CD}" destId="{BCD30E00-7B56-48A3-99E6-8FD2643CA590}" srcOrd="1" destOrd="0" parTransId="{9F86E93F-8D6A-442C-8FEE-C3233BC0FCBE}" sibTransId="{05E61927-101A-4B66-B49E-EC24D98AB0F5}"/>
    <dgm:cxn modelId="{A643C66F-A2CE-4332-8670-142860FE6352}" type="presOf" srcId="{F447940A-CC93-4FA8-B477-B1DF0FB8EC8C}" destId="{5A21842B-9D65-4202-B851-2A6A2A0DB33C}" srcOrd="0" destOrd="0" presId="urn:microsoft.com/office/officeart/2005/8/layout/venn3"/>
    <dgm:cxn modelId="{5AE7FAF3-3019-4A96-A2BF-B7823FA248F1}" srcId="{7F262C48-8D96-4ECA-97EF-6B1A61A771CD}" destId="{1D4957AA-4968-492D-A224-9660A275B9E7}" srcOrd="3" destOrd="0" parTransId="{98C9FD9F-BE8C-4187-BEA1-A4AC34C44AD0}" sibTransId="{E5C0B4FB-DDCD-4B7A-ACFD-1032E85920BF}"/>
    <dgm:cxn modelId="{285115AF-2614-4CF0-9CB6-D7422C5011B8}" type="presParOf" srcId="{4B29768C-3C4A-41A8-8C12-8E56962A0E65}" destId="{5A21842B-9D65-4202-B851-2A6A2A0DB33C}" srcOrd="0" destOrd="0" presId="urn:microsoft.com/office/officeart/2005/8/layout/venn3"/>
    <dgm:cxn modelId="{4C1485DA-B14C-4EFF-8342-74D34A41D98C}" type="presParOf" srcId="{4B29768C-3C4A-41A8-8C12-8E56962A0E65}" destId="{C38B7CD2-74FE-4832-A240-2E4844E24001}" srcOrd="1" destOrd="0" presId="urn:microsoft.com/office/officeart/2005/8/layout/venn3"/>
    <dgm:cxn modelId="{01C76510-44CB-4651-AE8C-191DEA6D3CAC}" type="presParOf" srcId="{4B29768C-3C4A-41A8-8C12-8E56962A0E65}" destId="{2F2B8E5E-8077-41E3-B8A0-535078603AAB}" srcOrd="2" destOrd="0" presId="urn:microsoft.com/office/officeart/2005/8/layout/venn3"/>
    <dgm:cxn modelId="{F20B8282-C5C8-4942-8C17-B86E0F1D3A18}" type="presParOf" srcId="{4B29768C-3C4A-41A8-8C12-8E56962A0E65}" destId="{E13781E9-E567-4B6F-966C-4D895597B93F}" srcOrd="3" destOrd="0" presId="urn:microsoft.com/office/officeart/2005/8/layout/venn3"/>
    <dgm:cxn modelId="{E2346595-DC3E-4FEF-BFBA-D02AE23EFB1A}" type="presParOf" srcId="{4B29768C-3C4A-41A8-8C12-8E56962A0E65}" destId="{7033874D-E91F-47FE-BBB9-B065419269F4}" srcOrd="4" destOrd="0" presId="urn:microsoft.com/office/officeart/2005/8/layout/venn3"/>
    <dgm:cxn modelId="{A9EFC4F4-00CC-4869-ABA4-BD8C086D4C91}" type="presParOf" srcId="{4B29768C-3C4A-41A8-8C12-8E56962A0E65}" destId="{828EDA87-C2F4-42CD-AD10-7C8408F1BF66}" srcOrd="5" destOrd="0" presId="urn:microsoft.com/office/officeart/2005/8/layout/venn3"/>
    <dgm:cxn modelId="{F8CF8D3C-AFF9-4CD5-9EAE-99A3545538CC}" type="presParOf" srcId="{4B29768C-3C4A-41A8-8C12-8E56962A0E65}" destId="{E7FEA8EE-1965-4EA5-BC7F-6B2DBF6282E9}" srcOrd="6" destOrd="0" presId="urn:microsoft.com/office/officeart/2005/8/layout/venn3"/>
    <dgm:cxn modelId="{C0C36E28-D95F-4E91-81EB-DE787EB75CBE}" type="presParOf" srcId="{4B29768C-3C4A-41A8-8C12-8E56962A0E65}" destId="{40F79743-175C-4CE7-89AD-F0814742DB54}" srcOrd="7" destOrd="0" presId="urn:microsoft.com/office/officeart/2005/8/layout/venn3"/>
    <dgm:cxn modelId="{F56F6B01-8FEA-4FF0-B853-B3E67415728E}" type="presParOf" srcId="{4B29768C-3C4A-41A8-8C12-8E56962A0E65}" destId="{DC03B885-3F42-4122-8925-70D4B96FFB6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9421E-3330-4AD2-9949-B7A676AA29D5}" type="doc">
      <dgm:prSet loTypeId="urn:microsoft.com/office/officeart/2005/8/layout/process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C867C7D-3B90-4F5B-A5C0-A92976E342A3}" type="pres">
      <dgm:prSet presAssocID="{5309421E-3330-4AD2-9949-B7A676AA2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3181D-9FE3-402E-A794-A6E49CA2ADDF}" type="presOf" srcId="{5309421E-3330-4AD2-9949-B7A676AA29D5}" destId="{DC867C7D-3B90-4F5B-A5C0-A92976E342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3D7C6-2F7B-47D8-BCE4-55431664A05C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</dgm:pt>
    <dgm:pt modelId="{87D4AAB9-EF2A-4DB6-BA98-68BAD3FB63F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населению на оплату жилых помещений и коммунальных услуг</a:t>
          </a: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77,7 </a:t>
          </a:r>
          <a:r>
            <a:rPr lang="ru-RU" sz="1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38EFB-184D-4EF1-8283-E900777A70E8}" type="parTrans" cxnId="{3217AFA8-01EC-42BB-8271-9AAC243C55A1}">
      <dgm:prSet/>
      <dgm:spPr/>
      <dgm:t>
        <a:bodyPr/>
        <a:lstStyle/>
        <a:p>
          <a:endParaRPr lang="ru-RU"/>
        </a:p>
      </dgm:t>
    </dgm:pt>
    <dgm:pt modelId="{C5DEDF38-DB3A-40DF-9C37-4EAF7E93A013}" type="sibTrans" cxnId="{3217AFA8-01EC-42BB-8271-9AAC243C55A1}">
      <dgm:prSet/>
      <dgm:spPr/>
      <dgm:t>
        <a:bodyPr/>
        <a:lstStyle/>
        <a:p>
          <a:endParaRPr lang="ru-RU"/>
        </a:p>
      </dgm:t>
    </dgm:pt>
    <dgm:pt modelId="{F5FDEA72-C64E-4A03-9741-399767CABD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выплаты (ЕДВ) населению</a:t>
          </a: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269,1 </a:t>
          </a:r>
          <a:r>
            <a:rPr lang="ru-RU" sz="1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endParaRPr lang="ru-RU" sz="16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BB140-75C2-4749-AFCF-BAC34C5CD3FE}" type="parTrans" cxnId="{7EA5B10E-1E6B-48CF-BB13-2C11B05FA635}">
      <dgm:prSet/>
      <dgm:spPr/>
      <dgm:t>
        <a:bodyPr/>
        <a:lstStyle/>
        <a:p>
          <a:endParaRPr lang="ru-RU"/>
        </a:p>
      </dgm:t>
    </dgm:pt>
    <dgm:pt modelId="{E8845754-9D52-4D9E-8C1A-CFBF544AA4CB}" type="sibTrans" cxnId="{7EA5B10E-1E6B-48CF-BB13-2C11B05FA635}">
      <dgm:prSet/>
      <dgm:spPr/>
      <dgm:t>
        <a:bodyPr/>
        <a:lstStyle/>
        <a:p>
          <a:endParaRPr lang="ru-RU"/>
        </a:p>
      </dgm:t>
    </dgm:pt>
    <dgm:pt modelId="{E09D3841-C3B8-4599-A46C-1E8670A53E3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компенсации (ЕДК) на оплату ЖКУ населению</a:t>
          </a:r>
        </a:p>
        <a:p>
          <a:endParaRPr lang="ru-RU" sz="14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630</a:t>
          </a:r>
          <a:r>
            <a:rPr lang="ru-RU" sz="1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,5 </a:t>
          </a:r>
          <a:r>
            <a:rPr lang="ru-RU" sz="15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284FA-9577-43FB-8017-AD6B1A0222F6}" type="parTrans" cxnId="{76E2FD10-7186-4B55-BE83-1AD540721740}">
      <dgm:prSet/>
      <dgm:spPr/>
      <dgm:t>
        <a:bodyPr/>
        <a:lstStyle/>
        <a:p>
          <a:endParaRPr lang="ru-RU"/>
        </a:p>
      </dgm:t>
    </dgm:pt>
    <dgm:pt modelId="{15169241-28F9-4E9E-8985-5F05DD0FE21F}" type="sibTrans" cxnId="{76E2FD10-7186-4B55-BE83-1AD540721740}">
      <dgm:prSet/>
      <dgm:spPr/>
      <dgm:t>
        <a:bodyPr/>
        <a:lstStyle/>
        <a:p>
          <a:endParaRPr lang="ru-RU"/>
        </a:p>
      </dgm:t>
    </dgm:pt>
    <dgm:pt modelId="{DF22996E-3D14-4435-A4DF-A38B8D9D9920}" type="pres">
      <dgm:prSet presAssocID="{4303D7C6-2F7B-47D8-BCE4-55431664A05C}" presName="Name0" presStyleCnt="0">
        <dgm:presLayoutVars>
          <dgm:dir/>
          <dgm:resizeHandles val="exact"/>
        </dgm:presLayoutVars>
      </dgm:prSet>
      <dgm:spPr/>
    </dgm:pt>
    <dgm:pt modelId="{213A5206-8EE7-41C2-BC9C-67FF32974287}" type="pres">
      <dgm:prSet presAssocID="{4303D7C6-2F7B-47D8-BCE4-55431664A05C}" presName="bkgdShp" presStyleLbl="alignAccFollowNode1" presStyleIdx="0" presStyleCnt="1"/>
      <dgm:spPr>
        <a:solidFill>
          <a:srgbClr val="FEFFC1">
            <a:alpha val="90000"/>
          </a:srgbClr>
        </a:solidFill>
      </dgm:spPr>
      <dgm:t>
        <a:bodyPr/>
        <a:lstStyle/>
        <a:p>
          <a:endParaRPr lang="ru-RU"/>
        </a:p>
      </dgm:t>
    </dgm:pt>
    <dgm:pt modelId="{95269B95-5517-4DE9-9D3F-64BE1E161774}" type="pres">
      <dgm:prSet presAssocID="{4303D7C6-2F7B-47D8-BCE4-55431664A05C}" presName="linComp" presStyleCnt="0"/>
      <dgm:spPr/>
    </dgm:pt>
    <dgm:pt modelId="{A46383DA-DA1F-480A-B233-6ACFF4865599}" type="pres">
      <dgm:prSet presAssocID="{87D4AAB9-EF2A-4DB6-BA98-68BAD3FB63F1}" presName="compNode" presStyleCnt="0"/>
      <dgm:spPr/>
    </dgm:pt>
    <dgm:pt modelId="{1FB80234-2545-4D84-9779-8F9891FBF80F}" type="pres">
      <dgm:prSet presAssocID="{87D4AAB9-EF2A-4DB6-BA98-68BAD3FB63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BE956-52B4-469C-AB9C-D8EF011FB89C}" type="pres">
      <dgm:prSet presAssocID="{87D4AAB9-EF2A-4DB6-BA98-68BAD3FB63F1}" presName="invisiNode" presStyleLbl="node1" presStyleIdx="0" presStyleCnt="3"/>
      <dgm:spPr/>
    </dgm:pt>
    <dgm:pt modelId="{6CAE9BC4-7505-403D-9AC3-61C296A2BEE7}" type="pres">
      <dgm:prSet presAssocID="{87D4AAB9-EF2A-4DB6-BA98-68BAD3FB63F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B1923CE-2B33-456E-9B74-2C43CB17F4C3}" type="pres">
      <dgm:prSet presAssocID="{C5DEDF38-DB3A-40DF-9C37-4EAF7E93A0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B08928-CE02-4A12-B496-AE96E4E3241D}" type="pres">
      <dgm:prSet presAssocID="{F5FDEA72-C64E-4A03-9741-399767CABD2C}" presName="compNode" presStyleCnt="0"/>
      <dgm:spPr/>
    </dgm:pt>
    <dgm:pt modelId="{50ABF223-ACDA-4BD8-9605-397034625F8E}" type="pres">
      <dgm:prSet presAssocID="{F5FDEA72-C64E-4A03-9741-399767CABD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AE76A-A4C8-4A1A-9010-4776021D3507}" type="pres">
      <dgm:prSet presAssocID="{F5FDEA72-C64E-4A03-9741-399767CABD2C}" presName="invisiNode" presStyleLbl="node1" presStyleIdx="1" presStyleCnt="3"/>
      <dgm:spPr/>
    </dgm:pt>
    <dgm:pt modelId="{22ACEECB-C4B7-4AEA-9C82-9A51E051FEF2}" type="pres">
      <dgm:prSet presAssocID="{F5FDEA72-C64E-4A03-9741-399767CABD2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649F0B3-E6BE-425C-9C8C-8AE7A1C208D8}" type="pres">
      <dgm:prSet presAssocID="{E8845754-9D52-4D9E-8C1A-CFBF544AA4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2B12FB-4F9F-4A77-B75F-AC3EFBAB7C62}" type="pres">
      <dgm:prSet presAssocID="{E09D3841-C3B8-4599-A46C-1E8670A53E36}" presName="compNode" presStyleCnt="0"/>
      <dgm:spPr/>
    </dgm:pt>
    <dgm:pt modelId="{EA6F42A1-CDE0-4DF0-9E47-64A5721CA3AE}" type="pres">
      <dgm:prSet presAssocID="{E09D3841-C3B8-4599-A46C-1E8670A53E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916F1-A153-4B6C-8908-645D035F4C35}" type="pres">
      <dgm:prSet presAssocID="{E09D3841-C3B8-4599-A46C-1E8670A53E36}" presName="invisiNode" presStyleLbl="node1" presStyleIdx="2" presStyleCnt="3"/>
      <dgm:spPr/>
    </dgm:pt>
    <dgm:pt modelId="{FB289D40-DE5E-45A1-842C-BFCCB87730C2}" type="pres">
      <dgm:prSet presAssocID="{E09D3841-C3B8-4599-A46C-1E8670A53E36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EA5B10E-1E6B-48CF-BB13-2C11B05FA635}" srcId="{4303D7C6-2F7B-47D8-BCE4-55431664A05C}" destId="{F5FDEA72-C64E-4A03-9741-399767CABD2C}" srcOrd="1" destOrd="0" parTransId="{51CBB140-75C2-4749-AFCF-BAC34C5CD3FE}" sibTransId="{E8845754-9D52-4D9E-8C1A-CFBF544AA4CB}"/>
    <dgm:cxn modelId="{D362C292-4B19-4204-A4C6-F52089BD27F5}" type="presOf" srcId="{E09D3841-C3B8-4599-A46C-1E8670A53E36}" destId="{EA6F42A1-CDE0-4DF0-9E47-64A5721CA3AE}" srcOrd="0" destOrd="0" presId="urn:microsoft.com/office/officeart/2005/8/layout/pList2"/>
    <dgm:cxn modelId="{C061BC75-685B-4B0E-94E8-038622E55435}" type="presOf" srcId="{E8845754-9D52-4D9E-8C1A-CFBF544AA4CB}" destId="{8649F0B3-E6BE-425C-9C8C-8AE7A1C208D8}" srcOrd="0" destOrd="0" presId="urn:microsoft.com/office/officeart/2005/8/layout/pList2"/>
    <dgm:cxn modelId="{AE7ABA8A-4F2F-4834-ADD2-93854D943A96}" type="presOf" srcId="{F5FDEA72-C64E-4A03-9741-399767CABD2C}" destId="{50ABF223-ACDA-4BD8-9605-397034625F8E}" srcOrd="0" destOrd="0" presId="urn:microsoft.com/office/officeart/2005/8/layout/pList2"/>
    <dgm:cxn modelId="{F39316B1-8B1C-4B51-B962-2FE8598BFE61}" type="presOf" srcId="{87D4AAB9-EF2A-4DB6-BA98-68BAD3FB63F1}" destId="{1FB80234-2545-4D84-9779-8F9891FBF80F}" srcOrd="0" destOrd="0" presId="urn:microsoft.com/office/officeart/2005/8/layout/pList2"/>
    <dgm:cxn modelId="{3217AFA8-01EC-42BB-8271-9AAC243C55A1}" srcId="{4303D7C6-2F7B-47D8-BCE4-55431664A05C}" destId="{87D4AAB9-EF2A-4DB6-BA98-68BAD3FB63F1}" srcOrd="0" destOrd="0" parTransId="{34938EFB-184D-4EF1-8283-E900777A70E8}" sibTransId="{C5DEDF38-DB3A-40DF-9C37-4EAF7E93A013}"/>
    <dgm:cxn modelId="{76E2FD10-7186-4B55-BE83-1AD540721740}" srcId="{4303D7C6-2F7B-47D8-BCE4-55431664A05C}" destId="{E09D3841-C3B8-4599-A46C-1E8670A53E36}" srcOrd="2" destOrd="0" parTransId="{8DB284FA-9577-43FB-8017-AD6B1A0222F6}" sibTransId="{15169241-28F9-4E9E-8985-5F05DD0FE21F}"/>
    <dgm:cxn modelId="{D75E89BB-DABB-4212-A7C7-6192EAD71F94}" type="presOf" srcId="{C5DEDF38-DB3A-40DF-9C37-4EAF7E93A013}" destId="{7B1923CE-2B33-456E-9B74-2C43CB17F4C3}" srcOrd="0" destOrd="0" presId="urn:microsoft.com/office/officeart/2005/8/layout/pList2"/>
    <dgm:cxn modelId="{C912B378-0362-43EF-A573-D6BCAA80241D}" type="presOf" srcId="{4303D7C6-2F7B-47D8-BCE4-55431664A05C}" destId="{DF22996E-3D14-4435-A4DF-A38B8D9D9920}" srcOrd="0" destOrd="0" presId="urn:microsoft.com/office/officeart/2005/8/layout/pList2"/>
    <dgm:cxn modelId="{E33C2213-CA44-49A3-A882-49D2E2F3C1DB}" type="presParOf" srcId="{DF22996E-3D14-4435-A4DF-A38B8D9D9920}" destId="{213A5206-8EE7-41C2-BC9C-67FF32974287}" srcOrd="0" destOrd="0" presId="urn:microsoft.com/office/officeart/2005/8/layout/pList2"/>
    <dgm:cxn modelId="{305C1B2E-8569-4D57-BE63-18EFFEE6E19B}" type="presParOf" srcId="{DF22996E-3D14-4435-A4DF-A38B8D9D9920}" destId="{95269B95-5517-4DE9-9D3F-64BE1E161774}" srcOrd="1" destOrd="0" presId="urn:microsoft.com/office/officeart/2005/8/layout/pList2"/>
    <dgm:cxn modelId="{DEEF105A-149A-4F96-9B4D-07F49B9502CD}" type="presParOf" srcId="{95269B95-5517-4DE9-9D3F-64BE1E161774}" destId="{A46383DA-DA1F-480A-B233-6ACFF4865599}" srcOrd="0" destOrd="0" presId="urn:microsoft.com/office/officeart/2005/8/layout/pList2"/>
    <dgm:cxn modelId="{55B72E79-410D-44C2-BD7A-C451D6B645A7}" type="presParOf" srcId="{A46383DA-DA1F-480A-B233-6ACFF4865599}" destId="{1FB80234-2545-4D84-9779-8F9891FBF80F}" srcOrd="0" destOrd="0" presId="urn:microsoft.com/office/officeart/2005/8/layout/pList2"/>
    <dgm:cxn modelId="{F31CF6EF-8200-4680-891C-4D816C69BEB6}" type="presParOf" srcId="{A46383DA-DA1F-480A-B233-6ACFF4865599}" destId="{991BE956-52B4-469C-AB9C-D8EF011FB89C}" srcOrd="1" destOrd="0" presId="urn:microsoft.com/office/officeart/2005/8/layout/pList2"/>
    <dgm:cxn modelId="{2FFAA812-6126-44A1-92A9-5B4108F1FB82}" type="presParOf" srcId="{A46383DA-DA1F-480A-B233-6ACFF4865599}" destId="{6CAE9BC4-7505-403D-9AC3-61C296A2BEE7}" srcOrd="2" destOrd="0" presId="urn:microsoft.com/office/officeart/2005/8/layout/pList2"/>
    <dgm:cxn modelId="{B5214B32-695C-4623-BCCD-78667C0884C0}" type="presParOf" srcId="{95269B95-5517-4DE9-9D3F-64BE1E161774}" destId="{7B1923CE-2B33-456E-9B74-2C43CB17F4C3}" srcOrd="1" destOrd="0" presId="urn:microsoft.com/office/officeart/2005/8/layout/pList2"/>
    <dgm:cxn modelId="{548EE973-EA9F-4DE2-9F52-01500BDBE70C}" type="presParOf" srcId="{95269B95-5517-4DE9-9D3F-64BE1E161774}" destId="{97B08928-CE02-4A12-B496-AE96E4E3241D}" srcOrd="2" destOrd="0" presId="urn:microsoft.com/office/officeart/2005/8/layout/pList2"/>
    <dgm:cxn modelId="{E1AEC1C7-AF68-4A91-9E57-9D224FDE943E}" type="presParOf" srcId="{97B08928-CE02-4A12-B496-AE96E4E3241D}" destId="{50ABF223-ACDA-4BD8-9605-397034625F8E}" srcOrd="0" destOrd="0" presId="urn:microsoft.com/office/officeart/2005/8/layout/pList2"/>
    <dgm:cxn modelId="{637350C2-B057-4348-B2D8-C0B99C545127}" type="presParOf" srcId="{97B08928-CE02-4A12-B496-AE96E4E3241D}" destId="{897AE76A-A4C8-4A1A-9010-4776021D3507}" srcOrd="1" destOrd="0" presId="urn:microsoft.com/office/officeart/2005/8/layout/pList2"/>
    <dgm:cxn modelId="{260E06AF-023C-473A-9ACE-C8D6E09168BD}" type="presParOf" srcId="{97B08928-CE02-4A12-B496-AE96E4E3241D}" destId="{22ACEECB-C4B7-4AEA-9C82-9A51E051FEF2}" srcOrd="2" destOrd="0" presId="urn:microsoft.com/office/officeart/2005/8/layout/pList2"/>
    <dgm:cxn modelId="{0548A9DA-2E29-4B86-AE5D-772AA7AB10BC}" type="presParOf" srcId="{95269B95-5517-4DE9-9D3F-64BE1E161774}" destId="{8649F0B3-E6BE-425C-9C8C-8AE7A1C208D8}" srcOrd="3" destOrd="0" presId="urn:microsoft.com/office/officeart/2005/8/layout/pList2"/>
    <dgm:cxn modelId="{109DC04C-0226-4A09-B003-87D664AEC496}" type="presParOf" srcId="{95269B95-5517-4DE9-9D3F-64BE1E161774}" destId="{9A2B12FB-4F9F-4A77-B75F-AC3EFBAB7C62}" srcOrd="4" destOrd="0" presId="urn:microsoft.com/office/officeart/2005/8/layout/pList2"/>
    <dgm:cxn modelId="{D2282EC3-8F9E-4E95-A95B-B392689FC161}" type="presParOf" srcId="{9A2B12FB-4F9F-4A77-B75F-AC3EFBAB7C62}" destId="{EA6F42A1-CDE0-4DF0-9E47-64A5721CA3AE}" srcOrd="0" destOrd="0" presId="urn:microsoft.com/office/officeart/2005/8/layout/pList2"/>
    <dgm:cxn modelId="{01F3CDDD-8493-4CAB-B561-1C26ADB68965}" type="presParOf" srcId="{9A2B12FB-4F9F-4A77-B75F-AC3EFBAB7C62}" destId="{4B2916F1-A153-4B6C-8908-645D035F4C35}" srcOrd="1" destOrd="0" presId="urn:microsoft.com/office/officeart/2005/8/layout/pList2"/>
    <dgm:cxn modelId="{0AE9613B-2879-40FE-A352-7CB9FE7E17F2}" type="presParOf" srcId="{9A2B12FB-4F9F-4A77-B75F-AC3EFBAB7C62}" destId="{FB289D40-DE5E-45A1-842C-BFCCB87730C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4C9AA-0DDC-4D72-83A5-32FA2B2D9F46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6171B4-65DD-4064-86C2-2A6B302D1A3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</a:t>
          </a:r>
          <a:r>
            <a:rPr lang="ru-RU" sz="12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ежем.денежную</a:t>
          </a:r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выплату, </a:t>
          </a:r>
          <a:r>
            <a:rPr lang="ru-RU" sz="12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</a:t>
          </a:r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 случае </a:t>
          </a:r>
          <a:r>
            <a:rPr lang="ru-RU" sz="12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рожд</a:t>
          </a:r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3  ребенка или послед. детей до достижения ребенком возраста трех лет</a:t>
          </a:r>
        </a:p>
        <a:p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584</a:t>
          </a:r>
          <a:r>
            <a:rPr lang="ru-RU" sz="15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 </a:t>
          </a:r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руб.;</a:t>
          </a:r>
          <a:endParaRPr lang="ru-RU" sz="12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2372E-23CD-4FC5-8C3E-188E324EF183}" type="parTrans" cxnId="{F8E7CDE9-CFF3-43F3-8556-DC4E4CC5102B}">
      <dgm:prSet/>
      <dgm:spPr/>
      <dgm:t>
        <a:bodyPr/>
        <a:lstStyle/>
        <a:p>
          <a:endParaRPr lang="ru-RU"/>
        </a:p>
      </dgm:t>
    </dgm:pt>
    <dgm:pt modelId="{D73E8500-E77A-4A47-A148-062A0E174A77}" type="sibTrans" cxnId="{F8E7CDE9-CFF3-43F3-8556-DC4E4CC5102B}">
      <dgm:prSet/>
      <dgm:spPr/>
      <dgm:t>
        <a:bodyPr/>
        <a:lstStyle/>
        <a:p>
          <a:endParaRPr lang="ru-RU"/>
        </a:p>
      </dgm:t>
    </dgm:pt>
    <dgm:pt modelId="{B8985E63-F4C0-4D58-88F0-18DF061795E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ежемесячное социальное пособие гражданам, имеющим детей</a:t>
          </a:r>
        </a:p>
        <a:p>
          <a:endParaRPr lang="ru-RU" sz="12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134,3млн.руб.</a:t>
          </a:r>
        </a:p>
        <a:p>
          <a:endParaRPr lang="ru-RU" sz="12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CD447-8D94-4CF7-B7AD-B2AAEB25C81C}" type="parTrans" cxnId="{F5598397-0F90-4A79-AEC4-9C56286FCE4E}">
      <dgm:prSet/>
      <dgm:spPr/>
      <dgm:t>
        <a:bodyPr/>
        <a:lstStyle/>
        <a:p>
          <a:endParaRPr lang="ru-RU"/>
        </a:p>
      </dgm:t>
    </dgm:pt>
    <dgm:pt modelId="{C97AE3C6-B828-4FCA-A0A3-FB0DBC287700}" type="sibTrans" cxnId="{F5598397-0F90-4A79-AEC4-9C56286FCE4E}">
      <dgm:prSet/>
      <dgm:spPr/>
      <dgm:t>
        <a:bodyPr/>
        <a:lstStyle/>
        <a:p>
          <a:endParaRPr lang="ru-RU"/>
        </a:p>
      </dgm:t>
    </dgm:pt>
    <dgm:pt modelId="{DEF450A0-6128-443F-BAD4-BAE79BCA61D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мероприятий по организации и оздоровлению детей в части приобретения путевок </a:t>
          </a:r>
        </a:p>
        <a:p>
          <a:endParaRPr lang="ru-RU" sz="1100" b="1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млн. руб</a:t>
          </a:r>
          <a:r>
            <a:rPr lang="ru-RU" sz="9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9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5A8DF-1302-4152-9B10-9AA08D4DC7FA}" type="parTrans" cxnId="{76F23F83-0EB4-45EF-BEE2-A7089B3A63EF}">
      <dgm:prSet/>
      <dgm:spPr/>
      <dgm:t>
        <a:bodyPr/>
        <a:lstStyle/>
        <a:p>
          <a:endParaRPr lang="ru-RU"/>
        </a:p>
      </dgm:t>
    </dgm:pt>
    <dgm:pt modelId="{0A610446-81CB-4226-8829-9D8F0F3429E7}" type="sibTrans" cxnId="{76F23F83-0EB4-45EF-BEE2-A7089B3A63EF}">
      <dgm:prSet/>
      <dgm:spPr/>
      <dgm:t>
        <a:bodyPr/>
        <a:lstStyle/>
        <a:p>
          <a:endParaRPr lang="ru-RU"/>
        </a:p>
      </dgm:t>
    </dgm:pt>
    <dgm:pt modelId="{36D4E001-4772-415D-AD2C-4C5323871F46}">
      <dgm:prSet custT="1"/>
      <dgm:spPr/>
      <dgm:t>
        <a:bodyPr/>
        <a:lstStyle/>
        <a:p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маткапитал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рожд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4-го ребенка </a:t>
          </a:r>
        </a:p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sz="1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2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86,6 </a:t>
          </a:r>
          <a:r>
            <a:rPr lang="ru-RU" sz="12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2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620C6-6520-4147-BD00-B320A41C7935}" type="parTrans" cxnId="{840F10C5-E392-46D0-A551-8D9469DCB5A3}">
      <dgm:prSet/>
      <dgm:spPr/>
      <dgm:t>
        <a:bodyPr/>
        <a:lstStyle/>
        <a:p>
          <a:endParaRPr lang="ru-RU"/>
        </a:p>
      </dgm:t>
    </dgm:pt>
    <dgm:pt modelId="{0181EB89-B50F-4B5E-AA38-9D9768711A51}" type="sibTrans" cxnId="{840F10C5-E392-46D0-A551-8D9469DCB5A3}">
      <dgm:prSet/>
      <dgm:spPr/>
      <dgm:t>
        <a:bodyPr/>
        <a:lstStyle/>
        <a:p>
          <a:endParaRPr lang="ru-RU"/>
        </a:p>
      </dgm:t>
    </dgm:pt>
    <dgm:pt modelId="{591A235D-8C6B-4FED-9128-DCFC20A200A3}" type="pres">
      <dgm:prSet presAssocID="{2974C9AA-0DDC-4D72-83A5-32FA2B2D9F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FE562-0B8E-48BA-AD01-19C3311AA90D}" type="pres">
      <dgm:prSet presAssocID="{2974C9AA-0DDC-4D72-83A5-32FA2B2D9F46}" presName="bkgdShp" presStyleLbl="alignAccFollowNode1" presStyleIdx="0" presStyleCnt="1" custLinFactNeighborX="639"/>
      <dgm:spPr>
        <a:solidFill>
          <a:srgbClr val="FFCC99">
            <a:alpha val="90000"/>
          </a:srgbClr>
        </a:solidFill>
      </dgm:spPr>
    </dgm:pt>
    <dgm:pt modelId="{3968FBFF-5482-4626-B61F-B68F10B03F05}" type="pres">
      <dgm:prSet presAssocID="{2974C9AA-0DDC-4D72-83A5-32FA2B2D9F46}" presName="linComp" presStyleCnt="0"/>
      <dgm:spPr/>
    </dgm:pt>
    <dgm:pt modelId="{FD122862-D0E7-4138-ABDD-3C224AF5FA62}" type="pres">
      <dgm:prSet presAssocID="{A36171B4-65DD-4064-86C2-2A6B302D1A37}" presName="compNode" presStyleCnt="0"/>
      <dgm:spPr/>
    </dgm:pt>
    <dgm:pt modelId="{16C01B2C-E24A-48DF-B867-F0499081BA2B}" type="pres">
      <dgm:prSet presAssocID="{A36171B4-65DD-4064-86C2-2A6B302D1A37}" presName="node" presStyleLbl="node1" presStyleIdx="0" presStyleCnt="4" custScaleX="118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82DFB-BCE8-41B0-903D-8D63D4796E8E}" type="pres">
      <dgm:prSet presAssocID="{A36171B4-65DD-4064-86C2-2A6B302D1A37}" presName="invisiNode" presStyleLbl="node1" presStyleIdx="0" presStyleCnt="4"/>
      <dgm:spPr/>
    </dgm:pt>
    <dgm:pt modelId="{B2A93598-48D3-496F-AFF5-B6320EA00B3B}" type="pres">
      <dgm:prSet presAssocID="{A36171B4-65DD-4064-86C2-2A6B302D1A37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C9CDED60-9644-4C41-A401-5991DE5A71D2}" type="pres">
      <dgm:prSet presAssocID="{D73E8500-E77A-4A47-A148-062A0E174A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BFA755-BF8E-41A3-BEF0-9772EA64D846}" type="pres">
      <dgm:prSet presAssocID="{B8985E63-F4C0-4D58-88F0-18DF061795E5}" presName="compNode" presStyleCnt="0"/>
      <dgm:spPr/>
    </dgm:pt>
    <dgm:pt modelId="{A36B185C-E770-4598-BBA8-2B568292CEB9}" type="pres">
      <dgm:prSet presAssocID="{B8985E63-F4C0-4D58-88F0-18DF061795E5}" presName="node" presStyleLbl="node1" presStyleIdx="1" presStyleCnt="4" custLinFactNeighborX="189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B7252-0357-4460-8CE2-AEE9644CEAB1}" type="pres">
      <dgm:prSet presAssocID="{B8985E63-F4C0-4D58-88F0-18DF061795E5}" presName="invisiNode" presStyleLbl="node1" presStyleIdx="1" presStyleCnt="4"/>
      <dgm:spPr/>
    </dgm:pt>
    <dgm:pt modelId="{5DFCCE17-DDBB-4423-85C6-5FEC685B8736}" type="pres">
      <dgm:prSet presAssocID="{B8985E63-F4C0-4D58-88F0-18DF061795E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0C029C4D-6F5D-49C3-BDF1-0B790CEDCFD2}" type="pres">
      <dgm:prSet presAssocID="{C97AE3C6-B828-4FCA-A0A3-FB0DBC2877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590BB6-498B-4BE3-A492-DED8C21F9BE4}" type="pres">
      <dgm:prSet presAssocID="{DEF450A0-6128-443F-BAD4-BAE79BCA61DA}" presName="compNode" presStyleCnt="0"/>
      <dgm:spPr/>
    </dgm:pt>
    <dgm:pt modelId="{6E6B98C2-F511-469C-8659-C35AD47C0D6E}" type="pres">
      <dgm:prSet presAssocID="{DEF450A0-6128-443F-BAD4-BAE79BCA61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B4974-5CE0-4E1E-9C28-5AF95ACAABA4}" type="pres">
      <dgm:prSet presAssocID="{DEF450A0-6128-443F-BAD4-BAE79BCA61DA}" presName="invisiNode" presStyleLbl="node1" presStyleIdx="2" presStyleCnt="4"/>
      <dgm:spPr/>
    </dgm:pt>
    <dgm:pt modelId="{926F433B-64D0-4998-91F4-39CFD84BC4EB}" type="pres">
      <dgm:prSet presAssocID="{DEF450A0-6128-443F-BAD4-BAE79BCA61D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C72BD568-8559-40DF-8AA5-891FDC5EAFD5}" type="pres">
      <dgm:prSet presAssocID="{0A610446-81CB-4226-8829-9D8F0F3429E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68C56-2D26-4BF4-BDBD-C36483606BE9}" type="pres">
      <dgm:prSet presAssocID="{36D4E001-4772-415D-AD2C-4C5323871F46}" presName="compNode" presStyleCnt="0"/>
      <dgm:spPr/>
    </dgm:pt>
    <dgm:pt modelId="{752B5E39-699C-49D1-987A-9E15098E853D}" type="pres">
      <dgm:prSet presAssocID="{36D4E001-4772-415D-AD2C-4C5323871F46}" presName="node" presStyleLbl="node1" presStyleIdx="3" presStyleCnt="4" custScaleX="110212" custLinFactNeighborX="846" custLinFactNeighborY="-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11597-2D6F-4AE1-832B-4897D94EC61C}" type="pres">
      <dgm:prSet presAssocID="{36D4E001-4772-415D-AD2C-4C5323871F46}" presName="invisiNode" presStyleLbl="node1" presStyleIdx="3" presStyleCnt="4"/>
      <dgm:spPr/>
    </dgm:pt>
    <dgm:pt modelId="{E2C7156E-7A3D-46A9-9EA6-D7FE5A3AD23A}" type="pres">
      <dgm:prSet presAssocID="{36D4E001-4772-415D-AD2C-4C5323871F46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047ED066-E4AC-4D11-96AE-27B8ABBF8DAB}" type="presOf" srcId="{DEF450A0-6128-443F-BAD4-BAE79BCA61DA}" destId="{6E6B98C2-F511-469C-8659-C35AD47C0D6E}" srcOrd="0" destOrd="0" presId="urn:microsoft.com/office/officeart/2005/8/layout/pList2"/>
    <dgm:cxn modelId="{E67D157E-8715-4D95-A141-C905D30D5C58}" type="presOf" srcId="{0A610446-81CB-4226-8829-9D8F0F3429E7}" destId="{C72BD568-8559-40DF-8AA5-891FDC5EAFD5}" srcOrd="0" destOrd="0" presId="urn:microsoft.com/office/officeart/2005/8/layout/pList2"/>
    <dgm:cxn modelId="{840F10C5-E392-46D0-A551-8D9469DCB5A3}" srcId="{2974C9AA-0DDC-4D72-83A5-32FA2B2D9F46}" destId="{36D4E001-4772-415D-AD2C-4C5323871F46}" srcOrd="3" destOrd="0" parTransId="{371620C6-6520-4147-BD00-B320A41C7935}" sibTransId="{0181EB89-B50F-4B5E-AA38-9D9768711A51}"/>
    <dgm:cxn modelId="{7ACE2423-B991-498D-A0B8-58C7DE9D4A4E}" type="presOf" srcId="{B8985E63-F4C0-4D58-88F0-18DF061795E5}" destId="{A36B185C-E770-4598-BBA8-2B568292CEB9}" srcOrd="0" destOrd="0" presId="urn:microsoft.com/office/officeart/2005/8/layout/pList2"/>
    <dgm:cxn modelId="{76E2F6FC-5AE5-4D4F-BE95-8FCF93EDF13F}" type="presOf" srcId="{C97AE3C6-B828-4FCA-A0A3-FB0DBC287700}" destId="{0C029C4D-6F5D-49C3-BDF1-0B790CEDCFD2}" srcOrd="0" destOrd="0" presId="urn:microsoft.com/office/officeart/2005/8/layout/pList2"/>
    <dgm:cxn modelId="{F8E7CDE9-CFF3-43F3-8556-DC4E4CC5102B}" srcId="{2974C9AA-0DDC-4D72-83A5-32FA2B2D9F46}" destId="{A36171B4-65DD-4064-86C2-2A6B302D1A37}" srcOrd="0" destOrd="0" parTransId="{CCC2372E-23CD-4FC5-8C3E-188E324EF183}" sibTransId="{D73E8500-E77A-4A47-A148-062A0E174A77}"/>
    <dgm:cxn modelId="{82D9E8E7-FCF0-4B2C-A2FA-F02E48AB3A65}" type="presOf" srcId="{D73E8500-E77A-4A47-A148-062A0E174A77}" destId="{C9CDED60-9644-4C41-A401-5991DE5A71D2}" srcOrd="0" destOrd="0" presId="urn:microsoft.com/office/officeart/2005/8/layout/pList2"/>
    <dgm:cxn modelId="{FC59C010-078A-4A14-82E2-A19BF22ECF54}" type="presOf" srcId="{2974C9AA-0DDC-4D72-83A5-32FA2B2D9F46}" destId="{591A235D-8C6B-4FED-9128-DCFC20A200A3}" srcOrd="0" destOrd="0" presId="urn:microsoft.com/office/officeart/2005/8/layout/pList2"/>
    <dgm:cxn modelId="{76F23F83-0EB4-45EF-BEE2-A7089B3A63EF}" srcId="{2974C9AA-0DDC-4D72-83A5-32FA2B2D9F46}" destId="{DEF450A0-6128-443F-BAD4-BAE79BCA61DA}" srcOrd="2" destOrd="0" parTransId="{BB85A8DF-1302-4152-9B10-9AA08D4DC7FA}" sibTransId="{0A610446-81CB-4226-8829-9D8F0F3429E7}"/>
    <dgm:cxn modelId="{92943EAA-4F0C-423C-AD1A-349B9605C873}" type="presOf" srcId="{A36171B4-65DD-4064-86C2-2A6B302D1A37}" destId="{16C01B2C-E24A-48DF-B867-F0499081BA2B}" srcOrd="0" destOrd="0" presId="urn:microsoft.com/office/officeart/2005/8/layout/pList2"/>
    <dgm:cxn modelId="{757DA03B-B40E-4F38-A338-DFFBD7FE91D9}" type="presOf" srcId="{36D4E001-4772-415D-AD2C-4C5323871F46}" destId="{752B5E39-699C-49D1-987A-9E15098E853D}" srcOrd="0" destOrd="0" presId="urn:microsoft.com/office/officeart/2005/8/layout/pList2"/>
    <dgm:cxn modelId="{F5598397-0F90-4A79-AEC4-9C56286FCE4E}" srcId="{2974C9AA-0DDC-4D72-83A5-32FA2B2D9F46}" destId="{B8985E63-F4C0-4D58-88F0-18DF061795E5}" srcOrd="1" destOrd="0" parTransId="{225CD447-8D94-4CF7-B7AD-B2AAEB25C81C}" sibTransId="{C97AE3C6-B828-4FCA-A0A3-FB0DBC287700}"/>
    <dgm:cxn modelId="{D16C15AF-B7CB-4F51-AB6F-37C8D2503197}" type="presParOf" srcId="{591A235D-8C6B-4FED-9128-DCFC20A200A3}" destId="{F45FE562-0B8E-48BA-AD01-19C3311AA90D}" srcOrd="0" destOrd="0" presId="urn:microsoft.com/office/officeart/2005/8/layout/pList2"/>
    <dgm:cxn modelId="{A4292FBB-5854-410A-B171-02FC982862D7}" type="presParOf" srcId="{591A235D-8C6B-4FED-9128-DCFC20A200A3}" destId="{3968FBFF-5482-4626-B61F-B68F10B03F05}" srcOrd="1" destOrd="0" presId="urn:microsoft.com/office/officeart/2005/8/layout/pList2"/>
    <dgm:cxn modelId="{8F59BC60-BCC9-4497-ACBD-83A0A20FA4A8}" type="presParOf" srcId="{3968FBFF-5482-4626-B61F-B68F10B03F05}" destId="{FD122862-D0E7-4138-ABDD-3C224AF5FA62}" srcOrd="0" destOrd="0" presId="urn:microsoft.com/office/officeart/2005/8/layout/pList2"/>
    <dgm:cxn modelId="{5C9A5E87-B420-4D7E-B84A-7B94898F73B2}" type="presParOf" srcId="{FD122862-D0E7-4138-ABDD-3C224AF5FA62}" destId="{16C01B2C-E24A-48DF-B867-F0499081BA2B}" srcOrd="0" destOrd="0" presId="urn:microsoft.com/office/officeart/2005/8/layout/pList2"/>
    <dgm:cxn modelId="{BB50E85B-930F-4E5C-BCAC-2D766713FB60}" type="presParOf" srcId="{FD122862-D0E7-4138-ABDD-3C224AF5FA62}" destId="{E7282DFB-BCE8-41B0-903D-8D63D4796E8E}" srcOrd="1" destOrd="0" presId="urn:microsoft.com/office/officeart/2005/8/layout/pList2"/>
    <dgm:cxn modelId="{0948F815-6A62-46D9-B9E0-A0314B51BA15}" type="presParOf" srcId="{FD122862-D0E7-4138-ABDD-3C224AF5FA62}" destId="{B2A93598-48D3-496F-AFF5-B6320EA00B3B}" srcOrd="2" destOrd="0" presId="urn:microsoft.com/office/officeart/2005/8/layout/pList2"/>
    <dgm:cxn modelId="{15DAD841-FDA5-4197-B5B0-7C182066E397}" type="presParOf" srcId="{3968FBFF-5482-4626-B61F-B68F10B03F05}" destId="{C9CDED60-9644-4C41-A401-5991DE5A71D2}" srcOrd="1" destOrd="0" presId="urn:microsoft.com/office/officeart/2005/8/layout/pList2"/>
    <dgm:cxn modelId="{C9310174-2813-4E7F-8BBC-7C94CF8D31AF}" type="presParOf" srcId="{3968FBFF-5482-4626-B61F-B68F10B03F05}" destId="{46BFA755-BF8E-41A3-BEF0-9772EA64D846}" srcOrd="2" destOrd="0" presId="urn:microsoft.com/office/officeart/2005/8/layout/pList2"/>
    <dgm:cxn modelId="{2F37F28A-0454-4807-93BF-3458FE3572A4}" type="presParOf" srcId="{46BFA755-BF8E-41A3-BEF0-9772EA64D846}" destId="{A36B185C-E770-4598-BBA8-2B568292CEB9}" srcOrd="0" destOrd="0" presId="urn:microsoft.com/office/officeart/2005/8/layout/pList2"/>
    <dgm:cxn modelId="{C6B8E845-4F30-4135-AED9-88BB1C307BCB}" type="presParOf" srcId="{46BFA755-BF8E-41A3-BEF0-9772EA64D846}" destId="{F46B7252-0357-4460-8CE2-AEE9644CEAB1}" srcOrd="1" destOrd="0" presId="urn:microsoft.com/office/officeart/2005/8/layout/pList2"/>
    <dgm:cxn modelId="{36BB4417-0761-468C-B071-5DC33BEEC9F0}" type="presParOf" srcId="{46BFA755-BF8E-41A3-BEF0-9772EA64D846}" destId="{5DFCCE17-DDBB-4423-85C6-5FEC685B8736}" srcOrd="2" destOrd="0" presId="urn:microsoft.com/office/officeart/2005/8/layout/pList2"/>
    <dgm:cxn modelId="{2910F2A8-BAF4-4061-B885-2759AE480FC8}" type="presParOf" srcId="{3968FBFF-5482-4626-B61F-B68F10B03F05}" destId="{0C029C4D-6F5D-49C3-BDF1-0B790CEDCFD2}" srcOrd="3" destOrd="0" presId="urn:microsoft.com/office/officeart/2005/8/layout/pList2"/>
    <dgm:cxn modelId="{405FCA46-7C08-4A95-BD4C-4FE01A1E299E}" type="presParOf" srcId="{3968FBFF-5482-4626-B61F-B68F10B03F05}" destId="{85590BB6-498B-4BE3-A492-DED8C21F9BE4}" srcOrd="4" destOrd="0" presId="urn:microsoft.com/office/officeart/2005/8/layout/pList2"/>
    <dgm:cxn modelId="{6F37F124-B175-4E0E-8B3B-65FE5FB743B4}" type="presParOf" srcId="{85590BB6-498B-4BE3-A492-DED8C21F9BE4}" destId="{6E6B98C2-F511-469C-8659-C35AD47C0D6E}" srcOrd="0" destOrd="0" presId="urn:microsoft.com/office/officeart/2005/8/layout/pList2"/>
    <dgm:cxn modelId="{7B6ED568-13B8-44B1-88FA-BBB4F427E182}" type="presParOf" srcId="{85590BB6-498B-4BE3-A492-DED8C21F9BE4}" destId="{328B4974-5CE0-4E1E-9C28-5AF95ACAABA4}" srcOrd="1" destOrd="0" presId="urn:microsoft.com/office/officeart/2005/8/layout/pList2"/>
    <dgm:cxn modelId="{B0E9ED53-D38A-437F-B790-13693E14B802}" type="presParOf" srcId="{85590BB6-498B-4BE3-A492-DED8C21F9BE4}" destId="{926F433B-64D0-4998-91F4-39CFD84BC4EB}" srcOrd="2" destOrd="0" presId="urn:microsoft.com/office/officeart/2005/8/layout/pList2"/>
    <dgm:cxn modelId="{2AE56E05-7865-419B-910C-A7F6E1FB09F2}" type="presParOf" srcId="{3968FBFF-5482-4626-B61F-B68F10B03F05}" destId="{C72BD568-8559-40DF-8AA5-891FDC5EAFD5}" srcOrd="5" destOrd="0" presId="urn:microsoft.com/office/officeart/2005/8/layout/pList2"/>
    <dgm:cxn modelId="{7D862831-5E8A-4195-8513-33C1560F2765}" type="presParOf" srcId="{3968FBFF-5482-4626-B61F-B68F10B03F05}" destId="{3CB68C56-2D26-4BF4-BDBD-C36483606BE9}" srcOrd="6" destOrd="0" presId="urn:microsoft.com/office/officeart/2005/8/layout/pList2"/>
    <dgm:cxn modelId="{02D71091-6473-4930-97CE-73D0EAF6907D}" type="presParOf" srcId="{3CB68C56-2D26-4BF4-BDBD-C36483606BE9}" destId="{752B5E39-699C-49D1-987A-9E15098E853D}" srcOrd="0" destOrd="0" presId="urn:microsoft.com/office/officeart/2005/8/layout/pList2"/>
    <dgm:cxn modelId="{5DB7270E-C68E-452A-8F71-27941E1F668A}" type="presParOf" srcId="{3CB68C56-2D26-4BF4-BDBD-C36483606BE9}" destId="{53811597-2D6F-4AE1-832B-4897D94EC61C}" srcOrd="1" destOrd="0" presId="urn:microsoft.com/office/officeart/2005/8/layout/pList2"/>
    <dgm:cxn modelId="{ACD236A0-9C8C-416C-9199-58E47C29CE77}" type="presParOf" srcId="{3CB68C56-2D26-4BF4-BDBD-C36483606BE9}" destId="{E2C7156E-7A3D-46A9-9EA6-D7FE5A3AD23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F01C2-C676-41D8-B881-2491DC465731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</dgm:pt>
    <dgm:pt modelId="{A660F8AA-D3B7-4F04-9113-6AAAC7E5B3C2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основных образ программ в дошкольных и общеобразов организациях в сумме 3 956,6 млн.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E2CEA-7CB3-492F-AB2F-BACC2F21E5F3}" type="parTrans" cxnId="{BFE56881-7ECA-447E-89F2-62B7014E1B20}">
      <dgm:prSet/>
      <dgm:spPr/>
      <dgm:t>
        <a:bodyPr/>
        <a:lstStyle/>
        <a:p>
          <a:endParaRPr lang="ru-RU"/>
        </a:p>
      </dgm:t>
    </dgm:pt>
    <dgm:pt modelId="{250C6E04-718D-4E9F-BE89-965D1E555374}" type="sibTrans" cxnId="{BFE56881-7ECA-447E-89F2-62B7014E1B20}">
      <dgm:prSet/>
      <dgm:spPr/>
      <dgm:t>
        <a:bodyPr/>
        <a:lstStyle/>
        <a:p>
          <a:endParaRPr lang="ru-RU"/>
        </a:p>
      </dgm:t>
    </dgm:pt>
    <dgm:pt modelId="{D746FAD4-D97E-495E-B62B-00D689E0899D}">
      <dgm:prSet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доукомплектование учебниками из республиканского бюджета выделены средства в сумме 53,0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2A52C-3D91-4EC4-A9ED-9CBE3C8BB8FC}" type="parTrans" cxnId="{40D45C2A-C028-4EE6-823F-2E9DE3C20193}">
      <dgm:prSet/>
      <dgm:spPr/>
      <dgm:t>
        <a:bodyPr/>
        <a:lstStyle/>
        <a:p>
          <a:endParaRPr lang="ru-RU"/>
        </a:p>
      </dgm:t>
    </dgm:pt>
    <dgm:pt modelId="{7FD030A8-9EA5-42CC-BF78-C1C8E94EC6A4}" type="sibTrans" cxnId="{40D45C2A-C028-4EE6-823F-2E9DE3C20193}">
      <dgm:prSet/>
      <dgm:spPr/>
      <dgm:t>
        <a:bodyPr/>
        <a:lstStyle/>
        <a:p>
          <a:endParaRPr lang="ru-RU"/>
        </a:p>
      </dgm:t>
    </dgm:pt>
    <dgm:pt modelId="{5BE6661C-AE91-4653-8781-350DCA48E33E}">
      <dgm:prSet custT="1"/>
      <dgm:spPr>
        <a:solidFill>
          <a:srgbClr val="FFCC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 общеобразовательных организациях, расположенных в сельской местности, условий для занятий физической культурой и спортом в сумме 1,1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99B87-334F-471D-A981-9E88368C9439}" type="parTrans" cxnId="{85439160-D939-4E60-B97D-60C2D549D1CA}">
      <dgm:prSet/>
      <dgm:spPr/>
      <dgm:t>
        <a:bodyPr/>
        <a:lstStyle/>
        <a:p>
          <a:endParaRPr lang="ru-RU"/>
        </a:p>
      </dgm:t>
    </dgm:pt>
    <dgm:pt modelId="{6031577B-E2F5-4E35-B7F2-388880AEA90C}" type="sibTrans" cxnId="{85439160-D939-4E60-B97D-60C2D549D1CA}">
      <dgm:prSet/>
      <dgm:spPr/>
      <dgm:t>
        <a:bodyPr/>
        <a:lstStyle/>
        <a:p>
          <a:endParaRPr lang="ru-RU"/>
        </a:p>
      </dgm:t>
    </dgm:pt>
    <dgm:pt modelId="{8DB01A47-6F92-451C-819B-2B40817128D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поддержка детей-сирот и детей, оставшихся без попечения родителей, на содержание ребенка в семье опекуна и приемной семье, а также на оплату труда приемному родителю в сумме 86,0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F46D0-CDF5-4EAB-96BB-AEEEE190908D}" type="parTrans" cxnId="{507B74DA-11E5-4B77-B214-8CAA51CEA37B}">
      <dgm:prSet/>
      <dgm:spPr/>
      <dgm:t>
        <a:bodyPr/>
        <a:lstStyle/>
        <a:p>
          <a:endParaRPr lang="ru-RU"/>
        </a:p>
      </dgm:t>
    </dgm:pt>
    <dgm:pt modelId="{217F037B-329B-440C-896B-A6D9C2D8479B}" type="sibTrans" cxnId="{507B74DA-11E5-4B77-B214-8CAA51CEA37B}">
      <dgm:prSet/>
      <dgm:spPr/>
      <dgm:t>
        <a:bodyPr/>
        <a:lstStyle/>
        <a:p>
          <a:endParaRPr lang="ru-RU"/>
        </a:p>
      </dgm:t>
    </dgm:pt>
    <dgm:pt modelId="{E15AD153-97B1-41D1-BA11-D3AAD60909F2}">
      <dgm:prSet custT="1"/>
      <dgm:spPr>
        <a:solidFill>
          <a:srgbClr val="CCFF66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части родительской платы за содержание ребенка в дошкольных муниципальных образовательных учреждениях в сумме 22,4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9D22D-3E64-4FD9-A911-50412B755A92}" type="parTrans" cxnId="{67126B86-23D0-4471-A3A8-1C9916BFEFA8}">
      <dgm:prSet/>
      <dgm:spPr/>
      <dgm:t>
        <a:bodyPr/>
        <a:lstStyle/>
        <a:p>
          <a:endParaRPr lang="ru-RU"/>
        </a:p>
      </dgm:t>
    </dgm:pt>
    <dgm:pt modelId="{551CCB45-014D-43B2-8C89-FB8E3EE59A5E}" type="sibTrans" cxnId="{67126B86-23D0-4471-A3A8-1C9916BFEFA8}">
      <dgm:prSet/>
      <dgm:spPr/>
      <dgm:t>
        <a:bodyPr/>
        <a:lstStyle/>
        <a:p>
          <a:endParaRPr lang="ru-RU"/>
        </a:p>
      </dgm:t>
    </dgm:pt>
    <dgm:pt modelId="{194A7A49-D015-412D-B275-2CEF5CB37B7D}">
      <dgm:prSet custT="1"/>
      <dgm:spPr>
        <a:solidFill>
          <a:srgbClr val="FFCC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«Горячее питание школьников на 2014-2016 годы» - 40,1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F45F0-2C5F-4B41-9F83-ED751268C6ED}" type="parTrans" cxnId="{555803A6-9EB1-420E-A5EE-B7A2F3EA6595}">
      <dgm:prSet/>
      <dgm:spPr/>
      <dgm:t>
        <a:bodyPr/>
        <a:lstStyle/>
        <a:p>
          <a:endParaRPr lang="ru-RU"/>
        </a:p>
      </dgm:t>
    </dgm:pt>
    <dgm:pt modelId="{3E88B631-84C1-44AE-B6DA-CF2CBCC88235}" type="sibTrans" cxnId="{555803A6-9EB1-420E-A5EE-B7A2F3EA6595}">
      <dgm:prSet/>
      <dgm:spPr/>
      <dgm:t>
        <a:bodyPr/>
        <a:lstStyle/>
        <a:p>
          <a:endParaRPr lang="ru-RU"/>
        </a:p>
      </dgm:t>
    </dgm:pt>
    <dgm:pt modelId="{341C875F-8825-48AD-8B2C-7BC2FDD70EF8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переподготовку и повышение квалификации педагогических работников – 24,9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E0CEE-0179-4DBF-A70D-23AA96EE7F3A}" type="parTrans" cxnId="{E5038C07-2AAA-4390-AECA-055E4F5ABF5A}">
      <dgm:prSet/>
      <dgm:spPr/>
      <dgm:t>
        <a:bodyPr/>
        <a:lstStyle/>
        <a:p>
          <a:endParaRPr lang="ru-RU"/>
        </a:p>
      </dgm:t>
    </dgm:pt>
    <dgm:pt modelId="{48ED9F26-494C-4DB6-8AD5-71758D081C0B}" type="sibTrans" cxnId="{E5038C07-2AAA-4390-AECA-055E4F5ABF5A}">
      <dgm:prSet/>
      <dgm:spPr/>
      <dgm:t>
        <a:bodyPr/>
        <a:lstStyle/>
        <a:p>
          <a:endParaRPr lang="ru-RU"/>
        </a:p>
      </dgm:t>
    </dgm:pt>
    <dgm:pt modelId="{19C6A314-AB2E-4F14-8B1F-CE6D94E5C0E7}">
      <dgm:prSet custT="1"/>
      <dgm:spPr>
        <a:solidFill>
          <a:srgbClr val="FEFFC1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выплаты на возмещение расходов по оплате жилых помещений педагогическим работникам в сумме 98,6 млн. рублей;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2C315-0FF1-4236-B367-9E452B17BF98}" type="parTrans" cxnId="{A9434441-3BF1-4FA6-9C38-438836CA1BE1}">
      <dgm:prSet/>
      <dgm:spPr/>
      <dgm:t>
        <a:bodyPr/>
        <a:lstStyle/>
        <a:p>
          <a:endParaRPr lang="ru-RU"/>
        </a:p>
      </dgm:t>
    </dgm:pt>
    <dgm:pt modelId="{F188C1EE-C21F-41A2-BB9C-07640B8A5454}" type="sibTrans" cxnId="{A9434441-3BF1-4FA6-9C38-438836CA1BE1}">
      <dgm:prSet/>
      <dgm:spPr/>
      <dgm:t>
        <a:bodyPr/>
        <a:lstStyle/>
        <a:p>
          <a:endParaRPr lang="ru-RU"/>
        </a:p>
      </dgm:t>
    </dgm:pt>
    <dgm:pt modelId="{0FB1F528-FABC-4093-A0A5-19E8C87D3953}">
      <dgm:prSet custT="1"/>
      <dgm:spPr>
        <a:solidFill>
          <a:srgbClr val="BFD799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спортивно-массовых и физкультурно-оздоровительных мероприятий – 40,5 млн. рублей;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7DC6F-B94B-45AA-8AA7-97208B530182}" type="parTrans" cxnId="{BE369321-E5A9-4FE9-B73D-723ABDD1D6D7}">
      <dgm:prSet/>
      <dgm:spPr/>
      <dgm:t>
        <a:bodyPr/>
        <a:lstStyle/>
        <a:p>
          <a:endParaRPr lang="ru-RU"/>
        </a:p>
      </dgm:t>
    </dgm:pt>
    <dgm:pt modelId="{DE2C223B-D2CE-43D2-8762-F05690BD234E}" type="sibTrans" cxnId="{BE369321-E5A9-4FE9-B73D-723ABDD1D6D7}">
      <dgm:prSet/>
      <dgm:spPr/>
      <dgm:t>
        <a:bodyPr/>
        <a:lstStyle/>
        <a:p>
          <a:endParaRPr lang="ru-RU"/>
        </a:p>
      </dgm:t>
    </dgm:pt>
    <dgm:pt modelId="{BF6E6F9B-734F-4C83-9F3B-948EC7428C0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жилых помещений детям-сиротам – 12,9 млн. рублей, что позволило приобрести 28 квартир для детей-сирот.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AF8F1-E785-4CA3-BFB2-9AEDA6132D51}" type="parTrans" cxnId="{17CF26C4-838F-431B-8466-983BAD213916}">
      <dgm:prSet/>
      <dgm:spPr/>
      <dgm:t>
        <a:bodyPr/>
        <a:lstStyle/>
        <a:p>
          <a:endParaRPr lang="ru-RU"/>
        </a:p>
      </dgm:t>
    </dgm:pt>
    <dgm:pt modelId="{3774EE52-D24B-4E83-A73F-19DFD244C6BF}" type="sibTrans" cxnId="{17CF26C4-838F-431B-8466-983BAD213916}">
      <dgm:prSet/>
      <dgm:spPr/>
      <dgm:t>
        <a:bodyPr/>
        <a:lstStyle/>
        <a:p>
          <a:endParaRPr lang="ru-RU"/>
        </a:p>
      </dgm:t>
    </dgm:pt>
    <dgm:pt modelId="{2DD953E9-89DA-4938-A205-98A8D8C4DBDD}" type="pres">
      <dgm:prSet presAssocID="{F61F01C2-C676-41D8-B881-2491DC465731}" presName="linear" presStyleCnt="0">
        <dgm:presLayoutVars>
          <dgm:dir/>
          <dgm:resizeHandles val="exact"/>
        </dgm:presLayoutVars>
      </dgm:prSet>
      <dgm:spPr/>
    </dgm:pt>
    <dgm:pt modelId="{9BA08E09-0C56-48BE-8A94-0AF2569E315D}" type="pres">
      <dgm:prSet presAssocID="{A660F8AA-D3B7-4F04-9113-6AAAC7E5B3C2}" presName="comp" presStyleCnt="0"/>
      <dgm:spPr/>
    </dgm:pt>
    <dgm:pt modelId="{B8023D80-E861-4A78-A48F-43E509CA0897}" type="pres">
      <dgm:prSet presAssocID="{A660F8AA-D3B7-4F04-9113-6AAAC7E5B3C2}" presName="box" presStyleLbl="node1" presStyleIdx="0" presStyleCnt="10" custScaleX="100000" custScaleY="92823" custLinFactNeighborX="6948" custLinFactNeighborY="7636"/>
      <dgm:spPr/>
      <dgm:t>
        <a:bodyPr/>
        <a:lstStyle/>
        <a:p>
          <a:endParaRPr lang="ru-RU"/>
        </a:p>
      </dgm:t>
    </dgm:pt>
    <dgm:pt modelId="{77BCF61A-2F7F-4910-A068-2E9D8C418BFD}" type="pres">
      <dgm:prSet presAssocID="{A660F8AA-D3B7-4F04-9113-6AAAC7E5B3C2}" presName="img" presStyleLbl="fgImgPlace1" presStyleIdx="0" presStyleCnt="10" custFlipHor="1" custScaleX="31296" custScaleY="120496" custLinFactNeighborX="-33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0651383-1900-4C14-8AEE-59B357317554}" type="pres">
      <dgm:prSet presAssocID="{A660F8AA-D3B7-4F04-9113-6AAAC7E5B3C2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4CF46-7196-4284-9291-589573A4AB46}" type="pres">
      <dgm:prSet presAssocID="{250C6E04-718D-4E9F-BE89-965D1E555374}" presName="spacer" presStyleCnt="0"/>
      <dgm:spPr/>
    </dgm:pt>
    <dgm:pt modelId="{6AE7DC18-2271-47BF-9BA7-CE5ECFA5BD30}" type="pres">
      <dgm:prSet presAssocID="{D746FAD4-D97E-495E-B62B-00D689E0899D}" presName="comp" presStyleCnt="0"/>
      <dgm:spPr/>
    </dgm:pt>
    <dgm:pt modelId="{B29E24F7-934F-4AF3-AE98-03E84CC9E2C2}" type="pres">
      <dgm:prSet presAssocID="{D746FAD4-D97E-495E-B62B-00D689E0899D}" presName="box" presStyleLbl="node1" presStyleIdx="1" presStyleCnt="10" custLinFactNeighborX="-81" custLinFactNeighborY="4978"/>
      <dgm:spPr/>
      <dgm:t>
        <a:bodyPr/>
        <a:lstStyle/>
        <a:p>
          <a:endParaRPr lang="ru-RU"/>
        </a:p>
      </dgm:t>
    </dgm:pt>
    <dgm:pt modelId="{0E164674-4AAC-4BF9-9C0C-EE7B5721D4C3}" type="pres">
      <dgm:prSet presAssocID="{D746FAD4-D97E-495E-B62B-00D689E0899D}" presName="img" presStyleLbl="fgImgPlace1" presStyleIdx="1" presStyleCnt="10" custScaleX="31293" custScaleY="124725" custLinFactNeighborX="-3234" custLinFactNeighborY="103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CBD2E22-557A-4B64-918D-4C8927E4958B}" type="pres">
      <dgm:prSet presAssocID="{D746FAD4-D97E-495E-B62B-00D689E0899D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37DA-26F0-4F47-9C25-B4E5D6076887}" type="pres">
      <dgm:prSet presAssocID="{7FD030A8-9EA5-42CC-BF78-C1C8E94EC6A4}" presName="spacer" presStyleCnt="0"/>
      <dgm:spPr/>
    </dgm:pt>
    <dgm:pt modelId="{068E9A68-4E83-4BD9-A745-BEAA308C4010}" type="pres">
      <dgm:prSet presAssocID="{5BE6661C-AE91-4653-8781-350DCA48E33E}" presName="comp" presStyleCnt="0"/>
      <dgm:spPr/>
    </dgm:pt>
    <dgm:pt modelId="{0C1994B1-4970-435D-83AB-B390775853EC}" type="pres">
      <dgm:prSet presAssocID="{5BE6661C-AE91-4653-8781-350DCA48E33E}" presName="box" presStyleLbl="node1" presStyleIdx="2" presStyleCnt="10"/>
      <dgm:spPr/>
      <dgm:t>
        <a:bodyPr/>
        <a:lstStyle/>
        <a:p>
          <a:endParaRPr lang="ru-RU"/>
        </a:p>
      </dgm:t>
    </dgm:pt>
    <dgm:pt modelId="{59666208-B9A4-4FAC-9410-30E95E9FBD48}" type="pres">
      <dgm:prSet presAssocID="{5BE6661C-AE91-4653-8781-350DCA48E33E}" presName="img" presStyleLbl="fgImgPlace1" presStyleIdx="2" presStyleCnt="10" custScaleX="32102" custScaleY="129927" custLinFactNeighborX="1617" custLinFactNeighborY="62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3C9A96E1-4A7F-4214-986D-E7B1D2E04F56}" type="pres">
      <dgm:prSet presAssocID="{5BE6661C-AE91-4653-8781-350DCA48E33E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11B9A-B886-47C8-AEA2-5877B85C2C59}" type="pres">
      <dgm:prSet presAssocID="{6031577B-E2F5-4E35-B7F2-388880AEA90C}" presName="spacer" presStyleCnt="0"/>
      <dgm:spPr/>
    </dgm:pt>
    <dgm:pt modelId="{502A8610-8132-4917-B111-45EB899156AC}" type="pres">
      <dgm:prSet presAssocID="{BF6E6F9B-734F-4C83-9F3B-948EC7428C02}" presName="comp" presStyleCnt="0"/>
      <dgm:spPr/>
    </dgm:pt>
    <dgm:pt modelId="{4EF52C86-F67B-4C48-8A40-64FF6C4AC874}" type="pres">
      <dgm:prSet presAssocID="{BF6E6F9B-734F-4C83-9F3B-948EC7428C02}" presName="box" presStyleLbl="node1" presStyleIdx="3" presStyleCnt="10"/>
      <dgm:spPr/>
      <dgm:t>
        <a:bodyPr/>
        <a:lstStyle/>
        <a:p>
          <a:endParaRPr lang="ru-RU"/>
        </a:p>
      </dgm:t>
    </dgm:pt>
    <dgm:pt modelId="{E92C356F-3A33-4792-9C19-0D02A86A3996}" type="pres">
      <dgm:prSet presAssocID="{BF6E6F9B-734F-4C83-9F3B-948EC7428C02}" presName="img" presStyleLbl="fgImgPlace1" presStyleIdx="3" presStyleCnt="10" custScaleX="32590" custScaleY="11407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6FEBDA8D-A590-4A84-8984-59E07758E732}" type="pres">
      <dgm:prSet presAssocID="{BF6E6F9B-734F-4C83-9F3B-948EC7428C02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CABC0-4DDB-4BA5-BA81-198CE379B971}" type="pres">
      <dgm:prSet presAssocID="{3774EE52-D24B-4E83-A73F-19DFD244C6BF}" presName="spacer" presStyleCnt="0"/>
      <dgm:spPr/>
    </dgm:pt>
    <dgm:pt modelId="{CEEE3CC1-7187-42FE-9707-006258224D57}" type="pres">
      <dgm:prSet presAssocID="{8DB01A47-6F92-451C-819B-2B40817128D1}" presName="comp" presStyleCnt="0"/>
      <dgm:spPr/>
    </dgm:pt>
    <dgm:pt modelId="{4B0B1978-712E-4E2D-BDC7-E415E45D5820}" type="pres">
      <dgm:prSet presAssocID="{8DB01A47-6F92-451C-819B-2B40817128D1}" presName="box" presStyleLbl="node1" presStyleIdx="4" presStyleCnt="10"/>
      <dgm:spPr/>
      <dgm:t>
        <a:bodyPr/>
        <a:lstStyle/>
        <a:p>
          <a:endParaRPr lang="ru-RU"/>
        </a:p>
      </dgm:t>
    </dgm:pt>
    <dgm:pt modelId="{04A2294C-2BF0-4DC8-A0C3-071E879D3B35}" type="pres">
      <dgm:prSet presAssocID="{8DB01A47-6F92-451C-819B-2B40817128D1}" presName="img" presStyleLbl="fgImgPlace1" presStyleIdx="4" presStyleCnt="10" custScaleX="35015" custScaleY="11498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F666FC94-771E-4A58-A9D8-D46CA9DA6503}" type="pres">
      <dgm:prSet presAssocID="{8DB01A47-6F92-451C-819B-2B40817128D1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AA8C8-7F04-41C4-999E-15BCE20FA26D}" type="pres">
      <dgm:prSet presAssocID="{217F037B-329B-440C-896B-A6D9C2D8479B}" presName="spacer" presStyleCnt="0"/>
      <dgm:spPr/>
    </dgm:pt>
    <dgm:pt modelId="{731B3865-DF63-4F25-BB18-B54F28F9CC4D}" type="pres">
      <dgm:prSet presAssocID="{E15AD153-97B1-41D1-BA11-D3AAD60909F2}" presName="comp" presStyleCnt="0"/>
      <dgm:spPr/>
    </dgm:pt>
    <dgm:pt modelId="{9B885A45-D88C-4E0D-AA29-B7306713457B}" type="pres">
      <dgm:prSet presAssocID="{E15AD153-97B1-41D1-BA11-D3AAD60909F2}" presName="box" presStyleLbl="node1" presStyleIdx="5" presStyleCnt="10"/>
      <dgm:spPr/>
      <dgm:t>
        <a:bodyPr/>
        <a:lstStyle/>
        <a:p>
          <a:endParaRPr lang="ru-RU"/>
        </a:p>
      </dgm:t>
    </dgm:pt>
    <dgm:pt modelId="{068E84D7-FB22-4E51-B27D-4007150817ED}" type="pres">
      <dgm:prSet presAssocID="{E15AD153-97B1-41D1-BA11-D3AAD60909F2}" presName="img" presStyleLbl="fgImgPlace1" presStyleIdx="5" presStyleCnt="10" custScaleX="30165" custScaleY="11018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47435A-E94F-4140-A44A-B59E35B2768A}" type="pres">
      <dgm:prSet presAssocID="{E15AD153-97B1-41D1-BA11-D3AAD60909F2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10393-E50F-4228-89C5-548CAFD8CA31}" type="pres">
      <dgm:prSet presAssocID="{551CCB45-014D-43B2-8C89-FB8E3EE59A5E}" presName="spacer" presStyleCnt="0"/>
      <dgm:spPr/>
    </dgm:pt>
    <dgm:pt modelId="{F06C5BF7-0B2D-4DFC-9670-184070C0E4FC}" type="pres">
      <dgm:prSet presAssocID="{194A7A49-D015-412D-B275-2CEF5CB37B7D}" presName="comp" presStyleCnt="0"/>
      <dgm:spPr/>
    </dgm:pt>
    <dgm:pt modelId="{B45AF822-F021-4894-8B38-5B3C0577B021}" type="pres">
      <dgm:prSet presAssocID="{194A7A49-D015-412D-B275-2CEF5CB37B7D}" presName="box" presStyleLbl="node1" presStyleIdx="6" presStyleCnt="10"/>
      <dgm:spPr/>
      <dgm:t>
        <a:bodyPr/>
        <a:lstStyle/>
        <a:p>
          <a:endParaRPr lang="ru-RU"/>
        </a:p>
      </dgm:t>
    </dgm:pt>
    <dgm:pt modelId="{0AEDB710-7D6A-4112-A032-C434FA42FE31}" type="pres">
      <dgm:prSet presAssocID="{194A7A49-D015-412D-B275-2CEF5CB37B7D}" presName="img" presStyleLbl="fgImgPlace1" presStyleIdx="6" presStyleCnt="10" custScaleX="28548" custScaleY="11177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E66B39CD-FF57-4CFC-BD32-53D8A632D6D1}" type="pres">
      <dgm:prSet presAssocID="{194A7A49-D015-412D-B275-2CEF5CB37B7D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ED8CF-2782-46C0-BCE7-A2538CAC33F8}" type="pres">
      <dgm:prSet presAssocID="{3E88B631-84C1-44AE-B6DA-CF2CBCC88235}" presName="spacer" presStyleCnt="0"/>
      <dgm:spPr/>
    </dgm:pt>
    <dgm:pt modelId="{2841DFA6-7085-45E0-8D3C-67C4D37BB674}" type="pres">
      <dgm:prSet presAssocID="{341C875F-8825-48AD-8B2C-7BC2FDD70EF8}" presName="comp" presStyleCnt="0"/>
      <dgm:spPr/>
    </dgm:pt>
    <dgm:pt modelId="{B30AF6F0-EEBF-4ECE-8A66-19A6BBAEF0E2}" type="pres">
      <dgm:prSet presAssocID="{341C875F-8825-48AD-8B2C-7BC2FDD70EF8}" presName="box" presStyleLbl="node1" presStyleIdx="7" presStyleCnt="10"/>
      <dgm:spPr/>
      <dgm:t>
        <a:bodyPr/>
        <a:lstStyle/>
        <a:p>
          <a:endParaRPr lang="ru-RU"/>
        </a:p>
      </dgm:t>
    </dgm:pt>
    <dgm:pt modelId="{280B2282-841E-4540-99E1-69BFBB4A2E2A}" type="pres">
      <dgm:prSet presAssocID="{341C875F-8825-48AD-8B2C-7BC2FDD70EF8}" presName="img" presStyleLbl="fgImgPlace1" presStyleIdx="7" presStyleCnt="10" custScaleX="31781" custScaleY="12146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F44689A-5C98-450D-9F5F-49DBDD183A67}" type="pres">
      <dgm:prSet presAssocID="{341C875F-8825-48AD-8B2C-7BC2FDD70EF8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52BC4-61DA-40F6-972A-BE616FE26A30}" type="pres">
      <dgm:prSet presAssocID="{48ED9F26-494C-4DB6-8AD5-71758D081C0B}" presName="spacer" presStyleCnt="0"/>
      <dgm:spPr/>
    </dgm:pt>
    <dgm:pt modelId="{1C42E72D-0EE9-4E47-BF8F-CBDF5C8C26D3}" type="pres">
      <dgm:prSet presAssocID="{19C6A314-AB2E-4F14-8B1F-CE6D94E5C0E7}" presName="comp" presStyleCnt="0"/>
      <dgm:spPr/>
    </dgm:pt>
    <dgm:pt modelId="{1CD51829-F122-4034-919A-D6847084D2D2}" type="pres">
      <dgm:prSet presAssocID="{19C6A314-AB2E-4F14-8B1F-CE6D94E5C0E7}" presName="box" presStyleLbl="node1" presStyleIdx="8" presStyleCnt="10"/>
      <dgm:spPr/>
      <dgm:t>
        <a:bodyPr/>
        <a:lstStyle/>
        <a:p>
          <a:endParaRPr lang="ru-RU"/>
        </a:p>
      </dgm:t>
    </dgm:pt>
    <dgm:pt modelId="{25EF54B6-9C3E-4758-97EA-C722262ECFC4}" type="pres">
      <dgm:prSet presAssocID="{19C6A314-AB2E-4F14-8B1F-CE6D94E5C0E7}" presName="img" presStyleLbl="fgImgPlace1" presStyleIdx="8" presStyleCnt="10" custScaleX="34207" custScaleY="125010" custLinFactNeighborY="6264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12CF360-3039-4756-8DB0-E0C1A3328997}" type="pres">
      <dgm:prSet presAssocID="{19C6A314-AB2E-4F14-8B1F-CE6D94E5C0E7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8747D-5430-4AC2-8C17-3573AD7D9EFB}" type="pres">
      <dgm:prSet presAssocID="{F188C1EE-C21F-41A2-BB9C-07640B8A5454}" presName="spacer" presStyleCnt="0"/>
      <dgm:spPr/>
    </dgm:pt>
    <dgm:pt modelId="{19840DA5-64D2-417F-84BF-6E40625FEF35}" type="pres">
      <dgm:prSet presAssocID="{0FB1F528-FABC-4093-A0A5-19E8C87D3953}" presName="comp" presStyleCnt="0"/>
      <dgm:spPr/>
    </dgm:pt>
    <dgm:pt modelId="{4A5FCB2D-AF10-4B76-BF9E-945BA0F7ACB3}" type="pres">
      <dgm:prSet presAssocID="{0FB1F528-FABC-4093-A0A5-19E8C87D3953}" presName="box" presStyleLbl="node1" presStyleIdx="9" presStyleCnt="10"/>
      <dgm:spPr/>
      <dgm:t>
        <a:bodyPr/>
        <a:lstStyle/>
        <a:p>
          <a:endParaRPr lang="ru-RU"/>
        </a:p>
      </dgm:t>
    </dgm:pt>
    <dgm:pt modelId="{C3078CB9-5028-440F-B52A-4D4E869AC433}" type="pres">
      <dgm:prSet presAssocID="{0FB1F528-FABC-4093-A0A5-19E8C87D3953}" presName="img" presStyleLbl="fgImgPlace1" presStyleIdx="9" presStyleCnt="10" custScaleX="35823" custScaleY="128924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F2D7E5D1-D3E1-465D-9404-4677AC2A304B}" type="pres">
      <dgm:prSet presAssocID="{0FB1F528-FABC-4093-A0A5-19E8C87D3953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39160-D939-4E60-B97D-60C2D549D1CA}" srcId="{F61F01C2-C676-41D8-B881-2491DC465731}" destId="{5BE6661C-AE91-4653-8781-350DCA48E33E}" srcOrd="2" destOrd="0" parTransId="{BB699B87-334F-471D-A981-9E88368C9439}" sibTransId="{6031577B-E2F5-4E35-B7F2-388880AEA90C}"/>
    <dgm:cxn modelId="{F656C696-D441-4AD9-8CEE-D0E56D3AFEB3}" type="presOf" srcId="{0FB1F528-FABC-4093-A0A5-19E8C87D3953}" destId="{F2D7E5D1-D3E1-465D-9404-4677AC2A304B}" srcOrd="1" destOrd="0" presId="urn:microsoft.com/office/officeart/2005/8/layout/vList4"/>
    <dgm:cxn modelId="{5AE73A08-53CD-4FC5-8723-A6A0993C28C5}" type="presOf" srcId="{0FB1F528-FABC-4093-A0A5-19E8C87D3953}" destId="{4A5FCB2D-AF10-4B76-BF9E-945BA0F7ACB3}" srcOrd="0" destOrd="0" presId="urn:microsoft.com/office/officeart/2005/8/layout/vList4"/>
    <dgm:cxn modelId="{9A07BC41-C541-49C6-B9DF-2104413B81FA}" type="presOf" srcId="{A660F8AA-D3B7-4F04-9113-6AAAC7E5B3C2}" destId="{B8023D80-E861-4A78-A48F-43E509CA0897}" srcOrd="0" destOrd="0" presId="urn:microsoft.com/office/officeart/2005/8/layout/vList4"/>
    <dgm:cxn modelId="{FD1E2ADB-40D9-42AE-8589-5938920F6D21}" type="presOf" srcId="{19C6A314-AB2E-4F14-8B1F-CE6D94E5C0E7}" destId="{1CD51829-F122-4034-919A-D6847084D2D2}" srcOrd="0" destOrd="0" presId="urn:microsoft.com/office/officeart/2005/8/layout/vList4"/>
    <dgm:cxn modelId="{D60DC463-6D7E-4E16-BBDC-A768248DE001}" type="presOf" srcId="{5BE6661C-AE91-4653-8781-350DCA48E33E}" destId="{0C1994B1-4970-435D-83AB-B390775853EC}" srcOrd="0" destOrd="0" presId="urn:microsoft.com/office/officeart/2005/8/layout/vList4"/>
    <dgm:cxn modelId="{79E37C9F-FAF7-4882-9542-C4198DD55DCD}" type="presOf" srcId="{341C875F-8825-48AD-8B2C-7BC2FDD70EF8}" destId="{B30AF6F0-EEBF-4ECE-8A66-19A6BBAEF0E2}" srcOrd="0" destOrd="0" presId="urn:microsoft.com/office/officeart/2005/8/layout/vList4"/>
    <dgm:cxn modelId="{507B74DA-11E5-4B77-B214-8CAA51CEA37B}" srcId="{F61F01C2-C676-41D8-B881-2491DC465731}" destId="{8DB01A47-6F92-451C-819B-2B40817128D1}" srcOrd="4" destOrd="0" parTransId="{398F46D0-CDF5-4EAB-96BB-AEEEE190908D}" sibTransId="{217F037B-329B-440C-896B-A6D9C2D8479B}"/>
    <dgm:cxn modelId="{4B9AD355-BC77-49DA-A249-D0F15BB075E5}" type="presOf" srcId="{BF6E6F9B-734F-4C83-9F3B-948EC7428C02}" destId="{6FEBDA8D-A590-4A84-8984-59E07758E732}" srcOrd="1" destOrd="0" presId="urn:microsoft.com/office/officeart/2005/8/layout/vList4"/>
    <dgm:cxn modelId="{3ECC4469-120E-46AF-98B7-03AE12D4C839}" type="presOf" srcId="{5BE6661C-AE91-4653-8781-350DCA48E33E}" destId="{3C9A96E1-4A7F-4214-986D-E7B1D2E04F56}" srcOrd="1" destOrd="0" presId="urn:microsoft.com/office/officeart/2005/8/layout/vList4"/>
    <dgm:cxn modelId="{21F5587A-80B3-4B33-A61D-922DD7A83AC7}" type="presOf" srcId="{341C875F-8825-48AD-8B2C-7BC2FDD70EF8}" destId="{4F44689A-5C98-450D-9F5F-49DBDD183A67}" srcOrd="1" destOrd="0" presId="urn:microsoft.com/office/officeart/2005/8/layout/vList4"/>
    <dgm:cxn modelId="{9B94EB9B-9610-49AC-A6F4-B734E57AA4E5}" type="presOf" srcId="{BF6E6F9B-734F-4C83-9F3B-948EC7428C02}" destId="{4EF52C86-F67B-4C48-8A40-64FF6C4AC874}" srcOrd="0" destOrd="0" presId="urn:microsoft.com/office/officeart/2005/8/layout/vList4"/>
    <dgm:cxn modelId="{A9434441-3BF1-4FA6-9C38-438836CA1BE1}" srcId="{F61F01C2-C676-41D8-B881-2491DC465731}" destId="{19C6A314-AB2E-4F14-8B1F-CE6D94E5C0E7}" srcOrd="8" destOrd="0" parTransId="{2C72C315-0FF1-4236-B367-9E452B17BF98}" sibTransId="{F188C1EE-C21F-41A2-BB9C-07640B8A5454}"/>
    <dgm:cxn modelId="{67126B86-23D0-4471-A3A8-1C9916BFEFA8}" srcId="{F61F01C2-C676-41D8-B881-2491DC465731}" destId="{E15AD153-97B1-41D1-BA11-D3AAD60909F2}" srcOrd="5" destOrd="0" parTransId="{F779D22D-3E64-4FD9-A911-50412B755A92}" sibTransId="{551CCB45-014D-43B2-8C89-FB8E3EE59A5E}"/>
    <dgm:cxn modelId="{BE369321-E5A9-4FE9-B73D-723ABDD1D6D7}" srcId="{F61F01C2-C676-41D8-B881-2491DC465731}" destId="{0FB1F528-FABC-4093-A0A5-19E8C87D3953}" srcOrd="9" destOrd="0" parTransId="{F037DC6F-B94B-45AA-8AA7-97208B530182}" sibTransId="{DE2C223B-D2CE-43D2-8762-F05690BD234E}"/>
    <dgm:cxn modelId="{555803A6-9EB1-420E-A5EE-B7A2F3EA6595}" srcId="{F61F01C2-C676-41D8-B881-2491DC465731}" destId="{194A7A49-D015-412D-B275-2CEF5CB37B7D}" srcOrd="6" destOrd="0" parTransId="{8C5F45F0-2C5F-4B41-9F83-ED751268C6ED}" sibTransId="{3E88B631-84C1-44AE-B6DA-CF2CBCC88235}"/>
    <dgm:cxn modelId="{977F9943-A9DE-42CD-B776-FF3BC288E66C}" type="presOf" srcId="{19C6A314-AB2E-4F14-8B1F-CE6D94E5C0E7}" destId="{112CF360-3039-4756-8DB0-E0C1A3328997}" srcOrd="1" destOrd="0" presId="urn:microsoft.com/office/officeart/2005/8/layout/vList4"/>
    <dgm:cxn modelId="{459F7570-F1FD-4A2D-BD63-07469CF1FB0D}" type="presOf" srcId="{D746FAD4-D97E-495E-B62B-00D689E0899D}" destId="{ACBD2E22-557A-4B64-918D-4C8927E4958B}" srcOrd="1" destOrd="0" presId="urn:microsoft.com/office/officeart/2005/8/layout/vList4"/>
    <dgm:cxn modelId="{E5038C07-2AAA-4390-AECA-055E4F5ABF5A}" srcId="{F61F01C2-C676-41D8-B881-2491DC465731}" destId="{341C875F-8825-48AD-8B2C-7BC2FDD70EF8}" srcOrd="7" destOrd="0" parTransId="{F04E0CEE-0179-4DBF-A70D-23AA96EE7F3A}" sibTransId="{48ED9F26-494C-4DB6-8AD5-71758D081C0B}"/>
    <dgm:cxn modelId="{9D374DEA-8F1D-4CE2-86DB-E2CEDC00E4A4}" type="presOf" srcId="{E15AD153-97B1-41D1-BA11-D3AAD60909F2}" destId="{3C47435A-E94F-4140-A44A-B59E35B2768A}" srcOrd="1" destOrd="0" presId="urn:microsoft.com/office/officeart/2005/8/layout/vList4"/>
    <dgm:cxn modelId="{A032EFC2-C433-47AB-BC8E-E56400A8122E}" type="presOf" srcId="{A660F8AA-D3B7-4F04-9113-6AAAC7E5B3C2}" destId="{A0651383-1900-4C14-8AEE-59B357317554}" srcOrd="1" destOrd="0" presId="urn:microsoft.com/office/officeart/2005/8/layout/vList4"/>
    <dgm:cxn modelId="{FDD7E528-A9D4-4FD9-A0F9-D3C8FA33780B}" type="presOf" srcId="{D746FAD4-D97E-495E-B62B-00D689E0899D}" destId="{B29E24F7-934F-4AF3-AE98-03E84CC9E2C2}" srcOrd="0" destOrd="0" presId="urn:microsoft.com/office/officeart/2005/8/layout/vList4"/>
    <dgm:cxn modelId="{17CF26C4-838F-431B-8466-983BAD213916}" srcId="{F61F01C2-C676-41D8-B881-2491DC465731}" destId="{BF6E6F9B-734F-4C83-9F3B-948EC7428C02}" srcOrd="3" destOrd="0" parTransId="{128AF8F1-E785-4CA3-BFB2-9AEDA6132D51}" sibTransId="{3774EE52-D24B-4E83-A73F-19DFD244C6BF}"/>
    <dgm:cxn modelId="{8DFFE6B2-1B86-4B80-9E13-992FD1B6860A}" type="presOf" srcId="{194A7A49-D015-412D-B275-2CEF5CB37B7D}" destId="{E66B39CD-FF57-4CFC-BD32-53D8A632D6D1}" srcOrd="1" destOrd="0" presId="urn:microsoft.com/office/officeart/2005/8/layout/vList4"/>
    <dgm:cxn modelId="{40D45C2A-C028-4EE6-823F-2E9DE3C20193}" srcId="{F61F01C2-C676-41D8-B881-2491DC465731}" destId="{D746FAD4-D97E-495E-B62B-00D689E0899D}" srcOrd="1" destOrd="0" parTransId="{9E52A52C-3D91-4EC4-A9ED-9CBE3C8BB8FC}" sibTransId="{7FD030A8-9EA5-42CC-BF78-C1C8E94EC6A4}"/>
    <dgm:cxn modelId="{BFE56881-7ECA-447E-89F2-62B7014E1B20}" srcId="{F61F01C2-C676-41D8-B881-2491DC465731}" destId="{A660F8AA-D3B7-4F04-9113-6AAAC7E5B3C2}" srcOrd="0" destOrd="0" parTransId="{DB1E2CEA-7CB3-492F-AB2F-BACC2F21E5F3}" sibTransId="{250C6E04-718D-4E9F-BE89-965D1E555374}"/>
    <dgm:cxn modelId="{BE8C88F7-A1CA-4C68-A595-90782D95559A}" type="presOf" srcId="{8DB01A47-6F92-451C-819B-2B40817128D1}" destId="{4B0B1978-712E-4E2D-BDC7-E415E45D5820}" srcOrd="0" destOrd="0" presId="urn:microsoft.com/office/officeart/2005/8/layout/vList4"/>
    <dgm:cxn modelId="{5F2CC360-DF1D-4DF9-B6D8-FA143315CDCD}" type="presOf" srcId="{8DB01A47-6F92-451C-819B-2B40817128D1}" destId="{F666FC94-771E-4A58-A9D8-D46CA9DA6503}" srcOrd="1" destOrd="0" presId="urn:microsoft.com/office/officeart/2005/8/layout/vList4"/>
    <dgm:cxn modelId="{E53270A3-02D8-4745-A205-E96929D1D5BE}" type="presOf" srcId="{F61F01C2-C676-41D8-B881-2491DC465731}" destId="{2DD953E9-89DA-4938-A205-98A8D8C4DBDD}" srcOrd="0" destOrd="0" presId="urn:microsoft.com/office/officeart/2005/8/layout/vList4"/>
    <dgm:cxn modelId="{8FBF6D3D-6627-4E10-86FF-2CA6BF35D66F}" type="presOf" srcId="{E15AD153-97B1-41D1-BA11-D3AAD60909F2}" destId="{9B885A45-D88C-4E0D-AA29-B7306713457B}" srcOrd="0" destOrd="0" presId="urn:microsoft.com/office/officeart/2005/8/layout/vList4"/>
    <dgm:cxn modelId="{D93F3665-6437-4482-B7E9-6A0A341C4DE7}" type="presOf" srcId="{194A7A49-D015-412D-B275-2CEF5CB37B7D}" destId="{B45AF822-F021-4894-8B38-5B3C0577B021}" srcOrd="0" destOrd="0" presId="urn:microsoft.com/office/officeart/2005/8/layout/vList4"/>
    <dgm:cxn modelId="{FF6C4DFB-112F-4A9E-BF27-B27D72FDDA1D}" type="presParOf" srcId="{2DD953E9-89DA-4938-A205-98A8D8C4DBDD}" destId="{9BA08E09-0C56-48BE-8A94-0AF2569E315D}" srcOrd="0" destOrd="0" presId="urn:microsoft.com/office/officeart/2005/8/layout/vList4"/>
    <dgm:cxn modelId="{D360A603-B93B-4358-837B-3F32D2F690AD}" type="presParOf" srcId="{9BA08E09-0C56-48BE-8A94-0AF2569E315D}" destId="{B8023D80-E861-4A78-A48F-43E509CA0897}" srcOrd="0" destOrd="0" presId="urn:microsoft.com/office/officeart/2005/8/layout/vList4"/>
    <dgm:cxn modelId="{4790D790-445D-4B75-972C-C8BE0D6DF0D1}" type="presParOf" srcId="{9BA08E09-0C56-48BE-8A94-0AF2569E315D}" destId="{77BCF61A-2F7F-4910-A068-2E9D8C418BFD}" srcOrd="1" destOrd="0" presId="urn:microsoft.com/office/officeart/2005/8/layout/vList4"/>
    <dgm:cxn modelId="{1B7CFBBC-D821-4722-8265-84034C5C5926}" type="presParOf" srcId="{9BA08E09-0C56-48BE-8A94-0AF2569E315D}" destId="{A0651383-1900-4C14-8AEE-59B357317554}" srcOrd="2" destOrd="0" presId="urn:microsoft.com/office/officeart/2005/8/layout/vList4"/>
    <dgm:cxn modelId="{412C4D3B-DA7B-430A-B0AE-BCB93E74D52F}" type="presParOf" srcId="{2DD953E9-89DA-4938-A205-98A8D8C4DBDD}" destId="{EF64CF46-7196-4284-9291-589573A4AB46}" srcOrd="1" destOrd="0" presId="urn:microsoft.com/office/officeart/2005/8/layout/vList4"/>
    <dgm:cxn modelId="{0CE36B15-82B1-40A8-94C3-DEFF21326380}" type="presParOf" srcId="{2DD953E9-89DA-4938-A205-98A8D8C4DBDD}" destId="{6AE7DC18-2271-47BF-9BA7-CE5ECFA5BD30}" srcOrd="2" destOrd="0" presId="urn:microsoft.com/office/officeart/2005/8/layout/vList4"/>
    <dgm:cxn modelId="{E0F7211E-33B1-41E9-BC35-0A091B920287}" type="presParOf" srcId="{6AE7DC18-2271-47BF-9BA7-CE5ECFA5BD30}" destId="{B29E24F7-934F-4AF3-AE98-03E84CC9E2C2}" srcOrd="0" destOrd="0" presId="urn:microsoft.com/office/officeart/2005/8/layout/vList4"/>
    <dgm:cxn modelId="{069A32DA-58F6-4F5B-854C-268A7089CDE2}" type="presParOf" srcId="{6AE7DC18-2271-47BF-9BA7-CE5ECFA5BD30}" destId="{0E164674-4AAC-4BF9-9C0C-EE7B5721D4C3}" srcOrd="1" destOrd="0" presId="urn:microsoft.com/office/officeart/2005/8/layout/vList4"/>
    <dgm:cxn modelId="{BE8ED12B-E701-4B00-BE77-B9B7BCF2EFD3}" type="presParOf" srcId="{6AE7DC18-2271-47BF-9BA7-CE5ECFA5BD30}" destId="{ACBD2E22-557A-4B64-918D-4C8927E4958B}" srcOrd="2" destOrd="0" presId="urn:microsoft.com/office/officeart/2005/8/layout/vList4"/>
    <dgm:cxn modelId="{DD74D7DD-09F7-4117-BC54-52E4D50B926A}" type="presParOf" srcId="{2DD953E9-89DA-4938-A205-98A8D8C4DBDD}" destId="{D0E637DA-26F0-4F47-9C25-B4E5D6076887}" srcOrd="3" destOrd="0" presId="urn:microsoft.com/office/officeart/2005/8/layout/vList4"/>
    <dgm:cxn modelId="{CEC99D8B-A303-46BD-8FD0-2DA727208BA3}" type="presParOf" srcId="{2DD953E9-89DA-4938-A205-98A8D8C4DBDD}" destId="{068E9A68-4E83-4BD9-A745-BEAA308C4010}" srcOrd="4" destOrd="0" presId="urn:microsoft.com/office/officeart/2005/8/layout/vList4"/>
    <dgm:cxn modelId="{2482908E-E874-49F8-9D9D-D684F17227C4}" type="presParOf" srcId="{068E9A68-4E83-4BD9-A745-BEAA308C4010}" destId="{0C1994B1-4970-435D-83AB-B390775853EC}" srcOrd="0" destOrd="0" presId="urn:microsoft.com/office/officeart/2005/8/layout/vList4"/>
    <dgm:cxn modelId="{50CCAFA3-8809-447D-839D-36316E0BD1D6}" type="presParOf" srcId="{068E9A68-4E83-4BD9-A745-BEAA308C4010}" destId="{59666208-B9A4-4FAC-9410-30E95E9FBD48}" srcOrd="1" destOrd="0" presId="urn:microsoft.com/office/officeart/2005/8/layout/vList4"/>
    <dgm:cxn modelId="{9F7C4022-AF46-47BB-9518-A0842D1DE873}" type="presParOf" srcId="{068E9A68-4E83-4BD9-A745-BEAA308C4010}" destId="{3C9A96E1-4A7F-4214-986D-E7B1D2E04F56}" srcOrd="2" destOrd="0" presId="urn:microsoft.com/office/officeart/2005/8/layout/vList4"/>
    <dgm:cxn modelId="{BDFD3C4E-BF8E-4372-A739-873921E72A8A}" type="presParOf" srcId="{2DD953E9-89DA-4938-A205-98A8D8C4DBDD}" destId="{A4E11B9A-B886-47C8-AEA2-5877B85C2C59}" srcOrd="5" destOrd="0" presId="urn:microsoft.com/office/officeart/2005/8/layout/vList4"/>
    <dgm:cxn modelId="{D4AC0161-3704-4572-AB12-8BAC75D787B2}" type="presParOf" srcId="{2DD953E9-89DA-4938-A205-98A8D8C4DBDD}" destId="{502A8610-8132-4917-B111-45EB899156AC}" srcOrd="6" destOrd="0" presId="urn:microsoft.com/office/officeart/2005/8/layout/vList4"/>
    <dgm:cxn modelId="{79E82F88-93F7-4B05-AD0C-A397A3289504}" type="presParOf" srcId="{502A8610-8132-4917-B111-45EB899156AC}" destId="{4EF52C86-F67B-4C48-8A40-64FF6C4AC874}" srcOrd="0" destOrd="0" presId="urn:microsoft.com/office/officeart/2005/8/layout/vList4"/>
    <dgm:cxn modelId="{B3ECE644-AFE9-45A5-8CF3-68AD0CA76DBD}" type="presParOf" srcId="{502A8610-8132-4917-B111-45EB899156AC}" destId="{E92C356F-3A33-4792-9C19-0D02A86A3996}" srcOrd="1" destOrd="0" presId="urn:microsoft.com/office/officeart/2005/8/layout/vList4"/>
    <dgm:cxn modelId="{2A52D089-1818-4134-880B-6B05369B1982}" type="presParOf" srcId="{502A8610-8132-4917-B111-45EB899156AC}" destId="{6FEBDA8D-A590-4A84-8984-59E07758E732}" srcOrd="2" destOrd="0" presId="urn:microsoft.com/office/officeart/2005/8/layout/vList4"/>
    <dgm:cxn modelId="{8B43869A-EF02-4165-A71D-417DE1BA4F56}" type="presParOf" srcId="{2DD953E9-89DA-4938-A205-98A8D8C4DBDD}" destId="{443CABC0-4DDB-4BA5-BA81-198CE379B971}" srcOrd="7" destOrd="0" presId="urn:microsoft.com/office/officeart/2005/8/layout/vList4"/>
    <dgm:cxn modelId="{806A59C1-20B6-4DC6-ADDC-DA8DAE51D0B1}" type="presParOf" srcId="{2DD953E9-89DA-4938-A205-98A8D8C4DBDD}" destId="{CEEE3CC1-7187-42FE-9707-006258224D57}" srcOrd="8" destOrd="0" presId="urn:microsoft.com/office/officeart/2005/8/layout/vList4"/>
    <dgm:cxn modelId="{F4EE823A-F590-4E17-A797-DB3EF459120F}" type="presParOf" srcId="{CEEE3CC1-7187-42FE-9707-006258224D57}" destId="{4B0B1978-712E-4E2D-BDC7-E415E45D5820}" srcOrd="0" destOrd="0" presId="urn:microsoft.com/office/officeart/2005/8/layout/vList4"/>
    <dgm:cxn modelId="{4F54A17C-6AC5-47D5-A275-3F43F811858C}" type="presParOf" srcId="{CEEE3CC1-7187-42FE-9707-006258224D57}" destId="{04A2294C-2BF0-4DC8-A0C3-071E879D3B35}" srcOrd="1" destOrd="0" presId="urn:microsoft.com/office/officeart/2005/8/layout/vList4"/>
    <dgm:cxn modelId="{D5A8129A-60FE-43AD-8B62-76CA83360F72}" type="presParOf" srcId="{CEEE3CC1-7187-42FE-9707-006258224D57}" destId="{F666FC94-771E-4A58-A9D8-D46CA9DA6503}" srcOrd="2" destOrd="0" presId="urn:microsoft.com/office/officeart/2005/8/layout/vList4"/>
    <dgm:cxn modelId="{0F746C33-BC4C-4935-8727-AB5070626C07}" type="presParOf" srcId="{2DD953E9-89DA-4938-A205-98A8D8C4DBDD}" destId="{4AAAA8C8-7F04-41C4-999E-15BCE20FA26D}" srcOrd="9" destOrd="0" presId="urn:microsoft.com/office/officeart/2005/8/layout/vList4"/>
    <dgm:cxn modelId="{F8B63542-B34B-4E92-A9F8-44C22870D051}" type="presParOf" srcId="{2DD953E9-89DA-4938-A205-98A8D8C4DBDD}" destId="{731B3865-DF63-4F25-BB18-B54F28F9CC4D}" srcOrd="10" destOrd="0" presId="urn:microsoft.com/office/officeart/2005/8/layout/vList4"/>
    <dgm:cxn modelId="{E56222E8-A564-409E-B0F6-8D907590F462}" type="presParOf" srcId="{731B3865-DF63-4F25-BB18-B54F28F9CC4D}" destId="{9B885A45-D88C-4E0D-AA29-B7306713457B}" srcOrd="0" destOrd="0" presId="urn:microsoft.com/office/officeart/2005/8/layout/vList4"/>
    <dgm:cxn modelId="{317640EB-2783-4BCB-8B4C-AF6E6F2D0759}" type="presParOf" srcId="{731B3865-DF63-4F25-BB18-B54F28F9CC4D}" destId="{068E84D7-FB22-4E51-B27D-4007150817ED}" srcOrd="1" destOrd="0" presId="urn:microsoft.com/office/officeart/2005/8/layout/vList4"/>
    <dgm:cxn modelId="{8248C06E-960B-4205-9676-6DEDE6987634}" type="presParOf" srcId="{731B3865-DF63-4F25-BB18-B54F28F9CC4D}" destId="{3C47435A-E94F-4140-A44A-B59E35B2768A}" srcOrd="2" destOrd="0" presId="urn:microsoft.com/office/officeart/2005/8/layout/vList4"/>
    <dgm:cxn modelId="{9A3F16ED-90FE-488A-8C8F-326063361F4A}" type="presParOf" srcId="{2DD953E9-89DA-4938-A205-98A8D8C4DBDD}" destId="{1B210393-E50F-4228-89C5-548CAFD8CA31}" srcOrd="11" destOrd="0" presId="urn:microsoft.com/office/officeart/2005/8/layout/vList4"/>
    <dgm:cxn modelId="{4DA00F27-0954-4FAE-89D3-8BFEA09F6B8A}" type="presParOf" srcId="{2DD953E9-89DA-4938-A205-98A8D8C4DBDD}" destId="{F06C5BF7-0B2D-4DFC-9670-184070C0E4FC}" srcOrd="12" destOrd="0" presId="urn:microsoft.com/office/officeart/2005/8/layout/vList4"/>
    <dgm:cxn modelId="{6CF798CC-11C8-463E-80F3-013E5670E8C1}" type="presParOf" srcId="{F06C5BF7-0B2D-4DFC-9670-184070C0E4FC}" destId="{B45AF822-F021-4894-8B38-5B3C0577B021}" srcOrd="0" destOrd="0" presId="urn:microsoft.com/office/officeart/2005/8/layout/vList4"/>
    <dgm:cxn modelId="{86159204-9BAD-4536-B730-B31FFB86EE2B}" type="presParOf" srcId="{F06C5BF7-0B2D-4DFC-9670-184070C0E4FC}" destId="{0AEDB710-7D6A-4112-A032-C434FA42FE31}" srcOrd="1" destOrd="0" presId="urn:microsoft.com/office/officeart/2005/8/layout/vList4"/>
    <dgm:cxn modelId="{774F8836-BE77-4539-87F8-E8BBCE1ED0AF}" type="presParOf" srcId="{F06C5BF7-0B2D-4DFC-9670-184070C0E4FC}" destId="{E66B39CD-FF57-4CFC-BD32-53D8A632D6D1}" srcOrd="2" destOrd="0" presId="urn:microsoft.com/office/officeart/2005/8/layout/vList4"/>
    <dgm:cxn modelId="{071B5441-677C-4E88-A790-3B19C0389C3A}" type="presParOf" srcId="{2DD953E9-89DA-4938-A205-98A8D8C4DBDD}" destId="{88AED8CF-2782-46C0-BCE7-A2538CAC33F8}" srcOrd="13" destOrd="0" presId="urn:microsoft.com/office/officeart/2005/8/layout/vList4"/>
    <dgm:cxn modelId="{C27275A8-0082-412E-B933-4AEB1ACDDD26}" type="presParOf" srcId="{2DD953E9-89DA-4938-A205-98A8D8C4DBDD}" destId="{2841DFA6-7085-45E0-8D3C-67C4D37BB674}" srcOrd="14" destOrd="0" presId="urn:microsoft.com/office/officeart/2005/8/layout/vList4"/>
    <dgm:cxn modelId="{C00D0856-6328-4F30-94F1-6A179C7C7ABC}" type="presParOf" srcId="{2841DFA6-7085-45E0-8D3C-67C4D37BB674}" destId="{B30AF6F0-EEBF-4ECE-8A66-19A6BBAEF0E2}" srcOrd="0" destOrd="0" presId="urn:microsoft.com/office/officeart/2005/8/layout/vList4"/>
    <dgm:cxn modelId="{7DE955C9-15CE-4BD1-AF82-48263E51350D}" type="presParOf" srcId="{2841DFA6-7085-45E0-8D3C-67C4D37BB674}" destId="{280B2282-841E-4540-99E1-69BFBB4A2E2A}" srcOrd="1" destOrd="0" presId="urn:microsoft.com/office/officeart/2005/8/layout/vList4"/>
    <dgm:cxn modelId="{533E5AC2-5801-454D-ABB7-EBDD6F4C1006}" type="presParOf" srcId="{2841DFA6-7085-45E0-8D3C-67C4D37BB674}" destId="{4F44689A-5C98-450D-9F5F-49DBDD183A67}" srcOrd="2" destOrd="0" presId="urn:microsoft.com/office/officeart/2005/8/layout/vList4"/>
    <dgm:cxn modelId="{47D2B00F-DE88-44AC-9AA7-0F040E739E83}" type="presParOf" srcId="{2DD953E9-89DA-4938-A205-98A8D8C4DBDD}" destId="{3D552BC4-61DA-40F6-972A-BE616FE26A30}" srcOrd="15" destOrd="0" presId="urn:microsoft.com/office/officeart/2005/8/layout/vList4"/>
    <dgm:cxn modelId="{C835694F-C30B-4CB9-9EB4-FEA9FCC84CFC}" type="presParOf" srcId="{2DD953E9-89DA-4938-A205-98A8D8C4DBDD}" destId="{1C42E72D-0EE9-4E47-BF8F-CBDF5C8C26D3}" srcOrd="16" destOrd="0" presId="urn:microsoft.com/office/officeart/2005/8/layout/vList4"/>
    <dgm:cxn modelId="{FC7B7D4C-EA35-49EB-A293-4DF12C178255}" type="presParOf" srcId="{1C42E72D-0EE9-4E47-BF8F-CBDF5C8C26D3}" destId="{1CD51829-F122-4034-919A-D6847084D2D2}" srcOrd="0" destOrd="0" presId="urn:microsoft.com/office/officeart/2005/8/layout/vList4"/>
    <dgm:cxn modelId="{D820A491-7766-433A-820A-069344B190DD}" type="presParOf" srcId="{1C42E72D-0EE9-4E47-BF8F-CBDF5C8C26D3}" destId="{25EF54B6-9C3E-4758-97EA-C722262ECFC4}" srcOrd="1" destOrd="0" presId="urn:microsoft.com/office/officeart/2005/8/layout/vList4"/>
    <dgm:cxn modelId="{7390D763-62B4-4A13-B11A-17A53E954526}" type="presParOf" srcId="{1C42E72D-0EE9-4E47-BF8F-CBDF5C8C26D3}" destId="{112CF360-3039-4756-8DB0-E0C1A3328997}" srcOrd="2" destOrd="0" presId="urn:microsoft.com/office/officeart/2005/8/layout/vList4"/>
    <dgm:cxn modelId="{149E9175-6608-4E19-AD16-8703A1BD098C}" type="presParOf" srcId="{2DD953E9-89DA-4938-A205-98A8D8C4DBDD}" destId="{F4C8747D-5430-4AC2-8C17-3573AD7D9EFB}" srcOrd="17" destOrd="0" presId="urn:microsoft.com/office/officeart/2005/8/layout/vList4"/>
    <dgm:cxn modelId="{B3D9F3AF-0CAF-4540-8562-B1EDFE7A3308}" type="presParOf" srcId="{2DD953E9-89DA-4938-A205-98A8D8C4DBDD}" destId="{19840DA5-64D2-417F-84BF-6E40625FEF35}" srcOrd="18" destOrd="0" presId="urn:microsoft.com/office/officeart/2005/8/layout/vList4"/>
    <dgm:cxn modelId="{796DD7DD-9DDE-4DF1-817E-FD239362E0FD}" type="presParOf" srcId="{19840DA5-64D2-417F-84BF-6E40625FEF35}" destId="{4A5FCB2D-AF10-4B76-BF9E-945BA0F7ACB3}" srcOrd="0" destOrd="0" presId="urn:microsoft.com/office/officeart/2005/8/layout/vList4"/>
    <dgm:cxn modelId="{C8576BD2-F65B-49D8-99C1-84E31399F29F}" type="presParOf" srcId="{19840DA5-64D2-417F-84BF-6E40625FEF35}" destId="{C3078CB9-5028-440F-B52A-4D4E869AC433}" srcOrd="1" destOrd="0" presId="urn:microsoft.com/office/officeart/2005/8/layout/vList4"/>
    <dgm:cxn modelId="{4F7C030D-4245-4A0A-85AC-1159A1433463}" type="presParOf" srcId="{19840DA5-64D2-417F-84BF-6E40625FEF35}" destId="{F2D7E5D1-D3E1-465D-9404-4677AC2A30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698503-3A1A-4FBD-B98D-456371DE025C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2416FB2D-D35A-4CD4-9E9F-BEB9C2C7B00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DED8CA1-F717-4F9C-84E9-977F98DED9F1}" type="parTrans" cxnId="{187A66B5-5A2F-40A2-8F50-49F8E6EBB068}">
      <dgm:prSet/>
      <dgm:spPr/>
      <dgm:t>
        <a:bodyPr/>
        <a:lstStyle/>
        <a:p>
          <a:endParaRPr lang="ru-RU"/>
        </a:p>
      </dgm:t>
    </dgm:pt>
    <dgm:pt modelId="{B238DFB6-31A0-457D-8186-BF8BF85EB0A8}" type="sibTrans" cxnId="{187A66B5-5A2F-40A2-8F50-49F8E6EBB068}">
      <dgm:prSet/>
      <dgm:spPr/>
      <dgm:t>
        <a:bodyPr/>
        <a:lstStyle/>
        <a:p>
          <a:endParaRPr lang="ru-RU"/>
        </a:p>
      </dgm:t>
    </dgm:pt>
    <dgm:pt modelId="{B4058EC0-4E8B-4057-8729-701C5AEA7B64}" type="pres">
      <dgm:prSet presAssocID="{D7698503-3A1A-4FBD-B98D-456371DE025C}" presName="arrowDiagram" presStyleCnt="0">
        <dgm:presLayoutVars>
          <dgm:chMax val="5"/>
          <dgm:dir/>
          <dgm:resizeHandles val="exact"/>
        </dgm:presLayoutVars>
      </dgm:prSet>
      <dgm:spPr/>
    </dgm:pt>
    <dgm:pt modelId="{698A8BFD-8C56-42F1-B67E-F89D45C1DC8E}" type="pres">
      <dgm:prSet presAssocID="{D7698503-3A1A-4FBD-B98D-456371DE025C}" presName="arrow" presStyleLbl="bgShp" presStyleIdx="0" presStyleCnt="1" custLinFactNeighborX="170" custLinFactNeighborY="271"/>
      <dgm:spPr>
        <a:solidFill>
          <a:srgbClr val="BFD799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01600" prst="riblet"/>
        </a:sp3d>
      </dgm:spPr>
    </dgm:pt>
    <dgm:pt modelId="{104284C2-FC62-40C9-90AB-07ABD28A8D15}" type="pres">
      <dgm:prSet presAssocID="{D7698503-3A1A-4FBD-B98D-456371DE025C}" presName="arrowDiagram1" presStyleCnt="0">
        <dgm:presLayoutVars>
          <dgm:bulletEnabled val="1"/>
        </dgm:presLayoutVars>
      </dgm:prSet>
      <dgm:spPr/>
    </dgm:pt>
    <dgm:pt modelId="{79D957AE-819E-4EF1-829F-0B2810A97438}" type="pres">
      <dgm:prSet presAssocID="{2416FB2D-D35A-4CD4-9E9F-BEB9C2C7B00C}" presName="bullet1" presStyleLbl="node1" presStyleIdx="0" presStyleCnt="1" custScaleX="319282" custScaleY="313322" custLinFactX="-178824" custLinFactY="20034" custLinFactNeighborX="-200000" custLinFactNeighborY="100000"/>
      <dgm:spPr/>
    </dgm:pt>
    <dgm:pt modelId="{9BDB162D-95EE-470C-8795-38F5E301A6C4}" type="pres">
      <dgm:prSet presAssocID="{2416FB2D-D35A-4CD4-9E9F-BEB9C2C7B00C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A31D93-5202-48EE-81F3-D93B8EB09888}" type="presOf" srcId="{2416FB2D-D35A-4CD4-9E9F-BEB9C2C7B00C}" destId="{9BDB162D-95EE-470C-8795-38F5E301A6C4}" srcOrd="0" destOrd="0" presId="urn:microsoft.com/office/officeart/2005/8/layout/arrow2"/>
    <dgm:cxn modelId="{187A66B5-5A2F-40A2-8F50-49F8E6EBB068}" srcId="{D7698503-3A1A-4FBD-B98D-456371DE025C}" destId="{2416FB2D-D35A-4CD4-9E9F-BEB9C2C7B00C}" srcOrd="0" destOrd="0" parTransId="{2DED8CA1-F717-4F9C-84E9-977F98DED9F1}" sibTransId="{B238DFB6-31A0-457D-8186-BF8BF85EB0A8}"/>
    <dgm:cxn modelId="{DE127BBA-DAF7-4B87-981F-D248B29D7EB2}" type="presOf" srcId="{D7698503-3A1A-4FBD-B98D-456371DE025C}" destId="{B4058EC0-4E8B-4057-8729-701C5AEA7B64}" srcOrd="0" destOrd="0" presId="urn:microsoft.com/office/officeart/2005/8/layout/arrow2"/>
    <dgm:cxn modelId="{1C755672-E79B-4267-B5EE-CB70DE2C3351}" type="presParOf" srcId="{B4058EC0-4E8B-4057-8729-701C5AEA7B64}" destId="{698A8BFD-8C56-42F1-B67E-F89D45C1DC8E}" srcOrd="0" destOrd="0" presId="urn:microsoft.com/office/officeart/2005/8/layout/arrow2"/>
    <dgm:cxn modelId="{982E9809-8301-4A54-BBDE-1BFF338F4D55}" type="presParOf" srcId="{B4058EC0-4E8B-4057-8729-701C5AEA7B64}" destId="{104284C2-FC62-40C9-90AB-07ABD28A8D15}" srcOrd="1" destOrd="0" presId="urn:microsoft.com/office/officeart/2005/8/layout/arrow2"/>
    <dgm:cxn modelId="{8A4BE72A-F70C-41D7-B1B0-8411A7DEF1A6}" type="presParOf" srcId="{104284C2-FC62-40C9-90AB-07ABD28A8D15}" destId="{79D957AE-819E-4EF1-829F-0B2810A97438}" srcOrd="0" destOrd="0" presId="urn:microsoft.com/office/officeart/2005/8/layout/arrow2"/>
    <dgm:cxn modelId="{6143DAA7-583D-4134-9ABC-2F94E23F4C93}" type="presParOf" srcId="{104284C2-FC62-40C9-90AB-07ABD28A8D15}" destId="{9BDB162D-95EE-470C-8795-38F5E301A6C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B3888A-FC25-4EF4-BDFC-6E3B145856DC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20C732-F769-4EB4-A030-7CE8597E8765}">
      <dgm:prSet custT="1"/>
      <dgm:spPr/>
      <dgm:t>
        <a:bodyPr/>
        <a:lstStyle/>
        <a:p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"федеральная гидрогенерирующая компания -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русгидро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".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русгидро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BEC24-B9D8-4B6D-AAA6-4A30C9C31759}" type="parTrans" cxnId="{6D7859CB-CFB5-46AA-B406-53C52B3F81B4}">
      <dgm:prSet/>
      <dgm:spPr/>
      <dgm:t>
        <a:bodyPr/>
        <a:lstStyle/>
        <a:p>
          <a:endParaRPr lang="ru-RU"/>
        </a:p>
      </dgm:t>
    </dgm:pt>
    <dgm:pt modelId="{79AAC82F-15AB-4601-B5CF-49487B3C9E02}" type="sibTrans" cxnId="{6D7859CB-CFB5-46AA-B406-53C52B3F81B4}">
      <dgm:prSet/>
      <dgm:spPr/>
      <dgm:t>
        <a:bodyPr/>
        <a:lstStyle/>
        <a:p>
          <a:endParaRPr lang="ru-RU"/>
        </a:p>
      </dgm:t>
    </dgm:pt>
    <dgm:pt modelId="{ECA3CA5D-ECA4-4BEA-8FDF-1DF28EAD2572}">
      <dgm:prSet custT="1"/>
      <dgm:spPr/>
      <dgm:t>
        <a:bodyPr/>
        <a:lstStyle/>
        <a:p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карачаево-черкесское отделение №8585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поао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"сбербанк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россии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50C91-1C67-4CBF-8DE8-5EE1F3F7FF5E}" type="parTrans" cxnId="{19FC5699-E064-4ECA-97FB-247EEC3016CB}">
      <dgm:prSet/>
      <dgm:spPr/>
      <dgm:t>
        <a:bodyPr/>
        <a:lstStyle/>
        <a:p>
          <a:endParaRPr lang="ru-RU"/>
        </a:p>
      </dgm:t>
    </dgm:pt>
    <dgm:pt modelId="{0A465F25-1FD8-4AA2-A871-6E32DD3CBB42}" type="sibTrans" cxnId="{19FC5699-E064-4ECA-97FB-247EEC3016CB}">
      <dgm:prSet/>
      <dgm:spPr/>
      <dgm:t>
        <a:bodyPr/>
        <a:lstStyle/>
        <a:p>
          <a:endParaRPr lang="ru-RU"/>
        </a:p>
      </dgm:t>
    </dgm:pt>
    <dgm:pt modelId="{D75CABDF-A494-44E0-A390-C39519A0722A}">
      <dgm:prSet custT="1"/>
      <dgm:spPr/>
      <dgm:t>
        <a:bodyPr/>
        <a:lstStyle/>
        <a:p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кавказцемент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1DD06-74DC-4464-9A08-F3BBA728C52E}" type="parTrans" cxnId="{1BECBF29-EEBA-4EF4-A359-8CED58428DCE}">
      <dgm:prSet/>
      <dgm:spPr/>
      <dgm:t>
        <a:bodyPr/>
        <a:lstStyle/>
        <a:p>
          <a:endParaRPr lang="ru-RU"/>
        </a:p>
      </dgm:t>
    </dgm:pt>
    <dgm:pt modelId="{20E459EB-40CD-45BE-87AA-B48D459733CB}" type="sibTrans" cxnId="{1BECBF29-EEBA-4EF4-A359-8CED58428DCE}">
      <dgm:prSet/>
      <dgm:spPr/>
      <dgm:t>
        <a:bodyPr/>
        <a:lstStyle/>
        <a:p>
          <a:endParaRPr lang="ru-RU"/>
        </a:p>
      </dgm:t>
    </dgm:pt>
    <dgm:pt modelId="{4C41CF7A-2749-412B-B37F-29DBB52C237C}">
      <dgm:prSet custT="1"/>
      <dgm:spPr/>
      <dgm:t>
        <a:bodyPr/>
        <a:lstStyle/>
        <a:p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урупский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гок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4D442-D6C0-42EC-AAAF-FB3AABA016AB}" type="parTrans" cxnId="{40E398DD-4CF0-4C83-9008-AF9093EF8578}">
      <dgm:prSet/>
      <dgm:spPr/>
      <dgm:t>
        <a:bodyPr/>
        <a:lstStyle/>
        <a:p>
          <a:endParaRPr lang="ru-RU"/>
        </a:p>
      </dgm:t>
    </dgm:pt>
    <dgm:pt modelId="{28B52447-DA63-4800-890A-F45FFD431269}" type="sibTrans" cxnId="{40E398DD-4CF0-4C83-9008-AF9093EF8578}">
      <dgm:prSet/>
      <dgm:spPr/>
      <dgm:t>
        <a:bodyPr/>
        <a:lstStyle/>
        <a:p>
          <a:endParaRPr lang="ru-RU"/>
        </a:p>
      </dgm:t>
    </dgm:pt>
    <dgm:pt modelId="{E84E9FAA-DE1C-4842-841C-0CC0F2325A45}">
      <dgm:prSet custT="1"/>
      <dgm:spPr/>
      <dgm:t>
        <a:bodyPr/>
        <a:lstStyle/>
        <a:p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мрск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северного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кавказа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"-"карачаево-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черкесскэнерго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980A-B50E-4A1B-A452-0D5489C1242A}" type="parTrans" cxnId="{46CD5519-A715-46CC-B5CA-DA004748275B}">
      <dgm:prSet/>
      <dgm:spPr/>
      <dgm:t>
        <a:bodyPr/>
        <a:lstStyle/>
        <a:p>
          <a:endParaRPr lang="ru-RU"/>
        </a:p>
      </dgm:t>
    </dgm:pt>
    <dgm:pt modelId="{7A8B42A8-4BD3-442D-974E-EB7F5C80855A}" type="sibTrans" cxnId="{46CD5519-A715-46CC-B5CA-DA004748275B}">
      <dgm:prSet/>
      <dgm:spPr/>
      <dgm:t>
        <a:bodyPr/>
        <a:lstStyle/>
        <a:p>
          <a:endParaRPr lang="ru-RU"/>
        </a:p>
      </dgm:t>
    </dgm:pt>
    <dgm:pt modelId="{F6E3E283-0F56-46BF-8C0A-2403815B2FD2}">
      <dgm:prSet custT="1"/>
      <dgm:spPr/>
      <dgm:t>
        <a:bodyPr/>
        <a:lstStyle/>
        <a:p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акционерное общество агрокомбинат "южный"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69847-3630-4BB9-B853-97648261E4D5}" type="parTrans" cxnId="{DF500D12-353A-4D5E-82DA-8C77B411249A}">
      <dgm:prSet/>
      <dgm:spPr/>
      <dgm:t>
        <a:bodyPr/>
        <a:lstStyle/>
        <a:p>
          <a:endParaRPr lang="ru-RU"/>
        </a:p>
      </dgm:t>
    </dgm:pt>
    <dgm:pt modelId="{8682E5A6-0F8F-45C4-869F-8FBEE7E48C38}" type="sibTrans" cxnId="{DF500D12-353A-4D5E-82DA-8C77B411249A}">
      <dgm:prSet/>
      <dgm:spPr/>
      <dgm:t>
        <a:bodyPr/>
        <a:lstStyle/>
        <a:p>
          <a:endParaRPr lang="ru-RU"/>
        </a:p>
      </dgm:t>
    </dgm:pt>
    <dgm:pt modelId="{E97C6F59-F162-4244-BE3D-6654E2468A01}">
      <dgm:prSet custT="1"/>
      <dgm:spPr/>
      <dgm:t>
        <a:bodyPr/>
        <a:lstStyle/>
        <a:p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фирма "меркурий"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20F37-E7DB-42E6-BB25-359E17A6000A}" type="parTrans" cxnId="{2D1D6A96-6B25-4FBC-8CCD-51C549B0DF97}">
      <dgm:prSet/>
      <dgm:spPr/>
      <dgm:t>
        <a:bodyPr/>
        <a:lstStyle/>
        <a:p>
          <a:endParaRPr lang="ru-RU"/>
        </a:p>
      </dgm:t>
    </dgm:pt>
    <dgm:pt modelId="{3ABD09C8-D694-40B6-B4D3-9943B60BC241}" type="sibTrans" cxnId="{2D1D6A96-6B25-4FBC-8CCD-51C549B0DF97}">
      <dgm:prSet/>
      <dgm:spPr/>
      <dgm:t>
        <a:bodyPr/>
        <a:lstStyle/>
        <a:p>
          <a:endParaRPr lang="ru-RU"/>
        </a:p>
      </dgm:t>
    </dgm:pt>
    <dgm:pt modelId="{AB3D038A-89FA-426B-A180-6C69FE333C20}">
      <dgm:prSet custT="1"/>
      <dgm:spPr/>
      <dgm:t>
        <a:bodyPr/>
        <a:lstStyle/>
        <a:p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"агропром»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C3271-0F49-44B3-AEED-AB2703527253}" type="parTrans" cxnId="{7ECAA2EF-C950-4E0F-B635-940956553549}">
      <dgm:prSet/>
      <dgm:spPr/>
      <dgm:t>
        <a:bodyPr/>
        <a:lstStyle/>
        <a:p>
          <a:endParaRPr lang="ru-RU"/>
        </a:p>
      </dgm:t>
    </dgm:pt>
    <dgm:pt modelId="{82D5CAD6-5E82-47FA-AD88-4BE54084DBD2}" type="sibTrans" cxnId="{7ECAA2EF-C950-4E0F-B635-940956553549}">
      <dgm:prSet/>
      <dgm:spPr/>
      <dgm:t>
        <a:bodyPr/>
        <a:lstStyle/>
        <a:p>
          <a:endParaRPr lang="ru-RU"/>
        </a:p>
      </dgm:t>
    </dgm:pt>
    <dgm:pt modelId="{A399DC9C-A772-4DAC-9C27-D967930B0772}">
      <dgm:prSet custT="1"/>
      <dgm:spPr/>
      <dgm:t>
        <a:bodyPr/>
        <a:lstStyle/>
        <a:p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ао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газпром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газораспределение </a:t>
          </a:r>
          <a:r>
            <a:rPr lang="ru-RU" sz="1600" b="0" i="0" u="none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черкесск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556DB-2AA7-43F8-9427-7D912978C3AB}" type="parTrans" cxnId="{AE30F917-8EA3-40EE-B739-48358FFCA182}">
      <dgm:prSet/>
      <dgm:spPr/>
      <dgm:t>
        <a:bodyPr/>
        <a:lstStyle/>
        <a:p>
          <a:endParaRPr lang="ru-RU"/>
        </a:p>
      </dgm:t>
    </dgm:pt>
    <dgm:pt modelId="{5E596A8F-188E-4F15-8E04-70946AB37CD5}" type="sibTrans" cxnId="{AE30F917-8EA3-40EE-B739-48358FFCA182}">
      <dgm:prSet/>
      <dgm:spPr/>
      <dgm:t>
        <a:bodyPr/>
        <a:lstStyle/>
        <a:p>
          <a:endParaRPr lang="ru-RU"/>
        </a:p>
      </dgm:t>
    </dgm:pt>
    <dgm:pt modelId="{B4263708-B4E1-4C2A-B062-423B79D6A353}" type="pres">
      <dgm:prSet presAssocID="{0EB3888A-FC25-4EF4-BDFC-6E3B145856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1D1C8-521B-4647-A751-310BD7E8FA21}" type="pres">
      <dgm:prSet presAssocID="{9E20C732-F769-4EB4-A030-7CE8597E8765}" presName="parentLin" presStyleCnt="0"/>
      <dgm:spPr/>
    </dgm:pt>
    <dgm:pt modelId="{122EBB8C-9331-49BA-B183-6D85C1A324E0}" type="pres">
      <dgm:prSet presAssocID="{9E20C732-F769-4EB4-A030-7CE8597E8765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1D2ED514-1F1F-4EF4-A987-853312E6CC18}" type="pres">
      <dgm:prSet presAssocID="{9E20C732-F769-4EB4-A030-7CE8597E8765}" presName="parentText" presStyleLbl="node1" presStyleIdx="0" presStyleCnt="9" custScaleX="126200" custScaleY="127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9708C-ADCE-4F16-A760-C322A479EC42}" type="pres">
      <dgm:prSet presAssocID="{9E20C732-F769-4EB4-A030-7CE8597E8765}" presName="negativeSpace" presStyleCnt="0"/>
      <dgm:spPr/>
    </dgm:pt>
    <dgm:pt modelId="{F5BB4658-8F1B-4CEF-854F-E568B70D18F8}" type="pres">
      <dgm:prSet presAssocID="{9E20C732-F769-4EB4-A030-7CE8597E8765}" presName="childText" presStyleLbl="conFgAcc1" presStyleIdx="0" presStyleCnt="9">
        <dgm:presLayoutVars>
          <dgm:bulletEnabled val="1"/>
        </dgm:presLayoutVars>
      </dgm:prSet>
      <dgm:spPr/>
    </dgm:pt>
    <dgm:pt modelId="{984ABA26-B236-4FA9-9E88-B25E2E4E3394}" type="pres">
      <dgm:prSet presAssocID="{79AAC82F-15AB-4601-B5CF-49487B3C9E02}" presName="spaceBetweenRectangles" presStyleCnt="0"/>
      <dgm:spPr/>
    </dgm:pt>
    <dgm:pt modelId="{C5643C65-F97D-411E-9736-D0FDAC6AF277}" type="pres">
      <dgm:prSet presAssocID="{ECA3CA5D-ECA4-4BEA-8FDF-1DF28EAD2572}" presName="parentLin" presStyleCnt="0"/>
      <dgm:spPr/>
    </dgm:pt>
    <dgm:pt modelId="{4685BF9A-0E7E-4241-9B72-A0DF1D357D75}" type="pres">
      <dgm:prSet presAssocID="{ECA3CA5D-ECA4-4BEA-8FDF-1DF28EAD2572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E4D94633-EEDD-4FB1-8464-96DB0A94270B}" type="pres">
      <dgm:prSet presAssocID="{ECA3CA5D-ECA4-4BEA-8FDF-1DF28EAD2572}" presName="parentText" presStyleLbl="node1" presStyleIdx="1" presStyleCnt="9" custLinFactNeighborX="3191" custLinFactNeighborY="2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4AAB-789B-4162-B51F-1C703317142A}" type="pres">
      <dgm:prSet presAssocID="{ECA3CA5D-ECA4-4BEA-8FDF-1DF28EAD2572}" presName="negativeSpace" presStyleCnt="0"/>
      <dgm:spPr/>
    </dgm:pt>
    <dgm:pt modelId="{662F7A37-DECE-44B6-9FCF-0B0CF7F1585B}" type="pres">
      <dgm:prSet presAssocID="{ECA3CA5D-ECA4-4BEA-8FDF-1DF28EAD2572}" presName="childText" presStyleLbl="conFgAcc1" presStyleIdx="1" presStyleCnt="9">
        <dgm:presLayoutVars>
          <dgm:bulletEnabled val="1"/>
        </dgm:presLayoutVars>
      </dgm:prSet>
      <dgm:spPr/>
    </dgm:pt>
    <dgm:pt modelId="{E999BB50-0376-48A8-A638-D50BFB8102BC}" type="pres">
      <dgm:prSet presAssocID="{0A465F25-1FD8-4AA2-A871-6E32DD3CBB42}" presName="spaceBetweenRectangles" presStyleCnt="0"/>
      <dgm:spPr/>
    </dgm:pt>
    <dgm:pt modelId="{7892AD13-C768-4743-91C7-61FBCD2D2462}" type="pres">
      <dgm:prSet presAssocID="{D75CABDF-A494-44E0-A390-C39519A0722A}" presName="parentLin" presStyleCnt="0"/>
      <dgm:spPr/>
    </dgm:pt>
    <dgm:pt modelId="{CC0CBB87-2ECD-4375-9033-144AAD9BCE79}" type="pres">
      <dgm:prSet presAssocID="{D75CABDF-A494-44E0-A390-C39519A0722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490A531B-0E90-4289-9897-4F790F7BFA2B}" type="pres">
      <dgm:prSet presAssocID="{D75CABDF-A494-44E0-A390-C39519A0722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5AE8A-6FEA-4B95-844B-AA66437D47CD}" type="pres">
      <dgm:prSet presAssocID="{D75CABDF-A494-44E0-A390-C39519A0722A}" presName="negativeSpace" presStyleCnt="0"/>
      <dgm:spPr/>
    </dgm:pt>
    <dgm:pt modelId="{169AC765-C201-4E70-840F-D98F9D73AFB3}" type="pres">
      <dgm:prSet presAssocID="{D75CABDF-A494-44E0-A390-C39519A0722A}" presName="childText" presStyleLbl="conFgAcc1" presStyleIdx="2" presStyleCnt="9">
        <dgm:presLayoutVars>
          <dgm:bulletEnabled val="1"/>
        </dgm:presLayoutVars>
      </dgm:prSet>
      <dgm:spPr/>
    </dgm:pt>
    <dgm:pt modelId="{32645327-9953-4BFA-9798-CEC8224E409D}" type="pres">
      <dgm:prSet presAssocID="{20E459EB-40CD-45BE-87AA-B48D459733CB}" presName="spaceBetweenRectangles" presStyleCnt="0"/>
      <dgm:spPr/>
    </dgm:pt>
    <dgm:pt modelId="{4E099822-E026-4521-BF13-D76F7C113810}" type="pres">
      <dgm:prSet presAssocID="{4C41CF7A-2749-412B-B37F-29DBB52C237C}" presName="parentLin" presStyleCnt="0"/>
      <dgm:spPr/>
    </dgm:pt>
    <dgm:pt modelId="{202A5851-64D6-4141-AE2A-C3C476D2BB6E}" type="pres">
      <dgm:prSet presAssocID="{4C41CF7A-2749-412B-B37F-29DBB52C237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25674985-0F54-485D-B8D2-C0381FCDC66E}" type="pres">
      <dgm:prSet presAssocID="{4C41CF7A-2749-412B-B37F-29DBB52C237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F8663-7FE5-4E8D-8A8F-A62495B8787B}" type="pres">
      <dgm:prSet presAssocID="{4C41CF7A-2749-412B-B37F-29DBB52C237C}" presName="negativeSpace" presStyleCnt="0"/>
      <dgm:spPr/>
    </dgm:pt>
    <dgm:pt modelId="{37C72075-9676-43A3-AE48-50C859A6E265}" type="pres">
      <dgm:prSet presAssocID="{4C41CF7A-2749-412B-B37F-29DBB52C237C}" presName="childText" presStyleLbl="conFgAcc1" presStyleIdx="3" presStyleCnt="9">
        <dgm:presLayoutVars>
          <dgm:bulletEnabled val="1"/>
        </dgm:presLayoutVars>
      </dgm:prSet>
      <dgm:spPr/>
    </dgm:pt>
    <dgm:pt modelId="{AE926787-1712-4886-98A3-DCA2A9DC339E}" type="pres">
      <dgm:prSet presAssocID="{28B52447-DA63-4800-890A-F45FFD431269}" presName="spaceBetweenRectangles" presStyleCnt="0"/>
      <dgm:spPr/>
    </dgm:pt>
    <dgm:pt modelId="{A4BD5CBA-F216-4734-9C35-706594563A7E}" type="pres">
      <dgm:prSet presAssocID="{E84E9FAA-DE1C-4842-841C-0CC0F2325A45}" presName="parentLin" presStyleCnt="0"/>
      <dgm:spPr/>
    </dgm:pt>
    <dgm:pt modelId="{BAD12269-E73F-44E3-BA48-3854D897EB2E}" type="pres">
      <dgm:prSet presAssocID="{E84E9FAA-DE1C-4842-841C-0CC0F2325A45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0DF08DF7-B4C4-408F-A25D-B904C4BF626F}" type="pres">
      <dgm:prSet presAssocID="{E84E9FAA-DE1C-4842-841C-0CC0F2325A4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6DE9-272A-4538-A957-3CE9C3AF869B}" type="pres">
      <dgm:prSet presAssocID="{E84E9FAA-DE1C-4842-841C-0CC0F2325A45}" presName="negativeSpace" presStyleCnt="0"/>
      <dgm:spPr/>
    </dgm:pt>
    <dgm:pt modelId="{0292CA1D-98BA-4715-B85D-D4DAC34022E5}" type="pres">
      <dgm:prSet presAssocID="{E84E9FAA-DE1C-4842-841C-0CC0F2325A45}" presName="childText" presStyleLbl="conFgAcc1" presStyleIdx="4" presStyleCnt="9">
        <dgm:presLayoutVars>
          <dgm:bulletEnabled val="1"/>
        </dgm:presLayoutVars>
      </dgm:prSet>
      <dgm:spPr/>
    </dgm:pt>
    <dgm:pt modelId="{4C400353-4C03-4553-BBD9-C05FF190A263}" type="pres">
      <dgm:prSet presAssocID="{7A8B42A8-4BD3-442D-974E-EB7F5C80855A}" presName="spaceBetweenRectangles" presStyleCnt="0"/>
      <dgm:spPr/>
    </dgm:pt>
    <dgm:pt modelId="{42A9BE49-88F3-4F83-B9F1-BE6A772EC31F}" type="pres">
      <dgm:prSet presAssocID="{F6E3E283-0F56-46BF-8C0A-2403815B2FD2}" presName="parentLin" presStyleCnt="0"/>
      <dgm:spPr/>
    </dgm:pt>
    <dgm:pt modelId="{0FC51C36-2904-4319-A41B-DF29C0CF7A7C}" type="pres">
      <dgm:prSet presAssocID="{F6E3E283-0F56-46BF-8C0A-2403815B2FD2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4004326-727D-4B48-8D98-710AB07677C7}" type="pres">
      <dgm:prSet presAssocID="{F6E3E283-0F56-46BF-8C0A-2403815B2FD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2B920-9940-417F-9C00-3008C4F905BE}" type="pres">
      <dgm:prSet presAssocID="{F6E3E283-0F56-46BF-8C0A-2403815B2FD2}" presName="negativeSpace" presStyleCnt="0"/>
      <dgm:spPr/>
    </dgm:pt>
    <dgm:pt modelId="{C4B470CE-8540-4107-AE2E-20F24414036E}" type="pres">
      <dgm:prSet presAssocID="{F6E3E283-0F56-46BF-8C0A-2403815B2FD2}" presName="childText" presStyleLbl="conFgAcc1" presStyleIdx="5" presStyleCnt="9">
        <dgm:presLayoutVars>
          <dgm:bulletEnabled val="1"/>
        </dgm:presLayoutVars>
      </dgm:prSet>
      <dgm:spPr/>
    </dgm:pt>
    <dgm:pt modelId="{30951D08-9FF3-46D4-9E3C-1F9FD5AF1B5F}" type="pres">
      <dgm:prSet presAssocID="{8682E5A6-0F8F-45C4-869F-8FBEE7E48C38}" presName="spaceBetweenRectangles" presStyleCnt="0"/>
      <dgm:spPr/>
    </dgm:pt>
    <dgm:pt modelId="{6637322D-0F3F-419C-8B9F-96C5AAA7F3A9}" type="pres">
      <dgm:prSet presAssocID="{E97C6F59-F162-4244-BE3D-6654E2468A01}" presName="parentLin" presStyleCnt="0"/>
      <dgm:spPr/>
    </dgm:pt>
    <dgm:pt modelId="{227B0791-54BB-40D1-BE61-F4747B242C5D}" type="pres">
      <dgm:prSet presAssocID="{E97C6F59-F162-4244-BE3D-6654E2468A01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4DEAE8AB-334B-4430-BF06-B7F450F89788}" type="pres">
      <dgm:prSet presAssocID="{E97C6F59-F162-4244-BE3D-6654E2468A0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D3873-2A2E-4818-8047-81CE10721470}" type="pres">
      <dgm:prSet presAssocID="{E97C6F59-F162-4244-BE3D-6654E2468A01}" presName="negativeSpace" presStyleCnt="0"/>
      <dgm:spPr/>
    </dgm:pt>
    <dgm:pt modelId="{06B9961A-E546-4FE2-887C-7F5470FC70BD}" type="pres">
      <dgm:prSet presAssocID="{E97C6F59-F162-4244-BE3D-6654E2468A01}" presName="childText" presStyleLbl="conFgAcc1" presStyleIdx="6" presStyleCnt="9">
        <dgm:presLayoutVars>
          <dgm:bulletEnabled val="1"/>
        </dgm:presLayoutVars>
      </dgm:prSet>
      <dgm:spPr/>
    </dgm:pt>
    <dgm:pt modelId="{ADB085A6-4564-49F4-BC68-40F08914149C}" type="pres">
      <dgm:prSet presAssocID="{3ABD09C8-D694-40B6-B4D3-9943B60BC241}" presName="spaceBetweenRectangles" presStyleCnt="0"/>
      <dgm:spPr/>
    </dgm:pt>
    <dgm:pt modelId="{E9CBA39F-FD0A-4391-8AA5-E5D6E0BE6163}" type="pres">
      <dgm:prSet presAssocID="{AB3D038A-89FA-426B-A180-6C69FE333C20}" presName="parentLin" presStyleCnt="0"/>
      <dgm:spPr/>
    </dgm:pt>
    <dgm:pt modelId="{0F345471-08BC-49F1-950D-E0BF4C696CC6}" type="pres">
      <dgm:prSet presAssocID="{AB3D038A-89FA-426B-A180-6C69FE333C20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3C48D9A6-F6C0-4E8C-A94A-C12BF01309FC}" type="pres">
      <dgm:prSet presAssocID="{AB3D038A-89FA-426B-A180-6C69FE333C2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0E54-6518-423F-923E-1EEC6C141B8A}" type="pres">
      <dgm:prSet presAssocID="{AB3D038A-89FA-426B-A180-6C69FE333C20}" presName="negativeSpace" presStyleCnt="0"/>
      <dgm:spPr/>
    </dgm:pt>
    <dgm:pt modelId="{5D3F7849-CA26-458B-8C8A-23C9B1C1F990}" type="pres">
      <dgm:prSet presAssocID="{AB3D038A-89FA-426B-A180-6C69FE333C20}" presName="childText" presStyleLbl="conFgAcc1" presStyleIdx="7" presStyleCnt="9">
        <dgm:presLayoutVars>
          <dgm:bulletEnabled val="1"/>
        </dgm:presLayoutVars>
      </dgm:prSet>
      <dgm:spPr/>
    </dgm:pt>
    <dgm:pt modelId="{D09F0A4C-2E7D-4E25-BB90-D3C438D539BD}" type="pres">
      <dgm:prSet presAssocID="{82D5CAD6-5E82-47FA-AD88-4BE54084DBD2}" presName="spaceBetweenRectangles" presStyleCnt="0"/>
      <dgm:spPr/>
    </dgm:pt>
    <dgm:pt modelId="{9E46F5FB-4A25-42C8-8391-F6B5E9F25B08}" type="pres">
      <dgm:prSet presAssocID="{A399DC9C-A772-4DAC-9C27-D967930B0772}" presName="parentLin" presStyleCnt="0"/>
      <dgm:spPr/>
    </dgm:pt>
    <dgm:pt modelId="{FC780783-C918-488B-A469-62FEA07099C1}" type="pres">
      <dgm:prSet presAssocID="{A399DC9C-A772-4DAC-9C27-D967930B0772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583966C5-C2C1-4796-98FA-5C5725FA06BA}" type="pres">
      <dgm:prSet presAssocID="{A399DC9C-A772-4DAC-9C27-D967930B077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14DFB-566F-48BA-95EA-2CF34B6BC913}" type="pres">
      <dgm:prSet presAssocID="{A399DC9C-A772-4DAC-9C27-D967930B0772}" presName="negativeSpace" presStyleCnt="0"/>
      <dgm:spPr/>
    </dgm:pt>
    <dgm:pt modelId="{7A8302A6-81C4-46CC-86A4-DE0B2E86FD2F}" type="pres">
      <dgm:prSet presAssocID="{A399DC9C-A772-4DAC-9C27-D967930B0772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1BECBF29-EEBA-4EF4-A359-8CED58428DCE}" srcId="{0EB3888A-FC25-4EF4-BDFC-6E3B145856DC}" destId="{D75CABDF-A494-44E0-A390-C39519A0722A}" srcOrd="2" destOrd="0" parTransId="{2B71DD06-74DC-4464-9A08-F3BBA728C52E}" sibTransId="{20E459EB-40CD-45BE-87AA-B48D459733CB}"/>
    <dgm:cxn modelId="{8F3B7D5F-5FCF-42A3-97C5-058FC369B996}" type="presOf" srcId="{F6E3E283-0F56-46BF-8C0A-2403815B2FD2}" destId="{0FC51C36-2904-4319-A41B-DF29C0CF7A7C}" srcOrd="0" destOrd="0" presId="urn:microsoft.com/office/officeart/2005/8/layout/list1"/>
    <dgm:cxn modelId="{D4A690D9-89B1-4E91-9AC0-AAA7378ABF60}" type="presOf" srcId="{A399DC9C-A772-4DAC-9C27-D967930B0772}" destId="{FC780783-C918-488B-A469-62FEA07099C1}" srcOrd="0" destOrd="0" presId="urn:microsoft.com/office/officeart/2005/8/layout/list1"/>
    <dgm:cxn modelId="{7ECAA2EF-C950-4E0F-B635-940956553549}" srcId="{0EB3888A-FC25-4EF4-BDFC-6E3B145856DC}" destId="{AB3D038A-89FA-426B-A180-6C69FE333C20}" srcOrd="7" destOrd="0" parTransId="{92FC3271-0F49-44B3-AEED-AB2703527253}" sibTransId="{82D5CAD6-5E82-47FA-AD88-4BE54084DBD2}"/>
    <dgm:cxn modelId="{46CD5519-A715-46CC-B5CA-DA004748275B}" srcId="{0EB3888A-FC25-4EF4-BDFC-6E3B145856DC}" destId="{E84E9FAA-DE1C-4842-841C-0CC0F2325A45}" srcOrd="4" destOrd="0" parTransId="{D4D9980A-B50E-4A1B-A452-0D5489C1242A}" sibTransId="{7A8B42A8-4BD3-442D-974E-EB7F5C80855A}"/>
    <dgm:cxn modelId="{FFA26DCF-830D-45E6-BAC6-39825C4F89A1}" type="presOf" srcId="{AB3D038A-89FA-426B-A180-6C69FE333C20}" destId="{0F345471-08BC-49F1-950D-E0BF4C696CC6}" srcOrd="0" destOrd="0" presId="urn:microsoft.com/office/officeart/2005/8/layout/list1"/>
    <dgm:cxn modelId="{5652376A-B2F9-4B7D-A445-645217DFFE1B}" type="presOf" srcId="{AB3D038A-89FA-426B-A180-6C69FE333C20}" destId="{3C48D9A6-F6C0-4E8C-A94A-C12BF01309FC}" srcOrd="1" destOrd="0" presId="urn:microsoft.com/office/officeart/2005/8/layout/list1"/>
    <dgm:cxn modelId="{40E398DD-4CF0-4C83-9008-AF9093EF8578}" srcId="{0EB3888A-FC25-4EF4-BDFC-6E3B145856DC}" destId="{4C41CF7A-2749-412B-B37F-29DBB52C237C}" srcOrd="3" destOrd="0" parTransId="{4134D442-D6C0-42EC-AAAF-FB3AABA016AB}" sibTransId="{28B52447-DA63-4800-890A-F45FFD431269}"/>
    <dgm:cxn modelId="{E789A638-C29B-4547-8EC8-B6DF1744314B}" type="presOf" srcId="{E84E9FAA-DE1C-4842-841C-0CC0F2325A45}" destId="{0DF08DF7-B4C4-408F-A25D-B904C4BF626F}" srcOrd="1" destOrd="0" presId="urn:microsoft.com/office/officeart/2005/8/layout/list1"/>
    <dgm:cxn modelId="{6D7859CB-CFB5-46AA-B406-53C52B3F81B4}" srcId="{0EB3888A-FC25-4EF4-BDFC-6E3B145856DC}" destId="{9E20C732-F769-4EB4-A030-7CE8597E8765}" srcOrd="0" destOrd="0" parTransId="{D0EBEC24-B9D8-4B6D-AAA6-4A30C9C31759}" sibTransId="{79AAC82F-15AB-4601-B5CF-49487B3C9E02}"/>
    <dgm:cxn modelId="{DF682740-25F1-49F9-860E-61BFDC0A5D5D}" type="presOf" srcId="{E97C6F59-F162-4244-BE3D-6654E2468A01}" destId="{227B0791-54BB-40D1-BE61-F4747B242C5D}" srcOrd="0" destOrd="0" presId="urn:microsoft.com/office/officeart/2005/8/layout/list1"/>
    <dgm:cxn modelId="{3FEA7147-0ACC-4DED-BC40-B644E4706BF4}" type="presOf" srcId="{ECA3CA5D-ECA4-4BEA-8FDF-1DF28EAD2572}" destId="{E4D94633-EEDD-4FB1-8464-96DB0A94270B}" srcOrd="1" destOrd="0" presId="urn:microsoft.com/office/officeart/2005/8/layout/list1"/>
    <dgm:cxn modelId="{2140C84F-5A6F-45BB-A668-389767AAAB59}" type="presOf" srcId="{ECA3CA5D-ECA4-4BEA-8FDF-1DF28EAD2572}" destId="{4685BF9A-0E7E-4241-9B72-A0DF1D357D75}" srcOrd="0" destOrd="0" presId="urn:microsoft.com/office/officeart/2005/8/layout/list1"/>
    <dgm:cxn modelId="{2381EEEE-90C7-454E-B429-CB20C3ED0C2D}" type="presOf" srcId="{4C41CF7A-2749-412B-B37F-29DBB52C237C}" destId="{25674985-0F54-485D-B8D2-C0381FCDC66E}" srcOrd="1" destOrd="0" presId="urn:microsoft.com/office/officeart/2005/8/layout/list1"/>
    <dgm:cxn modelId="{7CB172FE-F99D-4BAB-9FF7-20F127CA887A}" type="presOf" srcId="{4C41CF7A-2749-412B-B37F-29DBB52C237C}" destId="{202A5851-64D6-4141-AE2A-C3C476D2BB6E}" srcOrd="0" destOrd="0" presId="urn:microsoft.com/office/officeart/2005/8/layout/list1"/>
    <dgm:cxn modelId="{BD476886-2DA2-497E-846D-C30B65762ADF}" type="presOf" srcId="{F6E3E283-0F56-46BF-8C0A-2403815B2FD2}" destId="{B4004326-727D-4B48-8D98-710AB07677C7}" srcOrd="1" destOrd="0" presId="urn:microsoft.com/office/officeart/2005/8/layout/list1"/>
    <dgm:cxn modelId="{F6CE8A3A-4E76-448B-86A4-87305540030D}" type="presOf" srcId="{0EB3888A-FC25-4EF4-BDFC-6E3B145856DC}" destId="{B4263708-B4E1-4C2A-B062-423B79D6A353}" srcOrd="0" destOrd="0" presId="urn:microsoft.com/office/officeart/2005/8/layout/list1"/>
    <dgm:cxn modelId="{2D1D6A96-6B25-4FBC-8CCD-51C549B0DF97}" srcId="{0EB3888A-FC25-4EF4-BDFC-6E3B145856DC}" destId="{E97C6F59-F162-4244-BE3D-6654E2468A01}" srcOrd="6" destOrd="0" parTransId="{30A20F37-E7DB-42E6-BB25-359E17A6000A}" sibTransId="{3ABD09C8-D694-40B6-B4D3-9943B60BC241}"/>
    <dgm:cxn modelId="{82D9D0F6-4E3D-410E-AC51-6811D84DD278}" type="presOf" srcId="{A399DC9C-A772-4DAC-9C27-D967930B0772}" destId="{583966C5-C2C1-4796-98FA-5C5725FA06BA}" srcOrd="1" destOrd="0" presId="urn:microsoft.com/office/officeart/2005/8/layout/list1"/>
    <dgm:cxn modelId="{19FC5699-E064-4ECA-97FB-247EEC3016CB}" srcId="{0EB3888A-FC25-4EF4-BDFC-6E3B145856DC}" destId="{ECA3CA5D-ECA4-4BEA-8FDF-1DF28EAD2572}" srcOrd="1" destOrd="0" parTransId="{05150C91-1C67-4CBF-8DE8-5EE1F3F7FF5E}" sibTransId="{0A465F25-1FD8-4AA2-A871-6E32DD3CBB42}"/>
    <dgm:cxn modelId="{86AEE289-2E82-4045-938B-985E4612628C}" type="presOf" srcId="{D75CABDF-A494-44E0-A390-C39519A0722A}" destId="{CC0CBB87-2ECD-4375-9033-144AAD9BCE79}" srcOrd="0" destOrd="0" presId="urn:microsoft.com/office/officeart/2005/8/layout/list1"/>
    <dgm:cxn modelId="{BD25AE49-1435-4BA8-9453-2E912E2820D5}" type="presOf" srcId="{E97C6F59-F162-4244-BE3D-6654E2468A01}" destId="{4DEAE8AB-334B-4430-BF06-B7F450F89788}" srcOrd="1" destOrd="0" presId="urn:microsoft.com/office/officeart/2005/8/layout/list1"/>
    <dgm:cxn modelId="{AE30F917-8EA3-40EE-B739-48358FFCA182}" srcId="{0EB3888A-FC25-4EF4-BDFC-6E3B145856DC}" destId="{A399DC9C-A772-4DAC-9C27-D967930B0772}" srcOrd="8" destOrd="0" parTransId="{EBF556DB-2AA7-43F8-9427-7D912978C3AB}" sibTransId="{5E596A8F-188E-4F15-8E04-70946AB37CD5}"/>
    <dgm:cxn modelId="{7AE1465C-B864-4345-BC6A-EAD31331C5EC}" type="presOf" srcId="{9E20C732-F769-4EB4-A030-7CE8597E8765}" destId="{1D2ED514-1F1F-4EF4-A987-853312E6CC18}" srcOrd="1" destOrd="0" presId="urn:microsoft.com/office/officeart/2005/8/layout/list1"/>
    <dgm:cxn modelId="{4874B926-A9AD-4B58-81C0-077A869AE759}" type="presOf" srcId="{E84E9FAA-DE1C-4842-841C-0CC0F2325A45}" destId="{BAD12269-E73F-44E3-BA48-3854D897EB2E}" srcOrd="0" destOrd="0" presId="urn:microsoft.com/office/officeart/2005/8/layout/list1"/>
    <dgm:cxn modelId="{DDB86A00-7140-443A-ADE9-F2160E3B59A1}" type="presOf" srcId="{9E20C732-F769-4EB4-A030-7CE8597E8765}" destId="{122EBB8C-9331-49BA-B183-6D85C1A324E0}" srcOrd="0" destOrd="0" presId="urn:microsoft.com/office/officeart/2005/8/layout/list1"/>
    <dgm:cxn modelId="{D811C546-44D7-46CB-8E07-5C41498ACB9C}" type="presOf" srcId="{D75CABDF-A494-44E0-A390-C39519A0722A}" destId="{490A531B-0E90-4289-9897-4F790F7BFA2B}" srcOrd="1" destOrd="0" presId="urn:microsoft.com/office/officeart/2005/8/layout/list1"/>
    <dgm:cxn modelId="{DF500D12-353A-4D5E-82DA-8C77B411249A}" srcId="{0EB3888A-FC25-4EF4-BDFC-6E3B145856DC}" destId="{F6E3E283-0F56-46BF-8C0A-2403815B2FD2}" srcOrd="5" destOrd="0" parTransId="{AB269847-3630-4BB9-B853-97648261E4D5}" sibTransId="{8682E5A6-0F8F-45C4-869F-8FBEE7E48C38}"/>
    <dgm:cxn modelId="{3E57CC0A-DACD-48C9-B055-A8EE1732B5B1}" type="presParOf" srcId="{B4263708-B4E1-4C2A-B062-423B79D6A353}" destId="{3481D1C8-521B-4647-A751-310BD7E8FA21}" srcOrd="0" destOrd="0" presId="urn:microsoft.com/office/officeart/2005/8/layout/list1"/>
    <dgm:cxn modelId="{1BA50EA4-1DC4-4DEF-9D9D-0CC48E82CCDA}" type="presParOf" srcId="{3481D1C8-521B-4647-A751-310BD7E8FA21}" destId="{122EBB8C-9331-49BA-B183-6D85C1A324E0}" srcOrd="0" destOrd="0" presId="urn:microsoft.com/office/officeart/2005/8/layout/list1"/>
    <dgm:cxn modelId="{FBB5428B-2155-4854-B191-62D9771D8ABC}" type="presParOf" srcId="{3481D1C8-521B-4647-A751-310BD7E8FA21}" destId="{1D2ED514-1F1F-4EF4-A987-853312E6CC18}" srcOrd="1" destOrd="0" presId="urn:microsoft.com/office/officeart/2005/8/layout/list1"/>
    <dgm:cxn modelId="{81E49BBB-EF96-4E49-92E3-92E530EA8BD2}" type="presParOf" srcId="{B4263708-B4E1-4C2A-B062-423B79D6A353}" destId="{46D9708C-ADCE-4F16-A760-C322A479EC42}" srcOrd="1" destOrd="0" presId="urn:microsoft.com/office/officeart/2005/8/layout/list1"/>
    <dgm:cxn modelId="{6430E255-4DFD-4554-8550-DA7529B8FCE7}" type="presParOf" srcId="{B4263708-B4E1-4C2A-B062-423B79D6A353}" destId="{F5BB4658-8F1B-4CEF-854F-E568B70D18F8}" srcOrd="2" destOrd="0" presId="urn:microsoft.com/office/officeart/2005/8/layout/list1"/>
    <dgm:cxn modelId="{6C287E0A-4A2F-4953-BDEE-0897FADF1D73}" type="presParOf" srcId="{B4263708-B4E1-4C2A-B062-423B79D6A353}" destId="{984ABA26-B236-4FA9-9E88-B25E2E4E3394}" srcOrd="3" destOrd="0" presId="urn:microsoft.com/office/officeart/2005/8/layout/list1"/>
    <dgm:cxn modelId="{05834E53-6806-43A3-8BB5-288F73E4F041}" type="presParOf" srcId="{B4263708-B4E1-4C2A-B062-423B79D6A353}" destId="{C5643C65-F97D-411E-9736-D0FDAC6AF277}" srcOrd="4" destOrd="0" presId="urn:microsoft.com/office/officeart/2005/8/layout/list1"/>
    <dgm:cxn modelId="{E4D90ECB-9A6F-49A2-B474-2B66B9D21F23}" type="presParOf" srcId="{C5643C65-F97D-411E-9736-D0FDAC6AF277}" destId="{4685BF9A-0E7E-4241-9B72-A0DF1D357D75}" srcOrd="0" destOrd="0" presId="urn:microsoft.com/office/officeart/2005/8/layout/list1"/>
    <dgm:cxn modelId="{FB4FC76D-42D6-4AF1-9FB8-D6CD7A3E66AF}" type="presParOf" srcId="{C5643C65-F97D-411E-9736-D0FDAC6AF277}" destId="{E4D94633-EEDD-4FB1-8464-96DB0A94270B}" srcOrd="1" destOrd="0" presId="urn:microsoft.com/office/officeart/2005/8/layout/list1"/>
    <dgm:cxn modelId="{9153FCBC-6D9D-43FA-A55F-B23FB4FE8703}" type="presParOf" srcId="{B4263708-B4E1-4C2A-B062-423B79D6A353}" destId="{33FB4AAB-789B-4162-B51F-1C703317142A}" srcOrd="5" destOrd="0" presId="urn:microsoft.com/office/officeart/2005/8/layout/list1"/>
    <dgm:cxn modelId="{B2CE7D62-8FBF-4568-AE34-08604EE7CE79}" type="presParOf" srcId="{B4263708-B4E1-4C2A-B062-423B79D6A353}" destId="{662F7A37-DECE-44B6-9FCF-0B0CF7F1585B}" srcOrd="6" destOrd="0" presId="urn:microsoft.com/office/officeart/2005/8/layout/list1"/>
    <dgm:cxn modelId="{EC2E6C06-8E95-4B5F-BA97-EC37AF43C702}" type="presParOf" srcId="{B4263708-B4E1-4C2A-B062-423B79D6A353}" destId="{E999BB50-0376-48A8-A638-D50BFB8102BC}" srcOrd="7" destOrd="0" presId="urn:microsoft.com/office/officeart/2005/8/layout/list1"/>
    <dgm:cxn modelId="{A90076BA-FAF2-4E01-B9F5-196FA8F10F92}" type="presParOf" srcId="{B4263708-B4E1-4C2A-B062-423B79D6A353}" destId="{7892AD13-C768-4743-91C7-61FBCD2D2462}" srcOrd="8" destOrd="0" presId="urn:microsoft.com/office/officeart/2005/8/layout/list1"/>
    <dgm:cxn modelId="{F559F6CA-211D-4E9D-BCA2-8DB504553B8B}" type="presParOf" srcId="{7892AD13-C768-4743-91C7-61FBCD2D2462}" destId="{CC0CBB87-2ECD-4375-9033-144AAD9BCE79}" srcOrd="0" destOrd="0" presId="urn:microsoft.com/office/officeart/2005/8/layout/list1"/>
    <dgm:cxn modelId="{AD128A0D-4A00-4C91-B42C-572D64C041F5}" type="presParOf" srcId="{7892AD13-C768-4743-91C7-61FBCD2D2462}" destId="{490A531B-0E90-4289-9897-4F790F7BFA2B}" srcOrd="1" destOrd="0" presId="urn:microsoft.com/office/officeart/2005/8/layout/list1"/>
    <dgm:cxn modelId="{80776C70-AEF0-45BA-BB2C-85C6BCE5524B}" type="presParOf" srcId="{B4263708-B4E1-4C2A-B062-423B79D6A353}" destId="{48A5AE8A-6FEA-4B95-844B-AA66437D47CD}" srcOrd="9" destOrd="0" presId="urn:microsoft.com/office/officeart/2005/8/layout/list1"/>
    <dgm:cxn modelId="{65774335-FF97-4DE5-8537-FE33F6FCABB9}" type="presParOf" srcId="{B4263708-B4E1-4C2A-B062-423B79D6A353}" destId="{169AC765-C201-4E70-840F-D98F9D73AFB3}" srcOrd="10" destOrd="0" presId="urn:microsoft.com/office/officeart/2005/8/layout/list1"/>
    <dgm:cxn modelId="{B8F66F36-1A30-4C46-92C6-202CC82FB568}" type="presParOf" srcId="{B4263708-B4E1-4C2A-B062-423B79D6A353}" destId="{32645327-9953-4BFA-9798-CEC8224E409D}" srcOrd="11" destOrd="0" presId="urn:microsoft.com/office/officeart/2005/8/layout/list1"/>
    <dgm:cxn modelId="{12F41919-40BA-4A23-BECC-25F6AB722BE4}" type="presParOf" srcId="{B4263708-B4E1-4C2A-B062-423B79D6A353}" destId="{4E099822-E026-4521-BF13-D76F7C113810}" srcOrd="12" destOrd="0" presId="urn:microsoft.com/office/officeart/2005/8/layout/list1"/>
    <dgm:cxn modelId="{583D301C-DC1C-4218-92E3-D08D4F60567C}" type="presParOf" srcId="{4E099822-E026-4521-BF13-D76F7C113810}" destId="{202A5851-64D6-4141-AE2A-C3C476D2BB6E}" srcOrd="0" destOrd="0" presId="urn:microsoft.com/office/officeart/2005/8/layout/list1"/>
    <dgm:cxn modelId="{10FE72CC-BF20-4902-B4E0-799BC8F7C369}" type="presParOf" srcId="{4E099822-E026-4521-BF13-D76F7C113810}" destId="{25674985-0F54-485D-B8D2-C0381FCDC66E}" srcOrd="1" destOrd="0" presId="urn:microsoft.com/office/officeart/2005/8/layout/list1"/>
    <dgm:cxn modelId="{5FBD9A16-DA34-4993-B9B2-529B28EEC83D}" type="presParOf" srcId="{B4263708-B4E1-4C2A-B062-423B79D6A353}" destId="{8E3F8663-7FE5-4E8D-8A8F-A62495B8787B}" srcOrd="13" destOrd="0" presId="urn:microsoft.com/office/officeart/2005/8/layout/list1"/>
    <dgm:cxn modelId="{60184FCA-0A9F-4644-9584-0886E0D2471C}" type="presParOf" srcId="{B4263708-B4E1-4C2A-B062-423B79D6A353}" destId="{37C72075-9676-43A3-AE48-50C859A6E265}" srcOrd="14" destOrd="0" presId="urn:microsoft.com/office/officeart/2005/8/layout/list1"/>
    <dgm:cxn modelId="{A825115E-CA9A-43D6-BA70-FB50B6E47A95}" type="presParOf" srcId="{B4263708-B4E1-4C2A-B062-423B79D6A353}" destId="{AE926787-1712-4886-98A3-DCA2A9DC339E}" srcOrd="15" destOrd="0" presId="urn:microsoft.com/office/officeart/2005/8/layout/list1"/>
    <dgm:cxn modelId="{2A72A7D1-FF46-4F55-9947-45A78F507509}" type="presParOf" srcId="{B4263708-B4E1-4C2A-B062-423B79D6A353}" destId="{A4BD5CBA-F216-4734-9C35-706594563A7E}" srcOrd="16" destOrd="0" presId="urn:microsoft.com/office/officeart/2005/8/layout/list1"/>
    <dgm:cxn modelId="{205EDB03-A9AC-4AC1-8358-AB72E16C030E}" type="presParOf" srcId="{A4BD5CBA-F216-4734-9C35-706594563A7E}" destId="{BAD12269-E73F-44E3-BA48-3854D897EB2E}" srcOrd="0" destOrd="0" presId="urn:microsoft.com/office/officeart/2005/8/layout/list1"/>
    <dgm:cxn modelId="{CBA5FA4F-C4D5-463E-A8F9-7215754F33FB}" type="presParOf" srcId="{A4BD5CBA-F216-4734-9C35-706594563A7E}" destId="{0DF08DF7-B4C4-408F-A25D-B904C4BF626F}" srcOrd="1" destOrd="0" presId="urn:microsoft.com/office/officeart/2005/8/layout/list1"/>
    <dgm:cxn modelId="{CC753606-8AF2-4C29-8812-16F82E4A35D0}" type="presParOf" srcId="{B4263708-B4E1-4C2A-B062-423B79D6A353}" destId="{19C46DE9-272A-4538-A957-3CE9C3AF869B}" srcOrd="17" destOrd="0" presId="urn:microsoft.com/office/officeart/2005/8/layout/list1"/>
    <dgm:cxn modelId="{5F923951-F613-48F1-9AE9-FC34F55F2B90}" type="presParOf" srcId="{B4263708-B4E1-4C2A-B062-423B79D6A353}" destId="{0292CA1D-98BA-4715-B85D-D4DAC34022E5}" srcOrd="18" destOrd="0" presId="urn:microsoft.com/office/officeart/2005/8/layout/list1"/>
    <dgm:cxn modelId="{19A43AEA-235E-418E-BC03-D9B399500EA6}" type="presParOf" srcId="{B4263708-B4E1-4C2A-B062-423B79D6A353}" destId="{4C400353-4C03-4553-BBD9-C05FF190A263}" srcOrd="19" destOrd="0" presId="urn:microsoft.com/office/officeart/2005/8/layout/list1"/>
    <dgm:cxn modelId="{132D5726-56EB-447D-B1BF-A2E585B0A0DB}" type="presParOf" srcId="{B4263708-B4E1-4C2A-B062-423B79D6A353}" destId="{42A9BE49-88F3-4F83-B9F1-BE6A772EC31F}" srcOrd="20" destOrd="0" presId="urn:microsoft.com/office/officeart/2005/8/layout/list1"/>
    <dgm:cxn modelId="{4165BBC3-5000-46A9-B4F7-D75AEB868C61}" type="presParOf" srcId="{42A9BE49-88F3-4F83-B9F1-BE6A772EC31F}" destId="{0FC51C36-2904-4319-A41B-DF29C0CF7A7C}" srcOrd="0" destOrd="0" presId="urn:microsoft.com/office/officeart/2005/8/layout/list1"/>
    <dgm:cxn modelId="{E44CFDB2-89A6-4B99-AABD-C7620AE7BCCA}" type="presParOf" srcId="{42A9BE49-88F3-4F83-B9F1-BE6A772EC31F}" destId="{B4004326-727D-4B48-8D98-710AB07677C7}" srcOrd="1" destOrd="0" presId="urn:microsoft.com/office/officeart/2005/8/layout/list1"/>
    <dgm:cxn modelId="{886DAA9F-A07D-4940-83B1-361EB8BBB2B7}" type="presParOf" srcId="{B4263708-B4E1-4C2A-B062-423B79D6A353}" destId="{8AD2B920-9940-417F-9C00-3008C4F905BE}" srcOrd="21" destOrd="0" presId="urn:microsoft.com/office/officeart/2005/8/layout/list1"/>
    <dgm:cxn modelId="{3E6D2680-3E47-4FE0-BCCF-EF4FC5A8E7AC}" type="presParOf" srcId="{B4263708-B4E1-4C2A-B062-423B79D6A353}" destId="{C4B470CE-8540-4107-AE2E-20F24414036E}" srcOrd="22" destOrd="0" presId="urn:microsoft.com/office/officeart/2005/8/layout/list1"/>
    <dgm:cxn modelId="{8F09EC00-E656-49F7-8221-E28542DF99B4}" type="presParOf" srcId="{B4263708-B4E1-4C2A-B062-423B79D6A353}" destId="{30951D08-9FF3-46D4-9E3C-1F9FD5AF1B5F}" srcOrd="23" destOrd="0" presId="urn:microsoft.com/office/officeart/2005/8/layout/list1"/>
    <dgm:cxn modelId="{9C2281A5-C7D3-45F6-923C-F95BBBA98C4B}" type="presParOf" srcId="{B4263708-B4E1-4C2A-B062-423B79D6A353}" destId="{6637322D-0F3F-419C-8B9F-96C5AAA7F3A9}" srcOrd="24" destOrd="0" presId="urn:microsoft.com/office/officeart/2005/8/layout/list1"/>
    <dgm:cxn modelId="{BBB62B0E-8C87-4AD9-8046-3890A915F226}" type="presParOf" srcId="{6637322D-0F3F-419C-8B9F-96C5AAA7F3A9}" destId="{227B0791-54BB-40D1-BE61-F4747B242C5D}" srcOrd="0" destOrd="0" presId="urn:microsoft.com/office/officeart/2005/8/layout/list1"/>
    <dgm:cxn modelId="{DEEA6A25-A9DE-4B82-B0F4-2B47DCCCA8D7}" type="presParOf" srcId="{6637322D-0F3F-419C-8B9F-96C5AAA7F3A9}" destId="{4DEAE8AB-334B-4430-BF06-B7F450F89788}" srcOrd="1" destOrd="0" presId="urn:microsoft.com/office/officeart/2005/8/layout/list1"/>
    <dgm:cxn modelId="{15FE46AF-DB3F-489B-9701-86BE23B9190D}" type="presParOf" srcId="{B4263708-B4E1-4C2A-B062-423B79D6A353}" destId="{20CD3873-2A2E-4818-8047-81CE10721470}" srcOrd="25" destOrd="0" presId="urn:microsoft.com/office/officeart/2005/8/layout/list1"/>
    <dgm:cxn modelId="{48E9D076-02FF-424D-AD87-AA8B539DA342}" type="presParOf" srcId="{B4263708-B4E1-4C2A-B062-423B79D6A353}" destId="{06B9961A-E546-4FE2-887C-7F5470FC70BD}" srcOrd="26" destOrd="0" presId="urn:microsoft.com/office/officeart/2005/8/layout/list1"/>
    <dgm:cxn modelId="{BC0A5EB9-BA3F-4758-A29E-68FABF7D9578}" type="presParOf" srcId="{B4263708-B4E1-4C2A-B062-423B79D6A353}" destId="{ADB085A6-4564-49F4-BC68-40F08914149C}" srcOrd="27" destOrd="0" presId="urn:microsoft.com/office/officeart/2005/8/layout/list1"/>
    <dgm:cxn modelId="{55895CC9-6990-42C6-812F-8C35CDDA93D4}" type="presParOf" srcId="{B4263708-B4E1-4C2A-B062-423B79D6A353}" destId="{E9CBA39F-FD0A-4391-8AA5-E5D6E0BE6163}" srcOrd="28" destOrd="0" presId="urn:microsoft.com/office/officeart/2005/8/layout/list1"/>
    <dgm:cxn modelId="{E57AD077-FBCA-4552-B6C0-9DE56128C98F}" type="presParOf" srcId="{E9CBA39F-FD0A-4391-8AA5-E5D6E0BE6163}" destId="{0F345471-08BC-49F1-950D-E0BF4C696CC6}" srcOrd="0" destOrd="0" presId="urn:microsoft.com/office/officeart/2005/8/layout/list1"/>
    <dgm:cxn modelId="{1E7D177A-AEA7-4F4C-96E4-D80026D033BF}" type="presParOf" srcId="{E9CBA39F-FD0A-4391-8AA5-E5D6E0BE6163}" destId="{3C48D9A6-F6C0-4E8C-A94A-C12BF01309FC}" srcOrd="1" destOrd="0" presId="urn:microsoft.com/office/officeart/2005/8/layout/list1"/>
    <dgm:cxn modelId="{57F9D143-570B-447F-80E9-D1FBA20CC1E6}" type="presParOf" srcId="{B4263708-B4E1-4C2A-B062-423B79D6A353}" destId="{CE990E54-6518-423F-923E-1EEC6C141B8A}" srcOrd="29" destOrd="0" presId="urn:microsoft.com/office/officeart/2005/8/layout/list1"/>
    <dgm:cxn modelId="{BE8F6DA8-00BA-469E-A977-D52B1E99DB25}" type="presParOf" srcId="{B4263708-B4E1-4C2A-B062-423B79D6A353}" destId="{5D3F7849-CA26-458B-8C8A-23C9B1C1F990}" srcOrd="30" destOrd="0" presId="urn:microsoft.com/office/officeart/2005/8/layout/list1"/>
    <dgm:cxn modelId="{143ACDC0-DE27-42BA-A66D-7BFAB29B2776}" type="presParOf" srcId="{B4263708-B4E1-4C2A-B062-423B79D6A353}" destId="{D09F0A4C-2E7D-4E25-BB90-D3C438D539BD}" srcOrd="31" destOrd="0" presId="urn:microsoft.com/office/officeart/2005/8/layout/list1"/>
    <dgm:cxn modelId="{8E883768-D864-4348-A110-64A4C7C526FB}" type="presParOf" srcId="{B4263708-B4E1-4C2A-B062-423B79D6A353}" destId="{9E46F5FB-4A25-42C8-8391-F6B5E9F25B08}" srcOrd="32" destOrd="0" presId="urn:microsoft.com/office/officeart/2005/8/layout/list1"/>
    <dgm:cxn modelId="{B0B60EDC-581E-46E4-AE8B-36CFF672067E}" type="presParOf" srcId="{9E46F5FB-4A25-42C8-8391-F6B5E9F25B08}" destId="{FC780783-C918-488B-A469-62FEA07099C1}" srcOrd="0" destOrd="0" presId="urn:microsoft.com/office/officeart/2005/8/layout/list1"/>
    <dgm:cxn modelId="{101A9BA3-BB87-421E-9C4D-9B5109AB3240}" type="presParOf" srcId="{9E46F5FB-4A25-42C8-8391-F6B5E9F25B08}" destId="{583966C5-C2C1-4796-98FA-5C5725FA06BA}" srcOrd="1" destOrd="0" presId="urn:microsoft.com/office/officeart/2005/8/layout/list1"/>
    <dgm:cxn modelId="{F14E888D-91E1-45B6-93A8-AF2DF99D1D48}" type="presParOf" srcId="{B4263708-B4E1-4C2A-B062-423B79D6A353}" destId="{A9C14DFB-566F-48BA-95EA-2CF34B6BC913}" srcOrd="33" destOrd="0" presId="urn:microsoft.com/office/officeart/2005/8/layout/list1"/>
    <dgm:cxn modelId="{5DE204AE-83C0-49F4-9303-4D595F274F56}" type="presParOf" srcId="{B4263708-B4E1-4C2A-B062-423B79D6A353}" destId="{7A8302A6-81C4-46CC-86A4-DE0B2E86FD2F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AD7C9D-1A84-4EA9-9195-23B0749EBDDA}" type="doc">
      <dgm:prSet loTypeId="urn:microsoft.com/office/officeart/2005/8/layout/chevron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DDC3014-4116-4E39-AFE8-7B94EB9B36E5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D3589EE-325E-4C73-914A-3995662A7D35}" type="parTrans" cxnId="{EC228935-6598-457E-B280-805F5BC2A34A}">
      <dgm:prSet/>
      <dgm:spPr/>
      <dgm:t>
        <a:bodyPr/>
        <a:lstStyle/>
        <a:p>
          <a:endParaRPr lang="ru-RU" sz="1050"/>
        </a:p>
      </dgm:t>
    </dgm:pt>
    <dgm:pt modelId="{8832D336-56CA-4F79-B5B3-78153CF6CDDF}" type="sibTrans" cxnId="{EC228935-6598-457E-B280-805F5BC2A34A}">
      <dgm:prSet/>
      <dgm:spPr/>
      <dgm:t>
        <a:bodyPr/>
        <a:lstStyle/>
        <a:p>
          <a:endParaRPr lang="ru-RU" sz="1050"/>
        </a:p>
      </dgm:t>
    </dgm:pt>
    <dgm:pt modelId="{F55A7A60-ED25-4E1C-ABEA-D928B83E2C54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pPr algn="l"/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349D63-3F0D-48A3-8921-C96779D2391D}" type="parTrans" cxnId="{CEA4D199-5F10-4B06-A1BA-8E132A318B5E}">
      <dgm:prSet/>
      <dgm:spPr/>
      <dgm:t>
        <a:bodyPr/>
        <a:lstStyle/>
        <a:p>
          <a:endParaRPr lang="ru-RU"/>
        </a:p>
      </dgm:t>
    </dgm:pt>
    <dgm:pt modelId="{D0F711D8-8EF8-4B75-9DE7-C2DF1EB9A597}" type="sibTrans" cxnId="{CEA4D199-5F10-4B06-A1BA-8E132A318B5E}">
      <dgm:prSet/>
      <dgm:spPr/>
      <dgm:t>
        <a:bodyPr/>
        <a:lstStyle/>
        <a:p>
          <a:endParaRPr lang="ru-RU"/>
        </a:p>
      </dgm:t>
    </dgm:pt>
    <dgm:pt modelId="{C7BF1474-6746-4537-91D1-5F8CABA447E0}">
      <dgm:prSet/>
      <dgm:spPr/>
      <dgm:t>
        <a:bodyPr/>
        <a:lstStyle/>
        <a:p>
          <a:endParaRPr lang="ru-RU" dirty="0"/>
        </a:p>
      </dgm:t>
    </dgm:pt>
    <dgm:pt modelId="{D70D8092-99B2-4DCF-A3D4-3901AD2E4871}" type="parTrans" cxnId="{67013B40-BB11-4CE9-8E49-E82C56CCC4D3}">
      <dgm:prSet/>
      <dgm:spPr/>
      <dgm:t>
        <a:bodyPr/>
        <a:lstStyle/>
        <a:p>
          <a:endParaRPr lang="ru-RU"/>
        </a:p>
      </dgm:t>
    </dgm:pt>
    <dgm:pt modelId="{65BA14F7-1C4C-4EBD-A036-D7C6571F9A88}" type="sibTrans" cxnId="{67013B40-BB11-4CE9-8E49-E82C56CCC4D3}">
      <dgm:prSet/>
      <dgm:spPr/>
      <dgm:t>
        <a:bodyPr/>
        <a:lstStyle/>
        <a:p>
          <a:endParaRPr lang="ru-RU"/>
        </a:p>
      </dgm:t>
    </dgm:pt>
    <dgm:pt modelId="{8E9EC3DF-DD88-4773-9833-3E46BF569440}">
      <dgm:prSet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F628744-91C9-4F31-9EFA-D895886C00B2}" type="parTrans" cxnId="{79E1E159-A86A-4746-AB22-B357F140C362}">
      <dgm:prSet/>
      <dgm:spPr/>
      <dgm:t>
        <a:bodyPr/>
        <a:lstStyle/>
        <a:p>
          <a:endParaRPr lang="ru-RU"/>
        </a:p>
      </dgm:t>
    </dgm:pt>
    <dgm:pt modelId="{967E0A7B-1F59-487A-8317-6C57AC77CF41}" type="sibTrans" cxnId="{79E1E159-A86A-4746-AB22-B357F140C362}">
      <dgm:prSet/>
      <dgm:spPr/>
      <dgm:t>
        <a:bodyPr/>
        <a:lstStyle/>
        <a:p>
          <a:endParaRPr lang="ru-RU"/>
        </a:p>
      </dgm:t>
    </dgm:pt>
    <dgm:pt modelId="{5AC71DD8-948D-451F-8383-D860479DF6A7}">
      <dgm:prSet custT="1"/>
      <dgm:spPr>
        <a:solidFill>
          <a:srgbClr val="FEFFC1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условий Соглашения о мерах по социально-экономическому развитию и оздоровлению государственных финансов КЧР;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BD7B6-A5E8-469A-A720-8545F5D46E01}" type="parTrans" cxnId="{85FE57DF-F2EF-4B99-88CF-45A8B29AAAAE}">
      <dgm:prSet/>
      <dgm:spPr/>
      <dgm:t>
        <a:bodyPr/>
        <a:lstStyle/>
        <a:p>
          <a:endParaRPr lang="ru-RU"/>
        </a:p>
      </dgm:t>
    </dgm:pt>
    <dgm:pt modelId="{1CBF8327-72F2-4DD8-9A9C-64706FF1C356}" type="sibTrans" cxnId="{85FE57DF-F2EF-4B99-88CF-45A8B29AAAAE}">
      <dgm:prSet/>
      <dgm:spPr/>
      <dgm:t>
        <a:bodyPr/>
        <a:lstStyle/>
        <a:p>
          <a:endParaRPr lang="ru-RU"/>
        </a:p>
      </dgm:t>
    </dgm:pt>
    <dgm:pt modelId="{38E93411-D845-4636-969B-CC994E93DE98}">
      <dgm:prSet custT="1"/>
      <dgm:spPr>
        <a:solidFill>
          <a:srgbClr val="FEFFC1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Плана мероприятий по росту доходов, оптимизации расходов и совершенствованию долговой политики КЧР;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BE6EC-C203-4A2C-8492-3495475C7FA2}" type="parTrans" cxnId="{793EEBF8-3F1F-4DE5-ADF4-4DF0898CA321}">
      <dgm:prSet/>
      <dgm:spPr/>
      <dgm:t>
        <a:bodyPr/>
        <a:lstStyle/>
        <a:p>
          <a:endParaRPr lang="ru-RU"/>
        </a:p>
      </dgm:t>
    </dgm:pt>
    <dgm:pt modelId="{11433781-E2E1-493C-A40E-5E870F63CED6}" type="sibTrans" cxnId="{793EEBF8-3F1F-4DE5-ADF4-4DF0898CA321}">
      <dgm:prSet/>
      <dgm:spPr/>
      <dgm:t>
        <a:bodyPr/>
        <a:lstStyle/>
        <a:p>
          <a:endParaRPr lang="ru-RU"/>
        </a:p>
      </dgm:t>
    </dgm:pt>
    <dgm:pt modelId="{65F64A78-E2DA-48C0-896A-2620925BDAA1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новые правила оценки эффективности налоговых льгот в соответствии с федеральной методикой, отмена неэффективных налоговых расходов республиканского и местных бюджетов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9529C-7402-4EB5-9DCD-E9D90D5EF071}" type="parTrans" cxnId="{0EF98A04-9DF7-4D18-B64B-16A28A22E1F2}">
      <dgm:prSet/>
      <dgm:spPr/>
      <dgm:t>
        <a:bodyPr/>
        <a:lstStyle/>
        <a:p>
          <a:endParaRPr lang="ru-RU"/>
        </a:p>
      </dgm:t>
    </dgm:pt>
    <dgm:pt modelId="{971B5AE2-1F02-4BF9-8E5F-4E483F5126BA}" type="sibTrans" cxnId="{0EF98A04-9DF7-4D18-B64B-16A28A22E1F2}">
      <dgm:prSet/>
      <dgm:spPr/>
      <dgm:t>
        <a:bodyPr/>
        <a:lstStyle/>
        <a:p>
          <a:endParaRPr lang="ru-RU"/>
        </a:p>
      </dgm:t>
    </dgm:pt>
    <dgm:pt modelId="{81708109-7D5A-4851-8B89-3EACE1D3EFF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Плана мероприятий, направленных на мобилизацию дополнительных доходов консолидированного бюджета Карачаево-Черкесской Республики за счет повышения эффективности налогообложения имущества и погашения задолженности на 2019 год, утвержденного Председателем Правительства Карачаево-Черкесской Республики А.А.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Озовым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718DD-C018-4F74-BA23-812A94544139}" type="parTrans" cxnId="{FE383360-29C6-4501-974F-74BF637D6A42}">
      <dgm:prSet/>
      <dgm:spPr/>
      <dgm:t>
        <a:bodyPr/>
        <a:lstStyle/>
        <a:p>
          <a:endParaRPr lang="ru-RU"/>
        </a:p>
      </dgm:t>
    </dgm:pt>
    <dgm:pt modelId="{F4468A85-8C9A-496C-B9EE-E3243CF8FC5A}" type="sibTrans" cxnId="{FE383360-29C6-4501-974F-74BF637D6A42}">
      <dgm:prSet/>
      <dgm:spPr/>
      <dgm:t>
        <a:bodyPr/>
        <a:lstStyle/>
        <a:p>
          <a:endParaRPr lang="ru-RU"/>
        </a:p>
      </dgm:t>
    </dgm:pt>
    <dgm:pt modelId="{6E45A659-F235-4A6A-B8AA-653C13D4F981}">
      <dgm:prSet custT="1"/>
      <dgm:spPr>
        <a:solidFill>
          <a:srgbClr val="FEFFC1">
            <a:alpha val="90000"/>
          </a:srgbClr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1F3B5-D4BF-4E73-A7E2-C2239F583675}" type="parTrans" cxnId="{36A3E19C-BC9A-4AE6-B2D9-E10C2119E01D}">
      <dgm:prSet/>
      <dgm:spPr/>
      <dgm:t>
        <a:bodyPr/>
        <a:lstStyle/>
        <a:p>
          <a:endParaRPr lang="ru-RU"/>
        </a:p>
      </dgm:t>
    </dgm:pt>
    <dgm:pt modelId="{C2E55472-486C-41B4-AFE9-465694F00B05}" type="sibTrans" cxnId="{36A3E19C-BC9A-4AE6-B2D9-E10C2119E01D}">
      <dgm:prSet/>
      <dgm:spPr/>
      <dgm:t>
        <a:bodyPr/>
        <a:lstStyle/>
        <a:p>
          <a:endParaRPr lang="ru-RU"/>
        </a:p>
      </dgm:t>
    </dgm:pt>
    <dgm:pt modelId="{90373C30-8A46-46C8-9B83-37847F6CBF43}">
      <dgm:prSet custT="1"/>
      <dgm:spPr>
        <a:solidFill>
          <a:srgbClr val="FEFFC1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отраслевыми министерствами в части мониторинга реализации мероприятий «майских» Указов Президента РФ и внесение соответствующих предложений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ED661-9D8E-452E-8A59-31A440D53AFA}" type="sibTrans" cxnId="{64CC94D1-09D6-4A6C-B8CB-545E44EB150F}">
      <dgm:prSet/>
      <dgm:spPr/>
      <dgm:t>
        <a:bodyPr/>
        <a:lstStyle/>
        <a:p>
          <a:endParaRPr lang="ru-RU"/>
        </a:p>
      </dgm:t>
    </dgm:pt>
    <dgm:pt modelId="{1C1EE002-523D-4A06-A1A3-3BB9BE0D4B6E}" type="parTrans" cxnId="{64CC94D1-09D6-4A6C-B8CB-545E44EB150F}">
      <dgm:prSet/>
      <dgm:spPr/>
      <dgm:t>
        <a:bodyPr/>
        <a:lstStyle/>
        <a:p>
          <a:endParaRPr lang="ru-RU"/>
        </a:p>
      </dgm:t>
    </dgm:pt>
    <dgm:pt modelId="{F4848233-82A0-4D23-849C-65A1501A27CB}">
      <dgm:prSet custT="1"/>
      <dgm:spPr>
        <a:solidFill>
          <a:srgbClr val="FEFFC1">
            <a:alpha val="90000"/>
          </a:srgbClr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E0E58-C820-4736-AF88-6989800B5557}" type="parTrans" cxnId="{9F6B1FA7-27B4-49FE-8E79-C91CD83672D5}">
      <dgm:prSet/>
      <dgm:spPr/>
      <dgm:t>
        <a:bodyPr/>
        <a:lstStyle/>
        <a:p>
          <a:endParaRPr lang="ru-RU"/>
        </a:p>
      </dgm:t>
    </dgm:pt>
    <dgm:pt modelId="{B8F13BDE-FF37-4521-98B3-279ED21EAC42}" type="sibTrans" cxnId="{9F6B1FA7-27B4-49FE-8E79-C91CD83672D5}">
      <dgm:prSet/>
      <dgm:spPr/>
      <dgm:t>
        <a:bodyPr/>
        <a:lstStyle/>
        <a:p>
          <a:endParaRPr lang="ru-RU"/>
        </a:p>
      </dgm:t>
    </dgm:pt>
    <dgm:pt modelId="{B66A9B85-21BC-4478-BD6A-E3F6DA2A7F82}">
      <dgm:prSet custT="1"/>
      <dgm:spPr>
        <a:solidFill>
          <a:srgbClr val="FEFFC1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администраторами доходов по улучшению администрирования налоговых и неналоговых доходов, повышение их собираемости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7AAC5-4284-42CA-A3B8-FB7DBE6E0280}" type="parTrans" cxnId="{7D265E88-FAE8-46DC-80D7-290557E64258}">
      <dgm:prSet/>
      <dgm:spPr/>
      <dgm:t>
        <a:bodyPr/>
        <a:lstStyle/>
        <a:p>
          <a:endParaRPr lang="ru-RU"/>
        </a:p>
      </dgm:t>
    </dgm:pt>
    <dgm:pt modelId="{075F3CA2-CC38-4698-9E6D-25C0035D6E7A}" type="sibTrans" cxnId="{7D265E88-FAE8-46DC-80D7-290557E64258}">
      <dgm:prSet/>
      <dgm:spPr/>
      <dgm:t>
        <a:bodyPr/>
        <a:lstStyle/>
        <a:p>
          <a:endParaRPr lang="ru-RU"/>
        </a:p>
      </dgm:t>
    </dgm:pt>
    <dgm:pt modelId="{ED05D2DC-8090-4205-85F2-98B62A148DC0}" type="pres">
      <dgm:prSet presAssocID="{64AD7C9D-1A84-4EA9-9195-23B0749EBD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A20BB-F967-4991-BCD1-0CF332D218A0}" type="pres">
      <dgm:prSet presAssocID="{C7BF1474-6746-4537-91D1-5F8CABA447E0}" presName="composite" presStyleCnt="0"/>
      <dgm:spPr/>
    </dgm:pt>
    <dgm:pt modelId="{1C6C408F-82CC-4733-B78B-44BDBFEE3B41}" type="pres">
      <dgm:prSet presAssocID="{C7BF1474-6746-4537-91D1-5F8CABA447E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A561E-47BC-4762-9164-6A171D6CE173}" type="pres">
      <dgm:prSet presAssocID="{C7BF1474-6746-4537-91D1-5F8CABA447E0}" presName="descendantText" presStyleLbl="alignAcc1" presStyleIdx="0" presStyleCnt="3" custScaleY="97168" custLinFactNeighborX="-168" custLinFactNeighborY="35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E1934-5AAB-4BFF-AA61-E5AE24210C37}" type="pres">
      <dgm:prSet presAssocID="{65BA14F7-1C4C-4EBD-A036-D7C6571F9A88}" presName="sp" presStyleCnt="0"/>
      <dgm:spPr/>
    </dgm:pt>
    <dgm:pt modelId="{805A32E9-DA22-4D51-8361-4330B12A47A5}" type="pres">
      <dgm:prSet presAssocID="{8E9EC3DF-DD88-4773-9833-3E46BF569440}" presName="composite" presStyleCnt="0"/>
      <dgm:spPr/>
    </dgm:pt>
    <dgm:pt modelId="{DB955456-6CEC-4D3A-9F5C-190D4AF27AFA}" type="pres">
      <dgm:prSet presAssocID="{8E9EC3DF-DD88-4773-9833-3E46BF56944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B0267-D335-4FCF-8E40-387CEA963751}" type="pres">
      <dgm:prSet presAssocID="{8E9EC3DF-DD88-4773-9833-3E46BF569440}" presName="descendantText" presStyleLbl="alignAcc1" presStyleIdx="1" presStyleCnt="3" custScaleY="96133" custLinFactNeighborX="252" custLinFactNeighborY="16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5ECEE-5AC1-4D58-BEB1-DFCA0E6DD62B}" type="pres">
      <dgm:prSet presAssocID="{967E0A7B-1F59-487A-8317-6C57AC77CF41}" presName="sp" presStyleCnt="0"/>
      <dgm:spPr/>
    </dgm:pt>
    <dgm:pt modelId="{955E193F-8CF7-44AA-8B7F-5A6634DACFA9}" type="pres">
      <dgm:prSet presAssocID="{3DDC3014-4116-4E39-AFE8-7B94EB9B36E5}" presName="composite" presStyleCnt="0"/>
      <dgm:spPr/>
    </dgm:pt>
    <dgm:pt modelId="{BA7D1529-FB9E-4176-9B6E-A3F68A987900}" type="pres">
      <dgm:prSet presAssocID="{3DDC3014-4116-4E39-AFE8-7B94EB9B36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DD9F0-A6A9-40E9-A06D-1263527C64C6}" type="pres">
      <dgm:prSet presAssocID="{3DDC3014-4116-4E39-AFE8-7B94EB9B36E5}" presName="descendantText" presStyleLbl="alignAcc1" presStyleIdx="2" presStyleCnt="3" custScaleY="131326" custLinFactNeighborX="-305" custLinFactNeighborY="-5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E57DF-F2EF-4B99-88CF-45A8B29AAAAE}" srcId="{C7BF1474-6746-4537-91D1-5F8CABA447E0}" destId="{5AC71DD8-948D-451F-8383-D860479DF6A7}" srcOrd="0" destOrd="0" parTransId="{773BD7B6-A5E8-469A-A720-8545F5D46E01}" sibTransId="{1CBF8327-72F2-4DD8-9A9C-64706FF1C356}"/>
    <dgm:cxn modelId="{04FF58B2-078A-4CD4-B125-04CF2B2AB424}" type="presOf" srcId="{6E45A659-F235-4A6A-B8AA-653C13D4F981}" destId="{C75A561E-47BC-4762-9164-6A171D6CE173}" srcOrd="0" destOrd="2" presId="urn:microsoft.com/office/officeart/2005/8/layout/chevron2"/>
    <dgm:cxn modelId="{79E1E159-A86A-4746-AB22-B357F140C362}" srcId="{64AD7C9D-1A84-4EA9-9195-23B0749EBDDA}" destId="{8E9EC3DF-DD88-4773-9833-3E46BF569440}" srcOrd="1" destOrd="0" parTransId="{2F628744-91C9-4F31-9EFA-D895886C00B2}" sibTransId="{967E0A7B-1F59-487A-8317-6C57AC77CF41}"/>
    <dgm:cxn modelId="{D7EA0DFC-E5D9-4EF9-B8AE-6CA312548A7F}" type="presOf" srcId="{C7BF1474-6746-4537-91D1-5F8CABA447E0}" destId="{1C6C408F-82CC-4733-B78B-44BDBFEE3B41}" srcOrd="0" destOrd="0" presId="urn:microsoft.com/office/officeart/2005/8/layout/chevron2"/>
    <dgm:cxn modelId="{7D265E88-FAE8-46DC-80D7-290557E64258}" srcId="{8E9EC3DF-DD88-4773-9833-3E46BF569440}" destId="{B66A9B85-21BC-4478-BD6A-E3F6DA2A7F82}" srcOrd="1" destOrd="0" parTransId="{0357AAC5-4284-42CA-A3B8-FB7DBE6E0280}" sibTransId="{075F3CA2-CC38-4698-9E6D-25C0035D6E7A}"/>
    <dgm:cxn modelId="{793EEBF8-3F1F-4DE5-ADF4-4DF0898CA321}" srcId="{8E9EC3DF-DD88-4773-9833-3E46BF569440}" destId="{38E93411-D845-4636-969B-CC994E93DE98}" srcOrd="0" destOrd="0" parTransId="{56DBE6EC-C203-4A2C-8492-3495475C7FA2}" sibTransId="{11433781-E2E1-493C-A40E-5E870F63CED6}"/>
    <dgm:cxn modelId="{EC228935-6598-457E-B280-805F5BC2A34A}" srcId="{64AD7C9D-1A84-4EA9-9195-23B0749EBDDA}" destId="{3DDC3014-4116-4E39-AFE8-7B94EB9B36E5}" srcOrd="2" destOrd="0" parTransId="{2D3589EE-325E-4C73-914A-3995662A7D35}" sibTransId="{8832D336-56CA-4F79-B5B3-78153CF6CDDF}"/>
    <dgm:cxn modelId="{6C46D676-A4B5-4778-86B0-5F8958EF41CC}" type="presOf" srcId="{B66A9B85-21BC-4478-BD6A-E3F6DA2A7F82}" destId="{15AB0267-D335-4FCF-8E40-387CEA963751}" srcOrd="0" destOrd="1" presId="urn:microsoft.com/office/officeart/2005/8/layout/chevron2"/>
    <dgm:cxn modelId="{0EF98A04-9DF7-4D18-B64B-16A28A22E1F2}" srcId="{3DDC3014-4116-4E39-AFE8-7B94EB9B36E5}" destId="{65F64A78-E2DA-48C0-896A-2620925BDAA1}" srcOrd="2" destOrd="0" parTransId="{1B49529C-7402-4EB5-9DCD-E9D90D5EF071}" sibTransId="{971B5AE2-1F02-4BF9-8E5F-4E483F5126BA}"/>
    <dgm:cxn modelId="{E065D43C-87CF-4819-B08F-485EEB778AC6}" type="presOf" srcId="{38E93411-D845-4636-969B-CC994E93DE98}" destId="{15AB0267-D335-4FCF-8E40-387CEA963751}" srcOrd="0" destOrd="0" presId="urn:microsoft.com/office/officeart/2005/8/layout/chevron2"/>
    <dgm:cxn modelId="{36A3E19C-BC9A-4AE6-B2D9-E10C2119E01D}" srcId="{C7BF1474-6746-4537-91D1-5F8CABA447E0}" destId="{6E45A659-F235-4A6A-B8AA-653C13D4F981}" srcOrd="2" destOrd="0" parTransId="{84B1F3B5-D4BF-4E73-A7E2-C2239F583675}" sibTransId="{C2E55472-486C-41B4-AFE9-465694F00B05}"/>
    <dgm:cxn modelId="{64CC94D1-09D6-4A6C-B8CB-545E44EB150F}" srcId="{C7BF1474-6746-4537-91D1-5F8CABA447E0}" destId="{90373C30-8A46-46C8-9B83-37847F6CBF43}" srcOrd="1" destOrd="0" parTransId="{1C1EE002-523D-4A06-A1A3-3BB9BE0D4B6E}" sibTransId="{10EED661-9D8E-452E-8A59-31A440D53AFA}"/>
    <dgm:cxn modelId="{DC9D9749-8669-4729-A199-990D60DFF15D}" type="presOf" srcId="{64AD7C9D-1A84-4EA9-9195-23B0749EBDDA}" destId="{ED05D2DC-8090-4205-85F2-98B62A148DC0}" srcOrd="0" destOrd="0" presId="urn:microsoft.com/office/officeart/2005/8/layout/chevron2"/>
    <dgm:cxn modelId="{570085F8-1BC4-4331-A7FA-7298FEFCA3B5}" type="presOf" srcId="{3DDC3014-4116-4E39-AFE8-7B94EB9B36E5}" destId="{BA7D1529-FB9E-4176-9B6E-A3F68A987900}" srcOrd="0" destOrd="0" presId="urn:microsoft.com/office/officeart/2005/8/layout/chevron2"/>
    <dgm:cxn modelId="{0819E535-EB2B-4AC2-B985-A296DADBA6C7}" type="presOf" srcId="{5AC71DD8-948D-451F-8383-D860479DF6A7}" destId="{C75A561E-47BC-4762-9164-6A171D6CE173}" srcOrd="0" destOrd="0" presId="urn:microsoft.com/office/officeart/2005/8/layout/chevron2"/>
    <dgm:cxn modelId="{5CBAA8AF-FF6E-451A-AB81-FD2944D953C2}" type="presOf" srcId="{8E9EC3DF-DD88-4773-9833-3E46BF569440}" destId="{DB955456-6CEC-4D3A-9F5C-190D4AF27AFA}" srcOrd="0" destOrd="0" presId="urn:microsoft.com/office/officeart/2005/8/layout/chevron2"/>
    <dgm:cxn modelId="{F30EF4F6-9CB5-4DF7-85C6-1F47A7B70EBB}" type="presOf" srcId="{F4848233-82A0-4D23-849C-65A1501A27CB}" destId="{15AB0267-D335-4FCF-8E40-387CEA963751}" srcOrd="0" destOrd="2" presId="urn:microsoft.com/office/officeart/2005/8/layout/chevron2"/>
    <dgm:cxn modelId="{3CEFCD29-B5DA-43DA-AEAB-040069DD3C70}" type="presOf" srcId="{65F64A78-E2DA-48C0-896A-2620925BDAA1}" destId="{7C3DD9F0-A6A9-40E9-A06D-1263527C64C6}" srcOrd="0" destOrd="2" presId="urn:microsoft.com/office/officeart/2005/8/layout/chevron2"/>
    <dgm:cxn modelId="{526A5782-468D-4AA1-8102-79A5D4802479}" type="presOf" srcId="{81708109-7D5A-4851-8B89-3EACE1D3EFFB}" destId="{7C3DD9F0-A6A9-40E9-A06D-1263527C64C6}" srcOrd="0" destOrd="1" presId="urn:microsoft.com/office/officeart/2005/8/layout/chevron2"/>
    <dgm:cxn modelId="{78BEED64-360E-460D-82E6-562F0E454ECA}" type="presOf" srcId="{90373C30-8A46-46C8-9B83-37847F6CBF43}" destId="{C75A561E-47BC-4762-9164-6A171D6CE173}" srcOrd="0" destOrd="1" presId="urn:microsoft.com/office/officeart/2005/8/layout/chevron2"/>
    <dgm:cxn modelId="{67013B40-BB11-4CE9-8E49-E82C56CCC4D3}" srcId="{64AD7C9D-1A84-4EA9-9195-23B0749EBDDA}" destId="{C7BF1474-6746-4537-91D1-5F8CABA447E0}" srcOrd="0" destOrd="0" parTransId="{D70D8092-99B2-4DCF-A3D4-3901AD2E4871}" sibTransId="{65BA14F7-1C4C-4EBD-A036-D7C6571F9A88}"/>
    <dgm:cxn modelId="{CEA4D199-5F10-4B06-A1BA-8E132A318B5E}" srcId="{3DDC3014-4116-4E39-AFE8-7B94EB9B36E5}" destId="{F55A7A60-ED25-4E1C-ABEA-D928B83E2C54}" srcOrd="0" destOrd="0" parTransId="{CC349D63-3F0D-48A3-8921-C96779D2391D}" sibTransId="{D0F711D8-8EF8-4B75-9DE7-C2DF1EB9A597}"/>
    <dgm:cxn modelId="{9F6B1FA7-27B4-49FE-8E79-C91CD83672D5}" srcId="{8E9EC3DF-DD88-4773-9833-3E46BF569440}" destId="{F4848233-82A0-4D23-849C-65A1501A27CB}" srcOrd="2" destOrd="0" parTransId="{D55E0E58-C820-4736-AF88-6989800B5557}" sibTransId="{B8F13BDE-FF37-4521-98B3-279ED21EAC42}"/>
    <dgm:cxn modelId="{FE383360-29C6-4501-974F-74BF637D6A42}" srcId="{3DDC3014-4116-4E39-AFE8-7B94EB9B36E5}" destId="{81708109-7D5A-4851-8B89-3EACE1D3EFFB}" srcOrd="1" destOrd="0" parTransId="{C65718DD-C018-4F74-BA23-812A94544139}" sibTransId="{F4468A85-8C9A-496C-B9EE-E3243CF8FC5A}"/>
    <dgm:cxn modelId="{5D68F62C-FB23-48CD-999E-7744A9FC804C}" type="presOf" srcId="{F55A7A60-ED25-4E1C-ABEA-D928B83E2C54}" destId="{7C3DD9F0-A6A9-40E9-A06D-1263527C64C6}" srcOrd="0" destOrd="0" presId="urn:microsoft.com/office/officeart/2005/8/layout/chevron2"/>
    <dgm:cxn modelId="{0591541F-BFE1-4DCA-969E-A1A2F9E393C2}" type="presParOf" srcId="{ED05D2DC-8090-4205-85F2-98B62A148DC0}" destId="{F93A20BB-F967-4991-BCD1-0CF332D218A0}" srcOrd="0" destOrd="0" presId="urn:microsoft.com/office/officeart/2005/8/layout/chevron2"/>
    <dgm:cxn modelId="{C54DF600-A561-4A7C-9307-9AD1D5AF63B9}" type="presParOf" srcId="{F93A20BB-F967-4991-BCD1-0CF332D218A0}" destId="{1C6C408F-82CC-4733-B78B-44BDBFEE3B41}" srcOrd="0" destOrd="0" presId="urn:microsoft.com/office/officeart/2005/8/layout/chevron2"/>
    <dgm:cxn modelId="{0018E82F-0FAA-48AD-941C-5B591B2BE672}" type="presParOf" srcId="{F93A20BB-F967-4991-BCD1-0CF332D218A0}" destId="{C75A561E-47BC-4762-9164-6A171D6CE173}" srcOrd="1" destOrd="0" presId="urn:microsoft.com/office/officeart/2005/8/layout/chevron2"/>
    <dgm:cxn modelId="{AFD1F845-3386-4D02-A9B3-EB6C42CB6730}" type="presParOf" srcId="{ED05D2DC-8090-4205-85F2-98B62A148DC0}" destId="{587E1934-5AAB-4BFF-AA61-E5AE24210C37}" srcOrd="1" destOrd="0" presId="urn:microsoft.com/office/officeart/2005/8/layout/chevron2"/>
    <dgm:cxn modelId="{A055E07D-A6C3-434A-8B2D-F6ABACD53BD0}" type="presParOf" srcId="{ED05D2DC-8090-4205-85F2-98B62A148DC0}" destId="{805A32E9-DA22-4D51-8361-4330B12A47A5}" srcOrd="2" destOrd="0" presId="urn:microsoft.com/office/officeart/2005/8/layout/chevron2"/>
    <dgm:cxn modelId="{3DFFFCA9-52E6-41FF-BD96-1B4EAD988281}" type="presParOf" srcId="{805A32E9-DA22-4D51-8361-4330B12A47A5}" destId="{DB955456-6CEC-4D3A-9F5C-190D4AF27AFA}" srcOrd="0" destOrd="0" presId="urn:microsoft.com/office/officeart/2005/8/layout/chevron2"/>
    <dgm:cxn modelId="{D5FBF061-F1DF-43EC-93D6-1103CE0E085B}" type="presParOf" srcId="{805A32E9-DA22-4D51-8361-4330B12A47A5}" destId="{15AB0267-D335-4FCF-8E40-387CEA963751}" srcOrd="1" destOrd="0" presId="urn:microsoft.com/office/officeart/2005/8/layout/chevron2"/>
    <dgm:cxn modelId="{67075122-63D2-4702-ADB3-9C79B7B5B937}" type="presParOf" srcId="{ED05D2DC-8090-4205-85F2-98B62A148DC0}" destId="{7CD5ECEE-5AC1-4D58-BEB1-DFCA0E6DD62B}" srcOrd="3" destOrd="0" presId="urn:microsoft.com/office/officeart/2005/8/layout/chevron2"/>
    <dgm:cxn modelId="{0165FD13-D0E9-4F1B-8351-9DE322D7B477}" type="presParOf" srcId="{ED05D2DC-8090-4205-85F2-98B62A148DC0}" destId="{955E193F-8CF7-44AA-8B7F-5A6634DACFA9}" srcOrd="4" destOrd="0" presId="urn:microsoft.com/office/officeart/2005/8/layout/chevron2"/>
    <dgm:cxn modelId="{E70AEF1A-33EE-402D-9D4E-6A08B4F78875}" type="presParOf" srcId="{955E193F-8CF7-44AA-8B7F-5A6634DACFA9}" destId="{BA7D1529-FB9E-4176-9B6E-A3F68A987900}" srcOrd="0" destOrd="0" presId="urn:microsoft.com/office/officeart/2005/8/layout/chevron2"/>
    <dgm:cxn modelId="{CF6523D1-8CC3-4CD4-A130-CA27CC734F74}" type="presParOf" srcId="{955E193F-8CF7-44AA-8B7F-5A6634DACFA9}" destId="{7C3DD9F0-A6A9-40E9-A06D-1263527C64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2D6DF7-ECFA-4E2B-94A7-A8AAFC4016B0}" type="doc">
      <dgm:prSet loTypeId="urn:microsoft.com/office/officeart/2005/8/layout/chevron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843587-050A-49FF-B157-170455D9365C}">
      <dgm:prSet phldrT="[Текст]" custT="1"/>
      <dgm:spPr/>
      <dgm:t>
        <a:bodyPr/>
        <a:lstStyle/>
        <a:p>
          <a:r>
            <a:rPr lang="ru-RU" sz="800" dirty="0" smtClean="0"/>
            <a:t>.</a:t>
          </a:r>
          <a:endParaRPr lang="ru-RU" sz="800" dirty="0"/>
        </a:p>
      </dgm:t>
    </dgm:pt>
    <dgm:pt modelId="{38E686F1-284C-4692-93A1-4AED3BEDC6A7}" type="parTrans" cxnId="{DBFFCCFA-EFB4-4696-BF4E-143F2227DCC4}">
      <dgm:prSet/>
      <dgm:spPr/>
      <dgm:t>
        <a:bodyPr/>
        <a:lstStyle/>
        <a:p>
          <a:endParaRPr lang="ru-RU"/>
        </a:p>
      </dgm:t>
    </dgm:pt>
    <dgm:pt modelId="{D2802529-5369-47EA-AE74-E3DD3162D52A}" type="sibTrans" cxnId="{DBFFCCFA-EFB4-4696-BF4E-143F2227DCC4}">
      <dgm:prSet/>
      <dgm:spPr/>
      <dgm:t>
        <a:bodyPr/>
        <a:lstStyle/>
        <a:p>
          <a:endParaRPr lang="ru-RU"/>
        </a:p>
      </dgm:t>
    </dgm:pt>
    <dgm:pt modelId="{C3AF4EEC-CF96-485D-B221-5B900FEE0D2C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ликвидация  задолженности по налогам и сборам в бюджет республики по органам власти и учреждениям, а также их работникам;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C747FB-16BB-4EED-A028-2D6CB7832485}" type="parTrans" cxnId="{A799F59A-4135-4EDE-86F8-ED62E2506255}">
      <dgm:prSet/>
      <dgm:spPr/>
      <dgm:t>
        <a:bodyPr/>
        <a:lstStyle/>
        <a:p>
          <a:endParaRPr lang="ru-RU"/>
        </a:p>
      </dgm:t>
    </dgm:pt>
    <dgm:pt modelId="{38E88F00-4C78-4C2A-8A7A-4D487D6AB36C}" type="sibTrans" cxnId="{A799F59A-4135-4EDE-86F8-ED62E2506255}">
      <dgm:prSet/>
      <dgm:spPr/>
      <dgm:t>
        <a:bodyPr/>
        <a:lstStyle/>
        <a:p>
          <a:endParaRPr lang="ru-RU"/>
        </a:p>
      </dgm:t>
    </dgm:pt>
    <dgm:pt modelId="{BBF7FAB2-E952-4071-9762-0A7F574CA36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50FB24-75DD-40D0-93D4-141044BB6E1A}" type="parTrans" cxnId="{968012CB-6B96-4640-ACAB-ECC64171E1E4}">
      <dgm:prSet/>
      <dgm:spPr/>
      <dgm:t>
        <a:bodyPr/>
        <a:lstStyle/>
        <a:p>
          <a:endParaRPr lang="ru-RU"/>
        </a:p>
      </dgm:t>
    </dgm:pt>
    <dgm:pt modelId="{ED123336-11A8-4D5E-ACC3-40B74B5D3E12}" type="sibTrans" cxnId="{968012CB-6B96-4640-ACAB-ECC64171E1E4}">
      <dgm:prSet/>
      <dgm:spPr/>
      <dgm:t>
        <a:bodyPr/>
        <a:lstStyle/>
        <a:p>
          <a:endParaRPr lang="ru-RU"/>
        </a:p>
      </dgm:t>
    </dgm:pt>
    <dgm:pt modelId="{9C92D49E-F288-4C56-8260-C7E590790A36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легализация «теневой» заработной платы, полнота перечисления налога на доходы физических лиц и обязательных страховых взносов, в особенности государственными учреждениями;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7EBBC4-1BA3-4028-B704-09F92B115699}" type="parTrans" cxnId="{12862023-BBD2-46DE-98C4-C6786DC7F95B}">
      <dgm:prSet/>
      <dgm:spPr/>
      <dgm:t>
        <a:bodyPr/>
        <a:lstStyle/>
        <a:p>
          <a:endParaRPr lang="ru-RU"/>
        </a:p>
      </dgm:t>
    </dgm:pt>
    <dgm:pt modelId="{C98168D3-5C90-4F43-8EA6-54AE51CA7239}" type="sibTrans" cxnId="{12862023-BBD2-46DE-98C4-C6786DC7F95B}">
      <dgm:prSet/>
      <dgm:spPr/>
      <dgm:t>
        <a:bodyPr/>
        <a:lstStyle/>
        <a:p>
          <a:endParaRPr lang="ru-RU"/>
        </a:p>
      </dgm:t>
    </dgm:pt>
    <dgm:pt modelId="{5F993C73-1DD2-4D47-850B-E0609FC2C535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ведение реестра источников доходов республиканского бюджета и реестра источников доходов бюджета Территориального фонда ОМС КЧР, а также свода реестров источников доходов бюджетов муниципальных образований;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7158E9-2079-4C53-8742-4B38A96071EE}" type="parTrans" cxnId="{E3651F12-079B-4DC2-A2D5-A9514C6E87A0}">
      <dgm:prSet/>
      <dgm:spPr/>
      <dgm:t>
        <a:bodyPr/>
        <a:lstStyle/>
        <a:p>
          <a:endParaRPr lang="ru-RU"/>
        </a:p>
      </dgm:t>
    </dgm:pt>
    <dgm:pt modelId="{2F18A0AF-C2E7-4CA0-9530-484FBBDFEFF9}" type="sibTrans" cxnId="{E3651F12-079B-4DC2-A2D5-A9514C6E87A0}">
      <dgm:prSet/>
      <dgm:spPr/>
      <dgm:t>
        <a:bodyPr/>
        <a:lstStyle/>
        <a:p>
          <a:endParaRPr lang="ru-RU"/>
        </a:p>
      </dgm:t>
    </dgm:pt>
    <dgm:pt modelId="{AE22261B-CF6B-4E07-A401-49385EE60BF8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использования системы электронного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похозяйственного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учета в целях актуализации налоговой базы по имущественным налогам;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5CDC74-230F-43A1-8E35-59C4CD1C48CF}" type="parTrans" cxnId="{6BBCD7CD-B6DD-43FA-B5DC-98F25C7A06B3}">
      <dgm:prSet/>
      <dgm:spPr/>
      <dgm:t>
        <a:bodyPr/>
        <a:lstStyle/>
        <a:p>
          <a:endParaRPr lang="ru-RU"/>
        </a:p>
      </dgm:t>
    </dgm:pt>
    <dgm:pt modelId="{DA01A418-6EC6-478B-8A08-3E62FA8280F8}" type="sibTrans" cxnId="{6BBCD7CD-B6DD-43FA-B5DC-98F25C7A06B3}">
      <dgm:prSet/>
      <dgm:spPr/>
      <dgm:t>
        <a:bodyPr/>
        <a:lstStyle/>
        <a:p>
          <a:endParaRPr lang="ru-RU"/>
        </a:p>
      </dgm:t>
    </dgm:pt>
    <dgm:pt modelId="{EB6C7DA9-05A6-40BD-A8A8-9662996028D9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482BD3-6CEA-4E85-9255-AB83FF18809A}" type="parTrans" cxnId="{EAC8408F-CF33-4325-BCE6-40E312F4C93F}">
      <dgm:prSet/>
      <dgm:spPr/>
      <dgm:t>
        <a:bodyPr/>
        <a:lstStyle/>
        <a:p>
          <a:endParaRPr lang="ru-RU"/>
        </a:p>
      </dgm:t>
    </dgm:pt>
    <dgm:pt modelId="{74E2F5D8-8CDA-44AF-BCC8-FF723B433D92}" type="sibTrans" cxnId="{EAC8408F-CF33-4325-BCE6-40E312F4C93F}">
      <dgm:prSet/>
      <dgm:spPr/>
      <dgm:t>
        <a:bodyPr/>
        <a:lstStyle/>
        <a:p>
          <a:endParaRPr lang="ru-RU"/>
        </a:p>
      </dgm:t>
    </dgm:pt>
    <dgm:pt modelId="{EC8664AF-7479-4566-92D3-708AE38EE923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легализация «теневой» заработной платы, полнота перечисления налога на доходы физических лиц и обязательных страховых взносов, в особенности государственными учреждениями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0CE8B-1F67-48E7-B698-40E41A35AFE1}" type="parTrans" cxnId="{24C3E6E0-B67A-440D-B0B4-D475E4678195}">
      <dgm:prSet/>
      <dgm:spPr/>
      <dgm:t>
        <a:bodyPr/>
        <a:lstStyle/>
        <a:p>
          <a:endParaRPr lang="ru-RU"/>
        </a:p>
      </dgm:t>
    </dgm:pt>
    <dgm:pt modelId="{99957337-FB81-4171-8EE8-700D89D134FC}" type="sibTrans" cxnId="{24C3E6E0-B67A-440D-B0B4-D475E4678195}">
      <dgm:prSet/>
      <dgm:spPr/>
      <dgm:t>
        <a:bodyPr/>
        <a:lstStyle/>
        <a:p>
          <a:endParaRPr lang="ru-RU"/>
        </a:p>
      </dgm:t>
    </dgm:pt>
    <dgm:pt modelId="{63DA121C-89BC-4261-AC18-B2FA1C72830B}">
      <dgm:prSet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2EA1697-3C63-4B32-9B1E-9FCE47D7AE68}" type="parTrans" cxnId="{5FA98FA2-6F2A-47F0-8FD2-647CFF840636}">
      <dgm:prSet/>
      <dgm:spPr/>
      <dgm:t>
        <a:bodyPr/>
        <a:lstStyle/>
        <a:p>
          <a:endParaRPr lang="ru-RU"/>
        </a:p>
      </dgm:t>
    </dgm:pt>
    <dgm:pt modelId="{1B4F5C33-E028-485C-AA47-2453791D6C88}" type="sibTrans" cxnId="{5FA98FA2-6F2A-47F0-8FD2-647CFF840636}">
      <dgm:prSet/>
      <dgm:spPr/>
      <dgm:t>
        <a:bodyPr/>
        <a:lstStyle/>
        <a:p>
          <a:endParaRPr lang="ru-RU"/>
        </a:p>
      </dgm:t>
    </dgm:pt>
    <dgm:pt modelId="{5A97720E-9EC9-4D6C-9FFE-F31F71C07759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условий дополнительных соглашений по реструктуризации государственного долга КЧР;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9840B2-98EF-4928-B0AF-BF6DCA793AC1}" type="parTrans" cxnId="{F627DB5A-D9CA-45D1-9DD8-C55F853442F2}">
      <dgm:prSet/>
      <dgm:spPr/>
      <dgm:t>
        <a:bodyPr/>
        <a:lstStyle/>
        <a:p>
          <a:endParaRPr lang="ru-RU"/>
        </a:p>
      </dgm:t>
    </dgm:pt>
    <dgm:pt modelId="{B14626B1-7D71-4D9C-A70A-3CD2D9C6A1AA}" type="sibTrans" cxnId="{F627DB5A-D9CA-45D1-9DD8-C55F853442F2}">
      <dgm:prSet/>
      <dgm:spPr/>
      <dgm:t>
        <a:bodyPr/>
        <a:lstStyle/>
        <a:p>
          <a:endParaRPr lang="ru-RU"/>
        </a:p>
      </dgm:t>
    </dgm:pt>
    <dgm:pt modelId="{B0346381-D242-43D2-8821-722445AA806E}">
      <dgm:prSet custT="1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9C8DC5F-8DCA-42FE-85A5-1ED9EE1E7E88}" type="parTrans" cxnId="{1A22B3FF-988D-4BC7-8E20-895417E1DE6D}">
      <dgm:prSet/>
      <dgm:spPr/>
      <dgm:t>
        <a:bodyPr/>
        <a:lstStyle/>
        <a:p>
          <a:endParaRPr lang="ru-RU"/>
        </a:p>
      </dgm:t>
    </dgm:pt>
    <dgm:pt modelId="{F7C7613C-CEFB-448C-B660-B77849EB253A}" type="sibTrans" cxnId="{1A22B3FF-988D-4BC7-8E20-895417E1DE6D}">
      <dgm:prSet/>
      <dgm:spPr/>
      <dgm:t>
        <a:bodyPr/>
        <a:lstStyle/>
        <a:p>
          <a:endParaRPr lang="ru-RU"/>
        </a:p>
      </dgm:t>
    </dgm:pt>
    <dgm:pt modelId="{DFB60FAF-5B15-475E-8EC0-0CCC78FD29D9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CCA8E89-1085-49D2-BAE1-BC79591C2615}" type="parTrans" cxnId="{029AC8F0-CE48-403B-BB01-791801FD23D4}">
      <dgm:prSet/>
      <dgm:spPr/>
      <dgm:t>
        <a:bodyPr/>
        <a:lstStyle/>
        <a:p>
          <a:endParaRPr lang="ru-RU"/>
        </a:p>
      </dgm:t>
    </dgm:pt>
    <dgm:pt modelId="{44ECA2BD-7CCC-4C15-8415-D31D1B0BB349}" type="sibTrans" cxnId="{029AC8F0-CE48-403B-BB01-791801FD23D4}">
      <dgm:prSet/>
      <dgm:spPr/>
      <dgm:t>
        <a:bodyPr/>
        <a:lstStyle/>
        <a:p>
          <a:endParaRPr lang="ru-RU"/>
        </a:p>
      </dgm:t>
    </dgm:pt>
    <dgm:pt modelId="{13B2BE1F-C27E-42C3-B31A-B0DCE8756D44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формирование, ведение и представление в Министерство финансов КЧР реестров источников доходов бюджетов муниципальных образований КЧР;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D2BE5-04FD-4A3C-9BBE-CBE420E94FD4}" type="parTrans" cxnId="{E674F122-3E00-4FDA-A18E-01723337A67B}">
      <dgm:prSet/>
      <dgm:spPr/>
      <dgm:t>
        <a:bodyPr/>
        <a:lstStyle/>
        <a:p>
          <a:endParaRPr lang="ru-RU"/>
        </a:p>
      </dgm:t>
    </dgm:pt>
    <dgm:pt modelId="{3B998DC6-C58C-451D-9EEE-3F50B9B64D6C}" type="sibTrans" cxnId="{E674F122-3E00-4FDA-A18E-01723337A67B}">
      <dgm:prSet/>
      <dgm:spPr/>
      <dgm:t>
        <a:bodyPr/>
        <a:lstStyle/>
        <a:p>
          <a:endParaRPr lang="ru-RU"/>
        </a:p>
      </dgm:t>
    </dgm:pt>
    <dgm:pt modelId="{F9BF5494-170D-419F-BEB7-6BE348E0B5EA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программы оздоровления государственных финансов КЧР;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6330E2A-8039-4A14-9945-217582C63AEB}" type="parTrans" cxnId="{313B7170-FB1E-4178-A87D-6F7F230F6750}">
      <dgm:prSet/>
      <dgm:spPr/>
      <dgm:t>
        <a:bodyPr/>
        <a:lstStyle/>
        <a:p>
          <a:endParaRPr lang="ru-RU"/>
        </a:p>
      </dgm:t>
    </dgm:pt>
    <dgm:pt modelId="{7EF2023D-704D-4C2D-9C47-FA815CBB7035}" type="sibTrans" cxnId="{313B7170-FB1E-4178-A87D-6F7F230F6750}">
      <dgm:prSet/>
      <dgm:spPr/>
      <dgm:t>
        <a:bodyPr/>
        <a:lstStyle/>
        <a:p>
          <a:endParaRPr lang="ru-RU"/>
        </a:p>
      </dgm:t>
    </dgm:pt>
    <dgm:pt modelId="{70AD44D1-87E3-4756-8391-D45091E39CDC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программы оптимизации расходов республиканского бюджета КЧР на 2017-2019 годы;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644ADB3-3C7B-4F74-A037-0EE271D9A168}" type="parTrans" cxnId="{6D1C3979-3915-4591-982F-DB4A7B66FAF4}">
      <dgm:prSet/>
      <dgm:spPr/>
      <dgm:t>
        <a:bodyPr/>
        <a:lstStyle/>
        <a:p>
          <a:endParaRPr lang="ru-RU"/>
        </a:p>
      </dgm:t>
    </dgm:pt>
    <dgm:pt modelId="{C146B2C7-CF04-41E0-83F7-324C2BA7588C}" type="sibTrans" cxnId="{6D1C3979-3915-4591-982F-DB4A7B66FAF4}">
      <dgm:prSet/>
      <dgm:spPr/>
      <dgm:t>
        <a:bodyPr/>
        <a:lstStyle/>
        <a:p>
          <a:endParaRPr lang="ru-RU"/>
        </a:p>
      </dgm:t>
    </dgm:pt>
    <dgm:pt modelId="{7331AE85-4F57-4962-8411-EC9841CBEBC9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исполнением муниципальными образованиями КЧР соглашений о мерах по социально-экономическому развитию и оздоровлению муниципальных финансов;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3A53F6C-634A-4A1C-AD3A-61F7A1599F8E}" type="parTrans" cxnId="{AC4F7CCF-0F51-4772-841B-A54A848F3EB7}">
      <dgm:prSet/>
      <dgm:spPr/>
      <dgm:t>
        <a:bodyPr/>
        <a:lstStyle/>
        <a:p>
          <a:endParaRPr lang="ru-RU"/>
        </a:p>
      </dgm:t>
    </dgm:pt>
    <dgm:pt modelId="{5E3C1C47-0341-4D38-8EDA-D4855C600F29}" type="sibTrans" cxnId="{AC4F7CCF-0F51-4772-841B-A54A848F3EB7}">
      <dgm:prSet/>
      <dgm:spPr/>
      <dgm:t>
        <a:bodyPr/>
        <a:lstStyle/>
        <a:p>
          <a:endParaRPr lang="ru-RU"/>
        </a:p>
      </dgm:t>
    </dgm:pt>
    <dgm:pt modelId="{D3126841-0DE7-4E81-BD23-95D1A90DF45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анализа эффективности расходов бюджетных средств по отраслям в целях осуществления мероприятий по оптимизации расходов бюджета КЧР в 2018 году;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FE41F-62D9-46D5-A678-1E07ED6C0252}" type="parTrans" cxnId="{4A6579FE-CB2B-4E93-80E7-1E0F8B6207F9}">
      <dgm:prSet/>
      <dgm:spPr/>
      <dgm:t>
        <a:bodyPr/>
        <a:lstStyle/>
        <a:p>
          <a:endParaRPr lang="ru-RU"/>
        </a:p>
      </dgm:t>
    </dgm:pt>
    <dgm:pt modelId="{7F0729B9-31AB-46CD-BDF1-741A970A8638}" type="sibTrans" cxnId="{4A6579FE-CB2B-4E93-80E7-1E0F8B6207F9}">
      <dgm:prSet/>
      <dgm:spPr/>
      <dgm:t>
        <a:bodyPr/>
        <a:lstStyle/>
        <a:p>
          <a:endParaRPr lang="ru-RU"/>
        </a:p>
      </dgm:t>
    </dgm:pt>
    <dgm:pt modelId="{AD6F3DF4-3C29-4D5E-BC95-D56CA6BB145C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мониторинга соблюдения органами местного самоуправления городских округов и муниципальных районов республики требований бюджетного законодательства и оценки качества организации и осуществления бюджетного процесса.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C5BD6-11F2-4FC5-B473-1DA29E028880}" type="parTrans" cxnId="{5ED89C9C-52BD-4191-831B-4C7C97667985}">
      <dgm:prSet/>
      <dgm:spPr/>
      <dgm:t>
        <a:bodyPr/>
        <a:lstStyle/>
        <a:p>
          <a:endParaRPr lang="ru-RU"/>
        </a:p>
      </dgm:t>
    </dgm:pt>
    <dgm:pt modelId="{23AD23BA-025D-4D1C-89A8-2862A1DE337B}" type="sibTrans" cxnId="{5ED89C9C-52BD-4191-831B-4C7C97667985}">
      <dgm:prSet/>
      <dgm:spPr/>
      <dgm:t>
        <a:bodyPr/>
        <a:lstStyle/>
        <a:p>
          <a:endParaRPr lang="ru-RU"/>
        </a:p>
      </dgm:t>
    </dgm:pt>
    <dgm:pt modelId="{B18FD96E-A6B6-41A1-91C9-F7EC93B19F74}" type="pres">
      <dgm:prSet presAssocID="{E52D6DF7-ECFA-4E2B-94A7-A8AAFC4016B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936369-53A8-4D02-A9F1-35F9DF383E3E}" type="pres">
      <dgm:prSet presAssocID="{72843587-050A-49FF-B157-170455D9365C}" presName="composite" presStyleCnt="0"/>
      <dgm:spPr/>
    </dgm:pt>
    <dgm:pt modelId="{32BB73A5-FA0B-4237-A5EF-A7A87867006F}" type="pres">
      <dgm:prSet presAssocID="{72843587-050A-49FF-B157-170455D936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ABF8B-B0CE-4C1F-8F6D-212A52F04C23}" type="pres">
      <dgm:prSet presAssocID="{72843587-050A-49FF-B157-170455D9365C}" presName="descendantText" presStyleLbl="alignAcc1" presStyleIdx="0" presStyleCnt="4" custScaleY="148308" custLinFactNeighborX="311" custLinFactNeighborY="-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B77C4-93F4-4700-B521-53B0AC3E56B9}" type="pres">
      <dgm:prSet presAssocID="{D2802529-5369-47EA-AE74-E3DD3162D52A}" presName="sp" presStyleCnt="0"/>
      <dgm:spPr/>
    </dgm:pt>
    <dgm:pt modelId="{E67E7A6A-E421-4418-B6BA-06C313C6D069}" type="pres">
      <dgm:prSet presAssocID="{BBF7FAB2-E952-4071-9762-0A7F574CA36B}" presName="composite" presStyleCnt="0"/>
      <dgm:spPr/>
    </dgm:pt>
    <dgm:pt modelId="{3E5F08B1-042E-4817-806D-A2576B6AA5EA}" type="pres">
      <dgm:prSet presAssocID="{BBF7FAB2-E952-4071-9762-0A7F574CA36B}" presName="parentText" presStyleLbl="alignNode1" presStyleIdx="1" presStyleCnt="4" custScaleY="1114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1F16C-5227-4035-A7EC-6E7EA255BBB2}" type="pres">
      <dgm:prSet presAssocID="{BBF7FAB2-E952-4071-9762-0A7F574CA36B}" presName="descendantText" presStyleLbl="alignAcc1" presStyleIdx="1" presStyleCnt="4" custScaleY="16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BF0F4-A8DF-4323-B3C1-1FFF0303C760}" type="pres">
      <dgm:prSet presAssocID="{ED123336-11A8-4D5E-ACC3-40B74B5D3E12}" presName="sp" presStyleCnt="0"/>
      <dgm:spPr/>
    </dgm:pt>
    <dgm:pt modelId="{5E4DCE83-70C7-4E2D-A4FB-FB8A73314E32}" type="pres">
      <dgm:prSet presAssocID="{63DA121C-89BC-4261-AC18-B2FA1C72830B}" presName="composite" presStyleCnt="0"/>
      <dgm:spPr/>
    </dgm:pt>
    <dgm:pt modelId="{E47DF15B-2228-4220-A1C9-93243D85DEC6}" type="pres">
      <dgm:prSet presAssocID="{63DA121C-89BC-4261-AC18-B2FA1C72830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3B7CB-C8D7-446B-9FB7-DB080F04240E}" type="pres">
      <dgm:prSet presAssocID="{63DA121C-89BC-4261-AC18-B2FA1C72830B}" presName="descendantText" presStyleLbl="alignAcc1" presStyleIdx="2" presStyleCnt="4" custScaleY="115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670D8-BF10-46D3-9186-131BD5E75E03}" type="pres">
      <dgm:prSet presAssocID="{1B4F5C33-E028-485C-AA47-2453791D6C88}" presName="sp" presStyleCnt="0"/>
      <dgm:spPr/>
    </dgm:pt>
    <dgm:pt modelId="{041F458F-CF75-49D3-AB32-D98A442CC21A}" type="pres">
      <dgm:prSet presAssocID="{B0346381-D242-43D2-8821-722445AA806E}" presName="composite" presStyleCnt="0"/>
      <dgm:spPr/>
    </dgm:pt>
    <dgm:pt modelId="{F839226C-3983-48E6-90AE-79F7FBB55758}" type="pres">
      <dgm:prSet presAssocID="{B0346381-D242-43D2-8821-722445AA806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34AA3-13E3-49D6-B026-22B203AED154}" type="pres">
      <dgm:prSet presAssocID="{B0346381-D242-43D2-8821-722445AA806E}" presName="descendantText" presStyleLbl="alignAcc1" presStyleIdx="3" presStyleCnt="4" custScaleY="118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C66FD-7768-492D-9BBD-B603109EA073}" type="presOf" srcId="{E52D6DF7-ECFA-4E2B-94A7-A8AAFC4016B0}" destId="{B18FD96E-A6B6-41A1-91C9-F7EC93B19F74}" srcOrd="0" destOrd="0" presId="urn:microsoft.com/office/officeart/2005/8/layout/chevron2"/>
    <dgm:cxn modelId="{0A73F3CB-C7C7-4C37-8FDD-6CB3DADD641C}" type="presOf" srcId="{B0346381-D242-43D2-8821-722445AA806E}" destId="{F839226C-3983-48E6-90AE-79F7FBB55758}" srcOrd="0" destOrd="0" presId="urn:microsoft.com/office/officeart/2005/8/layout/chevron2"/>
    <dgm:cxn modelId="{60BAB6FE-4119-44D2-953A-7CE3B6492E57}" type="presOf" srcId="{EC8664AF-7479-4566-92D3-708AE38EE923}" destId="{936ABF8B-B0CE-4C1F-8F6D-212A52F04C23}" srcOrd="0" destOrd="1" presId="urn:microsoft.com/office/officeart/2005/8/layout/chevron2"/>
    <dgm:cxn modelId="{3E8CF97B-A788-4F12-A612-DFF7F7A38F54}" type="presOf" srcId="{63DA121C-89BC-4261-AC18-B2FA1C72830B}" destId="{E47DF15B-2228-4220-A1C9-93243D85DEC6}" srcOrd="0" destOrd="0" presId="urn:microsoft.com/office/officeart/2005/8/layout/chevron2"/>
    <dgm:cxn modelId="{24C3E6E0-B67A-440D-B0B4-D475E4678195}" srcId="{72843587-050A-49FF-B157-170455D9365C}" destId="{EC8664AF-7479-4566-92D3-708AE38EE923}" srcOrd="1" destOrd="0" parTransId="{7350CE8B-1F67-48E7-B698-40E41A35AFE1}" sibTransId="{99957337-FB81-4171-8EE8-700D89D134FC}"/>
    <dgm:cxn modelId="{CDBBF0AF-D127-4A86-B944-56778295E67D}" type="presOf" srcId="{13B2BE1F-C27E-42C3-B31A-B0DCE8756D44}" destId="{A9A1F16C-5227-4035-A7EC-6E7EA255BBB2}" srcOrd="0" destOrd="2" presId="urn:microsoft.com/office/officeart/2005/8/layout/chevron2"/>
    <dgm:cxn modelId="{58FAED11-BACA-4C12-A83E-A20EB1BF8796}" type="presOf" srcId="{70AD44D1-87E3-4756-8391-D45091E39CDC}" destId="{4C43B7CB-C8D7-446B-9FB7-DB080F04240E}" srcOrd="0" destOrd="2" presId="urn:microsoft.com/office/officeart/2005/8/layout/chevron2"/>
    <dgm:cxn modelId="{E674F122-3E00-4FDA-A18E-01723337A67B}" srcId="{BBF7FAB2-E952-4071-9762-0A7F574CA36B}" destId="{13B2BE1F-C27E-42C3-B31A-B0DCE8756D44}" srcOrd="2" destOrd="0" parTransId="{2B9D2BE5-04FD-4A3C-9BBE-CBE420E94FD4}" sibTransId="{3B998DC6-C58C-451D-9EEE-3F50B9B64D6C}"/>
    <dgm:cxn modelId="{12862023-BBD2-46DE-98C4-C6786DC7F95B}" srcId="{BBF7FAB2-E952-4071-9762-0A7F574CA36B}" destId="{9C92D49E-F288-4C56-8260-C7E590790A36}" srcOrd="0" destOrd="0" parTransId="{637EBBC4-1BA3-4028-B704-09F92B115699}" sibTransId="{C98168D3-5C90-4F43-8EA6-54AE51CA7239}"/>
    <dgm:cxn modelId="{9C15D896-C206-4A19-8C4B-2A40CAEE5A65}" type="presOf" srcId="{72843587-050A-49FF-B157-170455D9365C}" destId="{32BB73A5-FA0B-4237-A5EF-A7A87867006F}" srcOrd="0" destOrd="0" presId="urn:microsoft.com/office/officeart/2005/8/layout/chevron2"/>
    <dgm:cxn modelId="{20A77700-99AD-4CB3-800B-6436BB12A3EE}" type="presOf" srcId="{7331AE85-4F57-4962-8411-EC9841CBEBC9}" destId="{4C43B7CB-C8D7-446B-9FB7-DB080F04240E}" srcOrd="0" destOrd="3" presId="urn:microsoft.com/office/officeart/2005/8/layout/chevron2"/>
    <dgm:cxn modelId="{ED3DE215-5898-4751-AC65-0FEBCF24C0EA}" type="presOf" srcId="{5A97720E-9EC9-4D6C-9FFE-F31F71C07759}" destId="{4C43B7CB-C8D7-446B-9FB7-DB080F04240E}" srcOrd="0" destOrd="0" presId="urn:microsoft.com/office/officeart/2005/8/layout/chevron2"/>
    <dgm:cxn modelId="{EAC8408F-CF33-4325-BCE6-40E312F4C93F}" srcId="{BBF7FAB2-E952-4071-9762-0A7F574CA36B}" destId="{EB6C7DA9-05A6-40BD-A8A8-9662996028D9}" srcOrd="3" destOrd="0" parTransId="{12482BD3-6CEA-4E85-9255-AB83FF18809A}" sibTransId="{74E2F5D8-8CDA-44AF-BCC8-FF723B433D92}"/>
    <dgm:cxn modelId="{A7618DF9-7BDA-43CF-946B-A8D73BBE006A}" type="presOf" srcId="{BBF7FAB2-E952-4071-9762-0A7F574CA36B}" destId="{3E5F08B1-042E-4817-806D-A2576B6AA5EA}" srcOrd="0" destOrd="0" presId="urn:microsoft.com/office/officeart/2005/8/layout/chevron2"/>
    <dgm:cxn modelId="{A799F59A-4135-4EDE-86F8-ED62E2506255}" srcId="{72843587-050A-49FF-B157-170455D9365C}" destId="{C3AF4EEC-CF96-485D-B221-5B900FEE0D2C}" srcOrd="0" destOrd="0" parTransId="{CAC747FB-16BB-4EED-A028-2D6CB7832485}" sibTransId="{38E88F00-4C78-4C2A-8A7A-4D487D6AB36C}"/>
    <dgm:cxn modelId="{6BBCD7CD-B6DD-43FA-B5DC-98F25C7A06B3}" srcId="{72843587-050A-49FF-B157-170455D9365C}" destId="{AE22261B-CF6B-4E07-A401-49385EE60BF8}" srcOrd="2" destOrd="0" parTransId="{2D5CDC74-230F-43A1-8E35-59C4CD1C48CF}" sibTransId="{DA01A418-6EC6-478B-8A08-3E62FA8280F8}"/>
    <dgm:cxn modelId="{6D1C3979-3915-4591-982F-DB4A7B66FAF4}" srcId="{63DA121C-89BC-4261-AC18-B2FA1C72830B}" destId="{70AD44D1-87E3-4756-8391-D45091E39CDC}" srcOrd="2" destOrd="0" parTransId="{5644ADB3-3C7B-4F74-A037-0EE271D9A168}" sibTransId="{C146B2C7-CF04-41E0-83F7-324C2BA7588C}"/>
    <dgm:cxn modelId="{ACBB17DE-58D0-436C-AD37-1CCC7D50328E}" type="presOf" srcId="{DFB60FAF-5B15-475E-8EC0-0CCC78FD29D9}" destId="{78334AA3-13E3-49D6-B026-22B203AED154}" srcOrd="0" destOrd="0" presId="urn:microsoft.com/office/officeart/2005/8/layout/chevron2"/>
    <dgm:cxn modelId="{828B23E5-B424-4832-A86A-26C9725F4716}" type="presOf" srcId="{5F993C73-1DD2-4D47-850B-E0609FC2C535}" destId="{A9A1F16C-5227-4035-A7EC-6E7EA255BBB2}" srcOrd="0" destOrd="1" presId="urn:microsoft.com/office/officeart/2005/8/layout/chevron2"/>
    <dgm:cxn modelId="{A3739AE5-FAE5-4011-A7AA-308B90ECC5B5}" type="presOf" srcId="{EB6C7DA9-05A6-40BD-A8A8-9662996028D9}" destId="{A9A1F16C-5227-4035-A7EC-6E7EA255BBB2}" srcOrd="0" destOrd="3" presId="urn:microsoft.com/office/officeart/2005/8/layout/chevron2"/>
    <dgm:cxn modelId="{F627DB5A-D9CA-45D1-9DD8-C55F853442F2}" srcId="{63DA121C-89BC-4261-AC18-B2FA1C72830B}" destId="{5A97720E-9EC9-4D6C-9FFE-F31F71C07759}" srcOrd="0" destOrd="0" parTransId="{A59840B2-98EF-4928-B0AF-BF6DCA793AC1}" sibTransId="{B14626B1-7D71-4D9C-A70A-3CD2D9C6A1AA}"/>
    <dgm:cxn modelId="{313B7170-FB1E-4178-A87D-6F7F230F6750}" srcId="{63DA121C-89BC-4261-AC18-B2FA1C72830B}" destId="{F9BF5494-170D-419F-BEB7-6BE348E0B5EA}" srcOrd="1" destOrd="0" parTransId="{86330E2A-8039-4A14-9945-217582C63AEB}" sibTransId="{7EF2023D-704D-4C2D-9C47-FA815CBB7035}"/>
    <dgm:cxn modelId="{4A6579FE-CB2B-4E93-80E7-1E0F8B6207F9}" srcId="{B0346381-D242-43D2-8821-722445AA806E}" destId="{D3126841-0DE7-4E81-BD23-95D1A90DF45D}" srcOrd="1" destOrd="0" parTransId="{325FE41F-62D9-46D5-A678-1E07ED6C0252}" sibTransId="{7F0729B9-31AB-46CD-BDF1-741A970A8638}"/>
    <dgm:cxn modelId="{6B333E69-26FE-45B9-963B-FE7963A38972}" type="presOf" srcId="{F9BF5494-170D-419F-BEB7-6BE348E0B5EA}" destId="{4C43B7CB-C8D7-446B-9FB7-DB080F04240E}" srcOrd="0" destOrd="1" presId="urn:microsoft.com/office/officeart/2005/8/layout/chevron2"/>
    <dgm:cxn modelId="{5ED89C9C-52BD-4191-831B-4C7C97667985}" srcId="{B0346381-D242-43D2-8821-722445AA806E}" destId="{AD6F3DF4-3C29-4D5E-BC95-D56CA6BB145C}" srcOrd="2" destOrd="0" parTransId="{AB4C5BD6-11F2-4FC5-B473-1DA29E028880}" sibTransId="{23AD23BA-025D-4D1C-89A8-2862A1DE337B}"/>
    <dgm:cxn modelId="{C14D4041-F3A5-4CDD-A36D-2CD459272BA1}" type="presOf" srcId="{AE22261B-CF6B-4E07-A401-49385EE60BF8}" destId="{936ABF8B-B0CE-4C1F-8F6D-212A52F04C23}" srcOrd="0" destOrd="2" presId="urn:microsoft.com/office/officeart/2005/8/layout/chevron2"/>
    <dgm:cxn modelId="{5FA98FA2-6F2A-47F0-8FD2-647CFF840636}" srcId="{E52D6DF7-ECFA-4E2B-94A7-A8AAFC4016B0}" destId="{63DA121C-89BC-4261-AC18-B2FA1C72830B}" srcOrd="2" destOrd="0" parTransId="{52EA1697-3C63-4B32-9B1E-9FCE47D7AE68}" sibTransId="{1B4F5C33-E028-485C-AA47-2453791D6C88}"/>
    <dgm:cxn modelId="{029AC8F0-CE48-403B-BB01-791801FD23D4}" srcId="{B0346381-D242-43D2-8821-722445AA806E}" destId="{DFB60FAF-5B15-475E-8EC0-0CCC78FD29D9}" srcOrd="0" destOrd="0" parTransId="{2CCA8E89-1085-49D2-BAE1-BC79591C2615}" sibTransId="{44ECA2BD-7CCC-4C15-8415-D31D1B0BB349}"/>
    <dgm:cxn modelId="{1A22B3FF-988D-4BC7-8E20-895417E1DE6D}" srcId="{E52D6DF7-ECFA-4E2B-94A7-A8AAFC4016B0}" destId="{B0346381-D242-43D2-8821-722445AA806E}" srcOrd="3" destOrd="0" parTransId="{99C8DC5F-8DCA-42FE-85A5-1ED9EE1E7E88}" sibTransId="{F7C7613C-CEFB-448C-B660-B77849EB253A}"/>
    <dgm:cxn modelId="{968012CB-6B96-4640-ACAB-ECC64171E1E4}" srcId="{E52D6DF7-ECFA-4E2B-94A7-A8AAFC4016B0}" destId="{BBF7FAB2-E952-4071-9762-0A7F574CA36B}" srcOrd="1" destOrd="0" parTransId="{9550FB24-75DD-40D0-93D4-141044BB6E1A}" sibTransId="{ED123336-11A8-4D5E-ACC3-40B74B5D3E12}"/>
    <dgm:cxn modelId="{E3651F12-079B-4DC2-A2D5-A9514C6E87A0}" srcId="{BBF7FAB2-E952-4071-9762-0A7F574CA36B}" destId="{5F993C73-1DD2-4D47-850B-E0609FC2C535}" srcOrd="1" destOrd="0" parTransId="{0C7158E9-2079-4C53-8742-4B38A96071EE}" sibTransId="{2F18A0AF-C2E7-4CA0-9530-484FBBDFEFF9}"/>
    <dgm:cxn modelId="{DBFFCCFA-EFB4-4696-BF4E-143F2227DCC4}" srcId="{E52D6DF7-ECFA-4E2B-94A7-A8AAFC4016B0}" destId="{72843587-050A-49FF-B157-170455D9365C}" srcOrd="0" destOrd="0" parTransId="{38E686F1-284C-4692-93A1-4AED3BEDC6A7}" sibTransId="{D2802529-5369-47EA-AE74-E3DD3162D52A}"/>
    <dgm:cxn modelId="{97C6CAC2-2D61-4579-A702-1FA5F2215E7D}" type="presOf" srcId="{9C92D49E-F288-4C56-8260-C7E590790A36}" destId="{A9A1F16C-5227-4035-A7EC-6E7EA255BBB2}" srcOrd="0" destOrd="0" presId="urn:microsoft.com/office/officeart/2005/8/layout/chevron2"/>
    <dgm:cxn modelId="{0E8802F1-4AAD-47C6-8BB8-7B018B8DCF49}" type="presOf" srcId="{D3126841-0DE7-4E81-BD23-95D1A90DF45D}" destId="{78334AA3-13E3-49D6-B026-22B203AED154}" srcOrd="0" destOrd="1" presId="urn:microsoft.com/office/officeart/2005/8/layout/chevron2"/>
    <dgm:cxn modelId="{AC4F7CCF-0F51-4772-841B-A54A848F3EB7}" srcId="{63DA121C-89BC-4261-AC18-B2FA1C72830B}" destId="{7331AE85-4F57-4962-8411-EC9841CBEBC9}" srcOrd="3" destOrd="0" parTransId="{A3A53F6C-634A-4A1C-AD3A-61F7A1599F8E}" sibTransId="{5E3C1C47-0341-4D38-8EDA-D4855C600F29}"/>
    <dgm:cxn modelId="{F597280B-4C99-4FEF-A162-25D7F0C51118}" type="presOf" srcId="{AD6F3DF4-3C29-4D5E-BC95-D56CA6BB145C}" destId="{78334AA3-13E3-49D6-B026-22B203AED154}" srcOrd="0" destOrd="2" presId="urn:microsoft.com/office/officeart/2005/8/layout/chevron2"/>
    <dgm:cxn modelId="{4979D3F0-FEC9-4283-9FDB-7805C3456602}" type="presOf" srcId="{C3AF4EEC-CF96-485D-B221-5B900FEE0D2C}" destId="{936ABF8B-B0CE-4C1F-8F6D-212A52F04C23}" srcOrd="0" destOrd="0" presId="urn:microsoft.com/office/officeart/2005/8/layout/chevron2"/>
    <dgm:cxn modelId="{878B9BD6-68C5-4CDB-9AF3-607DD6AEE2F4}" type="presParOf" srcId="{B18FD96E-A6B6-41A1-91C9-F7EC93B19F74}" destId="{FD936369-53A8-4D02-A9F1-35F9DF383E3E}" srcOrd="0" destOrd="0" presId="urn:microsoft.com/office/officeart/2005/8/layout/chevron2"/>
    <dgm:cxn modelId="{B45D3338-8F0F-4CB8-8C47-D3140D99CACE}" type="presParOf" srcId="{FD936369-53A8-4D02-A9F1-35F9DF383E3E}" destId="{32BB73A5-FA0B-4237-A5EF-A7A87867006F}" srcOrd="0" destOrd="0" presId="urn:microsoft.com/office/officeart/2005/8/layout/chevron2"/>
    <dgm:cxn modelId="{E963AD34-207A-42DC-9489-D5B834AA9DFA}" type="presParOf" srcId="{FD936369-53A8-4D02-A9F1-35F9DF383E3E}" destId="{936ABF8B-B0CE-4C1F-8F6D-212A52F04C23}" srcOrd="1" destOrd="0" presId="urn:microsoft.com/office/officeart/2005/8/layout/chevron2"/>
    <dgm:cxn modelId="{EEA3028F-24F1-4B78-80E8-BCB4086F6A0B}" type="presParOf" srcId="{B18FD96E-A6B6-41A1-91C9-F7EC93B19F74}" destId="{967B77C4-93F4-4700-B521-53B0AC3E56B9}" srcOrd="1" destOrd="0" presId="urn:microsoft.com/office/officeart/2005/8/layout/chevron2"/>
    <dgm:cxn modelId="{EA829E47-68A0-4AF8-BBCE-34CDB4F92888}" type="presParOf" srcId="{B18FD96E-A6B6-41A1-91C9-F7EC93B19F74}" destId="{E67E7A6A-E421-4418-B6BA-06C313C6D069}" srcOrd="2" destOrd="0" presId="urn:microsoft.com/office/officeart/2005/8/layout/chevron2"/>
    <dgm:cxn modelId="{C2D0C154-79BE-4777-947E-43425E04AC98}" type="presParOf" srcId="{E67E7A6A-E421-4418-B6BA-06C313C6D069}" destId="{3E5F08B1-042E-4817-806D-A2576B6AA5EA}" srcOrd="0" destOrd="0" presId="urn:microsoft.com/office/officeart/2005/8/layout/chevron2"/>
    <dgm:cxn modelId="{CA7673FB-3784-43C7-920C-5048E807EED2}" type="presParOf" srcId="{E67E7A6A-E421-4418-B6BA-06C313C6D069}" destId="{A9A1F16C-5227-4035-A7EC-6E7EA255BBB2}" srcOrd="1" destOrd="0" presId="urn:microsoft.com/office/officeart/2005/8/layout/chevron2"/>
    <dgm:cxn modelId="{B60450CA-8220-4BFB-B003-05BB85385E85}" type="presParOf" srcId="{B18FD96E-A6B6-41A1-91C9-F7EC93B19F74}" destId="{D4FBF0F4-A8DF-4323-B3C1-1FFF0303C760}" srcOrd="3" destOrd="0" presId="urn:microsoft.com/office/officeart/2005/8/layout/chevron2"/>
    <dgm:cxn modelId="{6F19F627-9FB2-41CD-92E1-C73C29E36AC8}" type="presParOf" srcId="{B18FD96E-A6B6-41A1-91C9-F7EC93B19F74}" destId="{5E4DCE83-70C7-4E2D-A4FB-FB8A73314E32}" srcOrd="4" destOrd="0" presId="urn:microsoft.com/office/officeart/2005/8/layout/chevron2"/>
    <dgm:cxn modelId="{E6F93EC1-0302-4D14-88E6-9AC19D88B470}" type="presParOf" srcId="{5E4DCE83-70C7-4E2D-A4FB-FB8A73314E32}" destId="{E47DF15B-2228-4220-A1C9-93243D85DEC6}" srcOrd="0" destOrd="0" presId="urn:microsoft.com/office/officeart/2005/8/layout/chevron2"/>
    <dgm:cxn modelId="{1B75D054-6A16-4535-B944-B87A874409A7}" type="presParOf" srcId="{5E4DCE83-70C7-4E2D-A4FB-FB8A73314E32}" destId="{4C43B7CB-C8D7-446B-9FB7-DB080F04240E}" srcOrd="1" destOrd="0" presId="urn:microsoft.com/office/officeart/2005/8/layout/chevron2"/>
    <dgm:cxn modelId="{7F7DA146-B937-4327-A098-377246B6CA88}" type="presParOf" srcId="{B18FD96E-A6B6-41A1-91C9-F7EC93B19F74}" destId="{E2F670D8-BF10-46D3-9186-131BD5E75E03}" srcOrd="5" destOrd="0" presId="urn:microsoft.com/office/officeart/2005/8/layout/chevron2"/>
    <dgm:cxn modelId="{12CD0872-537A-4395-BC22-4B8A4BA4297E}" type="presParOf" srcId="{B18FD96E-A6B6-41A1-91C9-F7EC93B19F74}" destId="{041F458F-CF75-49D3-AB32-D98A442CC21A}" srcOrd="6" destOrd="0" presId="urn:microsoft.com/office/officeart/2005/8/layout/chevron2"/>
    <dgm:cxn modelId="{5011C3B6-1E37-477F-9FB9-A961A5CD5800}" type="presParOf" srcId="{041F458F-CF75-49D3-AB32-D98A442CC21A}" destId="{F839226C-3983-48E6-90AE-79F7FBB55758}" srcOrd="0" destOrd="0" presId="urn:microsoft.com/office/officeart/2005/8/layout/chevron2"/>
    <dgm:cxn modelId="{41596776-2989-466C-B618-87C5F3BACC13}" type="presParOf" srcId="{041F458F-CF75-49D3-AB32-D98A442CC21A}" destId="{78334AA3-13E3-49D6-B026-22B203AED1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1842B-9D65-4202-B851-2A6A2A0DB33C}">
      <dsp:nvSpPr>
        <dsp:cNvPr id="0" name=""/>
        <dsp:cNvSpPr/>
      </dsp:nvSpPr>
      <dsp:spPr>
        <a:xfrm>
          <a:off x="1064" y="1034215"/>
          <a:ext cx="2076008" cy="2076008"/>
        </a:xfrm>
        <a:prstGeom prst="ellipse">
          <a:avLst/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250" tIns="16510" rIns="114250" bIns="1651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450,9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305088" y="1338239"/>
        <a:ext cx="1467960" cy="1467960"/>
      </dsp:txXfrm>
    </dsp:sp>
    <dsp:sp modelId="{2F2B8E5E-8077-41E3-B8A0-535078603AAB}">
      <dsp:nvSpPr>
        <dsp:cNvPr id="0" name=""/>
        <dsp:cNvSpPr/>
      </dsp:nvSpPr>
      <dsp:spPr>
        <a:xfrm>
          <a:off x="1683764" y="1037931"/>
          <a:ext cx="2076008" cy="207600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250" tIns="16510" rIns="114250" bIns="1651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Times New Roman" panose="02020603050405020304" pitchFamily="18" charset="0"/>
            </a:rPr>
            <a:t>Упрощенная система налогообложения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368,8</a:t>
          </a:r>
          <a:endParaRPr lang="ru-RU" sz="1300" b="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7788" y="1341955"/>
        <a:ext cx="1467960" cy="1467960"/>
      </dsp:txXfrm>
    </dsp:sp>
    <dsp:sp modelId="{7033874D-E91F-47FE-BBB9-B065419269F4}">
      <dsp:nvSpPr>
        <dsp:cNvPr id="0" name=""/>
        <dsp:cNvSpPr/>
      </dsp:nvSpPr>
      <dsp:spPr>
        <a:xfrm>
          <a:off x="3359169" y="1045799"/>
          <a:ext cx="2076008" cy="207600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250" tIns="16510" rIns="11425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Times New Roman" panose="02020603050405020304" pitchFamily="18" charset="0"/>
            </a:rPr>
            <a:t>Транспортный налог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185,6</a:t>
          </a:r>
          <a:endParaRPr lang="ru-RU" sz="13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3663193" y="1349823"/>
        <a:ext cx="1467960" cy="1467960"/>
      </dsp:txXfrm>
    </dsp:sp>
    <dsp:sp modelId="{E7FEA8EE-1965-4EA5-BC7F-6B2DBF6282E9}">
      <dsp:nvSpPr>
        <dsp:cNvPr id="0" name=""/>
        <dsp:cNvSpPr/>
      </dsp:nvSpPr>
      <dsp:spPr>
        <a:xfrm>
          <a:off x="5009948" y="1082295"/>
          <a:ext cx="2076008" cy="2076008"/>
        </a:xfrm>
        <a:prstGeom prst="ellipse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250" tIns="16510" rIns="11425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Times New Roman" panose="02020603050405020304" pitchFamily="18" charset="0"/>
            </a:rPr>
            <a:t>Прочие налоги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72,9</a:t>
          </a:r>
          <a:endParaRPr lang="ru-RU" sz="13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5313972" y="1386319"/>
        <a:ext cx="1467960" cy="1467960"/>
      </dsp:txXfrm>
    </dsp:sp>
    <dsp:sp modelId="{DC03B885-3F42-4122-8925-70D4B96FFB68}">
      <dsp:nvSpPr>
        <dsp:cNvPr id="0" name=""/>
        <dsp:cNvSpPr/>
      </dsp:nvSpPr>
      <dsp:spPr>
        <a:xfrm>
          <a:off x="6644290" y="1082295"/>
          <a:ext cx="2076008" cy="207600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250" tIns="16510" rIns="11425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Times New Roman" panose="02020603050405020304" pitchFamily="18" charset="0"/>
            </a:rPr>
            <a:t>Неналоговые доходы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tx1"/>
              </a:solidFill>
              <a:latin typeface="Times New Roman" panose="02020603050405020304" pitchFamily="18" charset="0"/>
            </a:rPr>
            <a:t>244,6</a:t>
          </a:r>
          <a:endParaRPr lang="ru-RU" sz="1300" kern="1200" baseline="0" dirty="0">
            <a:solidFill>
              <a:schemeClr val="tx1"/>
            </a:solidFill>
            <a:latin typeface="Times New Roman" panose="02020603050405020304" pitchFamily="18" charset="0"/>
          </a:endParaRPr>
        </a:p>
      </dsp:txBody>
      <dsp:txXfrm>
        <a:off x="6948314" y="1386319"/>
        <a:ext cx="1467960" cy="1467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A5206-8EE7-41C2-BC9C-67FF32974287}">
      <dsp:nvSpPr>
        <dsp:cNvPr id="0" name=""/>
        <dsp:cNvSpPr/>
      </dsp:nvSpPr>
      <dsp:spPr>
        <a:xfrm>
          <a:off x="0" y="0"/>
          <a:ext cx="4048125" cy="1995011"/>
        </a:xfrm>
        <a:prstGeom prst="roundRect">
          <a:avLst>
            <a:gd name="adj" fmla="val 10000"/>
          </a:avLst>
        </a:prstGeom>
        <a:solidFill>
          <a:srgbClr val="FEFFC1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AE9BC4-7505-403D-9AC3-61C296A2BEE7}">
      <dsp:nvSpPr>
        <dsp:cNvPr id="0" name=""/>
        <dsp:cNvSpPr/>
      </dsp:nvSpPr>
      <dsp:spPr>
        <a:xfrm>
          <a:off x="121443" y="266001"/>
          <a:ext cx="1189136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80234-2545-4D84-9779-8F9891FBF80F}">
      <dsp:nvSpPr>
        <dsp:cNvPr id="0" name=""/>
        <dsp:cNvSpPr/>
      </dsp:nvSpPr>
      <dsp:spPr>
        <a:xfrm rot="10800000">
          <a:off x="121443" y="1995011"/>
          <a:ext cx="1189136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населению на оплату жилых помещений и коммунальных услуг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77,7 </a:t>
          </a:r>
          <a:r>
            <a:rPr lang="ru-RU" sz="1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8013" y="1995011"/>
        <a:ext cx="1115996" cy="2401777"/>
      </dsp:txXfrm>
    </dsp:sp>
    <dsp:sp modelId="{22ACEECB-C4B7-4AEA-9C82-9A51E051FEF2}">
      <dsp:nvSpPr>
        <dsp:cNvPr id="0" name=""/>
        <dsp:cNvSpPr/>
      </dsp:nvSpPr>
      <dsp:spPr>
        <a:xfrm>
          <a:off x="1429494" y="266001"/>
          <a:ext cx="1189136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BF223-ACDA-4BD8-9605-397034625F8E}">
      <dsp:nvSpPr>
        <dsp:cNvPr id="0" name=""/>
        <dsp:cNvSpPr/>
      </dsp:nvSpPr>
      <dsp:spPr>
        <a:xfrm rot="10800000">
          <a:off x="1429494" y="1995011"/>
          <a:ext cx="1189136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выплаты (ЕДВ) населению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269,1 </a:t>
          </a:r>
          <a:r>
            <a:rPr lang="ru-RU" sz="16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endParaRPr lang="ru-RU" sz="16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66064" y="1995011"/>
        <a:ext cx="1115996" cy="2401777"/>
      </dsp:txXfrm>
    </dsp:sp>
    <dsp:sp modelId="{FB289D40-DE5E-45A1-842C-BFCCB87730C2}">
      <dsp:nvSpPr>
        <dsp:cNvPr id="0" name=""/>
        <dsp:cNvSpPr/>
      </dsp:nvSpPr>
      <dsp:spPr>
        <a:xfrm>
          <a:off x="2737544" y="266001"/>
          <a:ext cx="1189136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F42A1-CDE0-4DF0-9E47-64A5721CA3AE}">
      <dsp:nvSpPr>
        <dsp:cNvPr id="0" name=""/>
        <dsp:cNvSpPr/>
      </dsp:nvSpPr>
      <dsp:spPr>
        <a:xfrm rot="10800000">
          <a:off x="2737544" y="1995011"/>
          <a:ext cx="1189136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денежные компенсации (ЕДК) на оплату ЖКУ населению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630</a:t>
          </a:r>
          <a:r>
            <a:rPr lang="ru-RU" sz="15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,5 </a:t>
          </a:r>
          <a:r>
            <a:rPr lang="ru-RU" sz="15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74114" y="1995011"/>
        <a:ext cx="1115996" cy="2401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FE562-0B8E-48BA-AD01-19C3311AA90D}">
      <dsp:nvSpPr>
        <dsp:cNvPr id="0" name=""/>
        <dsp:cNvSpPr/>
      </dsp:nvSpPr>
      <dsp:spPr>
        <a:xfrm>
          <a:off x="0" y="0"/>
          <a:ext cx="4630862" cy="1995011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A93598-48D3-496F-AFF5-B6320EA00B3B}">
      <dsp:nvSpPr>
        <dsp:cNvPr id="0" name=""/>
        <dsp:cNvSpPr/>
      </dsp:nvSpPr>
      <dsp:spPr>
        <a:xfrm>
          <a:off x="226552" y="266001"/>
          <a:ext cx="949032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01B2C-E24A-48DF-B867-F0499081BA2B}">
      <dsp:nvSpPr>
        <dsp:cNvPr id="0" name=""/>
        <dsp:cNvSpPr/>
      </dsp:nvSpPr>
      <dsp:spPr>
        <a:xfrm rot="10800000">
          <a:off x="139583" y="1995011"/>
          <a:ext cx="1122971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ежем.денежную</a:t>
          </a: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выплату,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</a:t>
          </a: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 случае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рожд</a:t>
          </a: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3  ребенка или послед. детей до достижения ребенком возраста трех лет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584</a:t>
          </a:r>
          <a:r>
            <a:rPr lang="ru-RU" sz="15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,1 </a:t>
          </a: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руб.;</a:t>
          </a:r>
          <a:endParaRPr lang="ru-RU" sz="1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4118" y="1995011"/>
        <a:ext cx="1053901" cy="2403812"/>
      </dsp:txXfrm>
    </dsp:sp>
    <dsp:sp modelId="{5DFCCE17-DDBB-4423-85C6-5FEC685B8736}">
      <dsp:nvSpPr>
        <dsp:cNvPr id="0" name=""/>
        <dsp:cNvSpPr/>
      </dsp:nvSpPr>
      <dsp:spPr>
        <a:xfrm>
          <a:off x="1357458" y="266001"/>
          <a:ext cx="949032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B185C-E770-4598-BBA8-2B568292CEB9}">
      <dsp:nvSpPr>
        <dsp:cNvPr id="0" name=""/>
        <dsp:cNvSpPr/>
      </dsp:nvSpPr>
      <dsp:spPr>
        <a:xfrm rot="10800000">
          <a:off x="1375480" y="1995011"/>
          <a:ext cx="949032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ежемесячное социальное пособие гражданам, имеющим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134,3млн.руб.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04666" y="1995011"/>
        <a:ext cx="890660" cy="2409161"/>
      </dsp:txXfrm>
    </dsp:sp>
    <dsp:sp modelId="{926F433B-64D0-4998-91F4-39CFD84BC4EB}">
      <dsp:nvSpPr>
        <dsp:cNvPr id="0" name=""/>
        <dsp:cNvSpPr/>
      </dsp:nvSpPr>
      <dsp:spPr>
        <a:xfrm>
          <a:off x="2401394" y="266001"/>
          <a:ext cx="949032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B98C2-F511-469C-8659-C35AD47C0D6E}">
      <dsp:nvSpPr>
        <dsp:cNvPr id="0" name=""/>
        <dsp:cNvSpPr/>
      </dsp:nvSpPr>
      <dsp:spPr>
        <a:xfrm rot="10800000">
          <a:off x="2401394" y="1995011"/>
          <a:ext cx="949032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мероприятий по организации и оздоровлению детей в части приобретения путевок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млн. руб</a:t>
          </a:r>
          <a:r>
            <a:rPr lang="ru-RU" sz="9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9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30580" y="1995011"/>
        <a:ext cx="890660" cy="2409161"/>
      </dsp:txXfrm>
    </dsp:sp>
    <dsp:sp modelId="{E2C7156E-7A3D-46A9-9EA6-D7FE5A3AD23A}">
      <dsp:nvSpPr>
        <dsp:cNvPr id="0" name=""/>
        <dsp:cNvSpPr/>
      </dsp:nvSpPr>
      <dsp:spPr>
        <a:xfrm>
          <a:off x="3493788" y="266001"/>
          <a:ext cx="949032" cy="14630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B5E39-699C-49D1-987A-9E15098E853D}">
      <dsp:nvSpPr>
        <dsp:cNvPr id="0" name=""/>
        <dsp:cNvSpPr/>
      </dsp:nvSpPr>
      <dsp:spPr>
        <a:xfrm rot="10800000">
          <a:off x="3453359" y="1993036"/>
          <a:ext cx="1045947" cy="24383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Респ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маткапитал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рожд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4-го ребенка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86,6 </a:t>
          </a:r>
          <a:r>
            <a:rPr lang="ru-RU" sz="12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2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485525" y="1993036"/>
        <a:ext cx="981615" cy="2406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23D80-E861-4A78-A48F-43E509CA0897}">
      <dsp:nvSpPr>
        <dsp:cNvPr id="0" name=""/>
        <dsp:cNvSpPr/>
      </dsp:nvSpPr>
      <dsp:spPr>
        <a:xfrm>
          <a:off x="0" y="53586"/>
          <a:ext cx="8836817" cy="527868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основных образ программ в дошкольных и общеобразов организациях в сумме 3 956,6 млн.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53586"/>
        <a:ext cx="7012586" cy="527868"/>
      </dsp:txXfrm>
    </dsp:sp>
    <dsp:sp modelId="{77BCF61A-2F7F-4910-A068-2E9D8C418BFD}">
      <dsp:nvSpPr>
        <dsp:cNvPr id="0" name=""/>
        <dsp:cNvSpPr/>
      </dsp:nvSpPr>
      <dsp:spPr>
        <a:xfrm flipH="1">
          <a:off x="605016" y="0"/>
          <a:ext cx="553114" cy="5481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E24F7-934F-4AF3-AE98-03E84CC9E2C2}">
      <dsp:nvSpPr>
        <dsp:cNvPr id="0" name=""/>
        <dsp:cNvSpPr/>
      </dsp:nvSpPr>
      <dsp:spPr>
        <a:xfrm>
          <a:off x="0" y="633369"/>
          <a:ext cx="8836817" cy="5686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доукомплектование учебниками из республиканского бюджета выделены средства в сумме 53,0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633369"/>
        <a:ext cx="7012586" cy="568682"/>
      </dsp:txXfrm>
    </dsp:sp>
    <dsp:sp modelId="{0E164674-4AAC-4BF9-9C0C-EE7B5721D4C3}">
      <dsp:nvSpPr>
        <dsp:cNvPr id="0" name=""/>
        <dsp:cNvSpPr/>
      </dsp:nvSpPr>
      <dsp:spPr>
        <a:xfrm>
          <a:off x="606862" y="652868"/>
          <a:ext cx="553061" cy="5674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994B1-4970-435D-83AB-B390775853EC}">
      <dsp:nvSpPr>
        <dsp:cNvPr id="0" name=""/>
        <dsp:cNvSpPr/>
      </dsp:nvSpPr>
      <dsp:spPr>
        <a:xfrm>
          <a:off x="0" y="1241818"/>
          <a:ext cx="8836817" cy="5686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 общеобразовательных организациях, расположенных в сельской местности, условий для занятий физической культурой и спортом в сумме 1,1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1241818"/>
        <a:ext cx="7012586" cy="568682"/>
      </dsp:txXfrm>
    </dsp:sp>
    <dsp:sp modelId="{59666208-B9A4-4FAC-9410-30E95E9FBD48}">
      <dsp:nvSpPr>
        <dsp:cNvPr id="0" name=""/>
        <dsp:cNvSpPr/>
      </dsp:nvSpPr>
      <dsp:spPr>
        <a:xfrm>
          <a:off x="685448" y="1258995"/>
          <a:ext cx="567359" cy="5910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52C86-F67B-4C48-8A40-64FF6C4AC874}">
      <dsp:nvSpPr>
        <dsp:cNvPr id="0" name=""/>
        <dsp:cNvSpPr/>
      </dsp:nvSpPr>
      <dsp:spPr>
        <a:xfrm>
          <a:off x="0" y="1878577"/>
          <a:ext cx="8836817" cy="56868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жилых помещений детям-сиротам – 12,9 млн. рублей, что позволило приобрести 28 квартир для детей-сирот.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1878577"/>
        <a:ext cx="7012586" cy="568682"/>
      </dsp:txXfrm>
    </dsp:sp>
    <dsp:sp modelId="{E92C356F-3A33-4792-9C19-0D02A86A3996}">
      <dsp:nvSpPr>
        <dsp:cNvPr id="0" name=""/>
        <dsp:cNvSpPr/>
      </dsp:nvSpPr>
      <dsp:spPr>
        <a:xfrm>
          <a:off x="652558" y="1903431"/>
          <a:ext cx="575983" cy="518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1978-712E-4E2D-BDC7-E415E45D5820}">
      <dsp:nvSpPr>
        <dsp:cNvPr id="0" name=""/>
        <dsp:cNvSpPr/>
      </dsp:nvSpPr>
      <dsp:spPr>
        <a:xfrm>
          <a:off x="0" y="2504128"/>
          <a:ext cx="8836817" cy="56868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поддержка детей-сирот и детей, оставшихся без попечения родителей, на содержание ребенка в семье опекуна и приемной семье, а также на оплату труда приемному родителю в сумме 86,0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2504128"/>
        <a:ext cx="7012586" cy="568682"/>
      </dsp:txXfrm>
    </dsp:sp>
    <dsp:sp modelId="{04A2294C-2BF0-4DC8-A0C3-071E879D3B35}">
      <dsp:nvSpPr>
        <dsp:cNvPr id="0" name=""/>
        <dsp:cNvSpPr/>
      </dsp:nvSpPr>
      <dsp:spPr>
        <a:xfrm>
          <a:off x="631128" y="2526903"/>
          <a:ext cx="618842" cy="523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85A45-D88C-4E0D-AA29-B7306713457B}">
      <dsp:nvSpPr>
        <dsp:cNvPr id="0" name=""/>
        <dsp:cNvSpPr/>
      </dsp:nvSpPr>
      <dsp:spPr>
        <a:xfrm>
          <a:off x="0" y="3129679"/>
          <a:ext cx="8836817" cy="568682"/>
        </a:xfrm>
        <a:prstGeom prst="roundRect">
          <a:avLst>
            <a:gd name="adj" fmla="val 10000"/>
          </a:avLst>
        </a:prstGeom>
        <a:solidFill>
          <a:srgbClr val="CC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компенсация части родительской платы за содержание ребенка в дошкольных муниципальных образовательных учреждениях в сумме 22,4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3129679"/>
        <a:ext cx="7012586" cy="568682"/>
      </dsp:txXfrm>
    </dsp:sp>
    <dsp:sp modelId="{068E84D7-FB22-4E51-B27D-4007150817ED}">
      <dsp:nvSpPr>
        <dsp:cNvPr id="0" name=""/>
        <dsp:cNvSpPr/>
      </dsp:nvSpPr>
      <dsp:spPr>
        <a:xfrm>
          <a:off x="673987" y="3163379"/>
          <a:ext cx="533125" cy="5012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AF822-F021-4894-8B38-5B3C0577B021}">
      <dsp:nvSpPr>
        <dsp:cNvPr id="0" name=""/>
        <dsp:cNvSpPr/>
      </dsp:nvSpPr>
      <dsp:spPr>
        <a:xfrm>
          <a:off x="0" y="3755230"/>
          <a:ext cx="8836817" cy="5686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«Горячее питание школьников на 2014-2016 годы» - 40,1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3755230"/>
        <a:ext cx="7012586" cy="568682"/>
      </dsp:txXfrm>
    </dsp:sp>
    <dsp:sp modelId="{0AEDB710-7D6A-4112-A032-C434FA42FE31}">
      <dsp:nvSpPr>
        <dsp:cNvPr id="0" name=""/>
        <dsp:cNvSpPr/>
      </dsp:nvSpPr>
      <dsp:spPr>
        <a:xfrm>
          <a:off x="688276" y="3785306"/>
          <a:ext cx="504546" cy="508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AF6F0-EEBF-4ECE-8A66-19A6BBAEF0E2}">
      <dsp:nvSpPr>
        <dsp:cNvPr id="0" name=""/>
        <dsp:cNvSpPr/>
      </dsp:nvSpPr>
      <dsp:spPr>
        <a:xfrm>
          <a:off x="0" y="4380781"/>
          <a:ext cx="8836817" cy="568682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переподготовку и повышение квалификации педагогических работников – 24,9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4380781"/>
        <a:ext cx="7012586" cy="568682"/>
      </dsp:txXfrm>
    </dsp:sp>
    <dsp:sp modelId="{280B2282-841E-4540-99E1-69BFBB4A2E2A}">
      <dsp:nvSpPr>
        <dsp:cNvPr id="0" name=""/>
        <dsp:cNvSpPr/>
      </dsp:nvSpPr>
      <dsp:spPr>
        <a:xfrm>
          <a:off x="659707" y="4388831"/>
          <a:ext cx="561685" cy="5525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1829-F122-4034-919A-D6847084D2D2}">
      <dsp:nvSpPr>
        <dsp:cNvPr id="0" name=""/>
        <dsp:cNvSpPr/>
      </dsp:nvSpPr>
      <dsp:spPr>
        <a:xfrm>
          <a:off x="0" y="5006355"/>
          <a:ext cx="8836817" cy="568682"/>
        </a:xfrm>
        <a:prstGeom prst="roundRect">
          <a:avLst>
            <a:gd name="adj" fmla="val 10000"/>
          </a:avLst>
        </a:prstGeom>
        <a:solidFill>
          <a:srgbClr val="FEFF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ежемесячные выплаты на возмещение расходов по оплате жилых помещений педагогическим работникам в сумме 98,6 млн. рублей;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5006355"/>
        <a:ext cx="7012586" cy="568682"/>
      </dsp:txXfrm>
    </dsp:sp>
    <dsp:sp modelId="{25EF54B6-9C3E-4758-97EA-C722262ECFC4}">
      <dsp:nvSpPr>
        <dsp:cNvPr id="0" name=""/>
        <dsp:cNvSpPr/>
      </dsp:nvSpPr>
      <dsp:spPr>
        <a:xfrm>
          <a:off x="638269" y="5034830"/>
          <a:ext cx="604562" cy="568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FCB2D-AF10-4B76-BF9E-945BA0F7ACB3}">
      <dsp:nvSpPr>
        <dsp:cNvPr id="0" name=""/>
        <dsp:cNvSpPr/>
      </dsp:nvSpPr>
      <dsp:spPr>
        <a:xfrm>
          <a:off x="0" y="5640854"/>
          <a:ext cx="8836817" cy="568682"/>
        </a:xfrm>
        <a:prstGeom prst="roundRect">
          <a:avLst>
            <a:gd name="adj" fmla="val 10000"/>
          </a:avLst>
        </a:prstGeom>
        <a:solidFill>
          <a:srgbClr val="BFD7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спортивно-массовых и физкультурно-оздоровительных мероприятий – 40,5 млн. рублей;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4231" y="5640854"/>
        <a:ext cx="7012586" cy="568682"/>
      </dsp:txXfrm>
    </dsp:sp>
    <dsp:sp modelId="{C3078CB9-5028-440F-B52A-4D4E869AC433}">
      <dsp:nvSpPr>
        <dsp:cNvPr id="0" name=""/>
        <dsp:cNvSpPr/>
      </dsp:nvSpPr>
      <dsp:spPr>
        <a:xfrm>
          <a:off x="623988" y="5631928"/>
          <a:ext cx="633122" cy="5865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A8BFD-8C56-42F1-B67E-F89D45C1DC8E}">
      <dsp:nvSpPr>
        <dsp:cNvPr id="0" name=""/>
        <dsp:cNvSpPr/>
      </dsp:nvSpPr>
      <dsp:spPr>
        <a:xfrm>
          <a:off x="0" y="221615"/>
          <a:ext cx="4763860" cy="2977413"/>
        </a:xfrm>
        <a:prstGeom prst="swooshArrow">
          <a:avLst>
            <a:gd name="adj1" fmla="val 25000"/>
            <a:gd name="adj2" fmla="val 25000"/>
          </a:avLst>
        </a:prstGeom>
        <a:solidFill>
          <a:srgbClr val="BFD7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01600" prst="ribl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957AE-819E-4EF1-829F-0B2810A97438}">
      <dsp:nvSpPr>
        <dsp:cNvPr id="0" name=""/>
        <dsp:cNvSpPr/>
      </dsp:nvSpPr>
      <dsp:spPr>
        <a:xfrm>
          <a:off x="1912861" y="864509"/>
          <a:ext cx="1125551" cy="1104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B162D-95EE-470C-8795-38F5E301A6C4}">
      <dsp:nvSpPr>
        <dsp:cNvPr id="0" name=""/>
        <dsp:cNvSpPr/>
      </dsp:nvSpPr>
      <dsp:spPr>
        <a:xfrm>
          <a:off x="1905544" y="993628"/>
          <a:ext cx="1905544" cy="2197330"/>
        </a:xfrm>
        <a:prstGeom prst="round2Diag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6796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998565" y="1086649"/>
        <a:ext cx="1719502" cy="2011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4658-8F1B-4CEF-854F-E568B70D18F8}">
      <dsp:nvSpPr>
        <dsp:cNvPr id="0" name=""/>
        <dsp:cNvSpPr/>
      </dsp:nvSpPr>
      <dsp:spPr>
        <a:xfrm>
          <a:off x="0" y="45279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ED514-1F1F-4EF4-A987-853312E6CC18}">
      <dsp:nvSpPr>
        <dsp:cNvPr id="0" name=""/>
        <dsp:cNvSpPr/>
      </dsp:nvSpPr>
      <dsp:spPr>
        <a:xfrm>
          <a:off x="407035" y="153667"/>
          <a:ext cx="7191494" cy="4910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"федеральная гидрогенерирующая компания -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русгидро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".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русгидро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004" y="177636"/>
        <a:ext cx="7143556" cy="443067"/>
      </dsp:txXfrm>
    </dsp:sp>
    <dsp:sp modelId="{662F7A37-DECE-44B6-9FCF-0B0CF7F1585B}">
      <dsp:nvSpPr>
        <dsp:cNvPr id="0" name=""/>
        <dsp:cNvSpPr/>
      </dsp:nvSpPr>
      <dsp:spPr>
        <a:xfrm>
          <a:off x="0" y="104247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94633-EEDD-4FB1-8464-96DB0A94270B}">
      <dsp:nvSpPr>
        <dsp:cNvPr id="0" name=""/>
        <dsp:cNvSpPr/>
      </dsp:nvSpPr>
      <dsp:spPr>
        <a:xfrm>
          <a:off x="420023" y="859499"/>
          <a:ext cx="569849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карачаево-черкесское отделение №8585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поао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"сбербанк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россии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757" y="878233"/>
        <a:ext cx="5661022" cy="346292"/>
      </dsp:txXfrm>
    </dsp:sp>
    <dsp:sp modelId="{169AC765-C201-4E70-840F-D98F9D73AFB3}">
      <dsp:nvSpPr>
        <dsp:cNvPr id="0" name=""/>
        <dsp:cNvSpPr/>
      </dsp:nvSpPr>
      <dsp:spPr>
        <a:xfrm>
          <a:off x="0" y="163215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A531B-0E90-4289-9897-4F790F7BFA2B}">
      <dsp:nvSpPr>
        <dsp:cNvPr id="0" name=""/>
        <dsp:cNvSpPr/>
      </dsp:nvSpPr>
      <dsp:spPr>
        <a:xfrm>
          <a:off x="407035" y="1440272"/>
          <a:ext cx="569849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кавказцемент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69" y="1459006"/>
        <a:ext cx="5661022" cy="346292"/>
      </dsp:txXfrm>
    </dsp:sp>
    <dsp:sp modelId="{37C72075-9676-43A3-AE48-50C859A6E265}">
      <dsp:nvSpPr>
        <dsp:cNvPr id="0" name=""/>
        <dsp:cNvSpPr/>
      </dsp:nvSpPr>
      <dsp:spPr>
        <a:xfrm>
          <a:off x="0" y="222183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74985-0F54-485D-B8D2-C0381FCDC66E}">
      <dsp:nvSpPr>
        <dsp:cNvPr id="0" name=""/>
        <dsp:cNvSpPr/>
      </dsp:nvSpPr>
      <dsp:spPr>
        <a:xfrm>
          <a:off x="407035" y="2029952"/>
          <a:ext cx="569849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урупский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гок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69" y="2048686"/>
        <a:ext cx="5661022" cy="346292"/>
      </dsp:txXfrm>
    </dsp:sp>
    <dsp:sp modelId="{0292CA1D-98BA-4715-B85D-D4DAC34022E5}">
      <dsp:nvSpPr>
        <dsp:cNvPr id="0" name=""/>
        <dsp:cNvSpPr/>
      </dsp:nvSpPr>
      <dsp:spPr>
        <a:xfrm>
          <a:off x="0" y="281151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08DF7-B4C4-408F-A25D-B904C4BF626F}">
      <dsp:nvSpPr>
        <dsp:cNvPr id="0" name=""/>
        <dsp:cNvSpPr/>
      </dsp:nvSpPr>
      <dsp:spPr>
        <a:xfrm>
          <a:off x="407035" y="2619632"/>
          <a:ext cx="569849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филиал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мрск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северного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кавказа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"-"карачаево-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черкесскэнерго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69" y="2638366"/>
        <a:ext cx="5661022" cy="346292"/>
      </dsp:txXfrm>
    </dsp:sp>
    <dsp:sp modelId="{C4B470CE-8540-4107-AE2E-20F24414036E}">
      <dsp:nvSpPr>
        <dsp:cNvPr id="0" name=""/>
        <dsp:cNvSpPr/>
      </dsp:nvSpPr>
      <dsp:spPr>
        <a:xfrm>
          <a:off x="0" y="340119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4326-727D-4B48-8D98-710AB07677C7}">
      <dsp:nvSpPr>
        <dsp:cNvPr id="0" name=""/>
        <dsp:cNvSpPr/>
      </dsp:nvSpPr>
      <dsp:spPr>
        <a:xfrm>
          <a:off x="407035" y="3209312"/>
          <a:ext cx="569849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акционерное общество агрокомбинат "южный"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69" y="3228046"/>
        <a:ext cx="5661022" cy="346292"/>
      </dsp:txXfrm>
    </dsp:sp>
    <dsp:sp modelId="{06B9961A-E546-4FE2-887C-7F5470FC70BD}">
      <dsp:nvSpPr>
        <dsp:cNvPr id="0" name=""/>
        <dsp:cNvSpPr/>
      </dsp:nvSpPr>
      <dsp:spPr>
        <a:xfrm>
          <a:off x="0" y="399087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AE8AB-334B-4430-BF06-B7F450F89788}">
      <dsp:nvSpPr>
        <dsp:cNvPr id="0" name=""/>
        <dsp:cNvSpPr/>
      </dsp:nvSpPr>
      <dsp:spPr>
        <a:xfrm>
          <a:off x="407035" y="3798992"/>
          <a:ext cx="569849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общество с ограниченной ответственностью фирма "меркурий"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69" y="3817726"/>
        <a:ext cx="5661022" cy="346292"/>
      </dsp:txXfrm>
    </dsp:sp>
    <dsp:sp modelId="{5D3F7849-CA26-458B-8C8A-23C9B1C1F990}">
      <dsp:nvSpPr>
        <dsp:cNvPr id="0" name=""/>
        <dsp:cNvSpPr/>
      </dsp:nvSpPr>
      <dsp:spPr>
        <a:xfrm>
          <a:off x="0" y="458055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8D9A6-F6C0-4E8C-A94A-C12BF01309FC}">
      <dsp:nvSpPr>
        <dsp:cNvPr id="0" name=""/>
        <dsp:cNvSpPr/>
      </dsp:nvSpPr>
      <dsp:spPr>
        <a:xfrm>
          <a:off x="407035" y="4388672"/>
          <a:ext cx="569849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ооо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"агропром»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69" y="4407406"/>
        <a:ext cx="5661022" cy="346292"/>
      </dsp:txXfrm>
    </dsp:sp>
    <dsp:sp modelId="{7A8302A6-81C4-46CC-86A4-DE0B2E86FD2F}">
      <dsp:nvSpPr>
        <dsp:cNvPr id="0" name=""/>
        <dsp:cNvSpPr/>
      </dsp:nvSpPr>
      <dsp:spPr>
        <a:xfrm>
          <a:off x="0" y="5170232"/>
          <a:ext cx="81407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966C5-C2C1-4796-98FA-5C5725FA06BA}">
      <dsp:nvSpPr>
        <dsp:cNvPr id="0" name=""/>
        <dsp:cNvSpPr/>
      </dsp:nvSpPr>
      <dsp:spPr>
        <a:xfrm>
          <a:off x="407035" y="4978352"/>
          <a:ext cx="569849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89" tIns="0" rIns="2153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ао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газпром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газораспределение </a:t>
          </a:r>
          <a:r>
            <a:rPr lang="ru-RU" sz="1600" b="0" i="0" u="none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черкесск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69" y="4997086"/>
        <a:ext cx="5661022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C408F-82CC-4733-B78B-44BDBFEE3B41}">
      <dsp:nvSpPr>
        <dsp:cNvPr id="0" name=""/>
        <dsp:cNvSpPr/>
      </dsp:nvSpPr>
      <dsp:spPr>
        <a:xfrm rot="5400000">
          <a:off x="-219209" y="221326"/>
          <a:ext cx="1461394" cy="10229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0" y="513605"/>
        <a:ext cx="1022976" cy="438418"/>
      </dsp:txXfrm>
    </dsp:sp>
    <dsp:sp modelId="{C75A561E-47BC-4762-9164-6A171D6CE173}">
      <dsp:nvSpPr>
        <dsp:cNvPr id="0" name=""/>
        <dsp:cNvSpPr/>
      </dsp:nvSpPr>
      <dsp:spPr>
        <a:xfrm rot="5400000">
          <a:off x="4345665" y="-2978406"/>
          <a:ext cx="923005" cy="7593898"/>
        </a:xfrm>
        <a:prstGeom prst="round2SameRect">
          <a:avLst/>
        </a:prstGeom>
        <a:solidFill>
          <a:srgbClr val="FEFFC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условий Соглашения о мерах по социально-экономическому развитию и оздоровлению государственных финансов КЧР;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отраслевыми министерствами в части мониторинга реализации мероприятий «майских» Указов Президента РФ и внесение соответствующих предложений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0219" y="402098"/>
        <a:ext cx="7548841" cy="832891"/>
      </dsp:txXfrm>
    </dsp:sp>
    <dsp:sp modelId="{DB955456-6CEC-4D3A-9F5C-190D4AF27AFA}">
      <dsp:nvSpPr>
        <dsp:cNvPr id="0" name=""/>
        <dsp:cNvSpPr/>
      </dsp:nvSpPr>
      <dsp:spPr>
        <a:xfrm rot="5400000">
          <a:off x="-219209" y="1494579"/>
          <a:ext cx="1461394" cy="10229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1786858"/>
        <a:ext cx="1022976" cy="438418"/>
      </dsp:txXfrm>
    </dsp:sp>
    <dsp:sp modelId="{15AB0267-D335-4FCF-8E40-387CEA963751}">
      <dsp:nvSpPr>
        <dsp:cNvPr id="0" name=""/>
        <dsp:cNvSpPr/>
      </dsp:nvSpPr>
      <dsp:spPr>
        <a:xfrm rot="5400000">
          <a:off x="4363338" y="-1889662"/>
          <a:ext cx="913173" cy="7593898"/>
        </a:xfrm>
        <a:prstGeom prst="round2SameRect">
          <a:avLst/>
        </a:prstGeom>
        <a:solidFill>
          <a:srgbClr val="FEFFC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Плана мероприятий по росту доходов, оптимизации расходов и совершенствованию долговой политики КЧР;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администраторами доходов по улучшению администрирования налоговых и неналоговых доходов, повышение их собираемости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22976" y="1495278"/>
        <a:ext cx="7549321" cy="824019"/>
      </dsp:txXfrm>
    </dsp:sp>
    <dsp:sp modelId="{BA7D1529-FB9E-4176-9B6E-A3F68A987900}">
      <dsp:nvSpPr>
        <dsp:cNvPr id="0" name=""/>
        <dsp:cNvSpPr/>
      </dsp:nvSpPr>
      <dsp:spPr>
        <a:xfrm rot="5400000">
          <a:off x="-219209" y="2916617"/>
          <a:ext cx="1461394" cy="10229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3208896"/>
        <a:ext cx="1022976" cy="438418"/>
      </dsp:txXfrm>
    </dsp:sp>
    <dsp:sp modelId="{7C3DD9F0-A6A9-40E9-A06D-1263527C64C6}">
      <dsp:nvSpPr>
        <dsp:cNvPr id="0" name=""/>
        <dsp:cNvSpPr/>
      </dsp:nvSpPr>
      <dsp:spPr>
        <a:xfrm rot="5400000">
          <a:off x="4173027" y="-680955"/>
          <a:ext cx="1247474" cy="7593898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Плана мероприятий, направленных на мобилизацию дополнительных доходов консолидированного бюджета Карачаево-Черкесской Республики за счет повышения эффективности налогообложения имущества и погашения задолженности на 2019 год, утвержденного Председателем Правительства Карачаево-Черкесской Республики А.А.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Озовым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на новые правила оценки эффективности налоговых льгот в соответствии с федеральной методикой, отмена неэффективных налоговых расходов республиканского и местных бюджетов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99816" y="2553154"/>
        <a:ext cx="7533001" cy="1125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73A5-FA0B-4237-A5EF-A7A87867006F}">
      <dsp:nvSpPr>
        <dsp:cNvPr id="0" name=""/>
        <dsp:cNvSpPr/>
      </dsp:nvSpPr>
      <dsp:spPr>
        <a:xfrm rot="5400000">
          <a:off x="-198347" y="434404"/>
          <a:ext cx="1322318" cy="9256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.</a:t>
          </a:r>
          <a:endParaRPr lang="ru-RU" sz="800" kern="1200" dirty="0"/>
        </a:p>
      </dsp:txBody>
      <dsp:txXfrm rot="-5400000">
        <a:off x="1" y="698869"/>
        <a:ext cx="925623" cy="396695"/>
      </dsp:txXfrm>
    </dsp:sp>
    <dsp:sp modelId="{936ABF8B-B0CE-4C1F-8F6D-212A52F04C23}">
      <dsp:nvSpPr>
        <dsp:cNvPr id="0" name=""/>
        <dsp:cNvSpPr/>
      </dsp:nvSpPr>
      <dsp:spPr>
        <a:xfrm rot="5400000">
          <a:off x="4101617" y="-3175994"/>
          <a:ext cx="1274717" cy="7626706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ликвидация  задолженности по налогам и сборам в бюджет республики по органам власти и учреждениям, а также их работникам;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легализация «теневой» заработной платы, полнота перечисления налога на доходы физических лиц и обязательных страховых взносов, в особенности государственными учреждениями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использования системы электронного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похозяйственного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учета в целях актуализации налоговой базы по имущественным налогам;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25623" y="62228"/>
        <a:ext cx="7564479" cy="1150263"/>
      </dsp:txXfrm>
    </dsp:sp>
    <dsp:sp modelId="{3E5F08B1-042E-4817-806D-A2576B6AA5EA}">
      <dsp:nvSpPr>
        <dsp:cNvPr id="0" name=""/>
        <dsp:cNvSpPr/>
      </dsp:nvSpPr>
      <dsp:spPr>
        <a:xfrm rot="5400000">
          <a:off x="-274129" y="1900835"/>
          <a:ext cx="1473882" cy="9256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089518"/>
        <a:ext cx="925623" cy="548259"/>
      </dsp:txXfrm>
    </dsp:sp>
    <dsp:sp modelId="{A9A1F16C-5227-4035-A7EC-6E7EA255BBB2}">
      <dsp:nvSpPr>
        <dsp:cNvPr id="0" name=""/>
        <dsp:cNvSpPr/>
      </dsp:nvSpPr>
      <dsp:spPr>
        <a:xfrm rot="5400000">
          <a:off x="4040205" y="-1681112"/>
          <a:ext cx="1397541" cy="7626706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легализация «теневой» заработной платы, полнота перечисления налога на доходы физических лиц и обязательных страховых взносов, в особенности государственными учреждениями;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и ведение реестра источников доходов республиканского бюджета и реестра источников доходов бюджета Территориального фонда ОМС КЧР, а также свода реестров источников доходов бюджетов муниципальных образований;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формирование, ведение и представление в Министерство финансов КЧР реестров источников доходов бюджетов муниципальных образований КЧР;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25623" y="1501692"/>
        <a:ext cx="7558484" cy="1261097"/>
      </dsp:txXfrm>
    </dsp:sp>
    <dsp:sp modelId="{E47DF15B-2228-4220-A1C9-93243D85DEC6}">
      <dsp:nvSpPr>
        <dsp:cNvPr id="0" name=""/>
        <dsp:cNvSpPr/>
      </dsp:nvSpPr>
      <dsp:spPr>
        <a:xfrm rot="5400000">
          <a:off x="-198347" y="3242663"/>
          <a:ext cx="1322318" cy="9256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507128"/>
        <a:ext cx="925623" cy="396695"/>
      </dsp:txXfrm>
    </dsp:sp>
    <dsp:sp modelId="{4C43B7CB-C8D7-446B-9FB7-DB080F04240E}">
      <dsp:nvSpPr>
        <dsp:cNvPr id="0" name=""/>
        <dsp:cNvSpPr/>
      </dsp:nvSpPr>
      <dsp:spPr>
        <a:xfrm rot="5400000">
          <a:off x="4240591" y="-339284"/>
          <a:ext cx="996770" cy="7626706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условий дополнительных соглашений по реструктуризации государственного долга КЧР;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программы оздоровления государственных финансов КЧР;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программы оптимизации расходов республиканского бюджета КЧР на 2017-2019 годы;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исполнением муниципальными образованиями КЧР соглашений о мерах по социально-экономическому развитию и оздоровлению муниципальных финансов;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25623" y="3024342"/>
        <a:ext cx="7578048" cy="899454"/>
      </dsp:txXfrm>
    </dsp:sp>
    <dsp:sp modelId="{F839226C-3983-48E6-90AE-79F7FBB55758}">
      <dsp:nvSpPr>
        <dsp:cNvPr id="0" name=""/>
        <dsp:cNvSpPr/>
      </dsp:nvSpPr>
      <dsp:spPr>
        <a:xfrm rot="5400000">
          <a:off x="-198347" y="4518614"/>
          <a:ext cx="1322318" cy="9256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783079"/>
        <a:ext cx="925623" cy="396695"/>
      </dsp:txXfrm>
    </dsp:sp>
    <dsp:sp modelId="{78334AA3-13E3-49D6-B026-22B203AED154}">
      <dsp:nvSpPr>
        <dsp:cNvPr id="0" name=""/>
        <dsp:cNvSpPr/>
      </dsp:nvSpPr>
      <dsp:spPr>
        <a:xfrm rot="5400000">
          <a:off x="4230685" y="936666"/>
          <a:ext cx="1016581" cy="7626706"/>
        </a:xfrm>
        <a:prstGeom prst="round2SameRect">
          <a:avLst/>
        </a:prstGeom>
        <a:solidFill>
          <a:srgbClr val="FFFFCC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анализа эффективности расходов бюджетных средств по отраслям в целях осуществления мероприятий по оптимизации расходов бюджета КЧР в 2018 году;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мониторинга соблюдения органами местного самоуправления городских округов и муниципальных районов республики требований бюджетного законодательства и оценки качества организации и осуществления бюджетного процесса.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5623" y="4291354"/>
        <a:ext cx="7577081" cy="91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0.54086</cdr:x>
      <cdr:y>0.32399</cdr:y>
    </cdr:from>
    <cdr:to>
      <cdr:x>0.83009</cdr:x>
      <cdr:y>0.41024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4539341" y="1513011"/>
          <a:ext cx="2427515" cy="402772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0.59792</cdr:x>
      <cdr:y>0.30535</cdr:y>
    </cdr:from>
    <cdr:to>
      <cdr:x>0.68612</cdr:x>
      <cdr:y>0.3543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18313" y="1425925"/>
          <a:ext cx="740229" cy="228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+3,9%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0.23822</cdr:x>
      <cdr:y>0.33254</cdr:y>
    </cdr:from>
    <cdr:to>
      <cdr:x>0.52399</cdr:x>
      <cdr:y>0.41024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1999341" y="1552926"/>
          <a:ext cx="2398486" cy="36285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0.31474</cdr:x>
      <cdr:y>0.29991</cdr:y>
    </cdr:from>
    <cdr:to>
      <cdr:x>0.40294</cdr:x>
      <cdr:y>0.36362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641599" y="1400525"/>
          <a:ext cx="740229" cy="2975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scene3d xmlns:a="http://schemas.openxmlformats.org/drawingml/2006/main">
          <a:camera prst="orthographicFront">
            <a:rot lat="0" lon="0" rev="21000000"/>
          </a:camera>
          <a:lightRig rig="threePt" dir="t"/>
        </a:scene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-6,3%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0.67364</cdr:x>
      <cdr:y>0.01301</cdr:y>
    </cdr:from>
    <cdr:to>
      <cdr:x>0.8563</cdr:x>
      <cdr:y>0.13405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0903" y="61460"/>
          <a:ext cx="808278" cy="571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0.75297</cdr:x>
      <cdr:y>0.81128</cdr:y>
    </cdr:from>
    <cdr:to>
      <cdr:x>0.84544</cdr:x>
      <cdr:y>0.87025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45869" y="3930977"/>
          <a:ext cx="914400" cy="285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8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5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5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7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4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2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3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233F-C404-4EF8-B387-CBC92344A0D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6368-6657-4DCF-A758-6FB0BE243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0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7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chart" Target="../charts/char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10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hyperlink" Target="mailto:info@mfkchr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740" y="908720"/>
            <a:ext cx="7772400" cy="13925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проекту закона об исполнении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республиканского бюджета за 2018г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" descr="http://akvus.ru/newversion/wp-content/uploads/2017/12/it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338"/>
            <a:ext cx="886023" cy="921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4193931" cy="391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946" t="2646" r="21988" b="-2646"/>
          <a:stretch/>
        </p:blipFill>
        <p:spPr>
          <a:xfrm>
            <a:off x="1573824" y="1454842"/>
            <a:ext cx="6506308" cy="31959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0008" y="688285"/>
            <a:ext cx="7165730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541" marR="204788" indent="-4763" algn="ctr">
              <a:lnSpc>
                <a:spcPct val="112000"/>
              </a:lnSpc>
              <a:spcAft>
                <a:spcPts val="19"/>
              </a:spcAft>
            </a:pP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индекса потребительских </a:t>
            </a: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цен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7" y="573189"/>
            <a:ext cx="1490564" cy="1242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864" y="4466174"/>
            <a:ext cx="791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прожиточного минимума в  Карачаево-Черкесской Республике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40450"/>
              </p:ext>
            </p:extLst>
          </p:nvPr>
        </p:nvGraphicFramePr>
        <p:xfrm>
          <a:off x="439615" y="4911425"/>
          <a:ext cx="8273562" cy="1814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3534">
                  <a:extLst>
                    <a:ext uri="{9D8B030D-6E8A-4147-A177-3AD203B41FA5}">
                      <a16:colId xmlns="" xmlns:a16="http://schemas.microsoft.com/office/drawing/2014/main" val="3667220521"/>
                    </a:ext>
                  </a:extLst>
                </a:gridCol>
                <a:gridCol w="1085492">
                  <a:extLst>
                    <a:ext uri="{9D8B030D-6E8A-4147-A177-3AD203B41FA5}">
                      <a16:colId xmlns="" xmlns:a16="http://schemas.microsoft.com/office/drawing/2014/main" val="1907968869"/>
                    </a:ext>
                  </a:extLst>
                </a:gridCol>
                <a:gridCol w="1629892">
                  <a:extLst>
                    <a:ext uri="{9D8B030D-6E8A-4147-A177-3AD203B41FA5}">
                      <a16:colId xmlns="" xmlns:a16="http://schemas.microsoft.com/office/drawing/2014/main" val="305400913"/>
                    </a:ext>
                  </a:extLst>
                </a:gridCol>
                <a:gridCol w="1138442">
                  <a:extLst>
                    <a:ext uri="{9D8B030D-6E8A-4147-A177-3AD203B41FA5}">
                      <a16:colId xmlns="" xmlns:a16="http://schemas.microsoft.com/office/drawing/2014/main" val="258205395"/>
                    </a:ext>
                  </a:extLst>
                </a:gridCol>
                <a:gridCol w="756202">
                  <a:extLst>
                    <a:ext uri="{9D8B030D-6E8A-4147-A177-3AD203B41FA5}">
                      <a16:colId xmlns="" xmlns:a16="http://schemas.microsoft.com/office/drawing/2014/main" val="100763732"/>
                    </a:ext>
                  </a:extLst>
                </a:gridCol>
              </a:tblGrid>
              <a:tr h="226362"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душу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социально- 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демографическим группам населения: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8068590"/>
                  </a:ext>
                </a:extLst>
              </a:tr>
              <a:tr h="98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трудоспособное население 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пенсионеры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endParaRPr lang="ru-R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188028290"/>
                  </a:ext>
                </a:extLst>
              </a:tr>
              <a:tr h="141353">
                <a:tc>
                  <a:txBody>
                    <a:bodyPr/>
                    <a:lstStyle/>
                    <a:p>
                      <a:pPr indent="54038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прожиточного минимума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11874750"/>
                  </a:ext>
                </a:extLst>
              </a:tr>
              <a:tr h="141353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337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140987746"/>
                  </a:ext>
                </a:extLst>
              </a:tr>
              <a:tr h="141353">
                <a:tc>
                  <a:txBody>
                    <a:bodyPr/>
                    <a:lstStyle/>
                    <a:p>
                      <a:pPr marL="111760" indent="54038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потребительской корзины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99966821"/>
                  </a:ext>
                </a:extLst>
              </a:tr>
              <a:tr h="141353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542807674"/>
                  </a:ext>
                </a:extLst>
              </a:tr>
              <a:tr h="141353">
                <a:tc>
                  <a:txBody>
                    <a:bodyPr/>
                    <a:lstStyle/>
                    <a:p>
                      <a:pPr indent="540385"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продукты питания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937095658"/>
                  </a:ext>
                </a:extLst>
              </a:tr>
              <a:tr h="141353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x-none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непродовольственные товары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615183061"/>
                  </a:ext>
                </a:extLst>
              </a:tr>
              <a:tr h="141353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x-none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786424418"/>
                  </a:ext>
                </a:extLst>
              </a:tr>
              <a:tr h="282707">
                <a:tc>
                  <a:txBody>
                    <a:bodyPr/>
                    <a:lstStyle/>
                    <a:p>
                      <a:pPr indent="93345"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обязательным платежам 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x-none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сборам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34697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6A086-4ED2-4549-B73E-856BFFA74A6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43113" y="784225"/>
            <a:ext cx="7100887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поступления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 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0840721"/>
              </p:ext>
            </p:extLst>
          </p:nvPr>
        </p:nvGraphicFramePr>
        <p:xfrm>
          <a:off x="611560" y="2348880"/>
          <a:ext cx="7857857" cy="388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7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9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6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88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96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553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Фактическое исполнение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факту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2017 г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0469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Уточненный </a:t>
                      </a:r>
                      <a:endParaRPr lang="ru-RU" sz="14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3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5" marR="68575" marT="45711" marB="45711" anchor="ctr" horzOverflow="overflow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6 058,8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7 018,7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6 292,4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89,7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3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5" marR="68575" marT="45711" marB="45711" anchor="ctr" horzOverflow="overflow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15 735,4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17 988,0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17 807,4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113,1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75" marR="68575" marT="45711" marB="45711" anchor="ctr" horzOverflow="overflow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21 794,2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25 006,7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24 099,8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36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88131"/>
            <a:ext cx="2160239" cy="23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2183"/>
            <a:ext cx="1619326" cy="173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C20E8-5D9E-4E19-86CD-5F8B342813A1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63688" y="664882"/>
            <a:ext cx="6561509" cy="13509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поступления налоговых и неналоговых доходов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республиканского бюджета КЧР,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                                                </a:t>
            </a:r>
            <a:endParaRPr lang="ru-RU" sz="2400" i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2532632"/>
              </p:ext>
            </p:extLst>
          </p:nvPr>
        </p:nvGraphicFramePr>
        <p:xfrm>
          <a:off x="755576" y="2060848"/>
          <a:ext cx="7704856" cy="466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35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404664"/>
            <a:ext cx="2535835" cy="18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057" y="730600"/>
            <a:ext cx="50893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2017-2018 гг.,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678750"/>
              </p:ext>
            </p:extLst>
          </p:nvPr>
        </p:nvGraphicFramePr>
        <p:xfrm>
          <a:off x="4543425" y="2054680"/>
          <a:ext cx="4425043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60406"/>
              </p:ext>
            </p:extLst>
          </p:nvPr>
        </p:nvGraphicFramePr>
        <p:xfrm>
          <a:off x="261257" y="1938745"/>
          <a:ext cx="4408715" cy="47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651" y="199192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1" y="502769"/>
            <a:ext cx="2078737" cy="175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9899865"/>
              </p:ext>
            </p:extLst>
          </p:nvPr>
        </p:nvGraphicFramePr>
        <p:xfrm>
          <a:off x="899592" y="1534886"/>
          <a:ext cx="7267471" cy="524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8645" y="502769"/>
            <a:ext cx="6902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в бюджет налога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77716"/>
            <a:ext cx="1909865" cy="14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7477444"/>
              </p:ext>
            </p:extLst>
          </p:nvPr>
        </p:nvGraphicFramePr>
        <p:xfrm>
          <a:off x="1257897" y="1591568"/>
          <a:ext cx="7416539" cy="484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680" y="206573"/>
            <a:ext cx="7024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поступлений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прибыль организаций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8731" y="562661"/>
            <a:ext cx="6807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Поступление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налоговых и неналоговых доходов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 территорий МО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КЧР 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2018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год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8374621"/>
              </p:ext>
            </p:extLst>
          </p:nvPr>
        </p:nvGraphicFramePr>
        <p:xfrm>
          <a:off x="1015603" y="1657350"/>
          <a:ext cx="6912769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36" y="1039713"/>
            <a:ext cx="1474555" cy="15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002538" y="375215"/>
            <a:ext cx="77029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налоговых и неналоговых доходов на душу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за 2018 г, тыс. руб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96051"/>
              </p:ext>
            </p:extLst>
          </p:nvPr>
        </p:nvGraphicFramePr>
        <p:xfrm>
          <a:off x="147577" y="1255922"/>
          <a:ext cx="8812005" cy="53983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4703">
                  <a:extLst>
                    <a:ext uri="{9D8B030D-6E8A-4147-A177-3AD203B41FA5}">
                      <a16:colId xmlns:a16="http://schemas.microsoft.com/office/drawing/2014/main" xmlns="" val="2487534396"/>
                    </a:ext>
                  </a:extLst>
                </a:gridCol>
                <a:gridCol w="1464689">
                  <a:extLst>
                    <a:ext uri="{9D8B030D-6E8A-4147-A177-3AD203B41FA5}">
                      <a16:colId xmlns:a16="http://schemas.microsoft.com/office/drawing/2014/main" xmlns="" val="4012958256"/>
                    </a:ext>
                  </a:extLst>
                </a:gridCol>
                <a:gridCol w="1611158">
                  <a:extLst>
                    <a:ext uri="{9D8B030D-6E8A-4147-A177-3AD203B41FA5}">
                      <a16:colId xmlns:a16="http://schemas.microsoft.com/office/drawing/2014/main" xmlns="" val="1748874138"/>
                    </a:ext>
                  </a:extLst>
                </a:gridCol>
                <a:gridCol w="1391455">
                  <a:extLst>
                    <a:ext uri="{9D8B030D-6E8A-4147-A177-3AD203B41FA5}">
                      <a16:colId xmlns:a16="http://schemas.microsoft.com/office/drawing/2014/main" xmlns="" val="2961726409"/>
                    </a:ext>
                  </a:extLst>
                </a:gridCol>
              </a:tblGrid>
              <a:tr h="595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Бюджеты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населения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  за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Нал/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ненал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на душу населения, тыс. рублей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xmlns="" val="887762196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Ногайский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15 566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36 900,5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1840638987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Малокарачаевский</a:t>
                      </a:r>
                      <a:r>
                        <a:rPr lang="ru-RU" sz="1600" u="none" strike="noStrike" dirty="0">
                          <a:effectLst/>
                        </a:rPr>
                        <a:t>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43 662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119 600,6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2,74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2167486845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Хабезский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30 839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93 544,1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3,03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3236556062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Абазинский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17 530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59 378,6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3,39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1643179512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Адыге-Хабльский муниципальный район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15 729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57 282,2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3,64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3715591744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Усть-Джегутинский</a:t>
                      </a:r>
                      <a:r>
                        <a:rPr lang="ru-RU" sz="1600" u="none" strike="noStrike" dirty="0">
                          <a:effectLst/>
                        </a:rPr>
                        <a:t>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50 175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184 290,6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119696975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Прикубанский</a:t>
                      </a:r>
                      <a:r>
                        <a:rPr lang="ru-RU" sz="1600" u="none" strike="noStrike" dirty="0">
                          <a:effectLst/>
                        </a:rPr>
                        <a:t>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28 880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115 361,6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1915605632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Урупский</a:t>
                      </a:r>
                      <a:r>
                        <a:rPr lang="ru-RU" sz="1600" u="none" strike="noStrike" dirty="0">
                          <a:effectLst/>
                        </a:rPr>
                        <a:t>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22 763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93 632,1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4,11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2035260786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Карачаевский муниципальный район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31 835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141 559,1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2498554816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Карачаевское городское образование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38 588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189 351,0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4,91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3049175026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Зеленчукский муниципальный район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48 343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263 523,7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5,45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1014219145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Черкесское городское образование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122 395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1 032 528,2</a:t>
                      </a:r>
                    </a:p>
                  </a:txBody>
                  <a:tcPr marL="6016" marR="6016" marT="8021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8,44</a:t>
                      </a:r>
                    </a:p>
                  </a:txBody>
                  <a:tcPr marL="6016" marR="6016" marT="8021" marB="0" anchor="b"/>
                </a:tc>
                <a:extLst>
                  <a:ext uri="{0D108BD9-81ED-4DB2-BD59-A6C34878D82A}">
                    <a16:rowId xmlns:a16="http://schemas.microsoft.com/office/drawing/2014/main" xmlns="" val="118351975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" y="194824"/>
            <a:ext cx="1591646" cy="21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2779"/>
            <a:ext cx="1541948" cy="196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539686"/>
              </p:ext>
            </p:extLst>
          </p:nvPr>
        </p:nvGraphicFramePr>
        <p:xfrm>
          <a:off x="1299410" y="1720204"/>
          <a:ext cx="7282113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98942"/>
              </p:ext>
            </p:extLst>
          </p:nvPr>
        </p:nvGraphicFramePr>
        <p:xfrm>
          <a:off x="2123728" y="190816"/>
          <a:ext cx="5569754" cy="1716405"/>
        </p:xfrm>
        <a:graphic>
          <a:graphicData uri="http://schemas.openxmlformats.org/drawingml/2006/table">
            <a:tbl>
              <a:tblPr/>
              <a:tblGrid>
                <a:gridCol w="5569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Объемы выпадающих доходов по налогам в связи с предоставлением </a:t>
                      </a:r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льгот, млн. рублей</a:t>
                      </a:r>
                      <a:endParaRPr lang="ru-RU" sz="28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139"/>
            <a:ext cx="3201927" cy="188011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93322"/>
              </p:ext>
            </p:extLst>
          </p:nvPr>
        </p:nvGraphicFramePr>
        <p:xfrm>
          <a:off x="3851920" y="2204864"/>
          <a:ext cx="5040559" cy="39604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5938">
                  <a:extLst>
                    <a:ext uri="{9D8B030D-6E8A-4147-A177-3AD203B41FA5}">
                      <a16:colId xmlns="" xmlns:a16="http://schemas.microsoft.com/office/drawing/2014/main" val="4231454567"/>
                    </a:ext>
                  </a:extLst>
                </a:gridCol>
                <a:gridCol w="883946">
                  <a:extLst>
                    <a:ext uri="{9D8B030D-6E8A-4147-A177-3AD203B41FA5}">
                      <a16:colId xmlns="" xmlns:a16="http://schemas.microsoft.com/office/drawing/2014/main" val="4002822859"/>
                    </a:ext>
                  </a:extLst>
                </a:gridCol>
                <a:gridCol w="883946">
                  <a:extLst>
                    <a:ext uri="{9D8B030D-6E8A-4147-A177-3AD203B41FA5}">
                      <a16:colId xmlns="" xmlns:a16="http://schemas.microsoft.com/office/drawing/2014/main" val="1521844801"/>
                    </a:ext>
                  </a:extLst>
                </a:gridCol>
                <a:gridCol w="846729">
                  <a:extLst>
                    <a:ext uri="{9D8B030D-6E8A-4147-A177-3AD203B41FA5}">
                      <a16:colId xmlns="" xmlns:a16="http://schemas.microsoft.com/office/drawing/2014/main" val="3662423916"/>
                    </a:ext>
                  </a:extLst>
                </a:gridCol>
              </a:tblGrid>
              <a:tr h="74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4301028"/>
                  </a:ext>
                </a:extLst>
              </a:tr>
              <a:tr h="8494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 на алкогольную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продукцию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(пиво, медовуха)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1956235"/>
                  </a:ext>
                </a:extLst>
              </a:tr>
              <a:tr h="816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уплаты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акцизов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алкогольную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продукцию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6068011"/>
                  </a:ext>
                </a:extLst>
              </a:tr>
              <a:tr h="779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уплаты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акцизов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нефтепродукты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1 103,8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833,4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909,5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309151"/>
                  </a:ext>
                </a:extLst>
              </a:tr>
              <a:tr h="767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1 123,1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871,7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960,2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0116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83897" y="534479"/>
            <a:ext cx="5470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Динамика и структура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акцизов за 2016-2018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34504312"/>
              </p:ext>
            </p:extLst>
          </p:nvPr>
        </p:nvGraphicFramePr>
        <p:xfrm>
          <a:off x="323528" y="2204864"/>
          <a:ext cx="3411042" cy="39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93" y="842031"/>
            <a:ext cx="816140" cy="7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53471" y="979022"/>
            <a:ext cx="2806700" cy="9731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9807" y="2244802"/>
            <a:ext cx="8474028" cy="3507642"/>
          </a:xfrm>
        </p:spPr>
        <p:txBody>
          <a:bodyPr>
            <a:noAutofit/>
          </a:bodyPr>
          <a:lstStyle/>
          <a:p>
            <a:pPr algn="just"/>
            <a:r>
              <a:rPr 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Администратор доходов бюджета</a:t>
            </a:r>
            <a:r>
              <a:rPr lang="ru-RU" sz="1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казенное учреждение, 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Федерации, если иное не установлено Бюджетным кодексом Российской Федерации</a:t>
            </a:r>
          </a:p>
          <a:p>
            <a:pPr>
              <a:lnSpc>
                <a:spcPct val="80000"/>
              </a:lnSpc>
            </a:pP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1.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 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консолидированный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фондов). Консолидированным может быть бюджет на местном уровне (свод бюджета муниципального образования и бюджетов входящих в него поселений), региональном (свод бюджета субъекта Российской Федерации и бюджетов входящих в него муниципальных образований), федеральном (свод всех бюджетов бюджетной системы Российской Федерации). </a:t>
            </a:r>
          </a:p>
          <a:p>
            <a:pPr algn="just"/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algn="just"/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88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66" y="707393"/>
            <a:ext cx="1769362" cy="1965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46" y="582392"/>
            <a:ext cx="1388753" cy="17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630456"/>
              </p:ext>
            </p:extLst>
          </p:nvPr>
        </p:nvGraphicFramePr>
        <p:xfrm>
          <a:off x="251520" y="1916832"/>
          <a:ext cx="8721363" cy="424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07770" cy="1980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367130"/>
            <a:ext cx="6800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Поступление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отдельных видов доходов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республиканский бюджет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2018 год,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09287"/>
            <a:ext cx="2191524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EF17-B68D-439B-9B1C-3142B728E364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867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95736" y="188640"/>
            <a:ext cx="6732240" cy="14176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безвозмездных поступлений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КЧР                         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гг.,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6837997"/>
              </p:ext>
            </p:extLst>
          </p:nvPr>
        </p:nvGraphicFramePr>
        <p:xfrm>
          <a:off x="251520" y="2141635"/>
          <a:ext cx="8556172" cy="414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5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6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9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05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74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66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73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Фактическое исполнение </a:t>
                      </a:r>
                      <a:endParaRPr lang="ru-RU" sz="14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Темп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роста к пред. году (%)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Фактическое исполнение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7144" marT="9525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17 988,0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17 807,4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Безвозмездные поступления из федерального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бюджета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7144" marT="9525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15 655,7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17 873,8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17 837,7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171450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8 245,6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9 511,9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9 511,9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171450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6 052,9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6 780,8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6 758,7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171450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1 075,2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1 186,1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1 171,9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109,0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Иные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171450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282,0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392,9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139,3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0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6672"/>
            <a:ext cx="258966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94E50-17DE-4CC8-8812-5872D5A7C3B6}" type="slidenum">
              <a:rPr lang="ru-RU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3167015"/>
              </p:ext>
            </p:extLst>
          </p:nvPr>
        </p:nvGraphicFramePr>
        <p:xfrm>
          <a:off x="395536" y="3140968"/>
          <a:ext cx="8453197" cy="258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8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1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02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0205"/>
                <a:gridCol w="1150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07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99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20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темп роста к пред. году (%)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99"/>
                          </a:solidFill>
                          <a:effectLst/>
                          <a:latin typeface="Times New Roman"/>
                        </a:rPr>
                        <a:t>темп роста к пред. году (%)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90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Республиканский бюджет</a:t>
                      </a: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19 653,3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21 764,6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24 008,2</a:t>
                      </a:r>
                    </a:p>
                  </a:txBody>
                  <a:tcPr marL="6016" marR="6016" marT="8021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483768" y="620688"/>
            <a:ext cx="6408712" cy="10716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исполнения расходов бюджета за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гг., млн.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49633"/>
              </p:ext>
            </p:extLst>
          </p:nvPr>
        </p:nvGraphicFramePr>
        <p:xfrm>
          <a:off x="395536" y="1808821"/>
          <a:ext cx="8208912" cy="432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6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14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2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2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1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Функционирование высшего должностного лица субъекта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1 330,3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96,5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115 261,5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115 101,3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Функционирование Правительства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местных администраций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169 696,9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165 980,4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50 971,1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48 577,5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95,3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83 766,0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79 753,7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29 064,8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28 688,0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0110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Фундаментальные исследования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38 069,8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37 847,6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3 141,1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453 876,4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419 813,1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92,5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291047"/>
            <a:ext cx="460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704169" cy="739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7" y="188640"/>
            <a:ext cx="1440524" cy="162018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40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1" y="694141"/>
            <a:ext cx="875540" cy="92057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07614"/>
              </p:ext>
            </p:extLst>
          </p:nvPr>
        </p:nvGraphicFramePr>
        <p:xfrm>
          <a:off x="938032" y="1620075"/>
          <a:ext cx="7013862" cy="91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4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2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73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12 404,4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12 404,4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0204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Мобилизационная подготовка экономики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549085"/>
            <a:ext cx="453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780928"/>
            <a:ext cx="6675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 деятельность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16946"/>
              </p:ext>
            </p:extLst>
          </p:nvPr>
        </p:nvGraphicFramePr>
        <p:xfrm>
          <a:off x="539552" y="4157359"/>
          <a:ext cx="7556359" cy="214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0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97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68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23 872,9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23 872,9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53 113,1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51 146,1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7144" marR="7144" marT="9525" marB="0" anchor="ctr"/>
                </a:tc>
              </a:tr>
              <a:tr h="647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15 360,0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13 800,3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89,8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9" y="549085"/>
            <a:ext cx="847005" cy="902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98468"/>
            <a:ext cx="1143165" cy="124213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20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95356"/>
              </p:ext>
            </p:extLst>
          </p:nvPr>
        </p:nvGraphicFramePr>
        <p:xfrm>
          <a:off x="847898" y="1361060"/>
          <a:ext cx="7475220" cy="298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5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5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5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166 735,2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143 857,6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86,3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Топливно-энергетический комплекс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933,3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Воспроизводство минерально-сырьевой базы</a:t>
                      </a:r>
                    </a:p>
                  </a:txBody>
                  <a:tcPr marL="5358" marR="5358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1 125 963,9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1 107 595,4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409 798,8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409 798,6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5358" marR="5358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114 538,0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113 147,9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0407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Лесное хозяйство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45 283,6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37 840,3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83,6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1 929 851,6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1 663 969,8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86,2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43 171,2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41 472,7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1 005 316,6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1 004 630,1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6417" y="568536"/>
            <a:ext cx="5051576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endParaRPr lang="ru-RU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6418" y="4347625"/>
            <a:ext cx="5354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24531"/>
              </p:ext>
            </p:extLst>
          </p:nvPr>
        </p:nvGraphicFramePr>
        <p:xfrm>
          <a:off x="847898" y="4999676"/>
          <a:ext cx="7475221" cy="111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48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0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2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7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12 252,2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12 252,1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70 743,2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70 018,1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29456" cy="136071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57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33" y="3617163"/>
            <a:ext cx="1036760" cy="12496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0512" y="548680"/>
            <a:ext cx="60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17860"/>
              </p:ext>
            </p:extLst>
          </p:nvPr>
        </p:nvGraphicFramePr>
        <p:xfrm>
          <a:off x="685800" y="2173947"/>
          <a:ext cx="7624849" cy="161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7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0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27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98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1 348 598,7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1 348 598,7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689 402,8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648 119,1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5358" marR="5358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101 520,7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101 168,2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62 629,8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60 890,0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3949577"/>
            <a:ext cx="5505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86482"/>
              </p:ext>
            </p:extLst>
          </p:nvPr>
        </p:nvGraphicFramePr>
        <p:xfrm>
          <a:off x="775965" y="4876124"/>
          <a:ext cx="7631083" cy="133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9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7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9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2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489 774,4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488 960,7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0802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Кинематография</a:t>
                      </a:r>
                    </a:p>
                  </a:txBody>
                  <a:tcPr marL="128588" marR="7144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92,1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2827"/>
            <a:ext cx="1354392" cy="149169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3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368" y="700823"/>
            <a:ext cx="2582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37985"/>
              </p:ext>
            </p:extLst>
          </p:nvPr>
        </p:nvGraphicFramePr>
        <p:xfrm>
          <a:off x="467592" y="1564358"/>
          <a:ext cx="8173489" cy="282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0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3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29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1 557 837,0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1 528 948,6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3 801 962,2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3 762 999,4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1661761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0703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71 557,4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62 923,1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7794265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Среднее профессиональное образование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463 770,3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436 118,9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29 737,2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27 334,9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Высшее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762,2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0707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Молодежная политика 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30 563,1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30 563,1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0709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вопросы в области образования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121 818,0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108 434,6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27035" y="4380429"/>
            <a:ext cx="6191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907197"/>
              </p:ext>
            </p:extLst>
          </p:nvPr>
        </p:nvGraphicFramePr>
        <p:xfrm>
          <a:off x="467592" y="5081829"/>
          <a:ext cx="8173488" cy="133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2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3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9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59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68 388,1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64 109,9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44 739,4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40 508,1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90,5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20 883,6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18 569,0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1" y="268221"/>
            <a:ext cx="1373719" cy="1449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18" y="4032324"/>
            <a:ext cx="796134" cy="1061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29" y="4343430"/>
            <a:ext cx="637621" cy="750407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02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764704"/>
            <a:ext cx="3462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23937"/>
              </p:ext>
            </p:extLst>
          </p:nvPr>
        </p:nvGraphicFramePr>
        <p:xfrm>
          <a:off x="586047" y="2877089"/>
          <a:ext cx="8098675" cy="325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6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2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8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22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5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361 861,9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342 699,2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824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290 123,1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261 058,0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2471038838"/>
                  </a:ext>
                </a:extLst>
              </a:tr>
              <a:tr h="355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2 704,7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2 647,8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Медицинская помощь в дневных стационарах всех типов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570,5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3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Заготовка, переработка, хранение и обеспечение безопасности донорской крови и её компонентов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25 218,3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24 450,2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2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0909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1 337 581,6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1 318 768,3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" y="562961"/>
            <a:ext cx="1776129" cy="21719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17" y="3212976"/>
            <a:ext cx="1102986" cy="1180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3360229"/>
            <a:ext cx="4365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69537"/>
              </p:ext>
            </p:extLst>
          </p:nvPr>
        </p:nvGraphicFramePr>
        <p:xfrm>
          <a:off x="683568" y="4393383"/>
          <a:ext cx="7942813" cy="188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2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2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41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2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101 639,4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86 931,9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85,5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323 456,3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310 849,6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4 305 699,1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4 151 499,7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1 350 818,3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1 298 286,5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76 987,3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73 484,6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50410"/>
              </p:ext>
            </p:extLst>
          </p:nvPr>
        </p:nvGraphicFramePr>
        <p:xfrm>
          <a:off x="531590" y="1630337"/>
          <a:ext cx="7942813" cy="161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0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2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18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81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подразделов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исполнение %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1101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101 485,2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97 474,0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75 181,7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71 582,7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1103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80 851,8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78 464,1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5358" marR="5358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52 369,9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52 299,8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548680"/>
            <a:ext cx="5724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677"/>
            <a:ext cx="1356257" cy="128466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29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95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022231"/>
            <a:ext cx="8571996" cy="4695092"/>
          </a:xfrm>
        </p:spPr>
        <p:txBody>
          <a:bodyPr>
            <a:noAutofit/>
          </a:bodyPr>
          <a:lstStyle/>
          <a:p>
            <a:pPr algn="just"/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sz="1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бюджета).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смета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 </a:t>
            </a:r>
          </a:p>
          <a:p>
            <a:pPr algn="just"/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обязательство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pPr algn="just"/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endParaRPr lang="ru-RU" sz="1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полномочия</a:t>
            </a:r>
            <a:r>
              <a:rPr lang="ru-RU" sz="1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установленные Бюджетным кодексом Российской Федерации и принятые в соответствии с ним правовые акты, регулирующие бюджетные правоотношения, права и обязанности органов государственной власти (органов местного самоуправления) и иных участников бюджетного процесса по регулированию бюджетных правоотношений, организации и осуществлению бюджетного процесса.</a:t>
            </a:r>
          </a:p>
          <a:p>
            <a:pPr algn="just">
              <a:lnSpc>
                <a:spcPct val="80000"/>
              </a:lnSpc>
            </a:pP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1050" y="1098015"/>
            <a:ext cx="235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3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1" y="512922"/>
            <a:ext cx="1634865" cy="1816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1" y="508601"/>
            <a:ext cx="1388753" cy="17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188640"/>
            <a:ext cx="194188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BEF75-F362-4DAD-9DD4-311524A7B85C}" type="slidenum">
              <a:rPr lang="ru-RU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4433174"/>
              </p:ext>
            </p:extLst>
          </p:nvPr>
        </p:nvGraphicFramePr>
        <p:xfrm>
          <a:off x="251520" y="1844824"/>
          <a:ext cx="8766857" cy="453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02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1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95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9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99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rgbClr val="FFFF99"/>
                        </a:solidFill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государственной программы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Фактическое исполнение </a:t>
                      </a:r>
                      <a:endParaRPr lang="ru-RU" sz="1400" b="1" dirty="0" smtClean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99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сельского хозяйства Карачаево-Черкесской Республики до 2020 года»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1 163,5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1 146,7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9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защита населения в Карачаево-Черкесской Республике на 2014-2020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2 557,6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2 530,3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061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«Стимулирование экономического развития Карачаево-Черкесской Республики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566,7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566,0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31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«Управление государственными финансами и государственным имуществом Карачаево-Черкесской Республики на 2014-2019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1 486,9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1 432,6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56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здравоохранения Карачаево-Черкесской Республики на 2014-2020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2 681,1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2 647,6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572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«Реализация государственной национальной, конфессиональной, информационной политики в Карачаево-Черкесской Республике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туризма и социального предпринимательства в Карачаево-Черкесской Республике до 2018 года»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744,6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744,5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промышленности, связи, информатизации общества, энергетики, транспорта и дорожного хозяйства Карачаево-Черкесской Республики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161,1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123,1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1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Карачаево-Черкесской Республике на 2014-2025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effectLst/>
                          <a:latin typeface="Times New Roman" panose="02020603050405020304" pitchFamily="18" charset="0"/>
                        </a:rPr>
                        <a:t>4 867,5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4 744,9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77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43608" y="260648"/>
            <a:ext cx="5919788" cy="154781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государственных программ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64035"/>
              </p:ext>
            </p:extLst>
          </p:nvPr>
        </p:nvGraphicFramePr>
        <p:xfrm>
          <a:off x="251520" y="548680"/>
          <a:ext cx="8572501" cy="570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4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1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9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государственной </a:t>
                      </a: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Фактическое исполнение </a:t>
                      </a:r>
                      <a:endParaRPr lang="ru-RU" sz="1400" b="1" dirty="0" smtClean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9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строительства, архитектуры, градостроительства и жилищно-коммунального хозяйства в Карачаево-Черкесской Республике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4 247,6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3 916,0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Карачаево-Черкесской Республике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969,0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938,1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Карачаево-Черкесской Республики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428,2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425,0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«Содействие занятости населения Карачаево-Черкесской Республики на 2014-2020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201,9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198,1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«Молодежь Карачаево-Черкесии на 2014-2018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водохозяйственного комплекса и охрана окружающей среды в Карачаево-Черкесской Республике до 2020 года»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581,5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581,2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«Животный мир Карачаево-Черкесской Республики на 2014-2018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лесного хозяйства Карачаево-Черкесской Республики на 2014-2020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78,4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52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мероприятий гражданской обороны, защиты населения и территорий от чрезвычайных ситуаций, пожарной безопасности и безопасности людей на водных объектах Карачаево-Черкесской Республики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176,0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158,4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в Карачаево-Черкесской Республике на 2014-2019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«Противодействие коррупции и профилактика правонарушений в Карачаево-Черкесской Республике на 2014-2017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«Доступная среда» в Карачаево-Черкесской Республике на 2016 - 2020 годы»</a:t>
                      </a:r>
                    </a:p>
                  </a:txBody>
                  <a:tcPr marL="5715" marR="5715" marT="7620" marB="0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4 247,6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3 916,0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92,2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523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21 041,3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20 356,8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7144" marR="7144" marT="9525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A04DE-AC4B-4ECA-808C-ECA32B1435DE}" type="slidenum">
              <a:rPr lang="ru-RU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32</a:t>
            </a:fld>
            <a:endParaRPr lang="ru-RU" noProof="0" dirty="0"/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70563074"/>
              </p:ext>
            </p:extLst>
          </p:nvPr>
        </p:nvGraphicFramePr>
        <p:xfrm>
          <a:off x="4572000" y="1484497"/>
          <a:ext cx="4248472" cy="510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71350905"/>
              </p:ext>
            </p:extLst>
          </p:nvPr>
        </p:nvGraphicFramePr>
        <p:xfrm>
          <a:off x="251520" y="1628800"/>
          <a:ext cx="4320480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412" y="481236"/>
            <a:ext cx="8244408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социально-значимых  расходов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республиканского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2017-2018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%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872038"/>
            <a:ext cx="3140075" cy="63976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г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111875" y="4883150"/>
            <a:ext cx="3032125" cy="6397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360" y="1052736"/>
            <a:ext cx="791460" cy="86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1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8C7A5-BCE8-4448-9FF3-30D9F8B99EE4}" type="slidenum">
              <a:rPr lang="ru-RU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0" y="1481138"/>
          <a:ext cx="61722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6552728" cy="926976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7 мая 2012 года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году, млн.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2018 году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34198"/>
              </p:ext>
            </p:extLst>
          </p:nvPr>
        </p:nvGraphicFramePr>
        <p:xfrm>
          <a:off x="251520" y="1196752"/>
          <a:ext cx="8527774" cy="5466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73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8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Указа Президента РФ</a:t>
                      </a:r>
                      <a:endParaRPr lang="ru-RU" sz="16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Фактическое исполнение </a:t>
                      </a:r>
                      <a:endParaRPr lang="ru-RU" sz="1600" b="1" dirty="0" smtClean="0"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773">
                <a:tc gridSpan="4">
                  <a:txBody>
                    <a:bodyPr/>
                    <a:lstStyle/>
                    <a:p>
                      <a:pPr marL="228600" indent="-228600" algn="ctr" fontAlgn="ctr">
                        <a:buAutoNum type="arabicPeriod"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Указ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Президента Российской Федерации от 07.05.2012 № 597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«О мероприятиях по реализации государственной социальной политики»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548 777,3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2 536 560,1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499,0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176 499,0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293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Указ Президента Российской Федерации от 07.05.2012 №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599</a:t>
                      </a: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«О мерах по реализации государственной политики в области образования и науки»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271 355,9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252 271,6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федерального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059,6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059,6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148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Указ Президента Российской Федерации от 07.05.2012 № 600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мерах по обеспечению граждан Российской Федерации доступным и комфортным жильем и повышению качества жилищно-коммунальных услуг»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30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федерального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216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Указ Президента Российской Федерации от 07.05.2012 №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601</a:t>
                      </a: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«Об основных направлениях совершенствования системы государственного управления»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4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851,3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8 851,3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83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582,2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582,2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607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Указ Президента Российской Федерации от 07.05.2012 № 606 </a:t>
                      </a:r>
                      <a:endParaRPr lang="ru-RU" sz="12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мерах по реализации демографической политики Российской Федерации»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6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584 054,1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558 498,2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 средств 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федерального бюджета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264,5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875,9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3 413 538,6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3 356 321,2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 счет федерального бюджета</a:t>
                      </a:r>
                    </a:p>
                  </a:txBody>
                  <a:tcPr marL="7144" marR="7144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575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405,3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566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016,7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-73612"/>
            <a:ext cx="1434134" cy="19121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7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34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77507"/>
              </p:ext>
            </p:extLst>
          </p:nvPr>
        </p:nvGraphicFramePr>
        <p:xfrm>
          <a:off x="323528" y="1388969"/>
          <a:ext cx="8621486" cy="5181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525009"/>
                <a:gridCol w="1413564"/>
                <a:gridCol w="1313147"/>
                <a:gridCol w="1313147"/>
                <a:gridCol w="1228178"/>
                <a:gridCol w="828441"/>
              </a:tblGrid>
              <a:tr h="461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Необходимое соотношение уровня средней заработной платы % по "дорожной карте"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Необходимый уровень средней заработной платы работников за 2018 год                   (рублей)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Достигнутый уровень средней заработной платы работников за 2018 год                 (рублей)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соотношение 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уровеня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средней заработной платы за 2018 год %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(рублей)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3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0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среднемесячной заработной платы наемных работников в организациях региона за 2018 год (прогноз 2018 года)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     (справочно)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сфере общего образования (справочно) 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сферы образования 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дополнительного образования детей всего, в том числе:            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и мастера среднего и начального профессионального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сотрудники всего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53 432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248,0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здравоохранения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257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 и работники медицинских организаций, имеющие высшее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 персонал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Младщий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медицинский персонал (персонал, обеспечивающий предоставление медицинских 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39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работники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FEFFC1"/>
                    </a:solidFill>
                  </a:tcPr>
                </a:tc>
              </a:tr>
              <a:tr h="1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работники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16" y="177254"/>
            <a:ext cx="915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достижении показателей «дорожных карт»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размеру заработной платы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отдельных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 работников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сферы по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КЧР за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6004144"/>
              </p:ext>
            </p:extLst>
          </p:nvPr>
        </p:nvGraphicFramePr>
        <p:xfrm>
          <a:off x="223837" y="1795992"/>
          <a:ext cx="4048125" cy="443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5551070"/>
              </p:ext>
            </p:extLst>
          </p:nvPr>
        </p:nvGraphicFramePr>
        <p:xfrm>
          <a:off x="4355977" y="1795992"/>
          <a:ext cx="4630862" cy="443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24" y="342857"/>
            <a:ext cx="7103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20" y="2795588"/>
            <a:ext cx="575072" cy="7667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72" y="2733676"/>
            <a:ext cx="649059" cy="8286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35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50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466162"/>
              </p:ext>
            </p:extLst>
          </p:nvPr>
        </p:nvGraphicFramePr>
        <p:xfrm>
          <a:off x="107157" y="504826"/>
          <a:ext cx="8836818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36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63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82" y="947737"/>
            <a:ext cx="1843388" cy="25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2" y="2637631"/>
            <a:ext cx="940223" cy="12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99070" y="1042820"/>
            <a:ext cx="623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Расходы республиканского бюджета в 2018 году по отрасли «Здравоохранение» составили 3 027,1 млн. рублей при уточненном годовом плане 3 088,2 млн. рублей, исполнение составило 98,0 %. </a:t>
            </a:r>
          </a:p>
          <a:p>
            <a:r>
              <a:rPr lang="ru-RU" dirty="0"/>
              <a:t>Доля расходов на здравоохранение составила около 12,6 % от бюджета республики.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6387436"/>
              </p:ext>
            </p:extLst>
          </p:nvPr>
        </p:nvGraphicFramePr>
        <p:xfrm>
          <a:off x="2893516" y="2646668"/>
          <a:ext cx="4763861" cy="340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67035" y="3469866"/>
            <a:ext cx="2067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+130,8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2966" y="4906002"/>
            <a:ext cx="195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ОМС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2750" y="3639143"/>
            <a:ext cx="9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37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9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5597"/>
            <a:ext cx="2345061" cy="23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710005" y="1817370"/>
          <a:ext cx="6923312" cy="41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0874" y="1186776"/>
            <a:ext cx="5400675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недоимки </a:t>
            </a:r>
            <a:b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налогам и сборам в бюджет КЧР </a:t>
            </a:r>
            <a:b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2017 год,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3233966"/>
              </p:ext>
            </p:extLst>
          </p:nvPr>
        </p:nvGraphicFramePr>
        <p:xfrm>
          <a:off x="179512" y="980728"/>
          <a:ext cx="8140700" cy="565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35444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налогоплательщики за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317" descr="Меш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46746" cy="14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823" y="2324229"/>
            <a:ext cx="8115300" cy="4095146"/>
          </a:xfrm>
          <a:prstGeom prst="rect">
            <a:avLst/>
          </a:prstGeom>
          <a:noFill/>
        </p:spPr>
        <p:txBody>
          <a:bodyPr wrap="square" lIns="64501" tIns="32251" rIns="64501" bIns="32251" rtlCol="0">
            <a:spAutoFit/>
          </a:bodyPr>
          <a:lstStyle/>
          <a:p>
            <a:pPr algn="just" defTabSz="645036"/>
            <a:endParaRPr lang="ru-RU" sz="988" i="1" dirty="0">
              <a:solidFill>
                <a:srgbClr val="002060"/>
              </a:solidFill>
              <a:latin typeface="Calibri"/>
            </a:endParaRPr>
          </a:p>
          <a:p>
            <a:pPr algn="just" defTabSz="645036"/>
            <a:r>
              <a:rPr lang="ru-RU" sz="1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sz="1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документ, устанавливающий в соответствии с классификацией расходов бюджетов лимиты бюджетных обязательств казенного учреждения </a:t>
            </a:r>
          </a:p>
          <a:p>
            <a:pPr algn="just" defTabSz="645036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45036"/>
            <a:r>
              <a:rPr lang="ru-RU" sz="12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р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аспределение бюджетных средств по главным распорядителями бюджетных средств, по разделам, подразделам, целевым статьям и видам расходов бюджетной классификации РФ.</a:t>
            </a:r>
          </a:p>
          <a:p>
            <a:pPr algn="just" defTabSz="645036"/>
            <a:endParaRPr lang="ru-RU" sz="12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45036"/>
            <a:r>
              <a:rPr lang="ru-RU" sz="12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defTabSz="645036"/>
            <a:endParaRPr lang="ru-RU" sz="1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45036"/>
            <a:r>
              <a:rPr lang="ru-RU" sz="12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задание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defTabSz="645036"/>
            <a:endParaRPr lang="ru-RU" sz="1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45036"/>
            <a:r>
              <a:rPr lang="ru-RU" sz="12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(муниципальные) услуги (работы)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</a:p>
          <a:p>
            <a:pPr defTabSz="645036"/>
            <a:endParaRPr lang="ru-RU" sz="1200" b="1" u="sng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45036"/>
            <a:r>
              <a:rPr lang="ru-RU" sz="1200" b="1" u="sng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</a:t>
            </a:r>
          </a:p>
          <a:p>
            <a:pPr algn="just" defTabSz="645036"/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виде: - налогов; - неналоговых поступлений (пошлины, доходы от продажи имущества, штрафы и т.п.); - безвозмездных поступлений; 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 </a:t>
            </a:r>
          </a:p>
          <a:p>
            <a:pPr algn="just" defTabSz="645036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1607" y="631031"/>
            <a:ext cx="235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3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22" y="631031"/>
            <a:ext cx="1769362" cy="1965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0" y="563366"/>
            <a:ext cx="1388753" cy="17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57705"/>
              </p:ext>
            </p:extLst>
          </p:nvPr>
        </p:nvGraphicFramePr>
        <p:xfrm>
          <a:off x="225911" y="2248923"/>
          <a:ext cx="8584602" cy="453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6010" y="679263"/>
            <a:ext cx="62232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темпов роста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доходов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КЧР и бюджетов субъектов РФ 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2010 г.,  в %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810" y="635626"/>
            <a:ext cx="1600200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0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299410" y="2147403"/>
          <a:ext cx="7282113" cy="37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99498" y="1500180"/>
          <a:ext cx="5324475" cy="647224"/>
        </p:xfrm>
        <a:graphic>
          <a:graphicData uri="http://schemas.openxmlformats.org/drawingml/2006/table">
            <a:tbl>
              <a:tblPr/>
              <a:tblGrid>
                <a:gridCol w="5324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7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Объемы выпадающих доходов по налогам в связи с предоставлением </a:t>
                      </a:r>
                      <a:r>
                        <a:rPr lang="ru-RU" sz="21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льгот, </a:t>
                      </a:r>
                      <a:r>
                        <a:rPr lang="ru-RU" sz="2100" b="1" i="0" u="none" strike="noStrike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млн.руб</a:t>
                      </a:r>
                      <a:endParaRPr lang="ru-RU" sz="21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6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32656"/>
            <a:ext cx="1541948" cy="191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2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0814" y="1438838"/>
            <a:ext cx="2994614" cy="163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7785" y="683714"/>
            <a:ext cx="53633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КЧР за 2017 год, %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57642"/>
              </p:ext>
            </p:extLst>
          </p:nvPr>
        </p:nvGraphicFramePr>
        <p:xfrm>
          <a:off x="712178" y="1836468"/>
          <a:ext cx="6161572" cy="428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2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07192"/>
              </p:ext>
            </p:extLst>
          </p:nvPr>
        </p:nvGraphicFramePr>
        <p:xfrm>
          <a:off x="307732" y="1452559"/>
          <a:ext cx="8502160" cy="52660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5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3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87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2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155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9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</a:t>
                      </a:r>
                      <a:endParaRPr lang="ru-RU" sz="14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Отклонения%</a:t>
                      </a:r>
                      <a:endParaRPr lang="ru-RU" sz="9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766 313,6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732 652,3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96 459,0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67 694,1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4 156 869,2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3 913 450,7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1 333 204,2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1 278 089,2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4 962 484,7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4 931 295,8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195 661,9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182 902,5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3 749 550,5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3 713 824,0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3 295 274,9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3 273 466,0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210 382,2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195 292,2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69 204,6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68 966,2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169 062,3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1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1 115 779,2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1 085 629,6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20 162 682,0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19 653 286,8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1 333,6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2323" y="621562"/>
            <a:ext cx="717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республиканского бюджета КЧР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классификации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39795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675"/>
            <a:ext cx="1698033" cy="16980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544738"/>
            <a:ext cx="485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Программа «Развитие здравоохранения КЧР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на 2014-2020 годы»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60011"/>
              </p:ext>
            </p:extLst>
          </p:nvPr>
        </p:nvGraphicFramePr>
        <p:xfrm>
          <a:off x="395536" y="1891702"/>
          <a:ext cx="8208911" cy="42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7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360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21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Обоснование отклонений значений целевого показателя на конец отчетного периода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4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Охват профилактическими медицинскими осмотрами детей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Уточненный план по профилактическим осмотрам несовершеннолетних на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–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63587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чел., прошедших на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01.01.2017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г. –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63595 чел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. (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103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%).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871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Охват диспансеризацией детей-сирот и детей, находящихся в трудной жизненной ситуации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Численность детей-сирот и детей, находящихся в трудной жизненной ситуации, пребывающих в стационарных учреждениях, подлежащих диспансеризации в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2016году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составляет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585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человек. Согласно плана –графика, диспансеризация проведена в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апреле-мае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2016г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., охват составил 100%.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60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Охват иммунизации населения против вирусного гепатита «В»  в декретированные сроки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Число подлежащих иммунизации против гепатита В –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71348чел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иммунизировано71348чел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(100 %)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30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Охват иммунизации населения против дифтерии, коклюша и столбняка в декретированные сроки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Число подлежащих иммунизации против дифтерии, коклюша и столбняка –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35906чел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., иммунизировано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– 35906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чел (100 %).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9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Охват иммунизации населения против кори в декретированные           сроки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Число подлежащих иммунизации против кори –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15954чел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., иммунизировано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15954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чел (100 %).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9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Смертность от цереброваскулярных заболеваний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Увеличение связано с  ростом смертности от ЦВЗ среди лиц пожилого возраста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61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Удельный вес больных злокачественными новообразованиями, состоящих на учете с момента установления диагноза 5 лет и более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Улучшение качества 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оказ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-я мед. Помощи  больным с 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онкозаболев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-ми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25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Больничная летальность пострадавших в результате дорожно-транспортных происшествий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Снижение  летальности  связано с совершенствованием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оказ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-я мед. помощи больным, пострадавшим  в ДТП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3777"/>
            <a:ext cx="282635" cy="2826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17" y="544547"/>
            <a:ext cx="817000" cy="817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57" y="1068908"/>
            <a:ext cx="607436" cy="6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78" y="56957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Программа «Развитие образования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в КЧР на 2014-2025 годы»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01775"/>
              </p:ext>
            </p:extLst>
          </p:nvPr>
        </p:nvGraphicFramePr>
        <p:xfrm>
          <a:off x="323528" y="2188075"/>
          <a:ext cx="8352928" cy="403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2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20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79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498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69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Строительство и  реконструкция 15 дошкольных образовательных организаций на 2189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мест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дошкольных мест, Обеспечение всех детей в возрасте от 3 до 7 лет возможностью получать услуги дошкольного образования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276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качественного образования в соответствии с ФГОС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ФГОС общего образования введен с 1 по 7 класс во всех образовательных организациях и в 8-х классах 26 пилотных школ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72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и  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переподготовка работников образования для работы по новому федеральному     государственному  стандарту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100 % учителей начальных классов, и 70% учителей основной школы прошли курсы по ФГОС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02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механизма   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независимой оценки  качества знаний         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Создан Республиканский Центр оценки качества знаний. Единый государственный экзамен и основной государственный экзамен как механизм независимой оценки знаний проведен в штатном режиме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450"/>
            <a:ext cx="2160240" cy="1802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7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207"/>
            <a:ext cx="2352810" cy="147120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71793"/>
              </p:ext>
            </p:extLst>
          </p:nvPr>
        </p:nvGraphicFramePr>
        <p:xfrm>
          <a:off x="323527" y="2186862"/>
          <a:ext cx="8496944" cy="405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2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3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254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52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6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 налоговых и неналоговых доходов консолидированного бюджета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КЧР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105,00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118,91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just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825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объектов недвижимости, по которым проведена техническая инвентаризация, по отношению к общему количеству объектов недвижимости, находящихся в реестре государственной собственности в КЧР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соответствии с Планом мероприятий по реализации Послания Президента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Федеральному Собранию 4 декабря 2014 года в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КЧР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проведена инвентаризация недвижимого имущества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 результатам которой неэффективно используемые объекты имущества включены в Прогнозный план (Программу) приватизации республиканского имущества.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00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актуализации информации об объектах недвижимости, содержащейся в реестре государственной собственности КЧР. Удельный вес приватизированных объектов недвижимости к общему количеству объектов недвижимости, включенных в прогнозный план (программу) приватизации государственного имущества КЧР на соответствующий год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 мере оформления технической документации на объекты недвижимости, выявленные в ходе проведения инвентаризации, на объекты нового строительства и объекты недвижимого имущества, закрепленные на праве оперативного управления и праве хозяйственного ведения за учреждениями и предприятиями соответственно,  зарегистрировано право собственности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КЧР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10769"/>
            <a:ext cx="629131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Государственная программа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«Управление государственными финансами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и государственным имуществом КЧР на 2014-2019 годы»</a:t>
            </a:r>
            <a:r>
              <a:rPr lang="ru-RU" dirty="0">
                <a:solidFill>
                  <a:srgbClr val="C00000"/>
                </a:solidFill>
                <a:latin typeface="Calibri"/>
              </a:rPr>
              <a:t>	</a:t>
            </a:r>
            <a:r>
              <a:rPr lang="ru-RU" sz="1350" dirty="0">
                <a:solidFill>
                  <a:srgbClr val="000000"/>
                </a:solidFill>
                <a:latin typeface="Calibri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8471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996"/>
            <a:ext cx="1904975" cy="153915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08168"/>
              </p:ext>
            </p:extLst>
          </p:nvPr>
        </p:nvGraphicFramePr>
        <p:xfrm>
          <a:off x="395536" y="1910154"/>
          <a:ext cx="8352929" cy="425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30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335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Обоснование отклонений значений целевого показателя на конец отчетного периода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 мероприятий (по сравнению с предыдущим годом)</a:t>
                      </a:r>
                      <a:endParaRPr lang="ru-RU" sz="11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33 % в связи с проведением внеплановых мероприятий. 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684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привлекаемых к участию в творческих мероприятиях</a:t>
                      </a:r>
                      <a:endParaRPr lang="ru-RU" sz="11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10 % в связи с проведением внеплановых мероприятий, в частности, фестиваля хоровых коллективов музыкального искусства, в котором приняло участие около 500 детей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335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библиотек </a:t>
                      </a:r>
                      <a:endParaRPr lang="ru-RU" sz="11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94065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2 % в связи с проведением множества массовых мероприятий: круглых столов, конференций, выставок 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906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организованных выставок и концертов одаренных детей</a:t>
                      </a:r>
                      <a:endParaRPr lang="ru-RU" sz="11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33 % в связи с проведением множества внеплановых выставок 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484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театрально-концертных мероприятий (по сравнению с предыдущим годом</a:t>
                      </a:r>
                      <a:endParaRPr lang="ru-RU" sz="11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перевыполнен на 22 % в связи с проведением обменных гастролей театров за счет средств федерального бюджета. 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8989" y="373643"/>
            <a:ext cx="5943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 Государственная программа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«Развитие культуры Карачаево-Черкесской Республики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 на </a:t>
            </a:r>
            <a:r>
              <a:rPr lang="ru-RU" b="1" i="1" dirty="0" smtClean="0">
                <a:solidFill>
                  <a:srgbClr val="C00000"/>
                </a:solidFill>
                <a:latin typeface="Calibri"/>
              </a:rPr>
              <a:t>2017-2022 годы</a:t>
            </a:r>
            <a:r>
              <a:rPr lang="ru-RU" b="1" i="1" dirty="0">
                <a:solidFill>
                  <a:srgbClr val="C00000"/>
                </a:solidFill>
                <a:latin typeface="Calibri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583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8" y="188640"/>
            <a:ext cx="1750810" cy="159673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69442"/>
              </p:ext>
            </p:extLst>
          </p:nvPr>
        </p:nvGraphicFramePr>
        <p:xfrm>
          <a:off x="387278" y="1988840"/>
          <a:ext cx="8361185" cy="41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6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62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54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77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7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Протяженность сети автомобильных дорог общего пользования регионального (межмуниципального) и местного значения на территории субъекта Российской Федерации, в том числе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7430,75 км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7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Объемы ввода в эксплуатацию после строительства и реконструкции автомобильных дорог общего пользования регионального (межмуниципального) и местного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значения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283,78 км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80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Прирост протяженности автомобильных дорог общего пользования регионального (межмуниципального) и местного значения на территории субъекта Российской Федерации, соответствующих нормативным требованиям к транспортно-эксплуатационным показателям, в результате реконструкции автомобильных дорог, в том числе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283,78 км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305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 в многофункциональных центрах предоставления государственных услуг 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Количество электронных сервисов межведомственного взаимодействия при предоставлении государственных и муниципальных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услуг 170 </a:t>
                      </a:r>
                      <a:r>
                        <a:rPr lang="ru-RU" sz="800" b="0" i="0" u="none" strike="noStrike" dirty="0" err="1" smtClean="0">
                          <a:effectLst/>
                          <a:latin typeface="Times New Roman"/>
                        </a:rPr>
                        <a:t>шт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8088" y="327731"/>
            <a:ext cx="5967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«Развитие промышленности, связи,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 информатизации общества , энергетики, транспорта    и дорожного хозяйства КЧР на   </a:t>
            </a:r>
            <a:r>
              <a:rPr lang="ru-RU" b="1" i="1" dirty="0" smtClean="0">
                <a:solidFill>
                  <a:srgbClr val="C00000"/>
                </a:solidFill>
                <a:latin typeface="Calibri"/>
              </a:rPr>
              <a:t>2017-2019  </a:t>
            </a:r>
            <a:r>
              <a:rPr lang="ru-RU" b="1" i="1" dirty="0">
                <a:solidFill>
                  <a:srgbClr val="C00000"/>
                </a:solidFill>
                <a:latin typeface="Calibri"/>
              </a:rPr>
              <a:t>годы»</a:t>
            </a:r>
          </a:p>
        </p:txBody>
      </p:sp>
    </p:spTree>
    <p:extLst>
      <p:ext uri="{BB962C8B-B14F-4D97-AF65-F5344CB8AC3E}">
        <p14:creationId xmlns:p14="http://schemas.microsoft.com/office/powerpoint/2010/main" val="20864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" y="288083"/>
            <a:ext cx="3344955" cy="156934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2522"/>
              </p:ext>
            </p:extLst>
          </p:nvPr>
        </p:nvGraphicFramePr>
        <p:xfrm>
          <a:off x="295493" y="2127111"/>
          <a:ext cx="8524979" cy="403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3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62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007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27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производства продукции сельского хозяйства всех сельхозпроизводителей в 2016 году составил 28005,0 млн. рублей, индекс производства продукции сельского хозяйства к уровню 2015 года – 104,8%.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27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скота и птицы на убой в хозяйствах всех категорий (в живом весе)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тыс.тонн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 численность  мясного  скота  в   хозяйствах  всех  категорий  на  01 января 2017 года составляет   63,9 тысяч голов, создано  1560 новых высокопроизводительных рабочих мест 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4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Маточное поголовье овец и коз в сельскохозяйственных организациях, крестьянских (фермерских) хозяйствах, включая индивидуальных предпринимателей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тыс.гол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овец и коз составляет  1 203,2 тыс. голов (89,7 % к уровню 2015 г.), свиней – 5,5 тыс. голов (127,6% к уровню 2015 г.), лошадей - 22 тыс. голов (105,8 к уровню 2015 г.). </a:t>
                      </a:r>
                    </a:p>
                    <a:p>
                      <a:pPr algn="ctr" fontAlgn="t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77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хозяйств начинающих фермеров, осуществляющих проекты создания и развития своих хозяйств с помощью государственной поддержки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результате реализации ведомственной целевой программы по поддержке начинающих фермеров и развитию семейных животноводческих ферм выдано 497 грантов начинающим фермерам и 306 грантов на развитие семейных животноводческих ферм.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1490" y="288083"/>
            <a:ext cx="5967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сельского хозяйства КЧР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 до 2020 года».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94" y="1536598"/>
            <a:ext cx="438577" cy="590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9" y="994298"/>
            <a:ext cx="785087" cy="702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7" y="1536598"/>
            <a:ext cx="540059" cy="6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4638" y="2222063"/>
            <a:ext cx="8598720" cy="42447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ru-RU" sz="988" i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1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субъектов Российской Федерации</a:t>
            </a:r>
            <a:r>
              <a:rPr lang="ru-RU" sz="19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субъектам Российской Федерации, уровень расчетной бюджетной обеспеченности которых не превышает уровня, установленного в качестве критерия выравнивания расчетной бюджетной обеспеченности субъектов Российской Федерации</a:t>
            </a:r>
          </a:p>
          <a:p>
            <a:pPr algn="just"/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денежные средства, направляемые из одного уровня бюджетной системы в другой. </a:t>
            </a:r>
          </a:p>
          <a:p>
            <a:pPr algn="just"/>
            <a:endParaRPr lang="ru-RU" sz="19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Получатель бюджетных средств (ПБС)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algn="just"/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обязательства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 публично-правовыми образованиями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19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  <a:p>
            <a:pPr algn="l">
              <a:lnSpc>
                <a:spcPct val="90000"/>
              </a:lnSpc>
            </a:pP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Распорядитель бюджетных средств (РБС)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казенное учреждение, наделенный(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правом распределять полученные средства бюджета между подведомственными распорядителями и получателями бюджетных средств.</a:t>
            </a:r>
          </a:p>
          <a:p>
            <a:pPr algn="just"/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бюджета.</a:t>
            </a:r>
          </a:p>
          <a:p>
            <a:pPr algn="just"/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</a:t>
            </a:r>
            <a:r>
              <a:rPr lang="ru-RU" sz="19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endParaRPr lang="ru-RU" sz="19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9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19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0160" y="691058"/>
            <a:ext cx="235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3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05" y="471466"/>
            <a:ext cx="1769362" cy="1965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7" y="453711"/>
            <a:ext cx="1388753" cy="17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583"/>
              </p:ext>
            </p:extLst>
          </p:nvPr>
        </p:nvGraphicFramePr>
        <p:xfrm>
          <a:off x="323528" y="2132857"/>
          <a:ext cx="8640959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5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964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91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839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жителей КЧР, систематически занимающихся физической культурой и спортом работы, в общей численности населения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Благодаря высоким темпам строительства спортивных объектов, созданию условий, обеспечивающих возможность граждан систематически заниматься физической культурой и спортом, а также грамотно выстроенной информационно-пропагандистской работе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15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жителей Карачаево-Черкесской Республики, систематически занимающихся физической культурой и спортом по месту работы, в общей численности населения, занятого в экономике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2015 году большое внимание уделялось развитию физической культуры в трудовых коллективах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91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Количество призовых мест, завоеванных спортсменами республики на официальных российских и международных соревнованиях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Благодаря правильно выстроенной системе подготовки спортсменов и созданию необходимых условий для занятий спортом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Количество квалифицированных тренеров, тренеров-преподавателей физкультурно-спортивных организаций, работающих по специальности (нарастающим итогом)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Значительное отклонение от целевого показателя образовалось в связи с тем, что общее количество тренеров -преподавателей составляет 550 чел., из них 258 имеют образование по профилю, остальные проходят обучение в ВУЗах по спортивному профилю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31066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физической культуры и спорта </a:t>
            </a: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КЧР В 2017-2020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72083"/>
            <a:ext cx="1244227" cy="825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1494167" cy="14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6" y="330668"/>
            <a:ext cx="1553983" cy="153556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60068"/>
              </p:ext>
            </p:extLst>
          </p:nvPr>
        </p:nvGraphicFramePr>
        <p:xfrm>
          <a:off x="395536" y="2060848"/>
          <a:ext cx="8136903" cy="403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1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1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892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9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детей, проживающих в КЧР, охваченных различными формами отдыха и оздоровления в течение года, от общего числа детей, проживающих в республике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 2016 г отдыхом и оздоровлением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/>
                        </a:rPr>
                        <a:t> было охвачено 11595 детей. Дети направлялись в загородные оздоровит  лагеря на территории  КЧР и санатории на КМВ.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8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детей, находящихся в трудной жизненной ситуации,  направленных на отдых и оздоровление, в общей численности детей, находящихся в трудной жизненной ситуации, подлежащих отдыху и оздоровлению, проживающих в КЧР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29,34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На отдых было направлено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/>
                        </a:rPr>
                        <a:t> 5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 648 детей, 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baseline="0" dirty="0" err="1" smtClean="0">
                          <a:effectLst/>
                          <a:latin typeface="Times New Roman"/>
                        </a:rPr>
                        <a:t>находящихся.в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/>
                        </a:rPr>
                        <a:t> трудной жизненной ситуации, в </a:t>
                      </a:r>
                      <a:r>
                        <a:rPr lang="ru-RU" sz="800" b="0" i="0" u="none" strike="noStrike" baseline="0" dirty="0" err="1" smtClean="0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/>
                        </a:rPr>
                        <a:t>. 359 детей сирот и 311 детей инвалидов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48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социальной поддержки граждан Украины, имеющих статус беженца или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получившим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временное убежище на территории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проживающим в жилых помещениях граждан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территории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КЧР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Средства выделялись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/>
                        </a:rPr>
                        <a:t> на проживание и содержание 60 беженцев из Украины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48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малоимущих  граждан, получающих субсидии на оплату жилого помещения и коммунальных услуг, от общей численности граждан с доходами ниже величины прожиточного минимум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Субсидии  предоставлены 3297 малоимущим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/>
                        </a:rPr>
                        <a:t> семьям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9752" y="498286"/>
            <a:ext cx="573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«Социальная защита населения в  КЧР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В 2014-2020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8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10986"/>
              </p:ext>
            </p:extLst>
          </p:nvPr>
        </p:nvGraphicFramePr>
        <p:xfrm>
          <a:off x="395537" y="2402886"/>
          <a:ext cx="8424936" cy="383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32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215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4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1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Количество субъектов малого и среднего предпринимательства, получивших государственную поддержку   (в соответствии с Соглашением)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малых и средних предприятий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2016 году составило  3 581 единиц (оценочные данные за 2016 год)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16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Отношение объема выданных кредитов субъектам малого и среднего предпринимательства под гарантии (поручительства) гарантийной организации к совокупному размеру средств гарантийного фонда, сформированному за счет субсидий, предоставленных из бюджетов всех уровней, а также доходов от операционной и финансовой деятельности (в соответствии с Соглашением)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целью содействия кредитованию малого и среднего предпринимательства в КЧР созданы организации, образующие инфраструктуру поддержки субъектов малого и среднего предпринимательства: КЧР РГУП «Гарантийный фонд поддержки предпринимательства КЧР» и  автономное  учреждение КЧР «Фонд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микрофинансирования субъектов малого и среднего предпринимательства КЧР»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52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Количество вновь созданных рабочих мест в организациях, получивших государственную поддержку реализации инвестиционных проектов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Значение целевого показателя не достигнуто в связи с приостановкой реализации инвестиционных проектов, связанных с экономическими санкциями, примененными против РФ, в том числе, в инвестиционной сфере и связанными с указанными причинами сложностями в привлечении кредитных средств для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реализации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инвестиционных проектов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1357" y="379557"/>
            <a:ext cx="5737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Calibri"/>
              </a:rPr>
              <a:t>«Стимулирование экономического развития КЧР на </a:t>
            </a:r>
            <a:r>
              <a:rPr lang="ru-RU" sz="2800" b="1" i="1" dirty="0" smtClean="0">
                <a:solidFill>
                  <a:srgbClr val="C00000"/>
                </a:solidFill>
                <a:latin typeface="Calibri"/>
              </a:rPr>
              <a:t>2017-2020 </a:t>
            </a:r>
            <a:r>
              <a:rPr lang="ru-RU" sz="2800" b="1" i="1" dirty="0">
                <a:solidFill>
                  <a:srgbClr val="C00000"/>
                </a:solidFill>
                <a:latin typeface="Calibri"/>
              </a:rPr>
              <a:t>годы»</a:t>
            </a:r>
            <a:endParaRPr lang="ru-RU" sz="28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6" y="836712"/>
            <a:ext cx="1911311" cy="14334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9" y="476672"/>
            <a:ext cx="557497" cy="5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41253"/>
              </p:ext>
            </p:extLst>
          </p:nvPr>
        </p:nvGraphicFramePr>
        <p:xfrm>
          <a:off x="395537" y="2564904"/>
          <a:ext cx="8280918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6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71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10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1209">
                <a:tc>
                  <a:txBody>
                    <a:bodyPr/>
                    <a:lstStyle/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внутреннего туристского потока;</a:t>
                      </a:r>
                    </a:p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гостиниц и аналогичных коллективных средств размещения, в том числе эконом-класса;</a:t>
                      </a:r>
                    </a:p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специализированных коллективных средств размещения, в том числе санаторно-курортных, организаций отдыха, туристических баз, </a:t>
                      </a:r>
                      <a:r>
                        <a:rPr lang="ru-RU" sz="9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9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867,7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настоящее время на территории ВТРК «Архыз» построены и функционируют необходимые объекты внешней инфраструктуры, построена часть объектов туристической инфраструктуры - 2 гостиницы, 2 подъемника (гондольного и кресельного типов), 4 горнолыжные трассы, система искусственного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оснежения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освещения склонов, административное здание с соответствующей инфраструктурой, в том числе центр проката горнолыжного оборудования, офисные помещения, пункт общественного питания.</a:t>
                      </a:r>
                      <a:endParaRPr lang="ru-RU" sz="9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0173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туризм, 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1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2015 году туристический поток составил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около 1 млн. человек, количество рабочих мест в регионе увеличится примерно на 10 тысяч человек.</a:t>
                      </a:r>
                      <a:endParaRPr lang="ru-RU" sz="9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8859" y="476672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Calibri"/>
              </a:rPr>
              <a:t>«Развитие </a:t>
            </a:r>
            <a:r>
              <a:rPr lang="ru-RU" sz="2800" b="1" i="1" dirty="0" smtClean="0">
                <a:solidFill>
                  <a:srgbClr val="C00000"/>
                </a:solidFill>
                <a:latin typeface="Calibri"/>
              </a:rPr>
              <a:t>туризма, курортов и молодежной политики КЧР на  2016-2020 годы»</a:t>
            </a:r>
            <a:endParaRPr lang="ru-RU" sz="28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1697"/>
            <a:ext cx="736155" cy="1820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75" y="1236291"/>
            <a:ext cx="509484" cy="509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" y="1644732"/>
            <a:ext cx="718395" cy="7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90191"/>
              </p:ext>
            </p:extLst>
          </p:nvPr>
        </p:nvGraphicFramePr>
        <p:xfrm>
          <a:off x="323528" y="2132856"/>
          <a:ext cx="8496945" cy="390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0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65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35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69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жилья в эксплуатацию  жилой площади 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индивидуальное жилищное строительство (899 дом) - 156,4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многоквартирное жилье (10 многоэтажных жилых домов) - 26,0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5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проведенных конкурсов, выставок, семинаров по совершенствованию методов проектирования, планирования проектных работ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92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с применением ипотечного кредитования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, кол-во семей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Закона КЧР от 27.07.2015 № 65-РЗ «О социальной поддержке отдельных категорий граждан в сфере ипотечного жилищного кредитования  в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КЧР»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 субсидии из республиканского бюджета КЧР на погашение части первоначального взноса ипотечного жилищного кредита в размере 5% от стоимости приобретаемого объекта недвижимости, при условии, что сумма кредита составит не более трех миллионов рублей.</a:t>
                      </a:r>
                    </a:p>
                    <a:p>
                      <a:pPr algn="l" fontAlgn="t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57361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строительства, архитектуры, градостроительства и ЖКХ в КЧР В </a:t>
            </a: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2017-2020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455626" cy="14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9" y="260648"/>
            <a:ext cx="903001" cy="90300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2026"/>
              </p:ext>
            </p:extLst>
          </p:nvPr>
        </p:nvGraphicFramePr>
        <p:xfrm>
          <a:off x="323529" y="2402886"/>
          <a:ext cx="8352928" cy="3690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9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65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32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1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численности безработных граждан, зарегистрированных в органах службы занятости населения, к общей численности безработных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12,6%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Трудоустроено 4905 человек (101% плана);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направлено на профессиональное обучение 920 безработных (102,2% плана) и 31 ищущих работу граждан (103,3% плана);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получили социальные выплаты 12223 безработных граждан (91% плана)</a:t>
                      </a:r>
                    </a:p>
                    <a:p>
                      <a:pPr lvl="0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447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граждан, признанных безработными, в численности безработных граждан, прошедших профессиональное обучение и получивших дополнительное профессиональное образование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2740 гражданам в поиске подходящей работы 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временной занятости 2312 человек ;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самозанятости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84 безработных граждан ; 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занятости 13 многодетных родителей и родителей, воспитывающих детей-инвалидов 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53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численности трудоустроенных инвалидов на оборудованные (оснащенные) для них рабочие места к общей численности инвалидов в трудоспособном возрасте .</a:t>
                      </a:r>
                    </a:p>
                    <a:p>
                      <a:pPr algn="just" fontAlgn="t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Созданы условия для интеграции в трудовую деятельность 103 человек с ограниченными физическими возможностями на оборудованные рабочие места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0640" y="326691"/>
            <a:ext cx="616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«Содействие занятости населения 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КЧР на 2014-2020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" y="404664"/>
            <a:ext cx="1044384" cy="1044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08" y="116632"/>
            <a:ext cx="956673" cy="9566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1" y="874812"/>
            <a:ext cx="1008568" cy="1008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23586"/>
            <a:ext cx="1111020" cy="11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3" y="791523"/>
            <a:ext cx="1438892" cy="126274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28899"/>
              </p:ext>
            </p:extLst>
          </p:nvPr>
        </p:nvGraphicFramePr>
        <p:xfrm>
          <a:off x="755576" y="2204864"/>
          <a:ext cx="7524717" cy="390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8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9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36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15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в общем количестве населения, проживающего на таких территориях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населения, защищенного в результате проведения мероприятий по повышению защищенности от негативного воздействия вод, осуществленных в текущем году – 1632 чел.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15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установленных (нанесенных на землеустроительные карты)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 водных объектов к протяженности береговой линии, требующей установления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 (участков водных объектов, испытывающих антропогенное воздействие)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отчетный период протяженность установленных (нанесенных на землеустроительные карты)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 – 2590,4 км.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9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выполнения плана поступлений в доход федерального бюджета в отношении платежей за пользование водными объектами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поступлений в бюджет РФ платежей за пользование водными объектами – 43 428,03 тыс. рублей, фактически поступило 39 978,35 тыс. рублей (данные на 31.12.2015 г.).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15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приведенных в нормативное состояние существующих объектов размещения отходов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2015 году велись работы по ликвидации накопленного экологического ущерба – рекультивация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хвостохранилища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первой очереди ЗАО «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Урупский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ГОК», затраты инвестора составили 1216,0 тыс.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78244" y="612537"/>
            <a:ext cx="616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«Развитие водохозяйственного комплекса и охрана окружающей среды в  КЧР до 2020 года»</a:t>
            </a:r>
            <a:endParaRPr lang="ru-RU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04" y="910783"/>
            <a:ext cx="729230" cy="729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59082"/>
            <a:ext cx="622920" cy="6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11308"/>
              </p:ext>
            </p:extLst>
          </p:nvPr>
        </p:nvGraphicFramePr>
        <p:xfrm>
          <a:off x="961849" y="2453359"/>
          <a:ext cx="7496351" cy="388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4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95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33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1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регуляционных </a:t>
                      </a:r>
                      <a:r>
                        <a:rPr lang="ru-RU" sz="1100" b="0" i="0" u="none" strike="noStrike" dirty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и противоэпизоотических мероприятий в целях пресса хищнической деятельности животных, наносящих ущерб  охотничьим ресурсам и предотвращение эпизоотий опасных для здоровья людей, домашних и диких </a:t>
                      </a:r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</a:rPr>
                        <a:t>животных  (кол-во рейдов)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250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населения, защищенного в результате проведения мероприятий по повышению защищенности от негативного воздействия вод, осуществленных в текущем году – 1632 чел.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81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научно-исследовательских работ, ведение мониторинга за состоянием растительного и животного мира в области охраны и использования объектов животного мира (за исключением отнесенных к объектам охоты, а так же водных биологических ресурсов).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Научная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работа по исследованию редких видов животных  на территории 10 муниципальных районов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65841" y="781022"/>
            <a:ext cx="6169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«Животный мир Карачаево-Черкесской Республики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Calibri"/>
              </a:rPr>
              <a:t> на </a:t>
            </a:r>
            <a:r>
              <a:rPr lang="ru-RU" b="1" i="1" dirty="0" smtClean="0">
                <a:solidFill>
                  <a:srgbClr val="C00000"/>
                </a:solidFill>
                <a:latin typeface="Calibri"/>
              </a:rPr>
              <a:t>2014-2019 </a:t>
            </a:r>
            <a:r>
              <a:rPr lang="ru-RU" b="1" i="1" dirty="0">
                <a:solidFill>
                  <a:srgbClr val="C00000"/>
                </a:solidFill>
                <a:latin typeface="Calibri"/>
              </a:rPr>
              <a:t>годы»</a:t>
            </a:r>
            <a:endParaRPr lang="ru-RU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73" y="579481"/>
            <a:ext cx="949553" cy="1157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65" y="1495644"/>
            <a:ext cx="540560" cy="749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6" y="1079723"/>
            <a:ext cx="1243908" cy="9329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9" y="586780"/>
            <a:ext cx="486054" cy="4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11565"/>
              </p:ext>
            </p:extLst>
          </p:nvPr>
        </p:nvGraphicFramePr>
        <p:xfrm>
          <a:off x="323528" y="2296960"/>
          <a:ext cx="8501803" cy="3986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1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482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083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43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Пенсии, пособия, выплачиваемые  организациями сектора государственного управления по исполнительным листам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Перерасчет  ежемесячных  выплат в возмещение вреда здоровью ,согласно решений суда. составил 300,тыс руб. Определение судебной коллегии о снижении сумм в возмещении вреда здоровью</a:t>
                      </a:r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8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средствами индивидуальной защиты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запаса СИЗ в сумме 4950 тыс.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08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резерва финансовых и материальных ресурсов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резерва финансовых и материальных ресурсов  100%</a:t>
                      </a:r>
                    </a:p>
                    <a:p>
                      <a:pPr algn="l" fontAlgn="t"/>
                      <a:endParaRPr lang="ru-RU" sz="9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2173" y="725283"/>
            <a:ext cx="6105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5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1500" b="1" i="1" dirty="0">
                <a:solidFill>
                  <a:srgbClr val="C00000"/>
                </a:solidFill>
                <a:latin typeface="Calibri"/>
              </a:rPr>
              <a:t>«Обеспечение мероприятий гражданской обороны, защиты населения и территорий от чрезвычайных ситуаций, пожарной безопасности людей на водных объектах   КЧР на  2014 -</a:t>
            </a:r>
            <a:r>
              <a:rPr lang="ru-RU" sz="1500" b="1" i="1" dirty="0" smtClean="0">
                <a:solidFill>
                  <a:srgbClr val="C00000"/>
                </a:solidFill>
                <a:latin typeface="Calibri"/>
              </a:rPr>
              <a:t>2019гг</a:t>
            </a:r>
            <a:r>
              <a:rPr lang="ru-RU" sz="1500" b="1" i="1" dirty="0">
                <a:solidFill>
                  <a:srgbClr val="C00000"/>
                </a:solidFill>
                <a:latin typeface="Calibri"/>
              </a:rPr>
              <a:t>»</a:t>
            </a:r>
            <a:endParaRPr lang="ru-RU" sz="15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5" y="590738"/>
            <a:ext cx="1442948" cy="972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5" y="1233114"/>
            <a:ext cx="573979" cy="573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7" y="1233114"/>
            <a:ext cx="1120323" cy="11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622"/>
            <a:ext cx="2304256" cy="230259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9272"/>
              </p:ext>
            </p:extLst>
          </p:nvPr>
        </p:nvGraphicFramePr>
        <p:xfrm>
          <a:off x="677009" y="2196891"/>
          <a:ext cx="7798778" cy="419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6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04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13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12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отношений, в общем количестве жителей КЧР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 социологический опрос экспертного сообщества и молодежи КЧР о состоянии межконфессиональной ситуации в республике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79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участников мероприятий, направленных на этнокультурное развитие народов Карачаево-Черкесской Республики и поддержку языкового многообразия,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 2016г. проведены мероприятия, где  присутствовали 1865 чел. в поддержку языкового многообразия республики, которые освещались в региональных печатных и ТВ средствах массовой информации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4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работ по производству, выпуску и распространению периодических печатных изданий: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подписчиков в разрезе каждой газеты: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«День республики»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Абазашта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Къарачай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Ногайдавысы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«Черкес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хэку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725" marR="85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Тираж газет снизился из-за повышения почтовых расходов, а также из-за проблем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доставкой почты в населенных пунктах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3896" y="181213"/>
            <a:ext cx="6169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«Реализация государственной национальной, конфессиональной, информационной политики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в  КЧР на </a:t>
            </a: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2014-2019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1" y="620688"/>
            <a:ext cx="795873" cy="8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646" y="3050959"/>
            <a:ext cx="653472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3224" y="763816"/>
            <a:ext cx="661572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25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</a:p>
          <a:p>
            <a:pPr algn="ctr"/>
            <a:r>
              <a:rPr lang="ru-RU" sz="2625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 КЧР</a:t>
            </a:r>
            <a:endParaRPr lang="ru-RU" sz="2625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752" y="1988840"/>
            <a:ext cx="79957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Карачаево-Черкесской Республики по итогам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характеризовалось, как положительными тенденциями развития, так и снижением темпов экономических показателей.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Среди положительных факторов можно отметить увеличение производства продукции сельского хозяйства, получение на предприятиях прибыли в качестве сальдированного финансового результата, снижение темпов инфляции и просроченной кредиторской задолженности, отсутствие просроченной задолженности по заработной платы и уменьшение численности официально зарегистрированных безработных.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Среди негативных факторов можно отметить спад промышленного производства , сокращение объема грузооборота и перевозок пассажиров автомобильным транспортом, сокращение объема строительных работ, снижение объемов розничной торговли, дефицит консолидированного бюджета, рост дебиторской задолженности и снижение реальных располагаемых денежных доходов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0217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" y="282948"/>
            <a:ext cx="2078877" cy="181222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40564"/>
              </p:ext>
            </p:extLst>
          </p:nvPr>
        </p:nvGraphicFramePr>
        <p:xfrm>
          <a:off x="539552" y="1988840"/>
          <a:ext cx="8229600" cy="429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00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3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59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Достигнутые результаты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5038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служащих, получивших дополнительное профессиональное образование, прошедших обучение в ходе семинаров, проводимых органами государственной власти республики, от общего количества муниципальных служащих</a:t>
                      </a:r>
                    </a:p>
                    <a:p>
                      <a:pPr algn="just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менее 30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целевого показателя в сторону увеличения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запланированного объясняется активным участием муниципальных служащих в семинарах, проводимых органами государственной власти республики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94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Кадровый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резерв, сформированный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образованиях, единиц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 деятельности органов местного самоуправления со стороны Управления  Главы и Правительства КЧР по организационной работе, вопросам местного самоуправления и регистра муниципальных нормативных правовых актов КЧР привел к увеличению данного показателя на 12 ед.</a:t>
                      </a:r>
                    </a:p>
                  </a:txBody>
                  <a:tcPr marL="7144" marR="7144" marT="7144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404664"/>
            <a:ext cx="616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Государственная программа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«Развитие муниципальной службы в КЧР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Calibri"/>
              </a:rPr>
              <a:t>на 2014-2019 годы»</a:t>
            </a:r>
            <a:endParaRPr lang="ru-RU" sz="2400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5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0"/>
          <p:cNvPicPr>
            <a:picLocks noChangeAspect="1"/>
          </p:cNvPicPr>
          <p:nvPr/>
        </p:nvPicPr>
        <p:blipFill rotWithShape="1">
          <a:blip r:embed="rId2"/>
          <a:srcRect l="8655" t="6978" r="6968" b="5269"/>
          <a:stretch/>
        </p:blipFill>
        <p:spPr bwMode="auto">
          <a:xfrm>
            <a:off x="6514078" y="462152"/>
            <a:ext cx="2034320" cy="191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90912" y="461951"/>
            <a:ext cx="65272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финансирования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капитальных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вложений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2016-2018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821578"/>
              </p:ext>
            </p:extLst>
          </p:nvPr>
        </p:nvGraphicFramePr>
        <p:xfrm>
          <a:off x="285750" y="1895477"/>
          <a:ext cx="4301729" cy="481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08930020"/>
              </p:ext>
            </p:extLst>
          </p:nvPr>
        </p:nvGraphicFramePr>
        <p:xfrm>
          <a:off x="4835525" y="1898650"/>
          <a:ext cx="430847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8917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7437" y="1418497"/>
            <a:ext cx="1536563" cy="9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3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27668"/>
              </p:ext>
            </p:extLst>
          </p:nvPr>
        </p:nvGraphicFramePr>
        <p:xfrm>
          <a:off x="323528" y="1628800"/>
          <a:ext cx="8496944" cy="451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471">
                  <a:extLst>
                    <a:ext uri="{9D8B030D-6E8A-4147-A177-3AD203B41FA5}">
                      <a16:colId xmlns="" xmlns:a16="http://schemas.microsoft.com/office/drawing/2014/main" val="3277757240"/>
                    </a:ext>
                  </a:extLst>
                </a:gridCol>
                <a:gridCol w="1532236">
                  <a:extLst>
                    <a:ext uri="{9D8B030D-6E8A-4147-A177-3AD203B41FA5}">
                      <a16:colId xmlns="" xmlns:a16="http://schemas.microsoft.com/office/drawing/2014/main" val="1329121566"/>
                    </a:ext>
                  </a:extLst>
                </a:gridCol>
                <a:gridCol w="1532237">
                  <a:extLst>
                    <a:ext uri="{9D8B030D-6E8A-4147-A177-3AD203B41FA5}">
                      <a16:colId xmlns="" xmlns:a16="http://schemas.microsoft.com/office/drawing/2014/main" val="1612314643"/>
                    </a:ext>
                  </a:extLst>
                </a:gridCol>
                <a:gridCol w="1852611">
                  <a:extLst>
                    <a:ext uri="{9D8B030D-6E8A-4147-A177-3AD203B41FA5}">
                      <a16:colId xmlns="" xmlns:a16="http://schemas.microsoft.com/office/drawing/2014/main" val="4061381332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561759255"/>
                    </a:ext>
                  </a:extLst>
                </a:gridCol>
              </a:tblGrid>
              <a:tr h="73189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Название проекта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Город/район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Мощность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Инвестор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инвестиций, млн рублей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989565"/>
                  </a:ext>
                </a:extLst>
              </a:tr>
              <a:tr h="1284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агропромышленного парка на территории Карачаево-Черкесской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Республики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Черкесск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 торговых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мест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«Шанс»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720,2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424,9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295,3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11975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и модернизация туристско-рекреационного комплекса «Домбай»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Карачаевский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 номеров 2400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чел/час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ИСК «Кубанское»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1234,8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734,8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500,0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887364"/>
                  </a:ext>
                </a:extLst>
              </a:tr>
              <a:tr h="131740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Закладка фруктового сада интенсивного типа» на территории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Адыге-Хабльского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Карачаево-Черкесской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(реализуемый)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Адыге-Хабльский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8 992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тонн в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«Сады Карачаево-Черкессии»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800,3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Собственные средства –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280,0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Заемные средства – 520,3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678813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0648"/>
            <a:ext cx="72197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16078"/>
              </p:ext>
            </p:extLst>
          </p:nvPr>
        </p:nvGraphicFramePr>
        <p:xfrm>
          <a:off x="285750" y="1639888"/>
          <a:ext cx="8274295" cy="509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3010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483" y="4301108"/>
            <a:ext cx="736090" cy="13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7422" y="-406697"/>
            <a:ext cx="2190990" cy="292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6414" y="469838"/>
            <a:ext cx="64293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государственного долга КЧР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период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гг.,  млн.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47565">
            <a:off x="7404367" y="141352"/>
            <a:ext cx="989156" cy="131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2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926938" y="650885"/>
            <a:ext cx="71794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Министерства финансов КЧР 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2033588" y="2240756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350">
              <a:latin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145" y="1432142"/>
            <a:ext cx="6346031" cy="4847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предстоящий период, к основным направлениям работы 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финансов Карачаево-Черкесской Республики можно отнести: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09323142"/>
              </p:ext>
            </p:extLst>
          </p:nvPr>
        </p:nvGraphicFramePr>
        <p:xfrm>
          <a:off x="208233" y="2213503"/>
          <a:ext cx="8616875" cy="416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232A5-7A87-47C8-B204-5E276DEDA60C}" type="slidenum">
              <a:rPr lang="ru-RU"/>
              <a:pPr>
                <a:defRPr/>
              </a:pPr>
              <a:t>64</a:t>
            </a:fld>
            <a:endParaRPr lang="ru-RU"/>
          </a:p>
        </p:txBody>
      </p:sp>
      <p:pic>
        <p:nvPicPr>
          <p:cNvPr id="44033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917" y="857594"/>
            <a:ext cx="1122929" cy="9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85" y="906554"/>
            <a:ext cx="1486444" cy="15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099711"/>
              </p:ext>
            </p:extLst>
          </p:nvPr>
        </p:nvGraphicFramePr>
        <p:xfrm>
          <a:off x="233979" y="879231"/>
          <a:ext cx="8552330" cy="567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DAC15-DEE4-4B7B-A270-74756B315166}" type="slidenum">
              <a:rPr lang="ru-RU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5041" y="1546326"/>
            <a:ext cx="7605347" cy="4208844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350" i="1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г.Черкесск</a:t>
            </a:r>
            <a: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, Комсомольская 23, Дом Правительства</a:t>
            </a:r>
          </a:p>
          <a:p>
            <a:pPr algn="ctr"/>
            <a: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Режим работы:      понедельник-пятница с 9 до 18 часов, </a:t>
            </a:r>
            <a:b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выходной</a:t>
            </a:r>
            <a:r>
              <a:rPr lang="en-US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суббота-воскресенье</a:t>
            </a:r>
            <a:r>
              <a:rPr lang="ru-RU" sz="1200" b="1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350" b="1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График приема граждан:</a:t>
            </a:r>
          </a:p>
          <a:p>
            <a:pPr algn="ctr"/>
            <a:endParaRPr lang="ru-RU" sz="105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Правительства КЧР-</a:t>
            </a:r>
          </a:p>
          <a:p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 КЧР  </a:t>
            </a:r>
            <a:r>
              <a:rPr lang="ru-RU" sz="10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Суюнчев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урат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анафиевич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                       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вторник с 14-00 до 18-00</a:t>
            </a:r>
          </a:p>
          <a:p>
            <a:endParaRPr lang="ru-RU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заместитель министра финансов КЧР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Дармилова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Неля </a:t>
            </a:r>
            <a:r>
              <a:rPr lang="ru-RU" sz="10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Давлетовна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каждый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четверг с 9-00 до 13-00</a:t>
            </a:r>
          </a:p>
          <a:p>
            <a:endParaRPr lang="ru-RU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финансов КЧР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Камышан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Вадим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Валентинович              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каждую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среду с 14-00 до 18-00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тел.   (8782) 26-64-45</a:t>
            </a:r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приемная </a:t>
            </a:r>
            <a:endParaRPr lang="en-US" sz="105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(8782) 26-65-25  -  отдел по разработке и внедрению современных  </a:t>
            </a:r>
            <a:r>
              <a:rPr lang="ru-RU" sz="105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инноваций  в области финансов</a:t>
            </a:r>
            <a:endParaRPr lang="en-US" sz="105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endParaRPr lang="en-US" sz="105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050" dirty="0" smtClean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факс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(8782) 26-66-18</a:t>
            </a:r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050" dirty="0" smtClean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1050" dirty="0" smtClean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05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mfkchr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050" dirty="0" err="1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50" dirty="0" smtClean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050" dirty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smtClean="0">
                <a:solidFill>
                  <a:srgbClr val="1D477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minfin09</a:t>
            </a:r>
            <a:endParaRPr lang="en-US" sz="140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50" dirty="0">
              <a:solidFill>
                <a:srgbClr val="1D4775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4" y="4149080"/>
            <a:ext cx="756264" cy="81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8" y="5157192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67" y="5074267"/>
            <a:ext cx="540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74267"/>
            <a:ext cx="703432" cy="443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3849" y="479296"/>
            <a:ext cx="6860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61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chrstat.gks.ru/wps/wcm/connect/rosstat_ts/kchrstat/resources/081c810042bc383aa232a2c9cadae528/1/k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5" y="980728"/>
            <a:ext cx="27970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7865" y="1124744"/>
            <a:ext cx="5048790" cy="1788681"/>
          </a:xfrm>
          <a:prstGeom prst="rect">
            <a:avLst/>
          </a:prstGeom>
        </p:spPr>
        <p:txBody>
          <a:bodyPr wrap="square" lIns="64501" tIns="32251" rIns="64501" bIns="32251">
            <a:spAutoFit/>
          </a:bodyPr>
          <a:lstStyle/>
          <a:p>
            <a:pPr defTabSz="645036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Карачаево-Черкесская Республика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образована 3 июля 1991 года.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(Карачаево-Черкесская автономная область – с 12 января 1922 года).</a:t>
            </a:r>
          </a:p>
          <a:p>
            <a:pPr defTabSz="645036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 расположена в юго-западной части Российской Федерации.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Входит в состав Северо-Кавказского федерального округа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850737"/>
              </p:ext>
            </p:extLst>
          </p:nvPr>
        </p:nvGraphicFramePr>
        <p:xfrm>
          <a:off x="467543" y="3573016"/>
          <a:ext cx="8352928" cy="8606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51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0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304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7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территории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данным Управления Федеральной службы государственной регистрации, кадастра и картографии по КЧР)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Черкесск</a:t>
                      </a:r>
                    </a:p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от Черкесска до Москвы – 1674 км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297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(0,08% территории Российской Федерации)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648">
                <a:tc>
                  <a:txBody>
                    <a:bodyPr/>
                    <a:lstStyle/>
                    <a:p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тыс.кв.км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DA6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44830"/>
              </p:ext>
            </p:extLst>
          </p:nvPr>
        </p:nvGraphicFramePr>
        <p:xfrm>
          <a:off x="467545" y="4480525"/>
          <a:ext cx="8352928" cy="7620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22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7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217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87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на 1 </a:t>
                      </a:r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b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514">
                <a:tc rowSpan="3"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Республика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467,8</a:t>
                      </a:r>
                      <a:b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(0,3% населения Российской Федерации)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199,8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22653"/>
              </p:ext>
            </p:extLst>
          </p:nvPr>
        </p:nvGraphicFramePr>
        <p:xfrm>
          <a:off x="467544" y="5242525"/>
          <a:ext cx="8352927" cy="76736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848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3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7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6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77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образования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51434" marR="51434" marT="0" marB="0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257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КЧР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257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г.Черкесск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257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г.Усть-Джегута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257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поселения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г.Карачаевск</a:t>
                      </a:r>
                      <a:endParaRPr lang="ru-RU" sz="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8257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сельские поселения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г.Теберда  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51434" marR="51434" marT="0" marB="0" anchor="b">
                    <a:lnL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6616" y="260648"/>
            <a:ext cx="7020037" cy="342131"/>
          </a:xfrm>
          <a:prstGeom prst="rect">
            <a:avLst/>
          </a:prstGeom>
          <a:noFill/>
        </p:spPr>
        <p:txBody>
          <a:bodyPr wrap="square" lIns="64501" tIns="32251" rIns="64501" bIns="32251" rtlCol="0">
            <a:spAutoFit/>
          </a:bodyPr>
          <a:lstStyle/>
          <a:p>
            <a:pPr algn="ctr" defTabSz="645036"/>
            <a:r>
              <a:rPr lang="ru-RU" b="1" dirty="0">
                <a:ln w="11430"/>
                <a:solidFill>
                  <a:srgbClr val="A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КЧР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6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43193"/>
              </p:ext>
            </p:extLst>
          </p:nvPr>
        </p:nvGraphicFramePr>
        <p:xfrm>
          <a:off x="323528" y="1124744"/>
          <a:ext cx="8537329" cy="517904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91677">
                  <a:extLst>
                    <a:ext uri="{9D8B030D-6E8A-4147-A177-3AD203B41FA5}">
                      <a16:colId xmlns="" xmlns:a16="http://schemas.microsoft.com/office/drawing/2014/main" val="233578401"/>
                    </a:ext>
                  </a:extLst>
                </a:gridCol>
                <a:gridCol w="550550">
                  <a:extLst>
                    <a:ext uri="{9D8B030D-6E8A-4147-A177-3AD203B41FA5}">
                      <a16:colId xmlns="" xmlns:a16="http://schemas.microsoft.com/office/drawing/2014/main" val="230075694"/>
                    </a:ext>
                  </a:extLst>
                </a:gridCol>
                <a:gridCol w="895287">
                  <a:extLst>
                    <a:ext uri="{9D8B030D-6E8A-4147-A177-3AD203B41FA5}">
                      <a16:colId xmlns="" xmlns:a16="http://schemas.microsoft.com/office/drawing/2014/main" val="4015706749"/>
                    </a:ext>
                  </a:extLst>
                </a:gridCol>
                <a:gridCol w="688495">
                  <a:extLst>
                    <a:ext uri="{9D8B030D-6E8A-4147-A177-3AD203B41FA5}">
                      <a16:colId xmlns="" xmlns:a16="http://schemas.microsoft.com/office/drawing/2014/main" val="3206254551"/>
                    </a:ext>
                  </a:extLst>
                </a:gridCol>
                <a:gridCol w="757344">
                  <a:extLst>
                    <a:ext uri="{9D8B030D-6E8A-4147-A177-3AD203B41FA5}">
                      <a16:colId xmlns="" xmlns:a16="http://schemas.microsoft.com/office/drawing/2014/main" val="27326973"/>
                    </a:ext>
                  </a:extLst>
                </a:gridCol>
                <a:gridCol w="619645">
                  <a:extLst>
                    <a:ext uri="{9D8B030D-6E8A-4147-A177-3AD203B41FA5}">
                      <a16:colId xmlns="" xmlns:a16="http://schemas.microsoft.com/office/drawing/2014/main" val="1330012752"/>
                    </a:ext>
                  </a:extLst>
                </a:gridCol>
                <a:gridCol w="757344">
                  <a:extLst>
                    <a:ext uri="{9D8B030D-6E8A-4147-A177-3AD203B41FA5}">
                      <a16:colId xmlns="" xmlns:a16="http://schemas.microsoft.com/office/drawing/2014/main" val="1760192644"/>
                    </a:ext>
                  </a:extLst>
                </a:gridCol>
                <a:gridCol w="649116">
                  <a:extLst>
                    <a:ext uri="{9D8B030D-6E8A-4147-A177-3AD203B41FA5}">
                      <a16:colId xmlns="" xmlns:a16="http://schemas.microsoft.com/office/drawing/2014/main" val="2998702135"/>
                    </a:ext>
                  </a:extLst>
                </a:gridCol>
                <a:gridCol w="727871">
                  <a:extLst>
                    <a:ext uri="{9D8B030D-6E8A-4147-A177-3AD203B41FA5}">
                      <a16:colId xmlns="" xmlns:a16="http://schemas.microsoft.com/office/drawing/2014/main" val="1065169452"/>
                    </a:ext>
                  </a:extLst>
                </a:gridCol>
              </a:tblGrid>
              <a:tr h="279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2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2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2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="1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2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1400209"/>
                  </a:ext>
                </a:extLst>
              </a:tr>
              <a:tr h="284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(ВВП)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38584,1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43651,5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49252,1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58712,1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66106,6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67355,2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73151,3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211908"/>
                  </a:ext>
                </a:extLst>
              </a:tr>
              <a:tr h="322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хозяйство, охота и лесное хозяйство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10964,7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13216,1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16812,3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17747,8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93049643"/>
                  </a:ext>
                </a:extLst>
              </a:tr>
              <a:tr h="185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рыболовство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229222991"/>
                  </a:ext>
                </a:extLst>
              </a:tr>
              <a:tr h="201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полезных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1649,2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77114795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10777,8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9765,6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46059766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электроэнергии,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газа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3051,2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14705876"/>
                  </a:ext>
                </a:extLst>
              </a:tr>
              <a:tr h="185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5731,2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293730263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оптовая и розничная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7682,4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623005038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гостиницы и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рестораны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589,0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48388347"/>
                  </a:ext>
                </a:extLst>
              </a:tr>
              <a:tr h="185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и связь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3401,5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606070149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171707123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с недвижимым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2835,3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02917650"/>
                  </a:ext>
                </a:extLst>
              </a:tr>
              <a:tr h="550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и обеспечение военной безопасности; обязательное социальное обеспечение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4477,7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10413,4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727893357"/>
                  </a:ext>
                </a:extLst>
              </a:tr>
              <a:tr h="185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4430,6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75105598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и предоставление социальных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4625,7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61515288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1226,0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86932516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объема, в постоянных ценах, в % к предыдущему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7095854"/>
                  </a:ext>
                </a:extLst>
              </a:tr>
              <a:tr h="289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ВВП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на душу населения, 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81758,5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91782,3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140401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143790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98" marR="1698" marT="1698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156602,4</a:t>
                      </a:r>
                    </a:p>
                  </a:txBody>
                  <a:tcPr marL="68580" marR="68580" marT="0" marB="0" anchor="b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96422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367548"/>
            <a:ext cx="463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Валовой региональный продукт по видам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098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8" y="455850"/>
            <a:ext cx="2431016" cy="139796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1947"/>
              </p:ext>
            </p:extLst>
          </p:nvPr>
        </p:nvGraphicFramePr>
        <p:xfrm>
          <a:off x="373278" y="1725906"/>
          <a:ext cx="8308730" cy="41667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43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7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27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4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7016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</a:t>
                      </a:r>
                      <a:endParaRPr lang="ru-RU" sz="9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население,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1" marR="421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1" marR="42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1" marR="42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1" marR="421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012">
                <a:tc>
                  <a:txBody>
                    <a:bodyPr/>
                    <a:lstStyle/>
                    <a:p>
                      <a:pPr marL="17780" algn="l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республике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466369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199307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267062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14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1" marR="42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1" marR="42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1" marR="4211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110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Черкесский городской округ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122436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122436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106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Карачаевский городской округ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38593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33572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5021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106">
                <a:tc>
                  <a:txBody>
                    <a:bodyPr/>
                    <a:lstStyle/>
                    <a:p>
                      <a:pPr marL="28829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районы: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Абазинский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17490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17490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Адыге-Хабльский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15721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15721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Зеленчукский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48251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48251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1106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31845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6606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25239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Малокарачаевский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43567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43567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Ногайский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15612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15612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Прикубанский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28894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913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27981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Ударненское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913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913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Урупский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22869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5366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17503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Медногорское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5366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5366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Усть-Джегутинский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50286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30414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19872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6900">
                <a:tc>
                  <a:txBody>
                    <a:bodyPr/>
                    <a:lstStyle/>
                    <a:p>
                      <a:pPr marL="1441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Усть-Джегутинское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30414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30414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1106">
                <a:tc>
                  <a:txBody>
                    <a:bodyPr/>
                    <a:lstStyle/>
                    <a:p>
                      <a:pPr marL="36195"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Хабезский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30805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1143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30805</a:t>
                      </a:r>
                    </a:p>
                  </a:txBody>
                  <a:tcPr marL="9525" marR="114300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32766" y="675380"/>
            <a:ext cx="564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среднегодовой численности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населения КЧР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2018г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746" y="6277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7351</Words>
  <Application>Microsoft Office PowerPoint</Application>
  <PresentationFormat>Экран (4:3)</PresentationFormat>
  <Paragraphs>2020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БЮДЖЕТ ДЛЯ ГРАЖДАН  к проекту закона об исполнении республиканского бюджета за 2018г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поступления доходов  в республиканский бюджет  за 2017-2018 гг., млн. рублей</vt:lpstr>
      <vt:lpstr>Сравнительный анализ  поступления налоговых и неналоговых доходов республиканского бюджета КЧР, млн. рублей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безвозмездных поступлений в республиканский  бюджет КЧР                         за 2017-2018 гг., млн. рублей</vt:lpstr>
      <vt:lpstr>Анализ исполнения расходов бюджета за 2017-2018 гг., млн. руб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 государственных программ в 2018 году, млн. руб</vt:lpstr>
      <vt:lpstr>Презентация PowerPoint</vt:lpstr>
      <vt:lpstr>Структура социально-значимых  расходов  республиканского бюджета за 2017-2018 гг, %</vt:lpstr>
      <vt:lpstr>Реализация Указов Президента Российской Федерации  от 7 мая 2012 года в 2017 году, млн. руб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к проекту закона об исполнении республиканского бюджета за 2018г</dc:title>
  <dc:creator>User</dc:creator>
  <cp:lastModifiedBy>User</cp:lastModifiedBy>
  <cp:revision>1</cp:revision>
  <dcterms:created xsi:type="dcterms:W3CDTF">2019-06-17T13:53:26Z</dcterms:created>
  <dcterms:modified xsi:type="dcterms:W3CDTF">2019-06-17T13:57:25Z</dcterms:modified>
</cp:coreProperties>
</file>