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843094996836694"/>
          <c:w val="1"/>
          <c:h val="0.66642567265208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3C-4184-99C9-11C2C2CD97B5}"/>
              </c:ext>
            </c:extLst>
          </c:dPt>
          <c:dPt>
            <c:idx val="1"/>
            <c:bubble3D val="0"/>
            <c:explosion val="2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94-484C-9CA7-C6E9DD0218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94-484C-9CA7-C6E9DD021863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3C-4184-99C9-11C2C2CD97B5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3C-4184-99C9-11C2C2CD97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83C-4184-99C9-11C2C2CD97B5}"/>
              </c:ext>
            </c:extLst>
          </c:dPt>
          <c:dPt>
            <c:idx val="6"/>
            <c:bubble3D val="0"/>
            <c:explosion val="16"/>
            <c:spPr>
              <a:solidFill>
                <a:srgbClr val="CC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94-484C-9CA7-C6E9DD021863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83C-4184-99C9-11C2C2CD97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94-484C-9CA7-C6E9DD021863}"/>
              </c:ext>
            </c:extLst>
          </c:dPt>
          <c:dLbls>
            <c:dLbl>
              <c:idx val="0"/>
              <c:layout>
                <c:manualLayout>
                  <c:x val="-7.4174001434939213E-2"/>
                  <c:y val="-1.74132920475061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прибыль </a:t>
                    </a:r>
                    <a:r>
                      <a:rPr lang="ru-RU" dirty="0" smtClean="0"/>
                      <a:t>организаций - 16,6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428044858982438E-2"/>
                  <c:y val="-4.18070436227284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</a:t>
                    </a:r>
                    <a:r>
                      <a:rPr lang="ru-RU" dirty="0" smtClean="0"/>
                      <a:t>лиц - </a:t>
                    </a:r>
                  </a:p>
                  <a:p>
                    <a:r>
                      <a:rPr lang="ru-RU" dirty="0" smtClean="0"/>
                      <a:t>40,9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71217943592975E-2"/>
                  <c:y val="-8.292875623016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- 21,0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966222859972982E-3"/>
                  <c:y val="-0.1489375929059701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Упрощенная система </a:t>
                    </a:r>
                    <a:r>
                      <a:rPr lang="ru-RU" smtClean="0"/>
                      <a:t>налогообложения</a:t>
                    </a:r>
                  </a:p>
                  <a:p>
                    <a:r>
                      <a:rPr lang="ru-RU" smtClean="0"/>
                      <a:t>7,1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829768654988497E-3"/>
                  <c:y val="-0.103841536491150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</a:t>
                    </a:r>
                    <a:r>
                      <a:rPr lang="ru-RU" dirty="0" smtClean="0"/>
                      <a:t>организаций - 6,2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5932445719946081E-2"/>
                  <c:y val="-8.535920212738598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Транспортный </a:t>
                    </a:r>
                    <a:endParaRPr lang="ru-RU" dirty="0" smtClean="0"/>
                  </a:p>
                  <a:p>
                    <a:r>
                      <a:rPr lang="ru-RU" dirty="0" smtClean="0"/>
                      <a:t>налог - 3,2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9449334289959476E-3"/>
                  <c:y val="-2.87423424906257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добычу полезных </a:t>
                    </a:r>
                    <a:r>
                      <a:rPr lang="ru-RU" dirty="0" smtClean="0"/>
                      <a:t>ископаемых</a:t>
                    </a:r>
                    <a:r>
                      <a:rPr lang="ru-RU" baseline="0" dirty="0" smtClean="0"/>
                      <a:t> -</a:t>
                    </a:r>
                    <a:r>
                      <a:rPr lang="ru-RU" dirty="0" smtClean="0"/>
                      <a:t>0,9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724667144979739E-2"/>
                  <c:y val="4.96458643019900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</a:t>
                    </a:r>
                    <a:r>
                      <a:rPr lang="ru-RU" dirty="0" smtClean="0"/>
                      <a:t>налоговые доходы - 0,4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1538190979818441"/>
                  <c:y val="4.44699794771033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</a:t>
                    </a:r>
                    <a:endParaRPr lang="ru-RU" dirty="0" smtClean="0"/>
                  </a:p>
                  <a:p>
                    <a:r>
                      <a:rPr lang="ru-RU" dirty="0" smtClean="0"/>
                      <a:t>доходы - 3,7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 </c:v>
                </c:pt>
                <c:pt idx="3">
                  <c:v>Упрощенная система налогообложения</c:v>
                </c:pt>
                <c:pt idx="4">
                  <c:v>Налог на имущество организаций</c:v>
                </c:pt>
                <c:pt idx="5">
                  <c:v>Транспортный налог </c:v>
                </c:pt>
                <c:pt idx="6">
                  <c:v>Налог на добычу полезных ископаемых</c:v>
                </c:pt>
                <c:pt idx="7">
                  <c:v>Прочие налоговые доходы</c:v>
                </c:pt>
                <c:pt idx="8">
                  <c:v>Неналоговые доходы 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16.606801331387665</c:v>
                </c:pt>
                <c:pt idx="1">
                  <c:v>40.928982449981376</c:v>
                </c:pt>
                <c:pt idx="2">
                  <c:v>21.018382596735083</c:v>
                </c:pt>
                <c:pt idx="3">
                  <c:v>7.0818087537247418</c:v>
                </c:pt>
                <c:pt idx="4">
                  <c:v>6.1613258807239761</c:v>
                </c:pt>
                <c:pt idx="5">
                  <c:v>3.191337742677351</c:v>
                </c:pt>
                <c:pt idx="6">
                  <c:v>0.92046738317538845</c:v>
                </c:pt>
                <c:pt idx="7">
                  <c:v>0.4270963081596667</c:v>
                </c:pt>
                <c:pt idx="8">
                  <c:v>3.6637975534347471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94-484C-9CA7-C6E9DD02186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0023F-DFFE-4460-834A-757851261906}" type="doc">
      <dgm:prSet loTypeId="urn:microsoft.com/office/officeart/2009/3/layout/StepUp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631096B-13D7-44AD-A23E-7430091DF15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1.Составление проекта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24B898-3937-4B85-80CF-EC87060A7DD3}" type="parTrans" cxnId="{D023EB45-0DB4-4C65-86BB-14743214969C}">
      <dgm:prSet/>
      <dgm:spPr/>
      <dgm:t>
        <a:bodyPr/>
        <a:lstStyle/>
        <a:p>
          <a:endParaRPr lang="ru-RU"/>
        </a:p>
      </dgm:t>
    </dgm:pt>
    <dgm:pt modelId="{DD32239F-7BA6-49CD-BDF7-575D987769AF}" type="sibTrans" cxnId="{D023EB45-0DB4-4C65-86BB-14743214969C}">
      <dgm:prSet/>
      <dgm:spPr/>
      <dgm:t>
        <a:bodyPr/>
        <a:lstStyle/>
        <a:p>
          <a:endParaRPr lang="ru-RU"/>
        </a:p>
      </dgm:t>
    </dgm:pt>
    <dgm:pt modelId="{5F4690B4-C0CC-4D25-8360-32BAC405321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2.Рассмотрение проекта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C0BAFA-BC0F-480F-97B6-13A8260B0F89}" type="parTrans" cxnId="{4BBCB300-7271-40DA-8531-248E5767314F}">
      <dgm:prSet/>
      <dgm:spPr/>
      <dgm:t>
        <a:bodyPr/>
        <a:lstStyle/>
        <a:p>
          <a:endParaRPr lang="ru-RU"/>
        </a:p>
      </dgm:t>
    </dgm:pt>
    <dgm:pt modelId="{698E3832-8F5D-4261-ABBC-276432E5CE85}" type="sibTrans" cxnId="{4BBCB300-7271-40DA-8531-248E5767314F}">
      <dgm:prSet/>
      <dgm:spPr/>
      <dgm:t>
        <a:bodyPr/>
        <a:lstStyle/>
        <a:p>
          <a:endParaRPr lang="ru-RU"/>
        </a:p>
      </dgm:t>
    </dgm:pt>
    <dgm:pt modelId="{8AB90CD4-6A0B-48BA-8E7F-3625155C50E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3.Утверждение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CDDF11-E581-4DF5-8B63-2764F4E8AA86}" type="parTrans" cxnId="{FCA8EDEF-15BF-4FE3-A73E-ED391C2F5E7F}">
      <dgm:prSet/>
      <dgm:spPr/>
      <dgm:t>
        <a:bodyPr/>
        <a:lstStyle/>
        <a:p>
          <a:endParaRPr lang="ru-RU"/>
        </a:p>
      </dgm:t>
    </dgm:pt>
    <dgm:pt modelId="{DA6A257F-DA84-4F64-9A4A-59A7502E3ABB}" type="sibTrans" cxnId="{FCA8EDEF-15BF-4FE3-A73E-ED391C2F5E7F}">
      <dgm:prSet/>
      <dgm:spPr/>
      <dgm:t>
        <a:bodyPr/>
        <a:lstStyle/>
        <a:p>
          <a:endParaRPr lang="ru-RU"/>
        </a:p>
      </dgm:t>
    </dgm:pt>
    <dgm:pt modelId="{8D910CCA-A47D-401A-B79E-8DC22CF26A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4.Исполнение бюджета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243298A-DF5D-4BBE-BD41-BD84C5A747A2}" type="parTrans" cxnId="{7CBA5B9C-E8A1-4C7D-9CA4-FD65CA4FB8C3}">
      <dgm:prSet/>
      <dgm:spPr/>
      <dgm:t>
        <a:bodyPr/>
        <a:lstStyle/>
        <a:p>
          <a:endParaRPr lang="ru-RU"/>
        </a:p>
      </dgm:t>
    </dgm:pt>
    <dgm:pt modelId="{03B115FC-E0D5-41C1-A6C5-F2F6C5734275}" type="sibTrans" cxnId="{7CBA5B9C-E8A1-4C7D-9CA4-FD65CA4FB8C3}">
      <dgm:prSet/>
      <dgm:spPr/>
      <dgm:t>
        <a:bodyPr/>
        <a:lstStyle/>
        <a:p>
          <a:endParaRPr lang="ru-RU"/>
        </a:p>
      </dgm:t>
    </dgm:pt>
    <dgm:pt modelId="{82D7E1AC-0748-4029-B3F0-3556E978D5D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5.Контроль за исполнением бюджета. Учет, проверка и отчетность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70B3C5-BD67-4987-9363-C5F2D4320031}" type="parTrans" cxnId="{B5FF6890-9FA9-4BB1-975E-B83343527F24}">
      <dgm:prSet/>
      <dgm:spPr/>
      <dgm:t>
        <a:bodyPr/>
        <a:lstStyle/>
        <a:p>
          <a:endParaRPr lang="ru-RU"/>
        </a:p>
      </dgm:t>
    </dgm:pt>
    <dgm:pt modelId="{11924C9D-B84C-4DD2-A08D-321CB82AE9B4}" type="sibTrans" cxnId="{B5FF6890-9FA9-4BB1-975E-B83343527F24}">
      <dgm:prSet/>
      <dgm:spPr/>
      <dgm:t>
        <a:bodyPr/>
        <a:lstStyle/>
        <a:p>
          <a:endParaRPr lang="ru-RU"/>
        </a:p>
      </dgm:t>
    </dgm:pt>
    <dgm:pt modelId="{75E7FE10-644C-4623-AD64-C09250CD2936}" type="pres">
      <dgm:prSet presAssocID="{5D90023F-DFFE-4460-834A-7578512619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68195C-328F-45C9-8936-5801BC74B53E}" type="pres">
      <dgm:prSet presAssocID="{0631096B-13D7-44AD-A23E-7430091DF15B}" presName="composite" presStyleCnt="0"/>
      <dgm:spPr/>
    </dgm:pt>
    <dgm:pt modelId="{262F7058-BF94-41D3-8D55-39A2736F0860}" type="pres">
      <dgm:prSet presAssocID="{0631096B-13D7-44AD-A23E-7430091DF15B}" presName="LShape" presStyleLbl="alignNode1" presStyleIdx="0" presStyleCnt="9"/>
      <dgm:spPr/>
    </dgm:pt>
    <dgm:pt modelId="{9A8E7BC4-8597-4ADF-BB85-D7764629ED6D}" type="pres">
      <dgm:prSet presAssocID="{0631096B-13D7-44AD-A23E-7430091DF15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F0A60-844E-45E5-B591-3A3EF7729765}" type="pres">
      <dgm:prSet presAssocID="{0631096B-13D7-44AD-A23E-7430091DF15B}" presName="Triangle" presStyleLbl="alignNode1" presStyleIdx="1" presStyleCnt="9"/>
      <dgm:spPr/>
    </dgm:pt>
    <dgm:pt modelId="{2B1DDA43-67C5-40F9-A220-38C0BF72FF13}" type="pres">
      <dgm:prSet presAssocID="{DD32239F-7BA6-49CD-BDF7-575D987769AF}" presName="sibTrans" presStyleCnt="0"/>
      <dgm:spPr/>
    </dgm:pt>
    <dgm:pt modelId="{B2AE4047-57E4-4E44-A184-45E0AA13C43D}" type="pres">
      <dgm:prSet presAssocID="{DD32239F-7BA6-49CD-BDF7-575D987769AF}" presName="space" presStyleCnt="0"/>
      <dgm:spPr/>
    </dgm:pt>
    <dgm:pt modelId="{9816F7A2-6F1A-4BB0-B4D2-DB3AA67CBC0B}" type="pres">
      <dgm:prSet presAssocID="{5F4690B4-C0CC-4D25-8360-32BAC4053213}" presName="composite" presStyleCnt="0"/>
      <dgm:spPr/>
    </dgm:pt>
    <dgm:pt modelId="{8EB6546E-A85C-4088-A562-C14EE8B54343}" type="pres">
      <dgm:prSet presAssocID="{5F4690B4-C0CC-4D25-8360-32BAC4053213}" presName="LShape" presStyleLbl="alignNode1" presStyleIdx="2" presStyleCnt="9"/>
      <dgm:spPr/>
    </dgm:pt>
    <dgm:pt modelId="{F296730A-3283-4156-AB7B-DD3253F0B2E9}" type="pres">
      <dgm:prSet presAssocID="{5F4690B4-C0CC-4D25-8360-32BAC405321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54B00-18B4-4826-8861-46B9DC063B88}" type="pres">
      <dgm:prSet presAssocID="{5F4690B4-C0CC-4D25-8360-32BAC4053213}" presName="Triangle" presStyleLbl="alignNode1" presStyleIdx="3" presStyleCnt="9"/>
      <dgm:spPr/>
    </dgm:pt>
    <dgm:pt modelId="{01851413-5485-45EF-B122-ED4D6994DA39}" type="pres">
      <dgm:prSet presAssocID="{698E3832-8F5D-4261-ABBC-276432E5CE85}" presName="sibTrans" presStyleCnt="0"/>
      <dgm:spPr/>
    </dgm:pt>
    <dgm:pt modelId="{D52BABB3-FB0D-4F49-99AF-4A7D24858F24}" type="pres">
      <dgm:prSet presAssocID="{698E3832-8F5D-4261-ABBC-276432E5CE85}" presName="space" presStyleCnt="0"/>
      <dgm:spPr/>
    </dgm:pt>
    <dgm:pt modelId="{0CA00A96-24ED-400D-87A6-F9CB8AAF2707}" type="pres">
      <dgm:prSet presAssocID="{8AB90CD4-6A0B-48BA-8E7F-3625155C50EE}" presName="composite" presStyleCnt="0"/>
      <dgm:spPr/>
    </dgm:pt>
    <dgm:pt modelId="{ADFC1307-87C9-4B8C-8E06-731B1009C4DD}" type="pres">
      <dgm:prSet presAssocID="{8AB90CD4-6A0B-48BA-8E7F-3625155C50EE}" presName="LShape" presStyleLbl="alignNode1" presStyleIdx="4" presStyleCnt="9"/>
      <dgm:spPr/>
    </dgm:pt>
    <dgm:pt modelId="{0FD8B68B-990A-45BB-9EB4-0CC18BCE5CBC}" type="pres">
      <dgm:prSet presAssocID="{8AB90CD4-6A0B-48BA-8E7F-3625155C50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1A16D-0807-4AE2-B374-1D39E018DD5E}" type="pres">
      <dgm:prSet presAssocID="{8AB90CD4-6A0B-48BA-8E7F-3625155C50EE}" presName="Triangle" presStyleLbl="alignNode1" presStyleIdx="5" presStyleCnt="9"/>
      <dgm:spPr/>
    </dgm:pt>
    <dgm:pt modelId="{1DF102B9-333F-4A93-942D-4464C51FC2C6}" type="pres">
      <dgm:prSet presAssocID="{DA6A257F-DA84-4F64-9A4A-59A7502E3ABB}" presName="sibTrans" presStyleCnt="0"/>
      <dgm:spPr/>
    </dgm:pt>
    <dgm:pt modelId="{2768A12D-B160-444D-8EFB-5CAD26B1D20B}" type="pres">
      <dgm:prSet presAssocID="{DA6A257F-DA84-4F64-9A4A-59A7502E3ABB}" presName="space" presStyleCnt="0"/>
      <dgm:spPr/>
    </dgm:pt>
    <dgm:pt modelId="{9E6CB328-737B-4FB7-BC60-2A2413C35167}" type="pres">
      <dgm:prSet presAssocID="{8D910CCA-A47D-401A-B79E-8DC22CF26AA1}" presName="composite" presStyleCnt="0"/>
      <dgm:spPr/>
    </dgm:pt>
    <dgm:pt modelId="{31BE4FAB-682E-40F4-90A1-C4F26BB1FAAC}" type="pres">
      <dgm:prSet presAssocID="{8D910CCA-A47D-401A-B79E-8DC22CF26AA1}" presName="LShape" presStyleLbl="alignNode1" presStyleIdx="6" presStyleCnt="9"/>
      <dgm:spPr/>
    </dgm:pt>
    <dgm:pt modelId="{87EE50B8-4E6B-4151-A70A-CD8308C245E2}" type="pres">
      <dgm:prSet presAssocID="{8D910CCA-A47D-401A-B79E-8DC22CF26AA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73E23-BF85-46C5-9CAE-A99A15D89EDA}" type="pres">
      <dgm:prSet presAssocID="{8D910CCA-A47D-401A-B79E-8DC22CF26AA1}" presName="Triangle" presStyleLbl="alignNode1" presStyleIdx="7" presStyleCnt="9"/>
      <dgm:spPr/>
    </dgm:pt>
    <dgm:pt modelId="{E33F852A-40F3-4D5C-BC63-1A882E01EFA1}" type="pres">
      <dgm:prSet presAssocID="{03B115FC-E0D5-41C1-A6C5-F2F6C5734275}" presName="sibTrans" presStyleCnt="0"/>
      <dgm:spPr/>
    </dgm:pt>
    <dgm:pt modelId="{97D6BDEA-CDFC-4F20-97C5-BA696ACFF96E}" type="pres">
      <dgm:prSet presAssocID="{03B115FC-E0D5-41C1-A6C5-F2F6C5734275}" presName="space" presStyleCnt="0"/>
      <dgm:spPr/>
    </dgm:pt>
    <dgm:pt modelId="{0660697A-45C6-404F-A178-7362F162B8A5}" type="pres">
      <dgm:prSet presAssocID="{82D7E1AC-0748-4029-B3F0-3556E978D5D5}" presName="composite" presStyleCnt="0"/>
      <dgm:spPr/>
    </dgm:pt>
    <dgm:pt modelId="{D25BCA3B-927F-4EA3-B2AB-A91B118688B5}" type="pres">
      <dgm:prSet presAssocID="{82D7E1AC-0748-4029-B3F0-3556E978D5D5}" presName="LShape" presStyleLbl="alignNode1" presStyleIdx="8" presStyleCnt="9"/>
      <dgm:spPr/>
    </dgm:pt>
    <dgm:pt modelId="{4091C443-7ED3-4BAC-9C61-7D7D5E24BA44}" type="pres">
      <dgm:prSet presAssocID="{82D7E1AC-0748-4029-B3F0-3556E978D5D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066A7-2388-46B0-97B4-63A0093FF923}" type="presOf" srcId="{0631096B-13D7-44AD-A23E-7430091DF15B}" destId="{9A8E7BC4-8597-4ADF-BB85-D7764629ED6D}" srcOrd="0" destOrd="0" presId="urn:microsoft.com/office/officeart/2009/3/layout/StepUpProcess"/>
    <dgm:cxn modelId="{DEC19A9B-453D-4CC9-BE1A-4DC1EED324A8}" type="presOf" srcId="{5D90023F-DFFE-4460-834A-757851261906}" destId="{75E7FE10-644C-4623-AD64-C09250CD2936}" srcOrd="0" destOrd="0" presId="urn:microsoft.com/office/officeart/2009/3/layout/StepUpProcess"/>
    <dgm:cxn modelId="{434E935F-D5D2-48A9-BA95-499CF17773A7}" type="presOf" srcId="{8D910CCA-A47D-401A-B79E-8DC22CF26AA1}" destId="{87EE50B8-4E6B-4151-A70A-CD8308C245E2}" srcOrd="0" destOrd="0" presId="urn:microsoft.com/office/officeart/2009/3/layout/StepUpProcess"/>
    <dgm:cxn modelId="{4BBCB300-7271-40DA-8531-248E5767314F}" srcId="{5D90023F-DFFE-4460-834A-757851261906}" destId="{5F4690B4-C0CC-4D25-8360-32BAC4053213}" srcOrd="1" destOrd="0" parTransId="{04C0BAFA-BC0F-480F-97B6-13A8260B0F89}" sibTransId="{698E3832-8F5D-4261-ABBC-276432E5CE85}"/>
    <dgm:cxn modelId="{D023EB45-0DB4-4C65-86BB-14743214969C}" srcId="{5D90023F-DFFE-4460-834A-757851261906}" destId="{0631096B-13D7-44AD-A23E-7430091DF15B}" srcOrd="0" destOrd="0" parTransId="{4A24B898-3937-4B85-80CF-EC87060A7DD3}" sibTransId="{DD32239F-7BA6-49CD-BDF7-575D987769AF}"/>
    <dgm:cxn modelId="{FCA8EDEF-15BF-4FE3-A73E-ED391C2F5E7F}" srcId="{5D90023F-DFFE-4460-834A-757851261906}" destId="{8AB90CD4-6A0B-48BA-8E7F-3625155C50EE}" srcOrd="2" destOrd="0" parTransId="{98CDDF11-E581-4DF5-8B63-2764F4E8AA86}" sibTransId="{DA6A257F-DA84-4F64-9A4A-59A7502E3ABB}"/>
    <dgm:cxn modelId="{B5FF6890-9FA9-4BB1-975E-B83343527F24}" srcId="{5D90023F-DFFE-4460-834A-757851261906}" destId="{82D7E1AC-0748-4029-B3F0-3556E978D5D5}" srcOrd="4" destOrd="0" parTransId="{7570B3C5-BD67-4987-9363-C5F2D4320031}" sibTransId="{11924C9D-B84C-4DD2-A08D-321CB82AE9B4}"/>
    <dgm:cxn modelId="{7CBA5B9C-E8A1-4C7D-9CA4-FD65CA4FB8C3}" srcId="{5D90023F-DFFE-4460-834A-757851261906}" destId="{8D910CCA-A47D-401A-B79E-8DC22CF26AA1}" srcOrd="3" destOrd="0" parTransId="{9243298A-DF5D-4BBE-BD41-BD84C5A747A2}" sibTransId="{03B115FC-E0D5-41C1-A6C5-F2F6C5734275}"/>
    <dgm:cxn modelId="{D1498DC1-88CF-4C54-AB2F-307111A04F70}" type="presOf" srcId="{5F4690B4-C0CC-4D25-8360-32BAC4053213}" destId="{F296730A-3283-4156-AB7B-DD3253F0B2E9}" srcOrd="0" destOrd="0" presId="urn:microsoft.com/office/officeart/2009/3/layout/StepUpProcess"/>
    <dgm:cxn modelId="{E6291FE2-E9D0-42AC-9D35-8C40998D4221}" type="presOf" srcId="{8AB90CD4-6A0B-48BA-8E7F-3625155C50EE}" destId="{0FD8B68B-990A-45BB-9EB4-0CC18BCE5CBC}" srcOrd="0" destOrd="0" presId="urn:microsoft.com/office/officeart/2009/3/layout/StepUpProcess"/>
    <dgm:cxn modelId="{7156124C-7227-4209-9AA1-AE10ACD965F5}" type="presOf" srcId="{82D7E1AC-0748-4029-B3F0-3556E978D5D5}" destId="{4091C443-7ED3-4BAC-9C61-7D7D5E24BA44}" srcOrd="0" destOrd="0" presId="urn:microsoft.com/office/officeart/2009/3/layout/StepUpProcess"/>
    <dgm:cxn modelId="{E2CF4EEC-ACDE-4222-B88B-9B1F4948301D}" type="presParOf" srcId="{75E7FE10-644C-4623-AD64-C09250CD2936}" destId="{6568195C-328F-45C9-8936-5801BC74B53E}" srcOrd="0" destOrd="0" presId="urn:microsoft.com/office/officeart/2009/3/layout/StepUpProcess"/>
    <dgm:cxn modelId="{FF5DB4C8-9584-43FF-9E2C-D87F03046255}" type="presParOf" srcId="{6568195C-328F-45C9-8936-5801BC74B53E}" destId="{262F7058-BF94-41D3-8D55-39A2736F0860}" srcOrd="0" destOrd="0" presId="urn:microsoft.com/office/officeart/2009/3/layout/StepUpProcess"/>
    <dgm:cxn modelId="{D74686D2-BF94-41A7-942A-3A370D7D76C4}" type="presParOf" srcId="{6568195C-328F-45C9-8936-5801BC74B53E}" destId="{9A8E7BC4-8597-4ADF-BB85-D7764629ED6D}" srcOrd="1" destOrd="0" presId="urn:microsoft.com/office/officeart/2009/3/layout/StepUpProcess"/>
    <dgm:cxn modelId="{A3469501-26DC-4F75-A2A2-2F615E880F70}" type="presParOf" srcId="{6568195C-328F-45C9-8936-5801BC74B53E}" destId="{788F0A60-844E-45E5-B591-3A3EF7729765}" srcOrd="2" destOrd="0" presId="urn:microsoft.com/office/officeart/2009/3/layout/StepUpProcess"/>
    <dgm:cxn modelId="{84D2EAD0-32BF-4026-858E-490A6DD60B1C}" type="presParOf" srcId="{75E7FE10-644C-4623-AD64-C09250CD2936}" destId="{2B1DDA43-67C5-40F9-A220-38C0BF72FF13}" srcOrd="1" destOrd="0" presId="urn:microsoft.com/office/officeart/2009/3/layout/StepUpProcess"/>
    <dgm:cxn modelId="{E78ECFD3-C279-49D5-9BC7-C4031858F00C}" type="presParOf" srcId="{2B1DDA43-67C5-40F9-A220-38C0BF72FF13}" destId="{B2AE4047-57E4-4E44-A184-45E0AA13C43D}" srcOrd="0" destOrd="0" presId="urn:microsoft.com/office/officeart/2009/3/layout/StepUpProcess"/>
    <dgm:cxn modelId="{6627D69C-508D-43A4-9990-271832754E31}" type="presParOf" srcId="{75E7FE10-644C-4623-AD64-C09250CD2936}" destId="{9816F7A2-6F1A-4BB0-B4D2-DB3AA67CBC0B}" srcOrd="2" destOrd="0" presId="urn:microsoft.com/office/officeart/2009/3/layout/StepUpProcess"/>
    <dgm:cxn modelId="{0CB69A0D-041A-4456-A6B5-020E9965D813}" type="presParOf" srcId="{9816F7A2-6F1A-4BB0-B4D2-DB3AA67CBC0B}" destId="{8EB6546E-A85C-4088-A562-C14EE8B54343}" srcOrd="0" destOrd="0" presId="urn:microsoft.com/office/officeart/2009/3/layout/StepUpProcess"/>
    <dgm:cxn modelId="{A52EF0BE-55B1-4CB6-97C2-0372FBDDE1C6}" type="presParOf" srcId="{9816F7A2-6F1A-4BB0-B4D2-DB3AA67CBC0B}" destId="{F296730A-3283-4156-AB7B-DD3253F0B2E9}" srcOrd="1" destOrd="0" presId="urn:microsoft.com/office/officeart/2009/3/layout/StepUpProcess"/>
    <dgm:cxn modelId="{006F995F-D69D-4F21-9E48-089E519C233B}" type="presParOf" srcId="{9816F7A2-6F1A-4BB0-B4D2-DB3AA67CBC0B}" destId="{F6A54B00-18B4-4826-8861-46B9DC063B88}" srcOrd="2" destOrd="0" presId="urn:microsoft.com/office/officeart/2009/3/layout/StepUpProcess"/>
    <dgm:cxn modelId="{A45DACFE-8FF2-454E-9DA4-CC75BD861C88}" type="presParOf" srcId="{75E7FE10-644C-4623-AD64-C09250CD2936}" destId="{01851413-5485-45EF-B122-ED4D6994DA39}" srcOrd="3" destOrd="0" presId="urn:microsoft.com/office/officeart/2009/3/layout/StepUpProcess"/>
    <dgm:cxn modelId="{88FFA4B5-3E6A-4820-B6B5-A3CDFE956E69}" type="presParOf" srcId="{01851413-5485-45EF-B122-ED4D6994DA39}" destId="{D52BABB3-FB0D-4F49-99AF-4A7D24858F24}" srcOrd="0" destOrd="0" presId="urn:microsoft.com/office/officeart/2009/3/layout/StepUpProcess"/>
    <dgm:cxn modelId="{25BB0692-55DD-476C-A98D-7F614B6A5A8F}" type="presParOf" srcId="{75E7FE10-644C-4623-AD64-C09250CD2936}" destId="{0CA00A96-24ED-400D-87A6-F9CB8AAF2707}" srcOrd="4" destOrd="0" presId="urn:microsoft.com/office/officeart/2009/3/layout/StepUpProcess"/>
    <dgm:cxn modelId="{B3FED69D-F363-4DA0-99F9-2236AE82D211}" type="presParOf" srcId="{0CA00A96-24ED-400D-87A6-F9CB8AAF2707}" destId="{ADFC1307-87C9-4B8C-8E06-731B1009C4DD}" srcOrd="0" destOrd="0" presId="urn:microsoft.com/office/officeart/2009/3/layout/StepUpProcess"/>
    <dgm:cxn modelId="{6F3F4399-6201-44EC-956A-B79FE5B81473}" type="presParOf" srcId="{0CA00A96-24ED-400D-87A6-F9CB8AAF2707}" destId="{0FD8B68B-990A-45BB-9EB4-0CC18BCE5CBC}" srcOrd="1" destOrd="0" presId="urn:microsoft.com/office/officeart/2009/3/layout/StepUpProcess"/>
    <dgm:cxn modelId="{FDD540D4-A032-4FE8-AF7C-72980C3B6FB9}" type="presParOf" srcId="{0CA00A96-24ED-400D-87A6-F9CB8AAF2707}" destId="{A2C1A16D-0807-4AE2-B374-1D39E018DD5E}" srcOrd="2" destOrd="0" presId="urn:microsoft.com/office/officeart/2009/3/layout/StepUpProcess"/>
    <dgm:cxn modelId="{BC34AE3C-138A-44D5-836C-E38ECD409A7D}" type="presParOf" srcId="{75E7FE10-644C-4623-AD64-C09250CD2936}" destId="{1DF102B9-333F-4A93-942D-4464C51FC2C6}" srcOrd="5" destOrd="0" presId="urn:microsoft.com/office/officeart/2009/3/layout/StepUpProcess"/>
    <dgm:cxn modelId="{423B6EEF-1885-4519-BA7A-7D9CB2C00F4F}" type="presParOf" srcId="{1DF102B9-333F-4A93-942D-4464C51FC2C6}" destId="{2768A12D-B160-444D-8EFB-5CAD26B1D20B}" srcOrd="0" destOrd="0" presId="urn:microsoft.com/office/officeart/2009/3/layout/StepUpProcess"/>
    <dgm:cxn modelId="{912C8B67-2F07-42BC-A151-D79BA775CA8F}" type="presParOf" srcId="{75E7FE10-644C-4623-AD64-C09250CD2936}" destId="{9E6CB328-737B-4FB7-BC60-2A2413C35167}" srcOrd="6" destOrd="0" presId="urn:microsoft.com/office/officeart/2009/3/layout/StepUpProcess"/>
    <dgm:cxn modelId="{F5B35FC5-4E40-485E-8D94-35EC7FFBF698}" type="presParOf" srcId="{9E6CB328-737B-4FB7-BC60-2A2413C35167}" destId="{31BE4FAB-682E-40F4-90A1-C4F26BB1FAAC}" srcOrd="0" destOrd="0" presId="urn:microsoft.com/office/officeart/2009/3/layout/StepUpProcess"/>
    <dgm:cxn modelId="{5ED6F44A-247F-4717-8EC6-2742593C7FC4}" type="presParOf" srcId="{9E6CB328-737B-4FB7-BC60-2A2413C35167}" destId="{87EE50B8-4E6B-4151-A70A-CD8308C245E2}" srcOrd="1" destOrd="0" presId="urn:microsoft.com/office/officeart/2009/3/layout/StepUpProcess"/>
    <dgm:cxn modelId="{34F51D7E-F059-49BD-9020-84CF23EFC2E1}" type="presParOf" srcId="{9E6CB328-737B-4FB7-BC60-2A2413C35167}" destId="{E2E73E23-BF85-46C5-9CAE-A99A15D89EDA}" srcOrd="2" destOrd="0" presId="urn:microsoft.com/office/officeart/2009/3/layout/StepUpProcess"/>
    <dgm:cxn modelId="{A063D1EF-702C-47D7-A758-309530F66F48}" type="presParOf" srcId="{75E7FE10-644C-4623-AD64-C09250CD2936}" destId="{E33F852A-40F3-4D5C-BC63-1A882E01EFA1}" srcOrd="7" destOrd="0" presId="urn:microsoft.com/office/officeart/2009/3/layout/StepUpProcess"/>
    <dgm:cxn modelId="{7E2E7B4B-1692-4362-AC0D-C5FF667FEAB7}" type="presParOf" srcId="{E33F852A-40F3-4D5C-BC63-1A882E01EFA1}" destId="{97D6BDEA-CDFC-4F20-97C5-BA696ACFF96E}" srcOrd="0" destOrd="0" presId="urn:microsoft.com/office/officeart/2009/3/layout/StepUpProcess"/>
    <dgm:cxn modelId="{DC98AB48-5179-4EE4-BB08-886A45403C55}" type="presParOf" srcId="{75E7FE10-644C-4623-AD64-C09250CD2936}" destId="{0660697A-45C6-404F-A178-7362F162B8A5}" srcOrd="8" destOrd="0" presId="urn:microsoft.com/office/officeart/2009/3/layout/StepUpProcess"/>
    <dgm:cxn modelId="{1B5E0083-6598-4183-ACB3-78C5FA1C08C3}" type="presParOf" srcId="{0660697A-45C6-404F-A178-7362F162B8A5}" destId="{D25BCA3B-927F-4EA3-B2AB-A91B118688B5}" srcOrd="0" destOrd="0" presId="urn:microsoft.com/office/officeart/2009/3/layout/StepUpProcess"/>
    <dgm:cxn modelId="{A614F2DA-0AE2-4B79-83E6-9C06D1DFAAEE}" type="presParOf" srcId="{0660697A-45C6-404F-A178-7362F162B8A5}" destId="{4091C443-7ED3-4BAC-9C61-7D7D5E24BA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24 245 887,50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rgbClr val="F04230"/>
        </a:solidFill>
      </dgm:spPr>
      <dgm:t>
        <a:bodyPr anchor="t"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240 261,5</a:t>
          </a:r>
        </a:p>
        <a:p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77CB55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24 486 149,0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5608C073-367B-4335-B03D-212AFB459238}">
      <dgm:prSet/>
      <dgm:spPr/>
      <dgm:t>
        <a:bodyPr/>
        <a:lstStyle/>
        <a:p>
          <a:endParaRPr lang="ru-RU"/>
        </a:p>
      </dgm:t>
    </dgm:pt>
    <dgm:pt modelId="{6D6BE2F3-5FAE-40E7-B1A9-156E6EE3B1BB}" type="parTrans" cxnId="{637DE5D7-B9E0-4DED-ACF4-80C6D1B11915}">
      <dgm:prSet/>
      <dgm:spPr/>
      <dgm:t>
        <a:bodyPr/>
        <a:lstStyle/>
        <a:p>
          <a:endParaRPr lang="ru-RU"/>
        </a:p>
      </dgm:t>
    </dgm:pt>
    <dgm:pt modelId="{EE1DBE73-7923-4AA5-989F-40D011014179}" type="sibTrans" cxnId="{637DE5D7-B9E0-4DED-ACF4-80C6D1B11915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41151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46962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4199" custScaleY="32591" custLinFactNeighborX="1156" custLinFactNeighborY="2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998C6C8C-CF15-495A-91FB-8554FC726920}" type="presOf" srcId="{306B15CD-8E30-4AA3-92C9-4E46A376756A}" destId="{33F4B093-659C-4047-8563-A77FEE4715D0}" srcOrd="0" destOrd="0" presId="urn:microsoft.com/office/officeart/2005/8/layout/balance1"/>
    <dgm:cxn modelId="{E874C320-55B2-4946-B585-B7475DE4F4A9}" type="presOf" srcId="{560CD87E-BBA6-4E1E-AC02-3D007F688F29}" destId="{91021ED1-A441-430A-90E0-2C5781E05B2C}" srcOrd="0" destOrd="0" presId="urn:microsoft.com/office/officeart/2005/8/layout/balance1"/>
    <dgm:cxn modelId="{99C90924-63EE-49C5-8B7B-EB83A6288086}" type="presOf" srcId="{04119609-A0A1-4846-9C8D-4003AE3B36BE}" destId="{EF959F6E-EE77-4D2D-8B3D-CA7F59B9901A}" srcOrd="0" destOrd="0" presId="urn:microsoft.com/office/officeart/2005/8/layout/balance1"/>
    <dgm:cxn modelId="{6762AA62-3CA2-4C77-AD83-A2887F85EF75}" type="presOf" srcId="{B9E2DD9C-C986-4B2B-ADD0-DCEF7F9F0860}" destId="{B2DA8B4F-FA20-4A4C-B0CE-A6E53EC62C2D}" srcOrd="0" destOrd="0" presId="urn:microsoft.com/office/officeart/2005/8/layout/balance1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637DE5D7-B9E0-4DED-ACF4-80C6D1B11915}" srcId="{560CD87E-BBA6-4E1E-AC02-3D007F688F29}" destId="{5608C073-367B-4335-B03D-212AFB459238}" srcOrd="2" destOrd="0" parTransId="{6D6BE2F3-5FAE-40E7-B1A9-156E6EE3B1BB}" sibTransId="{EE1DBE73-7923-4AA5-989F-40D011014179}"/>
    <dgm:cxn modelId="{9E51E739-84F6-4F77-828E-F996ED4FADB4}" type="presParOf" srcId="{91021ED1-A441-430A-90E0-2C5781E05B2C}" destId="{EE4165FB-99D8-4BD0-9301-C188F6472C3C}" srcOrd="0" destOrd="0" presId="urn:microsoft.com/office/officeart/2005/8/layout/balance1"/>
    <dgm:cxn modelId="{C712C2ED-C5DE-4855-9923-D7F82FE01968}" type="presParOf" srcId="{91021ED1-A441-430A-90E0-2C5781E05B2C}" destId="{DAC5D001-FED4-4E93-99B4-AB2D8881A635}" srcOrd="1" destOrd="0" presId="urn:microsoft.com/office/officeart/2005/8/layout/balance1"/>
    <dgm:cxn modelId="{161195D0-0658-4FC9-8BB3-25D023D12DFB}" type="presParOf" srcId="{DAC5D001-FED4-4E93-99B4-AB2D8881A635}" destId="{33F4B093-659C-4047-8563-A77FEE4715D0}" srcOrd="0" destOrd="0" presId="urn:microsoft.com/office/officeart/2005/8/layout/balance1"/>
    <dgm:cxn modelId="{B4728451-0963-406A-81F1-12E0B21D2FF2}" type="presParOf" srcId="{DAC5D001-FED4-4E93-99B4-AB2D8881A635}" destId="{EF959F6E-EE77-4D2D-8B3D-CA7F59B9901A}" srcOrd="1" destOrd="0" presId="urn:microsoft.com/office/officeart/2005/8/layout/balance1"/>
    <dgm:cxn modelId="{8731B50F-3FC5-4CB0-9740-3F16C1E779A2}" type="presParOf" srcId="{91021ED1-A441-430A-90E0-2C5781E05B2C}" destId="{CCB10502-09BC-4B6B-A118-0FEE4CF3668D}" srcOrd="2" destOrd="0" presId="urn:microsoft.com/office/officeart/2005/8/layout/balance1"/>
    <dgm:cxn modelId="{0A4198DE-698E-4FA6-8CEB-997C39A0410B}" type="presParOf" srcId="{CCB10502-09BC-4B6B-A118-0FEE4CF3668D}" destId="{2F7EA172-3758-42C5-B591-8C69F42B2DA7}" srcOrd="0" destOrd="0" presId="urn:microsoft.com/office/officeart/2005/8/layout/balance1"/>
    <dgm:cxn modelId="{C48BE0E7-DCE0-4788-90F5-AC40C3EF4183}" type="presParOf" srcId="{CCB10502-09BC-4B6B-A118-0FEE4CF3668D}" destId="{9D424809-FCE9-4B0D-ACEC-0642E49AB86D}" srcOrd="1" destOrd="0" presId="urn:microsoft.com/office/officeart/2005/8/layout/balance1"/>
    <dgm:cxn modelId="{EA67C01B-A99B-45C3-8233-1882D06FB2C9}" type="presParOf" srcId="{CCB10502-09BC-4B6B-A118-0FEE4CF3668D}" destId="{7E149E29-122E-48CF-9490-D5D1A6509B87}" srcOrd="2" destOrd="0" presId="urn:microsoft.com/office/officeart/2005/8/layout/balance1"/>
    <dgm:cxn modelId="{D9227491-3338-4375-8A2B-E03D7A8E3865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23 910 689,4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rgbClr val="F04230"/>
        </a:solidFill>
      </dgm:spPr>
      <dgm:t>
        <a:bodyPr anchor="t"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235 455,4</a:t>
          </a:r>
        </a:p>
        <a:p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77CB55">
            <a:alpha val="89804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24 146 144,8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57242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52187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8832" custScaleY="32591" custLinFactNeighborX="1920" custLinFactNeighborY="3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DF371-3A58-4FA8-99F2-D95E15288141}" type="presOf" srcId="{306B15CD-8E30-4AA3-92C9-4E46A376756A}" destId="{33F4B093-659C-4047-8563-A77FEE4715D0}" srcOrd="0" destOrd="0" presId="urn:microsoft.com/office/officeart/2005/8/layout/balance1"/>
    <dgm:cxn modelId="{4433E64C-C65F-48C3-87EF-759441482BB3}" type="presOf" srcId="{B9E2DD9C-C986-4B2B-ADD0-DCEF7F9F0860}" destId="{B2DA8B4F-FA20-4A4C-B0CE-A6E53EC62C2D}" srcOrd="0" destOrd="0" presId="urn:microsoft.com/office/officeart/2005/8/layout/balance1"/>
    <dgm:cxn modelId="{80CF7285-84AA-4D17-A0BB-0E1D5933EF37}" type="presOf" srcId="{04119609-A0A1-4846-9C8D-4003AE3B36BE}" destId="{EF959F6E-EE77-4D2D-8B3D-CA7F59B9901A}" srcOrd="0" destOrd="0" presId="urn:microsoft.com/office/officeart/2005/8/layout/balance1"/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B97266B2-331A-48F7-A255-5C7150DFFF57}" type="presOf" srcId="{560CD87E-BBA6-4E1E-AC02-3D007F688F29}" destId="{91021ED1-A441-430A-90E0-2C5781E05B2C}" srcOrd="0" destOrd="0" presId="urn:microsoft.com/office/officeart/2005/8/layout/balance1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B5D1EFAA-6177-472D-A617-971086980B9F}" type="presParOf" srcId="{91021ED1-A441-430A-90E0-2C5781E05B2C}" destId="{EE4165FB-99D8-4BD0-9301-C188F6472C3C}" srcOrd="0" destOrd="0" presId="urn:microsoft.com/office/officeart/2005/8/layout/balance1"/>
    <dgm:cxn modelId="{7BEC341C-3A97-4915-B595-26BF504B9FC6}" type="presParOf" srcId="{91021ED1-A441-430A-90E0-2C5781E05B2C}" destId="{DAC5D001-FED4-4E93-99B4-AB2D8881A635}" srcOrd="1" destOrd="0" presId="urn:microsoft.com/office/officeart/2005/8/layout/balance1"/>
    <dgm:cxn modelId="{C937B8AA-CC1F-41A9-A532-C22CE21A5F27}" type="presParOf" srcId="{DAC5D001-FED4-4E93-99B4-AB2D8881A635}" destId="{33F4B093-659C-4047-8563-A77FEE4715D0}" srcOrd="0" destOrd="0" presId="urn:microsoft.com/office/officeart/2005/8/layout/balance1"/>
    <dgm:cxn modelId="{9E436F57-494B-4373-AD47-4672FBE408A7}" type="presParOf" srcId="{DAC5D001-FED4-4E93-99B4-AB2D8881A635}" destId="{EF959F6E-EE77-4D2D-8B3D-CA7F59B9901A}" srcOrd="1" destOrd="0" presId="urn:microsoft.com/office/officeart/2005/8/layout/balance1"/>
    <dgm:cxn modelId="{C4A750DE-3236-41CA-AACF-81C15722CB45}" type="presParOf" srcId="{91021ED1-A441-430A-90E0-2C5781E05B2C}" destId="{CCB10502-09BC-4B6B-A118-0FEE4CF3668D}" srcOrd="2" destOrd="0" presId="urn:microsoft.com/office/officeart/2005/8/layout/balance1"/>
    <dgm:cxn modelId="{0322658E-0E00-43F4-AD74-C997371B370A}" type="presParOf" srcId="{CCB10502-09BC-4B6B-A118-0FEE4CF3668D}" destId="{2F7EA172-3758-42C5-B591-8C69F42B2DA7}" srcOrd="0" destOrd="0" presId="urn:microsoft.com/office/officeart/2005/8/layout/balance1"/>
    <dgm:cxn modelId="{3018EF60-6880-40A6-977E-25D452EC4632}" type="presParOf" srcId="{CCB10502-09BC-4B6B-A118-0FEE4CF3668D}" destId="{9D424809-FCE9-4B0D-ACEC-0642E49AB86D}" srcOrd="1" destOrd="0" presId="urn:microsoft.com/office/officeart/2005/8/layout/balance1"/>
    <dgm:cxn modelId="{8EA4AC5D-BA6D-4C1F-89B2-DA41F798A022}" type="presParOf" srcId="{CCB10502-09BC-4B6B-A118-0FEE4CF3668D}" destId="{7E149E29-122E-48CF-9490-D5D1A6509B87}" srcOrd="2" destOrd="0" presId="urn:microsoft.com/office/officeart/2005/8/layout/balance1"/>
    <dgm:cxn modelId="{A5EC0F75-121B-4E78-B18B-E5012648CA25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CD87E-BBA6-4E1E-AC02-3D007F688F2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119609-A0A1-4846-9C8D-4003AE3B36B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23 527 631,0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56DC8-6C03-4D8A-8C0B-1A480CA60D6E}" type="parTrans" cxnId="{96A345D0-8B22-4F66-929F-2D6167D968A2}">
      <dgm:prSet/>
      <dgm:spPr/>
      <dgm:t>
        <a:bodyPr/>
        <a:lstStyle/>
        <a:p>
          <a:endParaRPr lang="ru-RU"/>
        </a:p>
      </dgm:t>
    </dgm:pt>
    <dgm:pt modelId="{C1266610-07F5-4CF3-8800-71D29A282EA3}" type="sibTrans" cxnId="{96A345D0-8B22-4F66-929F-2D6167D968A2}">
      <dgm:prSet/>
      <dgm:spPr/>
      <dgm:t>
        <a:bodyPr/>
        <a:lstStyle/>
        <a:p>
          <a:endParaRPr lang="ru-RU"/>
        </a:p>
      </dgm:t>
    </dgm:pt>
    <dgm:pt modelId="{B9E2DD9C-C986-4B2B-ADD0-DCEF7F9F0860}">
      <dgm:prSet phldrT="[Текст]" custT="1"/>
      <dgm:spPr>
        <a:solidFill>
          <a:srgbClr val="F04230"/>
        </a:solidFill>
      </dgm:spPr>
      <dgm:t>
        <a:bodyPr anchor="t"/>
        <a:lstStyle/>
        <a:p>
          <a:r>
            <a:rPr lang="ru-RU" sz="1400" dirty="0" smtClean="0"/>
            <a:t>213 214,4</a:t>
          </a:r>
          <a:endParaRPr lang="ru-RU" sz="1400" dirty="0"/>
        </a:p>
      </dgm:t>
    </dgm:pt>
    <dgm:pt modelId="{59C52F83-322C-4C6F-8027-E970FF73748E}" type="parTrans" cxnId="{E1D57A38-D5F2-47F9-B84F-5E8C75887C35}">
      <dgm:prSet/>
      <dgm:spPr/>
      <dgm:t>
        <a:bodyPr/>
        <a:lstStyle/>
        <a:p>
          <a:endParaRPr lang="ru-RU"/>
        </a:p>
      </dgm:t>
    </dgm:pt>
    <dgm:pt modelId="{85E15163-B59E-4C23-84F3-7EBAE64F7DEA}" type="sibTrans" cxnId="{E1D57A38-D5F2-47F9-B84F-5E8C75887C35}">
      <dgm:prSet/>
      <dgm:spPr/>
      <dgm:t>
        <a:bodyPr/>
        <a:lstStyle/>
        <a:p>
          <a:endParaRPr lang="ru-RU"/>
        </a:p>
      </dgm:t>
    </dgm:pt>
    <dgm:pt modelId="{306B15CD-8E30-4AA3-92C9-4E46A376756A}">
      <dgm:prSet phldrT="[Текст]" custT="1"/>
      <dgm:spPr>
        <a:solidFill>
          <a:srgbClr val="77CB55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23 740 845,4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6A84A-5427-4A79-ABFC-376258A33566}" type="sibTrans" cxnId="{7F627F53-19CF-4348-B3D7-35E690347C32}">
      <dgm:prSet/>
      <dgm:spPr/>
      <dgm:t>
        <a:bodyPr/>
        <a:lstStyle/>
        <a:p>
          <a:endParaRPr lang="ru-RU"/>
        </a:p>
      </dgm:t>
    </dgm:pt>
    <dgm:pt modelId="{D64B4665-9E3A-4D89-8C97-A3D88D402767}" type="parTrans" cxnId="{7F627F53-19CF-4348-B3D7-35E690347C32}">
      <dgm:prSet/>
      <dgm:spPr/>
      <dgm:t>
        <a:bodyPr/>
        <a:lstStyle/>
        <a:p>
          <a:endParaRPr lang="ru-RU"/>
        </a:p>
      </dgm:t>
    </dgm:pt>
    <dgm:pt modelId="{91021ED1-A441-430A-90E0-2C5781E05B2C}" type="pres">
      <dgm:prSet presAssocID="{560CD87E-BBA6-4E1E-AC02-3D007F688F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165FB-99D8-4BD0-9301-C188F6472C3C}" type="pres">
      <dgm:prSet presAssocID="{560CD87E-BBA6-4E1E-AC02-3D007F688F29}" presName="dummyMaxCanvas" presStyleCnt="0"/>
      <dgm:spPr/>
    </dgm:pt>
    <dgm:pt modelId="{DAC5D001-FED4-4E93-99B4-AB2D8881A635}" type="pres">
      <dgm:prSet presAssocID="{560CD87E-BBA6-4E1E-AC02-3D007F688F29}" presName="parentComposite" presStyleCnt="0"/>
      <dgm:spPr/>
    </dgm:pt>
    <dgm:pt modelId="{33F4B093-659C-4047-8563-A77FEE4715D0}" type="pres">
      <dgm:prSet presAssocID="{560CD87E-BBA6-4E1E-AC02-3D007F688F29}" presName="parent1" presStyleLbl="alignAccFollowNode1" presStyleIdx="0" presStyleCnt="4" custScaleX="149259" custScaleY="263132" custLinFactY="98248" custLinFactNeighborX="-18239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F959F6E-EE77-4D2D-8B3D-CA7F59B9901A}" type="pres">
      <dgm:prSet presAssocID="{560CD87E-BBA6-4E1E-AC02-3D007F688F29}" presName="parent2" presStyleLbl="alignAccFollowNode1" presStyleIdx="1" presStyleCnt="4" custScaleX="153789" custScaleY="179408" custLinFactY="60587" custLinFactNeighborX="4337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CB10502-09BC-4B6B-A118-0FEE4CF3668D}" type="pres">
      <dgm:prSet presAssocID="{560CD87E-BBA6-4E1E-AC02-3D007F688F29}" presName="childrenComposite" presStyleCnt="0"/>
      <dgm:spPr/>
    </dgm:pt>
    <dgm:pt modelId="{2F7EA172-3758-42C5-B591-8C69F42B2DA7}" type="pres">
      <dgm:prSet presAssocID="{560CD87E-BBA6-4E1E-AC02-3D007F688F29}" presName="dummyMaxCanvas_ChildArea" presStyleCnt="0"/>
      <dgm:spPr/>
    </dgm:pt>
    <dgm:pt modelId="{9D424809-FCE9-4B0D-ACEC-0642E49AB86D}" type="pres">
      <dgm:prSet presAssocID="{560CD87E-BBA6-4E1E-AC02-3D007F688F29}" presName="fulcrum" presStyleLbl="alignAccFollowNode1" presStyleIdx="2" presStyleCnt="4"/>
      <dgm:spPr>
        <a:solidFill>
          <a:srgbClr val="CC9900">
            <a:alpha val="90000"/>
          </a:srgbClr>
        </a:solidFill>
      </dgm:spPr>
    </dgm:pt>
    <dgm:pt modelId="{7E149E29-122E-48CF-9490-D5D1A6509B87}" type="pres">
      <dgm:prSet presAssocID="{560CD87E-BBA6-4E1E-AC02-3D007F688F29}" presName="balance_01" presStyleLbl="alignAccFollowNode1" presStyleIdx="3" presStyleCnt="4" custAng="21360000">
        <dgm:presLayoutVars>
          <dgm:bulletEnabled val="1"/>
        </dgm:presLayoutVars>
      </dgm:prSet>
      <dgm:spPr>
        <a:solidFill>
          <a:srgbClr val="CC9900">
            <a:alpha val="89804"/>
          </a:srgbClr>
        </a:solidFill>
      </dgm:spPr>
    </dgm:pt>
    <dgm:pt modelId="{B2DA8B4F-FA20-4A4C-B0CE-A6E53EC62C2D}" type="pres">
      <dgm:prSet presAssocID="{560CD87E-BBA6-4E1E-AC02-3D007F688F29}" presName="right_01_1" presStyleLbl="node1" presStyleIdx="0" presStyleCnt="1" custAng="21360000" custScaleX="128631" custScaleY="32591" custLinFactNeighborX="1156" custLinFactNeighborY="2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627F53-19CF-4348-B3D7-35E690347C32}" srcId="{560CD87E-BBA6-4E1E-AC02-3D007F688F29}" destId="{306B15CD-8E30-4AA3-92C9-4E46A376756A}" srcOrd="0" destOrd="0" parTransId="{D64B4665-9E3A-4D89-8C97-A3D88D402767}" sibTransId="{A8C6A84A-5427-4A79-ABFC-376258A33566}"/>
    <dgm:cxn modelId="{96A345D0-8B22-4F66-929F-2D6167D968A2}" srcId="{560CD87E-BBA6-4E1E-AC02-3D007F688F29}" destId="{04119609-A0A1-4846-9C8D-4003AE3B36BE}" srcOrd="1" destOrd="0" parTransId="{95E56DC8-6C03-4D8A-8C0B-1A480CA60D6E}" sibTransId="{C1266610-07F5-4CF3-8800-71D29A282EA3}"/>
    <dgm:cxn modelId="{3EE61227-B641-4027-8BEC-549188F7ED0D}" type="presOf" srcId="{04119609-A0A1-4846-9C8D-4003AE3B36BE}" destId="{EF959F6E-EE77-4D2D-8B3D-CA7F59B9901A}" srcOrd="0" destOrd="0" presId="urn:microsoft.com/office/officeart/2005/8/layout/balance1"/>
    <dgm:cxn modelId="{838AC642-1FA4-4211-9617-81D67EB0E437}" type="presOf" srcId="{560CD87E-BBA6-4E1E-AC02-3D007F688F29}" destId="{91021ED1-A441-430A-90E0-2C5781E05B2C}" srcOrd="0" destOrd="0" presId="urn:microsoft.com/office/officeart/2005/8/layout/balance1"/>
    <dgm:cxn modelId="{0199E839-861D-47E2-AD00-8C60D8837E08}" type="presOf" srcId="{B9E2DD9C-C986-4B2B-ADD0-DCEF7F9F0860}" destId="{B2DA8B4F-FA20-4A4C-B0CE-A6E53EC62C2D}" srcOrd="0" destOrd="0" presId="urn:microsoft.com/office/officeart/2005/8/layout/balance1"/>
    <dgm:cxn modelId="{E1D57A38-D5F2-47F9-B84F-5E8C75887C35}" srcId="{04119609-A0A1-4846-9C8D-4003AE3B36BE}" destId="{B9E2DD9C-C986-4B2B-ADD0-DCEF7F9F0860}" srcOrd="0" destOrd="0" parTransId="{59C52F83-322C-4C6F-8027-E970FF73748E}" sibTransId="{85E15163-B59E-4C23-84F3-7EBAE64F7DEA}"/>
    <dgm:cxn modelId="{9E8E8817-E185-460D-B6EF-C984929E68E1}" type="presOf" srcId="{306B15CD-8E30-4AA3-92C9-4E46A376756A}" destId="{33F4B093-659C-4047-8563-A77FEE4715D0}" srcOrd="0" destOrd="0" presId="urn:microsoft.com/office/officeart/2005/8/layout/balance1"/>
    <dgm:cxn modelId="{4B79C54F-3E4C-4321-A664-73BDA962C6F4}" type="presParOf" srcId="{91021ED1-A441-430A-90E0-2C5781E05B2C}" destId="{EE4165FB-99D8-4BD0-9301-C188F6472C3C}" srcOrd="0" destOrd="0" presId="urn:microsoft.com/office/officeart/2005/8/layout/balance1"/>
    <dgm:cxn modelId="{9FB0EE04-2CBB-4A54-B219-232D61613EF4}" type="presParOf" srcId="{91021ED1-A441-430A-90E0-2C5781E05B2C}" destId="{DAC5D001-FED4-4E93-99B4-AB2D8881A635}" srcOrd="1" destOrd="0" presId="urn:microsoft.com/office/officeart/2005/8/layout/balance1"/>
    <dgm:cxn modelId="{DCE99548-184A-4128-972C-22EDD31D2351}" type="presParOf" srcId="{DAC5D001-FED4-4E93-99B4-AB2D8881A635}" destId="{33F4B093-659C-4047-8563-A77FEE4715D0}" srcOrd="0" destOrd="0" presId="urn:microsoft.com/office/officeart/2005/8/layout/balance1"/>
    <dgm:cxn modelId="{B73F4288-7CE6-4797-A669-B083DBBE8B73}" type="presParOf" srcId="{DAC5D001-FED4-4E93-99B4-AB2D8881A635}" destId="{EF959F6E-EE77-4D2D-8B3D-CA7F59B9901A}" srcOrd="1" destOrd="0" presId="urn:microsoft.com/office/officeart/2005/8/layout/balance1"/>
    <dgm:cxn modelId="{D98C846F-E7A1-441F-8AF5-4B862EE6F660}" type="presParOf" srcId="{91021ED1-A441-430A-90E0-2C5781E05B2C}" destId="{CCB10502-09BC-4B6B-A118-0FEE4CF3668D}" srcOrd="2" destOrd="0" presId="urn:microsoft.com/office/officeart/2005/8/layout/balance1"/>
    <dgm:cxn modelId="{F699CDF4-5D4B-4045-A484-29BAB96AA2FB}" type="presParOf" srcId="{CCB10502-09BC-4B6B-A118-0FEE4CF3668D}" destId="{2F7EA172-3758-42C5-B591-8C69F42B2DA7}" srcOrd="0" destOrd="0" presId="urn:microsoft.com/office/officeart/2005/8/layout/balance1"/>
    <dgm:cxn modelId="{FFE97B20-F885-4D58-957A-AA0FFCE1002B}" type="presParOf" srcId="{CCB10502-09BC-4B6B-A118-0FEE4CF3668D}" destId="{9D424809-FCE9-4B0D-ACEC-0642E49AB86D}" srcOrd="1" destOrd="0" presId="urn:microsoft.com/office/officeart/2005/8/layout/balance1"/>
    <dgm:cxn modelId="{E8390C0C-5B15-4DD4-BA03-4F26F02C160C}" type="presParOf" srcId="{CCB10502-09BC-4B6B-A118-0FEE4CF3668D}" destId="{7E149E29-122E-48CF-9490-D5D1A6509B87}" srcOrd="2" destOrd="0" presId="urn:microsoft.com/office/officeart/2005/8/layout/balance1"/>
    <dgm:cxn modelId="{FBC33B0D-F9BC-4DB3-9EF0-916DEA82BC83}" type="presParOf" srcId="{CCB10502-09BC-4B6B-A118-0FEE4CF3668D}" destId="{B2DA8B4F-FA20-4A4C-B0CE-A6E53EC62C2D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7058-BF94-41D3-8D55-39A2736F0860}">
      <dsp:nvSpPr>
        <dsp:cNvPr id="0" name=""/>
        <dsp:cNvSpPr/>
      </dsp:nvSpPr>
      <dsp:spPr>
        <a:xfrm rot="5400000">
          <a:off x="297928" y="2284864"/>
          <a:ext cx="893477" cy="14867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E7BC4-8597-4ADF-BB85-D7764629ED6D}">
      <dsp:nvSpPr>
        <dsp:cNvPr id="0" name=""/>
        <dsp:cNvSpPr/>
      </dsp:nvSpPr>
      <dsp:spPr>
        <a:xfrm>
          <a:off x="148784" y="2729075"/>
          <a:ext cx="1342224" cy="117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1.Составление проекта бюджета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784" y="2729075"/>
        <a:ext cx="1342224" cy="1176538"/>
      </dsp:txXfrm>
    </dsp:sp>
    <dsp:sp modelId="{788F0A60-844E-45E5-B591-3A3EF7729765}">
      <dsp:nvSpPr>
        <dsp:cNvPr id="0" name=""/>
        <dsp:cNvSpPr/>
      </dsp:nvSpPr>
      <dsp:spPr>
        <a:xfrm>
          <a:off x="1237759" y="2175409"/>
          <a:ext cx="253249" cy="25324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-2067409"/>
                <a:satOff val="3353"/>
                <a:lumOff val="25"/>
                <a:alphaOff val="0"/>
                <a:tint val="43000"/>
                <a:satMod val="165000"/>
              </a:schemeClr>
            </a:gs>
            <a:gs pos="55000">
              <a:schemeClr val="accent3">
                <a:hueOff val="-2067409"/>
                <a:satOff val="3353"/>
                <a:lumOff val="25"/>
                <a:alphaOff val="0"/>
                <a:tint val="83000"/>
                <a:satMod val="155000"/>
              </a:schemeClr>
            </a:gs>
            <a:gs pos="100000">
              <a:schemeClr val="accent3">
                <a:hueOff val="-2067409"/>
                <a:satOff val="3353"/>
                <a:lumOff val="2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6546E-A85C-4088-A562-C14EE8B54343}">
      <dsp:nvSpPr>
        <dsp:cNvPr id="0" name=""/>
        <dsp:cNvSpPr/>
      </dsp:nvSpPr>
      <dsp:spPr>
        <a:xfrm rot="5400000">
          <a:off x="1941073" y="1878266"/>
          <a:ext cx="893477" cy="14867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-4134818"/>
                <a:satOff val="6705"/>
                <a:lumOff val="49"/>
                <a:alphaOff val="0"/>
                <a:tint val="43000"/>
                <a:satMod val="165000"/>
              </a:schemeClr>
            </a:gs>
            <a:gs pos="55000">
              <a:schemeClr val="accent3">
                <a:hueOff val="-4134818"/>
                <a:satOff val="6705"/>
                <a:lumOff val="49"/>
                <a:alphaOff val="0"/>
                <a:tint val="83000"/>
                <a:satMod val="155000"/>
              </a:schemeClr>
            </a:gs>
            <a:gs pos="100000">
              <a:schemeClr val="accent3">
                <a:hueOff val="-4134818"/>
                <a:satOff val="6705"/>
                <a:lumOff val="4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96730A-3283-4156-AB7B-DD3253F0B2E9}">
      <dsp:nvSpPr>
        <dsp:cNvPr id="0" name=""/>
        <dsp:cNvSpPr/>
      </dsp:nvSpPr>
      <dsp:spPr>
        <a:xfrm>
          <a:off x="1791930" y="2322477"/>
          <a:ext cx="1342224" cy="117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2.Рассмотрение проекта бюджета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1930" y="2322477"/>
        <a:ext cx="1342224" cy="1176538"/>
      </dsp:txXfrm>
    </dsp:sp>
    <dsp:sp modelId="{F6A54B00-18B4-4826-8861-46B9DC063B88}">
      <dsp:nvSpPr>
        <dsp:cNvPr id="0" name=""/>
        <dsp:cNvSpPr/>
      </dsp:nvSpPr>
      <dsp:spPr>
        <a:xfrm>
          <a:off x="2880905" y="1768811"/>
          <a:ext cx="253249" cy="25324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-6202227"/>
                <a:satOff val="10058"/>
                <a:lumOff val="74"/>
                <a:alphaOff val="0"/>
                <a:tint val="43000"/>
                <a:satMod val="165000"/>
              </a:schemeClr>
            </a:gs>
            <a:gs pos="55000">
              <a:schemeClr val="accent3">
                <a:hueOff val="-6202227"/>
                <a:satOff val="10058"/>
                <a:lumOff val="74"/>
                <a:alphaOff val="0"/>
                <a:tint val="83000"/>
                <a:satMod val="155000"/>
              </a:schemeClr>
            </a:gs>
            <a:gs pos="100000">
              <a:schemeClr val="accent3">
                <a:hueOff val="-6202227"/>
                <a:satOff val="10058"/>
                <a:lumOff val="7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C1307-87C9-4B8C-8E06-731B1009C4DD}">
      <dsp:nvSpPr>
        <dsp:cNvPr id="0" name=""/>
        <dsp:cNvSpPr/>
      </dsp:nvSpPr>
      <dsp:spPr>
        <a:xfrm rot="5400000">
          <a:off x="3584219" y="1471668"/>
          <a:ext cx="893477" cy="14867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-8269636"/>
                <a:satOff val="13411"/>
                <a:lumOff val="98"/>
                <a:alphaOff val="0"/>
                <a:tint val="43000"/>
                <a:satMod val="165000"/>
              </a:schemeClr>
            </a:gs>
            <a:gs pos="55000">
              <a:schemeClr val="accent3">
                <a:hueOff val="-8269636"/>
                <a:satOff val="13411"/>
                <a:lumOff val="98"/>
                <a:alphaOff val="0"/>
                <a:tint val="83000"/>
                <a:satMod val="155000"/>
              </a:schemeClr>
            </a:gs>
            <a:gs pos="100000">
              <a:schemeClr val="accent3">
                <a:hueOff val="-8269636"/>
                <a:satOff val="13411"/>
                <a:lumOff val="9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D8B68B-990A-45BB-9EB4-0CC18BCE5CBC}">
      <dsp:nvSpPr>
        <dsp:cNvPr id="0" name=""/>
        <dsp:cNvSpPr/>
      </dsp:nvSpPr>
      <dsp:spPr>
        <a:xfrm>
          <a:off x="3435075" y="1915879"/>
          <a:ext cx="1342224" cy="117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3.Утверждение бюджета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5075" y="1915879"/>
        <a:ext cx="1342224" cy="1176538"/>
      </dsp:txXfrm>
    </dsp:sp>
    <dsp:sp modelId="{A2C1A16D-0807-4AE2-B374-1D39E018DD5E}">
      <dsp:nvSpPr>
        <dsp:cNvPr id="0" name=""/>
        <dsp:cNvSpPr/>
      </dsp:nvSpPr>
      <dsp:spPr>
        <a:xfrm>
          <a:off x="4524050" y="1362213"/>
          <a:ext cx="253249" cy="25324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-10337045"/>
                <a:satOff val="16764"/>
                <a:lumOff val="123"/>
                <a:alphaOff val="0"/>
                <a:tint val="43000"/>
                <a:satMod val="165000"/>
              </a:schemeClr>
            </a:gs>
            <a:gs pos="55000">
              <a:schemeClr val="accent3">
                <a:hueOff val="-10337045"/>
                <a:satOff val="16764"/>
                <a:lumOff val="123"/>
                <a:alphaOff val="0"/>
                <a:tint val="83000"/>
                <a:satMod val="155000"/>
              </a:schemeClr>
            </a:gs>
            <a:gs pos="100000">
              <a:schemeClr val="accent3">
                <a:hueOff val="-10337045"/>
                <a:satOff val="16764"/>
                <a:lumOff val="12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E4FAB-682E-40F4-90A1-C4F26BB1FAAC}">
      <dsp:nvSpPr>
        <dsp:cNvPr id="0" name=""/>
        <dsp:cNvSpPr/>
      </dsp:nvSpPr>
      <dsp:spPr>
        <a:xfrm rot="5400000">
          <a:off x="5227365" y="1065070"/>
          <a:ext cx="893477" cy="14867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-12404454"/>
                <a:satOff val="20116"/>
                <a:lumOff val="148"/>
                <a:alphaOff val="0"/>
                <a:tint val="43000"/>
                <a:satMod val="165000"/>
              </a:schemeClr>
            </a:gs>
            <a:gs pos="55000">
              <a:schemeClr val="accent3">
                <a:hueOff val="-12404454"/>
                <a:satOff val="20116"/>
                <a:lumOff val="148"/>
                <a:alphaOff val="0"/>
                <a:tint val="83000"/>
                <a:satMod val="155000"/>
              </a:schemeClr>
            </a:gs>
            <a:gs pos="100000">
              <a:schemeClr val="accent3">
                <a:hueOff val="-12404454"/>
                <a:satOff val="20116"/>
                <a:lumOff val="14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EE50B8-4E6B-4151-A70A-CD8308C245E2}">
      <dsp:nvSpPr>
        <dsp:cNvPr id="0" name=""/>
        <dsp:cNvSpPr/>
      </dsp:nvSpPr>
      <dsp:spPr>
        <a:xfrm>
          <a:off x="5078221" y="1509281"/>
          <a:ext cx="1342224" cy="117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4.Исполнение бюджета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78221" y="1509281"/>
        <a:ext cx="1342224" cy="1176538"/>
      </dsp:txXfrm>
    </dsp:sp>
    <dsp:sp modelId="{E2E73E23-BF85-46C5-9CAE-A99A15D89EDA}">
      <dsp:nvSpPr>
        <dsp:cNvPr id="0" name=""/>
        <dsp:cNvSpPr/>
      </dsp:nvSpPr>
      <dsp:spPr>
        <a:xfrm>
          <a:off x="6167196" y="955615"/>
          <a:ext cx="253249" cy="25324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-14471863"/>
                <a:satOff val="23469"/>
                <a:lumOff val="172"/>
                <a:alphaOff val="0"/>
                <a:tint val="43000"/>
                <a:satMod val="165000"/>
              </a:schemeClr>
            </a:gs>
            <a:gs pos="55000">
              <a:schemeClr val="accent3">
                <a:hueOff val="-14471863"/>
                <a:satOff val="23469"/>
                <a:lumOff val="172"/>
                <a:alphaOff val="0"/>
                <a:tint val="83000"/>
                <a:satMod val="155000"/>
              </a:schemeClr>
            </a:gs>
            <a:gs pos="100000">
              <a:schemeClr val="accent3">
                <a:hueOff val="-14471863"/>
                <a:satOff val="23469"/>
                <a:lumOff val="17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5BCA3B-927F-4EA3-B2AB-A91B118688B5}">
      <dsp:nvSpPr>
        <dsp:cNvPr id="0" name=""/>
        <dsp:cNvSpPr/>
      </dsp:nvSpPr>
      <dsp:spPr>
        <a:xfrm rot="5400000">
          <a:off x="6870510" y="658472"/>
          <a:ext cx="893477" cy="148672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tint val="43000"/>
                <a:satMod val="165000"/>
              </a:schemeClr>
            </a:gs>
            <a:gs pos="55000">
              <a:schemeClr val="accent3">
                <a:hueOff val="-16539272"/>
                <a:satOff val="26822"/>
                <a:lumOff val="197"/>
                <a:alphaOff val="0"/>
                <a:tint val="83000"/>
                <a:satMod val="1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1C443-7ED3-4BAC-9C61-7D7D5E24BA44}">
      <dsp:nvSpPr>
        <dsp:cNvPr id="0" name=""/>
        <dsp:cNvSpPr/>
      </dsp:nvSpPr>
      <dsp:spPr>
        <a:xfrm>
          <a:off x="6721367" y="1102683"/>
          <a:ext cx="1342224" cy="117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5.Контроль за исполнением бюджета. Учет, проверка и отчетность</a:t>
          </a:r>
          <a:endParaRPr lang="ru-RU" sz="13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21367" y="1102683"/>
        <a:ext cx="1342224" cy="1176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0" y="832358"/>
          <a:ext cx="1313413" cy="1360249"/>
        </a:xfrm>
        <a:prstGeom prst="roundRect">
          <a:avLst>
            <a:gd name="adj" fmla="val 10000"/>
          </a:avLst>
        </a:prstGeom>
        <a:solidFill>
          <a:srgbClr val="77CB55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24 486 149,0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9" y="870827"/>
        <a:ext cx="1236475" cy="1283311"/>
      </dsp:txXfrm>
    </dsp:sp>
    <dsp:sp modelId="{EF959F6E-EE77-4D2D-8B3D-CA7F59B9901A}">
      <dsp:nvSpPr>
        <dsp:cNvPr id="0" name=""/>
        <dsp:cNvSpPr/>
      </dsp:nvSpPr>
      <dsp:spPr>
        <a:xfrm>
          <a:off x="1433294" y="854075"/>
          <a:ext cx="1367484" cy="9274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24 245 887,50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0458" y="881239"/>
        <a:ext cx="1313156" cy="873113"/>
      </dsp:txXfrm>
    </dsp:sp>
    <dsp:sp modelId="{9D424809-FCE9-4B0D-ACEC-0642E49AB86D}">
      <dsp:nvSpPr>
        <dsp:cNvPr id="0" name=""/>
        <dsp:cNvSpPr/>
      </dsp:nvSpPr>
      <dsp:spPr>
        <a:xfrm>
          <a:off x="1187614" y="2426195"/>
          <a:ext cx="387709" cy="387709"/>
        </a:xfrm>
        <a:prstGeom prst="triangle">
          <a:avLst/>
        </a:prstGeom>
        <a:solidFill>
          <a:srgbClr val="CC990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217985" y="2260057"/>
          <a:ext cx="2326966" cy="162717"/>
        </a:xfrm>
        <a:prstGeom prst="rect">
          <a:avLst/>
        </a:prstGeom>
        <a:solidFill>
          <a:srgbClr val="CC9900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1486988" y="1825721"/>
          <a:ext cx="1260313" cy="384759"/>
        </a:xfrm>
        <a:prstGeom prst="roundRect">
          <a:avLst/>
        </a:prstGeom>
        <a:solidFill>
          <a:srgbClr val="F0423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240 261,5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505770" y="1844503"/>
        <a:ext cx="1222749" cy="347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0" y="824659"/>
          <a:ext cx="1439253" cy="1338042"/>
        </a:xfrm>
        <a:prstGeom prst="roundRect">
          <a:avLst>
            <a:gd name="adj" fmla="val 10000"/>
          </a:avLst>
        </a:prstGeom>
        <a:solidFill>
          <a:srgbClr val="77CB55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24 146 144,8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90" y="863849"/>
        <a:ext cx="1360873" cy="1259662"/>
      </dsp:txXfrm>
    </dsp:sp>
    <dsp:sp modelId="{EF959F6E-EE77-4D2D-8B3D-CA7F59B9901A}">
      <dsp:nvSpPr>
        <dsp:cNvPr id="0" name=""/>
        <dsp:cNvSpPr/>
      </dsp:nvSpPr>
      <dsp:spPr>
        <a:xfrm>
          <a:off x="1407432" y="846021"/>
          <a:ext cx="1392984" cy="9123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23 910 689,4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4152" y="872741"/>
        <a:ext cx="1339544" cy="858860"/>
      </dsp:txXfrm>
    </dsp:sp>
    <dsp:sp modelId="{9D424809-FCE9-4B0D-ACEC-0642E49AB86D}">
      <dsp:nvSpPr>
        <dsp:cNvPr id="0" name=""/>
        <dsp:cNvSpPr/>
      </dsp:nvSpPr>
      <dsp:spPr>
        <a:xfrm>
          <a:off x="1161637" y="2392475"/>
          <a:ext cx="381379" cy="381379"/>
        </a:xfrm>
        <a:prstGeom prst="triangle">
          <a:avLst/>
        </a:prstGeom>
        <a:solidFill>
          <a:srgbClr val="CC990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207839" y="2229049"/>
          <a:ext cx="2288975" cy="160060"/>
        </a:xfrm>
        <a:prstGeom prst="rect">
          <a:avLst/>
        </a:prstGeom>
        <a:solidFill>
          <a:srgbClr val="CC9900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1440161" y="1820507"/>
          <a:ext cx="1287202" cy="375159"/>
        </a:xfrm>
        <a:prstGeom prst="roundRect">
          <a:avLst/>
        </a:prstGeom>
        <a:solidFill>
          <a:srgbClr val="F0423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235 455,4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458475" y="1838821"/>
        <a:ext cx="1250574" cy="338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B093-659C-4047-8563-A77FEE4715D0}">
      <dsp:nvSpPr>
        <dsp:cNvPr id="0" name=""/>
        <dsp:cNvSpPr/>
      </dsp:nvSpPr>
      <dsp:spPr>
        <a:xfrm>
          <a:off x="-58184" y="845835"/>
          <a:ext cx="1443161" cy="1413434"/>
        </a:xfrm>
        <a:prstGeom prst="roundRect">
          <a:avLst>
            <a:gd name="adj" fmla="val 10000"/>
          </a:avLst>
        </a:prstGeom>
        <a:solidFill>
          <a:srgbClr val="77CB55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23 740 845,4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6786" y="887233"/>
        <a:ext cx="1360365" cy="1330638"/>
      </dsp:txXfrm>
    </dsp:sp>
    <dsp:sp modelId="{EF959F6E-EE77-4D2D-8B3D-CA7F59B9901A}">
      <dsp:nvSpPr>
        <dsp:cNvPr id="0" name=""/>
        <dsp:cNvSpPr/>
      </dsp:nvSpPr>
      <dsp:spPr>
        <a:xfrm>
          <a:off x="1316525" y="868401"/>
          <a:ext cx="1486961" cy="9637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23 527 631,0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4751" y="896627"/>
        <a:ext cx="1430509" cy="907252"/>
      </dsp:txXfrm>
    </dsp:sp>
    <dsp:sp modelId="{9D424809-FCE9-4B0D-ACEC-0642E49AB86D}">
      <dsp:nvSpPr>
        <dsp:cNvPr id="0" name=""/>
        <dsp:cNvSpPr/>
      </dsp:nvSpPr>
      <dsp:spPr>
        <a:xfrm>
          <a:off x="1121177" y="2501989"/>
          <a:ext cx="402868" cy="402868"/>
        </a:xfrm>
        <a:prstGeom prst="triangle">
          <a:avLst/>
        </a:prstGeom>
        <a:solidFill>
          <a:srgbClr val="CC990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49E29-122E-48CF-9490-D5D1A6509B87}">
      <dsp:nvSpPr>
        <dsp:cNvPr id="0" name=""/>
        <dsp:cNvSpPr/>
      </dsp:nvSpPr>
      <dsp:spPr>
        <a:xfrm>
          <a:off x="113637" y="2329356"/>
          <a:ext cx="2417948" cy="169079"/>
        </a:xfrm>
        <a:prstGeom prst="rect">
          <a:avLst/>
        </a:prstGeom>
        <a:solidFill>
          <a:srgbClr val="CC9900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A8B4F-FA20-4A4C-B0CE-A6E53EC62C2D}">
      <dsp:nvSpPr>
        <dsp:cNvPr id="0" name=""/>
        <dsp:cNvSpPr/>
      </dsp:nvSpPr>
      <dsp:spPr>
        <a:xfrm>
          <a:off x="1395855" y="1879715"/>
          <a:ext cx="1357554" cy="396449"/>
        </a:xfrm>
        <a:prstGeom prst="roundRect">
          <a:avLst/>
        </a:prstGeom>
        <a:solidFill>
          <a:srgbClr val="F0423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213 214,4</a:t>
          </a:r>
          <a:endParaRPr lang="ru-RU" sz="1400" kern="1200" dirty="0"/>
        </a:p>
      </dsp:txBody>
      <dsp:txXfrm>
        <a:off x="1415208" y="1899068"/>
        <a:ext cx="1318848" cy="357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3F49-B94F-4CF9-86DE-E036060BCECB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E9E01-7D5A-4F1D-AD1B-A339D0814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0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2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7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0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9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9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9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3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69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9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16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31.10.2019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6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341E93CF6C4BC1618AA4BBFFD049559737AB0137289FF81A091A1E199y8X4M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consultantplus://offline/ref=C057FE033A472ADCE689C0D25BA8D3D060B980F8056BBAC0BAD9D0C08354k8K" TargetMode="External"/><Relationship Id="rId5" Type="http://schemas.openxmlformats.org/officeDocument/2006/relationships/hyperlink" Target="consultantplus://offline/ref=C057FE033A472ADCE689C0D25BA8D3D063B38BFC0467BAC0BAD9D0C08354k8K" TargetMode="External"/><Relationship Id="rId4" Type="http://schemas.openxmlformats.org/officeDocument/2006/relationships/hyperlink" Target="consultantplus://offline/ref=E0267D050B2A6F127A5351E5F07DF8B6925F8AB4F8550B1F74BFD44F88CFfF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mailto:info@mfkchr.ru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080" y="1340768"/>
            <a:ext cx="6984776" cy="1224135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утеводитель к проекту закона 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о республиканском бюджете 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Карачаево-Черкесской </a:t>
            </a:r>
            <a:r>
              <a:rPr lang="ru-RU" sz="2800" cap="non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еспублики на 2020г 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и на плановый период  2021 и 2022 </a:t>
            </a:r>
            <a:r>
              <a:rPr lang="ru-RU" sz="2800" cap="none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351737" cy="42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1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28" y="5723520"/>
            <a:ext cx="1100950" cy="1069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6615" y="696134"/>
            <a:ext cx="6805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 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51" y="1811756"/>
            <a:ext cx="686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3548A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ответственной бюджетной политики, способствующей укреплению финансовой стабильности в КЧР;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651" y="2276872"/>
            <a:ext cx="810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задач, поставленных в ежегодных посланиях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Президента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Федеральному Собранию;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535" y="2588279"/>
            <a:ext cx="93907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реализация мероприятий, направленных на достижение национальных целей развития </a:t>
            </a:r>
            <a:r>
              <a:rPr lang="ru-RU" sz="1400" dirty="0" smtClean="0">
                <a:solidFill>
                  <a:prstClr val="black"/>
                </a:solidFill>
              </a:rPr>
              <a:t>РФ</a:t>
            </a:r>
          </a:p>
          <a:p>
            <a:pPr algn="just">
              <a:buClr>
                <a:srgbClr val="53548A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на период до 2024 года в соответствии с </a:t>
            </a:r>
            <a:r>
              <a:rPr lang="ru-RU" sz="1400" dirty="0">
                <a:solidFill>
                  <a:prstClr val="black"/>
                </a:solidFill>
                <a:hlinkClick r:id="rId4"/>
              </a:rPr>
              <a:t>Указом</a:t>
            </a:r>
            <a:r>
              <a:rPr lang="ru-RU" sz="1400" dirty="0">
                <a:solidFill>
                  <a:prstClr val="black"/>
                </a:solidFill>
              </a:rPr>
              <a:t> Президента </a:t>
            </a:r>
            <a:r>
              <a:rPr lang="ru-RU" sz="1400" dirty="0" smtClean="0">
                <a:solidFill>
                  <a:prstClr val="black"/>
                </a:solidFill>
              </a:rPr>
              <a:t>РФ </a:t>
            </a:r>
            <a:r>
              <a:rPr lang="ru-RU" sz="1400" dirty="0">
                <a:solidFill>
                  <a:prstClr val="black"/>
                </a:solidFill>
              </a:rPr>
              <a:t>от 07.05.2018 № 204 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just">
              <a:buClr>
                <a:srgbClr val="53548A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dirty="0">
                <a:solidFill>
                  <a:prstClr val="black"/>
                </a:solidFill>
              </a:rPr>
              <a:t>О национальных целях и стратегических задачах развития Российской Федерации на период до 2024 </a:t>
            </a:r>
            <a:r>
              <a:rPr lang="ru-RU" sz="1400" dirty="0" smtClean="0">
                <a:solidFill>
                  <a:prstClr val="black"/>
                </a:solidFill>
              </a:rPr>
              <a:t>г»;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273" y="3255448"/>
            <a:ext cx="8816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</a:rPr>
              <a:t>предоставление мер социальной поддержки с учетом установленного объема льгот, размера </a:t>
            </a:r>
            <a:endParaRPr lang="ru-RU" sz="1400" dirty="0" smtClean="0">
              <a:solidFill>
                <a:prstClr val="black"/>
              </a:solidFill>
            </a:endParaRPr>
          </a:p>
          <a:p>
            <a:pPr>
              <a:buClr>
                <a:srgbClr val="53548A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</a:rPr>
              <a:t>     социальных </a:t>
            </a:r>
            <a:r>
              <a:rPr lang="ru-RU" sz="1400" dirty="0">
                <a:solidFill>
                  <a:prstClr val="black"/>
                </a:solidFill>
              </a:rPr>
              <a:t>выплат и прогнозируемой численности получателей, а также исходя из </a:t>
            </a:r>
            <a:r>
              <a:rPr lang="ru-RU" sz="1400" dirty="0" smtClean="0">
                <a:solidFill>
                  <a:prstClr val="black"/>
                </a:solidFill>
              </a:rPr>
              <a:t>необходимости</a:t>
            </a:r>
          </a:p>
          <a:p>
            <a:pPr>
              <a:buClr>
                <a:srgbClr val="53548A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</a:rPr>
              <a:t>      реализации </a:t>
            </a:r>
            <a:r>
              <a:rPr lang="ru-RU" sz="1400" dirty="0">
                <a:solidFill>
                  <a:prstClr val="black"/>
                </a:solidFill>
              </a:rPr>
              <a:t>мероприятий по оптимизации мер социальной поддержки;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675" y="3933056"/>
            <a:ext cx="79447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оплаты труда работников бюджетной сферы в соответствии с указами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ПрезидентаРФ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3548A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07.05.2012 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597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мероприятиях по реализации государственной социальной политики»,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3548A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01.06.2012 № 761 «О Национальной стратегии действий в интересах детей на 2012 - 2017 годы»,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3548A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28.12.2012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№ 1688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некоторых мерах по реализации государственной политики в сфере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</a:p>
          <a:p>
            <a:pPr>
              <a:buClr>
                <a:srgbClr val="53548A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724" y="4965226"/>
            <a:ext cx="859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и полное исполнение долговых обязательств при минимизации расходов на обслуживание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долга КЧР;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939" y="5301208"/>
            <a:ext cx="882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оказания государственных (муниципальных) услуг (выполнения работ</a:t>
            </a:r>
            <a:r>
              <a:rPr lang="ru-RU" dirty="0">
                <a:solidFill>
                  <a:prstClr val="black"/>
                </a:solidFill>
              </a:rPr>
              <a:t>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651" y="5589240"/>
            <a:ext cx="8869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межбюджетных отношений, повышение прозрачности, эффективности предоставления и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межбюджетных трансфертов;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51" y="5996867"/>
            <a:ext cx="917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и экономической эффективности государственного (муниципального) финансового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контроля, внутреннего финансового контроля и внутреннего финансового аудита;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067" y="6485658"/>
            <a:ext cx="8718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53548A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прозрачности и открытости республиканского бюджета и бюджетного процесса для общества.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3" y="565175"/>
            <a:ext cx="1054074" cy="13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9" y="1906865"/>
            <a:ext cx="9308830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формировании проектировок расходов республиканского бюджета на 2018 - 2020 годы учтены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направления: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повышение оплаты труда отдельных категорий работников в целях достижения в 2020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региональными «дорожными картами» целевых значений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повышение с 1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20120 года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прогнозный уровень инфляции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(3%)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работников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бюджетной сферы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попадающих под действие Указов Президента РФ от 2012 года;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наращивание объема дотации на выравнивание бюджетной обеспеченности муниципальных образований КЧР;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2018 году в составе условно утверждаемых расходов учитываются бюджетные ассигнования на реализацию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следующих мероприятий: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в составе условно утверждаемых расходов учитываются бюджетные ассигнования на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реализацию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Указов Президента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и 2018 годов.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финансовой помощи муниципальным образованиям в виде дотации на обеспечение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сбалансированности местных бюджетов и дотации на стимулирование.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распределении предельных объемов бюджетных ассигнований на реализацию государственных программ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направлений деятельности исполнительные органы государственной власти КЧР должны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обеспечить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планирование исходя из минимизации затрат в целях полного финансового обеспечения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социально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расходных обязательств.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692695"/>
            <a:ext cx="4920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КЧР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637" y="2276872"/>
            <a:ext cx="448826" cy="578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306" y="2785633"/>
            <a:ext cx="448826" cy="578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637" y="3547870"/>
            <a:ext cx="448826" cy="5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3959636"/>
              </p:ext>
            </p:extLst>
          </p:nvPr>
        </p:nvGraphicFramePr>
        <p:xfrm>
          <a:off x="611560" y="1628800"/>
          <a:ext cx="8064896" cy="48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576" y="3138427"/>
            <a:ext cx="1331238" cy="10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304" y="994060"/>
            <a:ext cx="1384368" cy="159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0506" y="2092804"/>
            <a:ext cx="1413582" cy="115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39752" y="2708921"/>
            <a:ext cx="133178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9809" y="1464653"/>
            <a:ext cx="5143500" cy="483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2120" y="1558864"/>
            <a:ext cx="1334794" cy="140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88988331"/>
              </p:ext>
            </p:extLst>
          </p:nvPr>
        </p:nvGraphicFramePr>
        <p:xfrm>
          <a:off x="5235585" y="1531169"/>
          <a:ext cx="2836339" cy="262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93201914"/>
              </p:ext>
            </p:extLst>
          </p:nvPr>
        </p:nvGraphicFramePr>
        <p:xfrm>
          <a:off x="1180049" y="1531170"/>
          <a:ext cx="2800417" cy="259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8525" y="715905"/>
            <a:ext cx="87417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71">
              <a:defRPr/>
            </a:pPr>
            <a:r>
              <a:rPr lang="ru-RU" sz="3200" b="1" dirty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</a:t>
            </a:r>
          </a:p>
          <a:p>
            <a:pPr algn="ctr" defTabSz="685771">
              <a:defRPr/>
            </a:pPr>
            <a:r>
              <a:rPr lang="ru-RU" sz="3200" b="1" dirty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dirty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3200" b="1" dirty="0" smtClean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3200" b="1" dirty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2022гг</a:t>
            </a:r>
            <a:r>
              <a:rPr lang="ru-RU" sz="3200" b="1" dirty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n w="11430"/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 flipV="1">
            <a:off x="765303" y="4923692"/>
            <a:ext cx="157889" cy="319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5303" y="5427921"/>
            <a:ext cx="157889" cy="328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304" y="5884510"/>
            <a:ext cx="157889" cy="352167"/>
          </a:xfrm>
          <a:prstGeom prst="roundRect">
            <a:avLst/>
          </a:prstGeom>
          <a:solidFill>
            <a:srgbClr val="F04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192" y="4923691"/>
            <a:ext cx="855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2792" y="5404100"/>
            <a:ext cx="91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5905" y="5898122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0719" y="1877371"/>
            <a:ext cx="878767" cy="400110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465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srgbClr val="C465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824013132"/>
              </p:ext>
            </p:extLst>
          </p:nvPr>
        </p:nvGraphicFramePr>
        <p:xfrm>
          <a:off x="3235375" y="3706207"/>
          <a:ext cx="2745302" cy="268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9229" y="1903259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465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C465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8487" y="4152598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465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C4652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2432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8867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республиканского бюджета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КЧР в 2020 г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780641"/>
              </p:ext>
            </p:extLst>
          </p:nvPr>
        </p:nvGraphicFramePr>
        <p:xfrm>
          <a:off x="827584" y="1628800"/>
          <a:ext cx="7704856" cy="486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2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96918"/>
              </p:ext>
            </p:extLst>
          </p:nvPr>
        </p:nvGraphicFramePr>
        <p:xfrm>
          <a:off x="347146" y="2209572"/>
          <a:ext cx="8545334" cy="39651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18176">
                  <a:extLst>
                    <a:ext uri="{9D8B030D-6E8A-4147-A177-3AD203B41FA5}">
                      <a16:colId xmlns:a16="http://schemas.microsoft.com/office/drawing/2014/main" xmlns="" val="3634045438"/>
                    </a:ext>
                  </a:extLst>
                </a:gridCol>
                <a:gridCol w="1340948">
                  <a:extLst>
                    <a:ext uri="{9D8B030D-6E8A-4147-A177-3AD203B41FA5}">
                      <a16:colId xmlns:a16="http://schemas.microsoft.com/office/drawing/2014/main" xmlns="" val="3619616496"/>
                    </a:ext>
                  </a:extLst>
                </a:gridCol>
                <a:gridCol w="1269904">
                  <a:extLst>
                    <a:ext uri="{9D8B030D-6E8A-4147-A177-3AD203B41FA5}">
                      <a16:colId xmlns:a16="http://schemas.microsoft.com/office/drawing/2014/main" xmlns="" val="3671895524"/>
                    </a:ext>
                  </a:extLst>
                </a:gridCol>
                <a:gridCol w="1500797">
                  <a:extLst>
                    <a:ext uri="{9D8B030D-6E8A-4147-A177-3AD203B41FA5}">
                      <a16:colId xmlns:a16="http://schemas.microsoft.com/office/drawing/2014/main" xmlns="" val="1180204094"/>
                    </a:ext>
                  </a:extLst>
                </a:gridCol>
                <a:gridCol w="1234382">
                  <a:extLst>
                    <a:ext uri="{9D8B030D-6E8A-4147-A177-3AD203B41FA5}">
                      <a16:colId xmlns:a16="http://schemas.microsoft.com/office/drawing/2014/main" xmlns="" val="1659846154"/>
                    </a:ext>
                  </a:extLst>
                </a:gridCol>
                <a:gridCol w="1281127">
                  <a:extLst>
                    <a:ext uri="{9D8B030D-6E8A-4147-A177-3AD203B41FA5}">
                      <a16:colId xmlns:a16="http://schemas.microsoft.com/office/drawing/2014/main" xmlns="" val="2340574921"/>
                    </a:ext>
                  </a:extLst>
                </a:gridCol>
              </a:tblGrid>
              <a:tr h="833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Показатели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</a:t>
                      </a:r>
                      <a:endParaRPr lang="ru-RU" sz="1200" b="1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2019 год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</a:t>
                      </a:r>
                      <a:b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к первоначальному плану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года (%)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</a:t>
                      </a:r>
                      <a:b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</a:t>
                      </a:r>
                      <a:b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306964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491,9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455,9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99,4%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6 903,3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597,4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427260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Безвозмездные поступления из федерального бюджета, всего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18 536,3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12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690,3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95,4%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17 582,8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16 143,4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6794063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выравнивание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421,4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103,0%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9 147,0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421,4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0852016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сбалансированность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281,1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281,1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048541994"/>
                  </a:ext>
                </a:extLst>
              </a:tr>
              <a:tr h="289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7468,9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679,3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76,0%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6 032,5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804,3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627273047"/>
                  </a:ext>
                </a:extLst>
              </a:tr>
              <a:tr h="289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1085,9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675,2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154,3%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667,8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690,4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1574392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553,4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633,3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114,4%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461,1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227,3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331162366"/>
                  </a:ext>
                </a:extLst>
              </a:tr>
              <a:tr h="289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r>
                        <a:rPr lang="ru-RU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r>
                        <a:rPr lang="ru-RU" sz="12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028,2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r>
                        <a:rPr lang="ru-RU" sz="12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146</a:t>
                      </a: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,2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96,5%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r>
                        <a:rPr lang="ru-RU" sz="1200" b="1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486,1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23 740,8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075738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4" y="585822"/>
            <a:ext cx="1530234" cy="1454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54340" y="1855487"/>
            <a:ext cx="113043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млн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dirty="0" err="1">
                <a:solidFill>
                  <a:prstClr val="black"/>
                </a:solidFill>
              </a:rPr>
              <a:t>руб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85822"/>
            <a:ext cx="6143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бюджета КЧР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источникам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 и в плановом периоде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50111"/>
              </p:ext>
            </p:extLst>
          </p:nvPr>
        </p:nvGraphicFramePr>
        <p:xfrm>
          <a:off x="431713" y="1762027"/>
          <a:ext cx="8316751" cy="47968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60388">
                  <a:extLst>
                    <a:ext uri="{9D8B030D-6E8A-4147-A177-3AD203B41FA5}">
                      <a16:colId xmlns="" xmlns:a16="http://schemas.microsoft.com/office/drawing/2014/main" val="2300515417"/>
                    </a:ext>
                  </a:extLst>
                </a:gridCol>
                <a:gridCol w="1012254">
                  <a:extLst>
                    <a:ext uri="{9D8B030D-6E8A-4147-A177-3AD203B41FA5}">
                      <a16:colId xmlns="" xmlns:a16="http://schemas.microsoft.com/office/drawing/2014/main" val="2944274854"/>
                    </a:ext>
                  </a:extLst>
                </a:gridCol>
                <a:gridCol w="943982">
                  <a:extLst>
                    <a:ext uri="{9D8B030D-6E8A-4147-A177-3AD203B41FA5}">
                      <a16:colId xmlns="" xmlns:a16="http://schemas.microsoft.com/office/drawing/2014/main" val="177436246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97120301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989540352"/>
                    </a:ext>
                  </a:extLst>
                </a:gridCol>
                <a:gridCol w="899927">
                  <a:extLst>
                    <a:ext uri="{9D8B030D-6E8A-4147-A177-3AD203B41FA5}">
                      <a16:colId xmlns="" xmlns:a16="http://schemas.microsoft.com/office/drawing/2014/main" val="2592558436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920676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7384939"/>
                  </a:ext>
                </a:extLst>
              </a:tr>
              <a:tr h="308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 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6 292 391,0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6 220 319,8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6 455 850,7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6 903 331,6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7 597 408,9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2023628788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6 047 764,8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5 980 298,6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6 219 321,4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6 666 966,0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7 360 537,1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52163385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прибыль организаций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1 423 813,6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1 059 906,0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1 072 110,3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1 154 341,9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1 217 753,7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3174320150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2 585 480,1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2 632 480,4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2 642 314,0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2 800 896,9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2 984 579,2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001287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на алкогольную продукцию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20 475,0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546354690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уплаты акцизов на нефтепродукты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909 546,3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1 052 147,3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1 220 485,1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1 346 740,1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1 686 654,5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4828655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уплаты акцизов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алкогольную продукцию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27 176,0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119 344,8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112 330,3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110 215,9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122 838,0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297565772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уплаты акцизов на спирт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Упрощенная система налогообложения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368 832,1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412 819,0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457 191,0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500 353,0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538 680,0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3009052527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организаций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450 947,4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409 786,6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397 766,0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415 952,5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446 326,0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4099860504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 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185 588,0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192 378,0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206 028,0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223 199,0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243 933,0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739303915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добычу полезных ископаемых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46 972,9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53 963,0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59 424,0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61 867,0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64 243,0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2636150988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налоговые доходы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25 932,7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26 998,5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27 572,7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27 899,7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28 229,7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522511315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244 626,2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240 021,3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236 529,3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236 365,6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236 871,8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2842771096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92150336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дорожных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1 095 134,3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1 435 205,8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1 616 933,1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1 760 499,1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2 121 167,5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624507933"/>
                  </a:ext>
                </a:extLst>
              </a:tr>
              <a:tr h="24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без дорожных фондов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5 197 256,7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4 785 114,0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4 838 917,6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5 142 832,5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5 476 241,4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14366288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79875" y="692696"/>
            <a:ext cx="648072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налоговых и неналоговых  доходов 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республиканского бюджета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КЧР          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424456">
                    <a:lumMod val="50000"/>
                  </a:srgbClr>
                </a:solidFill>
              </a:rPr>
              <a:t>                             </a:t>
            </a:r>
            <a:endParaRPr lang="ru-RU" b="1" dirty="0" smtClean="0">
              <a:solidFill>
                <a:srgbClr val="424456">
                  <a:lumMod val="50000"/>
                </a:srgbClr>
              </a:solidFill>
            </a:endParaRPr>
          </a:p>
          <a:p>
            <a:pPr algn="ctr"/>
            <a:r>
              <a:rPr lang="ru-RU" b="1" dirty="0" smtClean="0">
                <a:solidFill>
                  <a:srgbClr val="424456">
                    <a:lumMod val="50000"/>
                  </a:srgbClr>
                </a:solidFill>
              </a:rPr>
              <a:t>                                                                     </a:t>
            </a:r>
            <a:endParaRPr lang="ru-RU" dirty="0">
              <a:solidFill>
                <a:srgbClr val="424456">
                  <a:lumMod val="50000"/>
                </a:srgbClr>
              </a:solidFill>
            </a:endParaRPr>
          </a:p>
        </p:txBody>
      </p:sp>
      <p:pic>
        <p:nvPicPr>
          <p:cNvPr id="15" name="Picture 23" descr="Мешок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32242" y="230260"/>
            <a:ext cx="1255788" cy="12366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33309">
            <a:off x="360995" y="728894"/>
            <a:ext cx="787259" cy="81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236296" y="1392695"/>
            <a:ext cx="144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rgbClr val="424456">
                    <a:lumMod val="50000"/>
                  </a:srgbClr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62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296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620688"/>
            <a:ext cx="85725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8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07008"/>
              </p:ext>
            </p:extLst>
          </p:nvPr>
        </p:nvGraphicFramePr>
        <p:xfrm>
          <a:off x="262731" y="965346"/>
          <a:ext cx="8578411" cy="40802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9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0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1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11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</a:t>
                      </a:r>
                      <a:endParaRPr lang="ru-RU" sz="14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0102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 и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1 373,2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1 373,2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1 373,2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0103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111 685,3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111 685,3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111 685,3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0104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РФ,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высших исполнительных органов государственной 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 субъектов РФ,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164 627,8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164 627,8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164 627,8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0105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52 813,5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52 821,0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53 795,8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0106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93 219,0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93 219,0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93 219,0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0107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26 264,5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26 264,5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26 264,5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0110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Фундаментальные исследования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43 087,2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43 087,2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43 087,2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0111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0113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568 754,9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352 031,2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995 458,1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499748"/>
            <a:ext cx="5405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5726" y="5000472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21420"/>
              </p:ext>
            </p:extLst>
          </p:nvPr>
        </p:nvGraphicFramePr>
        <p:xfrm>
          <a:off x="262730" y="5523691"/>
          <a:ext cx="8629749" cy="12028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0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2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04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7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41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14 472,9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14 748,4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15 662,8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19" y="188640"/>
            <a:ext cx="811650" cy="902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04" y="499748"/>
            <a:ext cx="452915" cy="4655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29577"/>
            <a:ext cx="720080" cy="7793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64" y="5093291"/>
            <a:ext cx="557608" cy="5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90012"/>
            <a:ext cx="763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правоохранительная деятельность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78313"/>
              </p:ext>
            </p:extLst>
          </p:nvPr>
        </p:nvGraphicFramePr>
        <p:xfrm>
          <a:off x="275365" y="1458690"/>
          <a:ext cx="8178438" cy="19976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5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5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3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20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</a:t>
                      </a:r>
                      <a:endParaRPr lang="ru-RU" sz="14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0304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21 262,5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21 922,4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22 605,1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77 529,0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62 529,0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63 327,1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44 840,0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59 860,0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27 340,0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91884" y="3475791"/>
            <a:ext cx="4436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17047"/>
              </p:ext>
            </p:extLst>
          </p:nvPr>
        </p:nvGraphicFramePr>
        <p:xfrm>
          <a:off x="275363" y="4113024"/>
          <a:ext cx="8178440" cy="26225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4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2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05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94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</a:t>
                      </a:r>
                      <a:endParaRPr lang="ru-RU" sz="14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116 067,2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116 066,4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116 159,3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94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927 355,6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927 144,8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919 045,8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0406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Водные ресурсы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429 276,9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460 757,6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23 940,3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0407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127 710,4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111 493,2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111 054,4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7 355,8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7 355,8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7 355,8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2 622 530,4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2 931 123,6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2 168 664,5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25 110,5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29 466,1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25 446,3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609 795,2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619 182,8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649 140,5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07" y="442311"/>
            <a:ext cx="1229793" cy="1639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4" y="3373181"/>
            <a:ext cx="2080515" cy="12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0688"/>
            <a:ext cx="1412028" cy="13742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4086" y="683132"/>
            <a:ext cx="262347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405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276" y="1767376"/>
            <a:ext cx="8423063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 доходов бюджета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Федерации, если иное не установлено Бюджетным кодексом Российской Федерации</a:t>
            </a:r>
          </a:p>
          <a:p>
            <a:pPr defTabSz="685772">
              <a:lnSpc>
                <a:spcPct val="80000"/>
              </a:lnSpc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1.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</a:t>
            </a:r>
          </a:p>
          <a:p>
            <a:pPr algn="just" defTabSz="685772">
              <a:lnSpc>
                <a:spcPct val="90000"/>
              </a:lnSpc>
            </a:pP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 defTabSz="685772">
              <a:lnSpc>
                <a:spcPct val="80000"/>
              </a:lnSpc>
            </a:pP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 </a:t>
            </a:r>
          </a:p>
          <a:p>
            <a:pPr algn="just" defTabSz="685772">
              <a:lnSpc>
                <a:spcPct val="90000"/>
              </a:lnSpc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algn="just" defTabSz="685772">
              <a:lnSpc>
                <a:spcPct val="90000"/>
              </a:lnSpc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  <a:p>
            <a:pPr algn="just" defTabSz="685772">
              <a:lnSpc>
                <a:spcPct val="90000"/>
              </a:lnSpc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7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921490"/>
            <a:ext cx="61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34029"/>
              </p:ext>
            </p:extLst>
          </p:nvPr>
        </p:nvGraphicFramePr>
        <p:xfrm>
          <a:off x="340827" y="2000600"/>
          <a:ext cx="8119606" cy="18470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0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7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9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9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29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94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568 338,2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1 926 338,3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1 617 861,7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1 003 123,6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389 417,3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389 417,3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1711870"/>
                  </a:ext>
                </a:extLst>
              </a:tr>
              <a:tr h="29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1 359,9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161 124,4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276 514,3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388 858,7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12162" y="3810957"/>
            <a:ext cx="4791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окружающей среды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41660"/>
              </p:ext>
            </p:extLst>
          </p:nvPr>
        </p:nvGraphicFramePr>
        <p:xfrm>
          <a:off x="340828" y="4418436"/>
          <a:ext cx="8263620" cy="13127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0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9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6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06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endParaRPr lang="ru-RU" sz="12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0603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5 098,3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5 197,9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5 303,8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48 110,8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101 615,0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85 602,2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1128067" cy="126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657376"/>
            <a:ext cx="976615" cy="8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752" y="415583"/>
            <a:ext cx="2281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72682"/>
              </p:ext>
            </p:extLst>
          </p:nvPr>
        </p:nvGraphicFramePr>
        <p:xfrm>
          <a:off x="395322" y="1464480"/>
          <a:ext cx="8353141" cy="2891422"/>
        </p:xfrm>
        <a:graphic>
          <a:graphicData uri="http://schemas.openxmlformats.org/drawingml/2006/table">
            <a:tbl>
              <a:tblPr/>
              <a:tblGrid>
                <a:gridCol w="445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8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7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6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Код</a:t>
                      </a:r>
                    </a:p>
                  </a:txBody>
                  <a:tcPr marL="51435" marR="51435"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</a:p>
                  </a:txBody>
                  <a:tcPr marL="5358" marR="5358" marT="714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1 479 993,8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1 341 223,2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1 296 624,8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4 029 310,5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3 620 627,4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3 624 386,6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57 751,2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129 874,7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411 230,5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471 701,8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463 927,9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463 927,9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32 141,1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32 141,1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93 109,4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1 062,2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1 062,2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1 062,2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4 094,3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4 034,7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5 203,3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200 711,8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172 840,5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194 697,2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99644" y="4561465"/>
            <a:ext cx="4836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4355"/>
              </p:ext>
            </p:extLst>
          </p:nvPr>
        </p:nvGraphicFramePr>
        <p:xfrm>
          <a:off x="268134" y="5561657"/>
          <a:ext cx="8408322" cy="11062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0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70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472 871,9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440 443,5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432 318,8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18 758,8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18 817,5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18 878,5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11254"/>
            <a:ext cx="1218957" cy="1026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10" y="879156"/>
            <a:ext cx="350107" cy="4581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1" y="4725736"/>
            <a:ext cx="896153" cy="11948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37112"/>
            <a:ext cx="1120232" cy="11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8910" y="674641"/>
            <a:ext cx="3762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83293"/>
              </p:ext>
            </p:extLst>
          </p:nvPr>
        </p:nvGraphicFramePr>
        <p:xfrm>
          <a:off x="325314" y="1754275"/>
          <a:ext cx="8207125" cy="21919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9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8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0901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387 562,0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387 562,0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387 562,0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561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405 201,2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261 527,2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260 053,8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3 045,1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3 045,1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3 045,1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Медицинская помощь в дневных стационарах всех типов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30 035,3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30 035,3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30 035,3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0906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Заготовка, переработка, хранение и обеспечение безопасности донорской крови и её компонентов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0909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907 287,0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531 424,1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412 217,4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37322" y="4060763"/>
            <a:ext cx="436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96682"/>
              </p:ext>
            </p:extLst>
          </p:nvPr>
        </p:nvGraphicFramePr>
        <p:xfrm>
          <a:off x="373672" y="4730355"/>
          <a:ext cx="8230775" cy="18353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1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7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5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60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12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smtClean="0">
                          <a:effectLst/>
                          <a:latin typeface="Times New Roman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111 100,0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111 100,0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111 100,0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Социальное обслуживание населения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322 389,4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322 389,4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322 389,4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3 384 372,1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3 742 617,1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3 744 783,6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Охрана семьи и детства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1 358 529,8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1 375 417,7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1 392 779,7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143 710,9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155 222,1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34 560,7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258"/>
            <a:ext cx="1113803" cy="112376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655" y="1377448"/>
            <a:ext cx="348637" cy="32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6649" y="1104201"/>
            <a:ext cx="370673" cy="462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1" y="4013230"/>
            <a:ext cx="1619949" cy="10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987361"/>
            <a:ext cx="471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spc="-11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68093"/>
              </p:ext>
            </p:extLst>
          </p:nvPr>
        </p:nvGraphicFramePr>
        <p:xfrm>
          <a:off x="461508" y="2188011"/>
          <a:ext cx="8286956" cy="1486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5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2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24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18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102 060,2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101 860,2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101 860,2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228 291,9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387 563,5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356 616,9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125 154,1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124 172,5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119 516,5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8584643"/>
                  </a:ext>
                </a:extLst>
              </a:tr>
              <a:tr h="30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38 336,3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32 151,3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32 151,3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882516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48980" y="3969538"/>
            <a:ext cx="5435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07976"/>
              </p:ext>
            </p:extLst>
          </p:nvPr>
        </p:nvGraphicFramePr>
        <p:xfrm>
          <a:off x="492991" y="4862285"/>
          <a:ext cx="8255473" cy="14609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2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4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55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8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70 044,9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70 762,8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70 762,8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49 222,6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48 387,5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50 590,1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21 294,8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12 633,4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12 633,4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7" y="332656"/>
            <a:ext cx="1374187" cy="1547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47" y="3653360"/>
            <a:ext cx="962972" cy="9839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07" y="3957513"/>
            <a:ext cx="971474" cy="929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991616"/>
            <a:ext cx="936104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806" y="928417"/>
            <a:ext cx="1626634" cy="132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5104" y="1150016"/>
            <a:ext cx="6761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долга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89456"/>
              </p:ext>
            </p:extLst>
          </p:nvPr>
        </p:nvGraphicFramePr>
        <p:xfrm>
          <a:off x="509270" y="2254746"/>
          <a:ext cx="7951162" cy="8533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0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94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Обслуживание  государственного внутреннего и муниципального долга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200 365,7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200 365,7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200 365,7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28825" y="3621572"/>
            <a:ext cx="5483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1" font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субъектам РФ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52"/>
              </p:ext>
            </p:extLst>
          </p:nvPr>
        </p:nvGraphicFramePr>
        <p:xfrm>
          <a:off x="571500" y="4957394"/>
          <a:ext cx="8032949" cy="14766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9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65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795 352,0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795 352,0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795 352,0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Иные дотации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226 545,7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35 000,0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339 496,8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364 496,8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364 496,8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86263"/>
            <a:ext cx="1595822" cy="1667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24" y="4220147"/>
            <a:ext cx="444201" cy="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8932"/>
              </p:ext>
            </p:extLst>
          </p:nvPr>
        </p:nvGraphicFramePr>
        <p:xfrm>
          <a:off x="259372" y="1636978"/>
          <a:ext cx="8688998" cy="493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9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8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5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634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государственных программ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 по государственным программам КЧР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22 478 363,2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23 048 256,4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21 679 603,6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здравоохранения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3 506 696,2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3 292 858,7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3 223 514,0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образования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6 069 386,6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5 888 679,0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6 211 803,3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9842976"/>
                  </a:ext>
                </a:extLst>
              </a:tr>
              <a:tr h="319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защита населения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2 738 997,6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2 773 235,7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2 668 723,4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5887343"/>
                  </a:ext>
                </a:extLst>
              </a:tr>
              <a:tr h="319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«Содействие занятости населения Карачаево-Черкесской Республики»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272 994,8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273 408,2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273 952,4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6021228"/>
                  </a:ext>
                </a:extLst>
              </a:tr>
              <a:tr h="634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строительства, архитектуры, градостроительства, жилищно-коммунального хозяйства и дорожного хозяйства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3 788 181,8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4 516 794,2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4 485 595,3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9943934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Карачаево-Черкесской Республики»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435 478,1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436 981,6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481 576,4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42755304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спорта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493 566,5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645 471,5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609 868,9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41182974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современной городской среды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1 304,4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1 304,4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1 359,9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44579362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«Доступная среда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15 170,2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2 160,0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2 160,0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42174426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государственной национальной, конфессиональной, информационной политики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80 789,4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71 292,9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73 495,5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54987358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водохозяйственного комплекса и охрана окружающей среды в Карачаево-Черкесской Республике»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446 108,3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529 737,0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73 306,9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736166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497" y="597877"/>
            <a:ext cx="7692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КЧР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государственные программы, тыс.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24715"/>
              </p:ext>
            </p:extLst>
          </p:nvPr>
        </p:nvGraphicFramePr>
        <p:xfrm>
          <a:off x="251520" y="764704"/>
          <a:ext cx="8715374" cy="593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9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2198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государственных программ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лесного хозяйства Карачаево-Черкесской Республики»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127 710,4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111 493,2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111 054,4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«Животный мир Карачаево-Черкесской Республики»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17 601,6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17 701,2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17 807,1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64569848"/>
                  </a:ext>
                </a:extLst>
              </a:tr>
              <a:tr h="63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131 029,0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131 029,0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99 327,1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сельского хозяйства Карачаево-Черкесской Республики»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1 073 077,0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1 025 885,1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967 189,0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«Стимулирование экономического развития Карачаево-Черкесской Республики»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581 524,4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593 817,0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623 777,0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промышленности, торговли, энергетики, транспорта, связи и информационного общества Карачаево-Черкесской Республики»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322 173,0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140 727,8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136 708,0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туризма, курортов и молодежной политики Карачаево-Черкесской Республики»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751 310,2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1 139 847,0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162 572,1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4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государственными финансами, государственным имуществом и государственным долгом Карачаево-Черкесской Республики»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1 624 418,6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1 454 967,9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1 454 967,9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«Противодействие коррупции и профилактика правонарушений  в Карачаево-Черкесской Республике»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765,0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745,0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муниципальной службы в Карачаево-Черкесской Республике»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непрограммные расходы республиканского бюджета Карачаево-Черкесской Республики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432 326,2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1 197 631,1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848 027,4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8080980"/>
                  </a:ext>
                </a:extLst>
              </a:tr>
              <a:tr h="40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объема расходов в рамках государственных программ в общем объеме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97813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9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0975" y="404664"/>
            <a:ext cx="6653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algn="ctr"/>
            <a:r>
              <a:rPr lang="ru-RU" sz="24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отдельных категорий граждан в КЧР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1426"/>
              </p:ext>
            </p:extLst>
          </p:nvPr>
        </p:nvGraphicFramePr>
        <p:xfrm>
          <a:off x="179512" y="1265135"/>
          <a:ext cx="8355283" cy="540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0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0968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 , чел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228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ребенка в семье опекуна и приемной семье, вознаграждение приемного родителя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72 882,1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89 234,5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при всех формах устройства детей, лишенных родительского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попечения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2 336,0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2 115,6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586,2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2 679,3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2 776,0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3989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жилых помещений детям-сиротам и детям, оставшимся без попечения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40 015,2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12 859,1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38 747,1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38 747,1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38 618,0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398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ежемесячной выплаты в связи с рождением (усыновлением) первого ребенка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4 354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185 719,4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185 719,4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554 296,6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555 563,5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556 830,5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398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по единовременной денежной выплате в связи с рождением второго ребенка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1 716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45646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материнский капитал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59 661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90 500,0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90 500,0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социальное пособие на ребенка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144 008,8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128 078,3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124 381,5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381,5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124 381,5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обеспечению  мер социальной поддержки   ветеранов труда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14 539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226 395,6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213 413,9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800,9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</a:t>
                      </a:r>
                      <a:r>
                        <a:rPr lang="ru-RU" sz="1050" kern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522,5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522,5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обеспечению  мер социальной поддержки   ветеранов труда КЧР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7 949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49 690,5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44 426,3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44 275,1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40 533,9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40 533,9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полномочий  по  обеспечению мер социальной поддержки   реабилитированным лицам и лицам , признанным пострадавшими от политических репрессий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63 248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529 324,1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502 028,9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528 262,0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542 922,3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542 922,3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предоставление малоимущим гражданам  субсидий на оплату жилого помещения и коммунальных услуг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3 509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86 351,3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84 595,4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86 083,9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89 527,3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89 527,3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Субвенции на осуществление полномочий  по обеспечению  мер соц. поддержки  многодетных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семей</a:t>
                      </a:r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15 980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220 115,2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193 705,6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201 279,6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198 223,6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198 223,6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5" y="116632"/>
            <a:ext cx="1148370" cy="10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2"/>
          <p:cNvSpPr txBox="1">
            <a:spLocks noChangeArrowheads="1"/>
          </p:cNvSpPr>
          <p:nvPr/>
        </p:nvSpPr>
        <p:spPr bwMode="auto">
          <a:xfrm>
            <a:off x="611560" y="1147258"/>
            <a:ext cx="772361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842166">
              <a:tabLst>
                <a:tab pos="510675" algn="l"/>
              </a:tabLst>
            </a:pP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Одним из общественно-значимых объектов на территории Карачаево-Черкесской Республики  </a:t>
            </a:r>
          </a:p>
          <a:p>
            <a:pPr algn="just" defTabSz="842166">
              <a:tabLst>
                <a:tab pos="510675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защита от негативного воздействия вод население республики. По подпрограмме «Защита от негативного воздействия вод населения и объектов экономики» государственной программы «Развитие водохозяйственного комплекса и охрана окружающей среды в Карачаево-Черкесской Республике до 2020 года» на проведение мероприятий по объекту</a:t>
            </a:r>
          </a:p>
          <a:p>
            <a:pPr algn="just" defTabSz="842166">
              <a:tabLst>
                <a:tab pos="510675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«Устройство берегозащитной дамбы  на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р.Малый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Зеленчук по защите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а.Икон-Халк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Ногайского района, Карачаево-Черкесской Республики» предусматриваются объемы финансирования  из двух уровней бюджетов в сумме 191 068,6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57082"/>
              </p:ext>
            </p:extLst>
          </p:nvPr>
        </p:nvGraphicFramePr>
        <p:xfrm>
          <a:off x="539552" y="3146937"/>
          <a:ext cx="7920880" cy="2239145"/>
        </p:xfrm>
        <a:graphic>
          <a:graphicData uri="http://schemas.openxmlformats.org/drawingml/2006/table">
            <a:tbl>
              <a:tblPr/>
              <a:tblGrid>
                <a:gridCol w="2474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3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4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18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бюджет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начало и окончания(годы)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Устройство берегозащитной дамбы  на р.Малый Зеленчук по защите а.Икон-Халк, Ногайского района, Карачаево-Черкесской Республики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191 068,6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171 961,7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19 106,9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2017-2019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90-95% защита от негативного воздействия вод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60 000,0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54 000,0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6 000,0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70 000,0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63 000,0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7 000,0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48378" marR="483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61 068,6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54 961,7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6 106,9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378" marR="483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5279" name="TextBox 5"/>
          <p:cNvSpPr txBox="1">
            <a:spLocks noChangeArrowheads="1"/>
          </p:cNvSpPr>
          <p:nvPr/>
        </p:nvSpPr>
        <p:spPr bwMode="auto">
          <a:xfrm>
            <a:off x="611560" y="5416356"/>
            <a:ext cx="7920880" cy="9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22577" algn="just"/>
            <a:r>
              <a:rPr lang="ru-RU" sz="1129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формировании проекта республиканского бюджета Карачаево-Черкесской Республики на 2018 год и планируемый период 2019 и 2020 годов предусмотрены средства на данное мероприятие соответственно по годам в размере 6 000,0 </a:t>
            </a:r>
            <a:r>
              <a:rPr lang="ru-RU" sz="1129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29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22577" algn="just"/>
            <a:r>
              <a:rPr lang="ru-RU" sz="1129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Объемы финансирования из федерального бюджета будут определены Соглашением между Федеральным агентством водных ресурсов и Правительством Карачаево-Черкесской Республики.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3173" y="624038"/>
            <a:ext cx="6249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Общественно-значимые проекты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93" y="578829"/>
            <a:ext cx="1176755" cy="13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5381"/>
            <a:ext cx="1795175" cy="1740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5596">
            <a:off x="1165654" y="933639"/>
            <a:ext cx="542969" cy="7239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96607" y="764704"/>
            <a:ext cx="536936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1" fontAlgn="ctr">
              <a:defRPr/>
            </a:pP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государственного долга КЧР  за период </a:t>
            </a:r>
          </a:p>
          <a:p>
            <a:pPr algn="ctr" defTabSz="685771" fontAlgn="ctr">
              <a:defRPr/>
            </a:pP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тыс.руб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49219"/>
              </p:ext>
            </p:extLst>
          </p:nvPr>
        </p:nvGraphicFramePr>
        <p:xfrm>
          <a:off x="395538" y="2463868"/>
          <a:ext cx="8280919" cy="3355220"/>
        </p:xfrm>
        <a:graphic>
          <a:graphicData uri="http://schemas.openxmlformats.org/drawingml/2006/table">
            <a:tbl>
              <a:tblPr/>
              <a:tblGrid>
                <a:gridCol w="2977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6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2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7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99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3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задолженности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01.01.2019г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01.01.2020г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01.01.2021г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01.01.2022г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01.01.2023г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обязательств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331</a:t>
                      </a:r>
                      <a:r>
                        <a:rPr lang="ru-RU" sz="1200" b="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038 458,3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748 038,2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4 486 712,0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4 253 036,9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431165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141497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Государственные ценные бумаги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1 748 300,0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1 748 300,0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1 748 300,0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1 748 300,0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1 748 300,0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Бюджетные кредиты от других бюджетов бюджетной системы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3 134 215,0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2 989 004,9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2 698 584,6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2 117 744,5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536 904,6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Кредиты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кредитных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372 447,8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224 521,1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224 521,1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544 035,0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891 200,0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заимствования (товарный кредит)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76 632,3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139314"/>
            <a:ext cx="719814" cy="5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1" y="620688"/>
            <a:ext cx="864096" cy="775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957" y="303233"/>
            <a:ext cx="2501155" cy="11385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51520" y="1202964"/>
            <a:ext cx="8640960" cy="1143000"/>
          </a:xfrm>
        </p:spPr>
        <p:txBody>
          <a:bodyPr>
            <a:noAutofit/>
          </a:bodyPr>
          <a:lstStyle/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u="sng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Бюджетная смета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</a:p>
          <a:p>
            <a:pPr algn="just" defTabSz="685772">
              <a:spcBef>
                <a:spcPts val="0"/>
              </a:spcBef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pPr algn="just" defTabSz="685772">
              <a:spcBef>
                <a:spcPts val="0"/>
              </a:spcBef>
            </a:pPr>
            <a:endParaRPr lang="ru-RU" sz="1400" dirty="0">
              <a:solidFill>
                <a:srgbClr val="1D477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defTabSz="685772">
              <a:spcBef>
                <a:spcPts val="0"/>
              </a:spcBef>
            </a:pPr>
            <a:endParaRPr lang="ru-RU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 defTabSz="685772">
              <a:spcBef>
                <a:spcPts val="0"/>
              </a:spcBef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полномочия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установленные Бюджетным кодексом Российской Федерации и принятые в соответствии с ним правовые акты, регулирующие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бюджетного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5054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22218"/>
            <a:ext cx="8352928" cy="4922076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86001" tIns="43001" rIns="86001" bIns="43001">
            <a:spAutoFit/>
          </a:bodyPr>
          <a:lstStyle/>
          <a:p>
            <a:pPr algn="ctr" defTabSz="860048">
              <a:defRPr/>
            </a:pPr>
            <a:endParaRPr lang="ru-RU" sz="1693" i="1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60048">
              <a:defRPr/>
            </a:pPr>
            <a:r>
              <a:rPr lang="ru-RU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5" dirty="0" err="1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г.Черкесск</a:t>
            </a:r>
            <a:r>
              <a:rPr lang="ru-RU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, Комсомольская 23, Дом Правительства</a:t>
            </a:r>
          </a:p>
          <a:p>
            <a:pPr algn="ctr" defTabSz="860048">
              <a:defRPr/>
            </a:pPr>
            <a:r>
              <a:rPr lang="ru-RU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Режим работы:      понедельник-пятница с 9 до 18 часов, </a:t>
            </a:r>
            <a:br>
              <a:rPr lang="ru-RU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выходной</a:t>
            </a:r>
            <a:r>
              <a:rPr lang="en-US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5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суббота-воскресенье</a:t>
            </a:r>
            <a:r>
              <a:rPr lang="ru-RU" sz="1505" b="1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860048">
              <a:defRPr/>
            </a:pPr>
            <a:r>
              <a:rPr lang="ru-RU" sz="1317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приема граждан:</a:t>
            </a:r>
          </a:p>
          <a:p>
            <a:pPr algn="ctr" defTabSz="860048">
              <a:defRPr/>
            </a:pPr>
            <a:endParaRPr lang="ru-RU" sz="1317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 Правительства КЧР-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                      </a:t>
            </a:r>
            <a:r>
              <a:rPr lang="ru-RU" sz="131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ru-RU" sz="131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вторник с 14-00 до 18-00</a:t>
            </a:r>
          </a:p>
          <a:p>
            <a:pPr defTabSz="860048">
              <a:defRPr/>
            </a:pPr>
            <a:r>
              <a:rPr lang="ru-RU" sz="131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Министр финансов КЧР   (</a:t>
            </a:r>
            <a:r>
              <a:rPr lang="ru-RU" sz="1317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Суюнчев</a:t>
            </a:r>
            <a:r>
              <a:rPr lang="ru-RU" sz="131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Мурат Ханафиевич)</a:t>
            </a:r>
            <a:endParaRPr lang="ru-RU" sz="131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Первый заместитель министра финансов КЧР (</a:t>
            </a:r>
            <a:r>
              <a:rPr lang="ru-RU" sz="131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Дармилова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Неля </a:t>
            </a:r>
            <a:r>
              <a:rPr lang="ru-RU" sz="131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Давлетовна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31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31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четверг с 9-00 до 13-00</a:t>
            </a:r>
          </a:p>
          <a:p>
            <a:pPr defTabSz="860048">
              <a:defRPr/>
            </a:pPr>
            <a:endParaRPr lang="ru-RU" sz="131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финансов КЧР (</a:t>
            </a:r>
            <a:r>
              <a:rPr lang="ru-RU" sz="131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Камышан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Вадим Валентинович) </a:t>
            </a:r>
            <a:r>
              <a:rPr lang="ru-RU" sz="131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–    </a:t>
            </a:r>
            <a:r>
              <a:rPr lang="ru-RU" sz="131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каждую среду с 14-00 до 18-00</a:t>
            </a:r>
            <a:endParaRPr lang="en-US" sz="131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defTabSz="860048">
              <a:defRPr/>
            </a:pP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тел.   (8782) 26-64-45</a:t>
            </a: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приемная </a:t>
            </a:r>
            <a:endParaRPr lang="en-US" sz="1317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(8782) 26-65-25  -  начальник отдела по разработке и внедрению современных                       </a:t>
            </a:r>
          </a:p>
          <a:p>
            <a:pPr defTabSz="860048">
              <a:defRPr/>
            </a:pP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инноваций  в области финансов  </a:t>
            </a:r>
            <a:r>
              <a:rPr lang="ru-RU" sz="1317" dirty="0" err="1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Гербекова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Лейла </a:t>
            </a:r>
            <a:r>
              <a:rPr lang="ru-RU" sz="1317" dirty="0" err="1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Анзоровна</a:t>
            </a:r>
            <a:endParaRPr lang="en-US" sz="1317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defTabSz="860048">
              <a:defRPr/>
            </a:pPr>
            <a:endParaRPr lang="en-US" sz="1317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endParaRPr lang="en-US" sz="1317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60048">
              <a:defRPr/>
            </a:pP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факс: (8782) 26-66-18</a:t>
            </a: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e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317" dirty="0" err="1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mfkchr</a:t>
            </a:r>
            <a:r>
              <a:rPr lang="ru-RU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317" dirty="0" err="1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1317" dirty="0">
                <a:solidFill>
                  <a:srgbClr val="42445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minfin09</a:t>
            </a:r>
          </a:p>
          <a:p>
            <a:pPr defTabSz="860048">
              <a:defRPr/>
            </a:pPr>
            <a:endParaRPr lang="en-US" sz="1317" dirty="0">
              <a:solidFill>
                <a:srgbClr val="42445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3" y="4293096"/>
            <a:ext cx="757023" cy="91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29" y="5491563"/>
            <a:ext cx="539771" cy="60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5538810"/>
            <a:ext cx="631287" cy="60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30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2160" y="5634584"/>
            <a:ext cx="665109" cy="4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D141-C07C-4322-8619-775E4B417F74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3025" y="548680"/>
            <a:ext cx="6092740" cy="665783"/>
          </a:xfrm>
          <a:prstGeom prst="rect">
            <a:avLst/>
          </a:prstGeom>
          <a:noFill/>
        </p:spPr>
        <p:txBody>
          <a:bodyPr wrap="square" lIns="86001" tIns="43001" rIns="86001" bIns="43001">
            <a:spAutoFit/>
          </a:bodyPr>
          <a:lstStyle/>
          <a:p>
            <a:pPr algn="ctr" defTabSz="860048">
              <a:defRPr/>
            </a:pPr>
            <a:r>
              <a:rPr lang="ru-RU" sz="3762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762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78" y="586384"/>
            <a:ext cx="1258079" cy="1364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737498"/>
            <a:ext cx="81369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45036"/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устанавливающий в соответствии с классификацией расходов бюджетов лимиты бюджетных обязательств казенного учреждения </a:t>
            </a:r>
          </a:p>
          <a:p>
            <a:pPr algn="just"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р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аспределение бюджетных средств по главным распорядителями бюджетных средств, по разделам, подразделам, целевым статьям и видам расходов бюджетной классификации РФ.</a:t>
            </a:r>
            <a:endParaRPr lang="ru-RU" sz="14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задание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Государственные (муниципальные) услуги (работы)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учреждениями.</a:t>
            </a:r>
            <a:endParaRPr lang="ru-RU" sz="14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45036"/>
            <a:r>
              <a:rPr lang="ru-RU" sz="14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</a:t>
            </a:r>
          </a:p>
          <a:p>
            <a:pPr algn="just" defTabSz="645036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 </a:t>
            </a:r>
          </a:p>
          <a:p>
            <a:pPr algn="just" defTabSz="645036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94" y="595406"/>
            <a:ext cx="2528888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87696"/>
            <a:ext cx="1296144" cy="119319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8640960" cy="1143000"/>
          </a:xfrm>
        </p:spPr>
        <p:txBody>
          <a:bodyPr>
            <a:noAutofit/>
          </a:bodyPr>
          <a:lstStyle/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субъектов Российской Федерации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субъектам Российской Федерации, уровень расчетной бюджетной обеспеченности которых не превышает уровня, установленного в качестве критерия выравнивания расчетной бюджетной обеспеченности субъектов Российской Федерации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направляемые из одного уровня бюджетной системы в другой. 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Получатель бюджетных средств (ПБС)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Публичные обязательства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 публично-правовыми образованиями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Распорядитель бюджетных средств (РБС)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казенное учреждение, наделенный(</a:t>
            </a:r>
            <a:r>
              <a:rPr lang="ru-RU" sz="1400" dirty="0" err="1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 правом распределять полученные средства бюджета между подведомственными распорядителями и получателями бюджетных средств.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обязанность 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бюджета.</a:t>
            </a:r>
          </a:p>
          <a:p>
            <a:pPr algn="just" defTabSz="685772">
              <a:spcBef>
                <a:spcPts val="0"/>
              </a:spcBef>
            </a:pPr>
            <a:r>
              <a:rPr lang="ru-RU" sz="1400" b="1" u="sng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Участники бюджетного процесса</a:t>
            </a:r>
            <a:r>
              <a:rPr lang="ru-RU" sz="1400" b="1" u="sng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 defTabSz="685772">
              <a:spcBef>
                <a:spcPts val="0"/>
              </a:spcBef>
            </a:pPr>
            <a:endParaRPr lang="ru-RU" sz="1400" i="1" dirty="0">
              <a:solidFill>
                <a:srgbClr val="1D4775">
                  <a:lumMod val="75000"/>
                </a:srgbClr>
              </a:solidFill>
              <a:latin typeface="Calibri"/>
            </a:endParaRP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120" y="587696"/>
            <a:ext cx="2663999" cy="11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656" y="346810"/>
            <a:ext cx="79996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5036"/>
            <a:r>
              <a:rPr lang="ru-RU" sz="27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КЧР</a:t>
            </a:r>
            <a:endParaRPr lang="ru-RU" sz="27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9748" y="1048457"/>
            <a:ext cx="45755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5036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Карачаево-Черкесская Республика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образована 3 июля 1991 года.</a:t>
            </a:r>
          </a:p>
          <a:p>
            <a:pPr defTabSz="645036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(Карачаево-Черкесская автономная область – с 12 января 1922 года).</a:t>
            </a:r>
          </a:p>
          <a:p>
            <a:pPr defTabSz="645036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 расположена в юго-западной части Российской Федерации.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в состав Северо-Кавказского федерального округа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228723" y="3113470"/>
          <a:ext cx="6565106" cy="15849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62339">
                  <a:extLst>
                    <a:ext uri="{9D8B030D-6E8A-4147-A177-3AD203B41FA5}">
                      <a16:colId xmlns:a16="http://schemas.microsoft.com/office/drawing/2014/main" xmlns="" val="3443946149"/>
                    </a:ext>
                  </a:extLst>
                </a:gridCol>
                <a:gridCol w="2885131">
                  <a:extLst>
                    <a:ext uri="{9D8B030D-6E8A-4147-A177-3AD203B41FA5}">
                      <a16:colId xmlns:a16="http://schemas.microsoft.com/office/drawing/2014/main" xmlns="" val="1150839177"/>
                    </a:ext>
                  </a:extLst>
                </a:gridCol>
                <a:gridCol w="2617636">
                  <a:extLst>
                    <a:ext uri="{9D8B030D-6E8A-4147-A177-3AD203B41FA5}">
                      <a16:colId xmlns:a16="http://schemas.microsoft.com/office/drawing/2014/main" xmlns="" val="2319429944"/>
                    </a:ext>
                  </a:extLst>
                </a:gridCol>
              </a:tblGrid>
              <a:tr h="4837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территории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данным Управления Федеральной службы государственной регистрации, кадастра и картографии по КЧР)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Черкесск</a:t>
                      </a:r>
                    </a:p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от Черкесска до Москвы – 1674 км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3978396"/>
                  </a:ext>
                </a:extLst>
              </a:tr>
              <a:tr h="251297"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(0,08% территории Российской Федерации)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357487"/>
                  </a:ext>
                </a:extLst>
              </a:tr>
              <a:tr h="125648">
                <a:tc>
                  <a:txBody>
                    <a:bodyPr/>
                    <a:lstStyle/>
                    <a:p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1245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35588"/>
              </p:ext>
            </p:extLst>
          </p:nvPr>
        </p:nvGraphicFramePr>
        <p:xfrm>
          <a:off x="1228723" y="4312921"/>
          <a:ext cx="6565108" cy="1280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89430">
                  <a:extLst>
                    <a:ext uri="{9D8B030D-6E8A-4147-A177-3AD203B41FA5}">
                      <a16:colId xmlns:a16="http://schemas.microsoft.com/office/drawing/2014/main" xmlns="" val="529220528"/>
                    </a:ext>
                  </a:extLst>
                </a:gridCol>
                <a:gridCol w="382910">
                  <a:extLst>
                    <a:ext uri="{9D8B030D-6E8A-4147-A177-3AD203B41FA5}">
                      <a16:colId xmlns:a16="http://schemas.microsoft.com/office/drawing/2014/main" xmlns="" val="1623795299"/>
                    </a:ext>
                  </a:extLst>
                </a:gridCol>
                <a:gridCol w="2296384">
                  <a:extLst>
                    <a:ext uri="{9D8B030D-6E8A-4147-A177-3AD203B41FA5}">
                      <a16:colId xmlns:a16="http://schemas.microsoft.com/office/drawing/2014/main" xmlns="" val="3370363393"/>
                    </a:ext>
                  </a:extLst>
                </a:gridCol>
                <a:gridCol w="2296384">
                  <a:extLst>
                    <a:ext uri="{9D8B030D-6E8A-4147-A177-3AD203B41FA5}">
                      <a16:colId xmlns:a16="http://schemas.microsoft.com/office/drawing/2014/main" xmlns="" val="1465397896"/>
                    </a:ext>
                  </a:extLst>
                </a:gridCol>
              </a:tblGrid>
              <a:tr h="2687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на 1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8698702"/>
                  </a:ext>
                </a:extLst>
              </a:tr>
              <a:tr h="236514"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467,8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(0,3% населения Российской Федерации)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0454123"/>
                  </a:ext>
                </a:extLst>
              </a:tr>
              <a:tr h="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199,8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9775887"/>
                  </a:ext>
                </a:extLst>
              </a:tr>
              <a:tr h="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268,0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073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228725" y="5410201"/>
          <a:ext cx="6565107" cy="111768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74380">
                  <a:extLst>
                    <a:ext uri="{9D8B030D-6E8A-4147-A177-3AD203B41FA5}">
                      <a16:colId xmlns:a16="http://schemas.microsoft.com/office/drawing/2014/main" xmlns="" val="4126879688"/>
                    </a:ext>
                  </a:extLst>
                </a:gridCol>
                <a:gridCol w="1079536">
                  <a:extLst>
                    <a:ext uri="{9D8B030D-6E8A-4147-A177-3AD203B41FA5}">
                      <a16:colId xmlns:a16="http://schemas.microsoft.com/office/drawing/2014/main" xmlns="" val="1010950767"/>
                    </a:ext>
                  </a:extLst>
                </a:gridCol>
                <a:gridCol w="1625354">
                  <a:extLst>
                    <a:ext uri="{9D8B030D-6E8A-4147-A177-3AD203B41FA5}">
                      <a16:colId xmlns:a16="http://schemas.microsoft.com/office/drawing/2014/main" xmlns="" val="4125261615"/>
                    </a:ext>
                  </a:extLst>
                </a:gridCol>
                <a:gridCol w="1985837">
                  <a:extLst>
                    <a:ext uri="{9D8B030D-6E8A-4147-A177-3AD203B41FA5}">
                      <a16:colId xmlns:a16="http://schemas.microsoft.com/office/drawing/2014/main" xmlns="" val="1935231236"/>
                    </a:ext>
                  </a:extLst>
                </a:gridCol>
              </a:tblGrid>
              <a:tr h="2032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0837626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5171220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1189207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г.Усть-Джегута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886334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поселения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г.Карачаевск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572755"/>
                  </a:ext>
                </a:extLst>
              </a:tr>
              <a:tr h="15709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поселения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г.Теберда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679360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87421"/>
            <a:ext cx="2387798" cy="23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46" y="693839"/>
            <a:ext cx="1438377" cy="1231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09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2800" b="1" dirty="0" smtClean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343634"/>
              </p:ext>
            </p:extLst>
          </p:nvPr>
        </p:nvGraphicFramePr>
        <p:xfrm>
          <a:off x="130756" y="2769579"/>
          <a:ext cx="8827226" cy="377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445">
                  <a:extLst>
                    <a:ext uri="{9D8B030D-6E8A-4147-A177-3AD203B41FA5}">
                      <a16:colId xmlns:a16="http://schemas.microsoft.com/office/drawing/2014/main" xmlns="" val="1239377026"/>
                    </a:ext>
                  </a:extLst>
                </a:gridCol>
                <a:gridCol w="776796">
                  <a:extLst>
                    <a:ext uri="{9D8B030D-6E8A-4147-A177-3AD203B41FA5}">
                      <a16:colId xmlns:a16="http://schemas.microsoft.com/office/drawing/2014/main" xmlns="" val="372179545"/>
                    </a:ext>
                  </a:extLst>
                </a:gridCol>
                <a:gridCol w="605295">
                  <a:extLst>
                    <a:ext uri="{9D8B030D-6E8A-4147-A177-3AD203B41FA5}">
                      <a16:colId xmlns:a16="http://schemas.microsoft.com/office/drawing/2014/main" xmlns="" val="2375941884"/>
                    </a:ext>
                  </a:extLst>
                </a:gridCol>
                <a:gridCol w="554854">
                  <a:extLst>
                    <a:ext uri="{9D8B030D-6E8A-4147-A177-3AD203B41FA5}">
                      <a16:colId xmlns:a16="http://schemas.microsoft.com/office/drawing/2014/main" xmlns="" val="724899046"/>
                    </a:ext>
                  </a:extLst>
                </a:gridCol>
                <a:gridCol w="544766">
                  <a:extLst>
                    <a:ext uri="{9D8B030D-6E8A-4147-A177-3AD203B41FA5}">
                      <a16:colId xmlns:a16="http://schemas.microsoft.com/office/drawing/2014/main" xmlns="" val="33879552"/>
                    </a:ext>
                  </a:extLst>
                </a:gridCol>
                <a:gridCol w="645649">
                  <a:extLst>
                    <a:ext uri="{9D8B030D-6E8A-4147-A177-3AD203B41FA5}">
                      <a16:colId xmlns:a16="http://schemas.microsoft.com/office/drawing/2014/main" xmlns="" val="1885219754"/>
                    </a:ext>
                  </a:extLst>
                </a:gridCol>
                <a:gridCol w="706178">
                  <a:extLst>
                    <a:ext uri="{9D8B030D-6E8A-4147-A177-3AD203B41FA5}">
                      <a16:colId xmlns:a16="http://schemas.microsoft.com/office/drawing/2014/main" xmlns="" val="2301172841"/>
                    </a:ext>
                  </a:extLst>
                </a:gridCol>
                <a:gridCol w="706178">
                  <a:extLst>
                    <a:ext uri="{9D8B030D-6E8A-4147-A177-3AD203B41FA5}">
                      <a16:colId xmlns:a16="http://schemas.microsoft.com/office/drawing/2014/main" xmlns="" val="4069476678"/>
                    </a:ext>
                  </a:extLst>
                </a:gridCol>
                <a:gridCol w="696089">
                  <a:extLst>
                    <a:ext uri="{9D8B030D-6E8A-4147-A177-3AD203B41FA5}">
                      <a16:colId xmlns:a16="http://schemas.microsoft.com/office/drawing/2014/main" xmlns="" val="3223751005"/>
                    </a:ext>
                  </a:extLst>
                </a:gridCol>
                <a:gridCol w="524590">
                  <a:extLst>
                    <a:ext uri="{9D8B030D-6E8A-4147-A177-3AD203B41FA5}">
                      <a16:colId xmlns:a16="http://schemas.microsoft.com/office/drawing/2014/main" xmlns="" val="3376380309"/>
                    </a:ext>
                  </a:extLst>
                </a:gridCol>
                <a:gridCol w="615386">
                  <a:extLst>
                    <a:ext uri="{9D8B030D-6E8A-4147-A177-3AD203B41FA5}">
                      <a16:colId xmlns:a16="http://schemas.microsoft.com/office/drawing/2014/main" xmlns="" val="659224245"/>
                    </a:ext>
                  </a:extLst>
                </a:gridCol>
              </a:tblGrid>
              <a:tr h="344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1452136"/>
                  </a:ext>
                </a:extLst>
              </a:tr>
              <a:tr h="254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966392093"/>
                  </a:ext>
                </a:extLst>
              </a:tr>
              <a:tr h="205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77313"/>
                  </a:ext>
                </a:extLst>
              </a:tr>
              <a:tr h="40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467,11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466,40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466,28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466,14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466,15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466,16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466,20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466,25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466,34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61272181"/>
                  </a:ext>
                </a:extLst>
              </a:tr>
              <a:tr h="402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тыс.чел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271,15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268,14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268,06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268,09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268,11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268,19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268,30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268,44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268,60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901855005"/>
                  </a:ext>
                </a:extLst>
              </a:tr>
              <a:tr h="477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99,06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101,78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101,80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101,75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101,64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101,49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101,23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100,93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100,52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04846454"/>
                  </a:ext>
                </a:extLst>
              </a:tr>
              <a:tr h="40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Ожидаемая продолжительность жизни при рождении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лет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75,9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75, 98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76,2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77,0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77,6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78,0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226938831"/>
                  </a:ext>
                </a:extLst>
              </a:tr>
              <a:tr h="2055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Валовой региональный продукт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330807"/>
                  </a:ext>
                </a:extLst>
              </a:tr>
              <a:tr h="42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Валовой региональный продукт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млн. руб. 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73151,3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78109,5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85324,3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90066,1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94623,5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101263,9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108580,1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116760,9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125679,8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65375675"/>
                  </a:ext>
                </a:extLst>
              </a:tr>
              <a:tr h="661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Темп роста объема валового регионального продукта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 к предыдущему году 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104,30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101,50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101,40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102,00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103,10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103,20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103,20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103,30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7962711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4639" y="1412776"/>
            <a:ext cx="8773341" cy="12464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">
              <a:tabLst>
                <a:tab pos="360363" algn="l"/>
              </a:tabLst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Правительством республики  предпринимаются меры, направленные на : </a:t>
            </a:r>
          </a:p>
          <a:p>
            <a:pPr>
              <a:tabLst>
                <a:tab pos="360363" algn="l"/>
              </a:tabLst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республиканского  и местных бюджетов с целью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исполнения бюджетных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обязательств, содействие занятости населения, сохранение и создание рабочих мест,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агропромышленного комплекса, оказание государственной поддержки предприятиям малого и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бизнеса, развитие туристического кластера.</a:t>
            </a:r>
          </a:p>
        </p:txBody>
      </p:sp>
    </p:spTree>
    <p:extLst>
      <p:ext uri="{BB962C8B-B14F-4D97-AF65-F5344CB8AC3E}">
        <p14:creationId xmlns:p14="http://schemas.microsoft.com/office/powerpoint/2010/main" val="2049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03" y="562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КЧР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36561"/>
              </p:ext>
            </p:extLst>
          </p:nvPr>
        </p:nvGraphicFramePr>
        <p:xfrm>
          <a:off x="117567" y="2272787"/>
          <a:ext cx="8827226" cy="396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066">
                  <a:extLst>
                    <a:ext uri="{9D8B030D-6E8A-4147-A177-3AD203B41FA5}">
                      <a16:colId xmlns:a16="http://schemas.microsoft.com/office/drawing/2014/main" xmlns="" val="1239377026"/>
                    </a:ext>
                  </a:extLst>
                </a:gridCol>
                <a:gridCol w="1097175">
                  <a:extLst>
                    <a:ext uri="{9D8B030D-6E8A-4147-A177-3AD203B41FA5}">
                      <a16:colId xmlns:a16="http://schemas.microsoft.com/office/drawing/2014/main" xmlns="" val="372179545"/>
                    </a:ext>
                  </a:extLst>
                </a:gridCol>
                <a:gridCol w="605295">
                  <a:extLst>
                    <a:ext uri="{9D8B030D-6E8A-4147-A177-3AD203B41FA5}">
                      <a16:colId xmlns:a16="http://schemas.microsoft.com/office/drawing/2014/main" xmlns="" val="2375941884"/>
                    </a:ext>
                  </a:extLst>
                </a:gridCol>
                <a:gridCol w="554854">
                  <a:extLst>
                    <a:ext uri="{9D8B030D-6E8A-4147-A177-3AD203B41FA5}">
                      <a16:colId xmlns:a16="http://schemas.microsoft.com/office/drawing/2014/main" xmlns="" val="724899046"/>
                    </a:ext>
                  </a:extLst>
                </a:gridCol>
                <a:gridCol w="544766">
                  <a:extLst>
                    <a:ext uri="{9D8B030D-6E8A-4147-A177-3AD203B41FA5}">
                      <a16:colId xmlns:a16="http://schemas.microsoft.com/office/drawing/2014/main" xmlns="" val="33879552"/>
                    </a:ext>
                  </a:extLst>
                </a:gridCol>
                <a:gridCol w="645649">
                  <a:extLst>
                    <a:ext uri="{9D8B030D-6E8A-4147-A177-3AD203B41FA5}">
                      <a16:colId xmlns:a16="http://schemas.microsoft.com/office/drawing/2014/main" xmlns="" val="1885219754"/>
                    </a:ext>
                  </a:extLst>
                </a:gridCol>
                <a:gridCol w="706178">
                  <a:extLst>
                    <a:ext uri="{9D8B030D-6E8A-4147-A177-3AD203B41FA5}">
                      <a16:colId xmlns:a16="http://schemas.microsoft.com/office/drawing/2014/main" xmlns="" val="2301172841"/>
                    </a:ext>
                  </a:extLst>
                </a:gridCol>
                <a:gridCol w="706178">
                  <a:extLst>
                    <a:ext uri="{9D8B030D-6E8A-4147-A177-3AD203B41FA5}">
                      <a16:colId xmlns:a16="http://schemas.microsoft.com/office/drawing/2014/main" xmlns="" val="4069476678"/>
                    </a:ext>
                  </a:extLst>
                </a:gridCol>
                <a:gridCol w="696089">
                  <a:extLst>
                    <a:ext uri="{9D8B030D-6E8A-4147-A177-3AD203B41FA5}">
                      <a16:colId xmlns:a16="http://schemas.microsoft.com/office/drawing/2014/main" xmlns="" val="3223751005"/>
                    </a:ext>
                  </a:extLst>
                </a:gridCol>
                <a:gridCol w="524590">
                  <a:extLst>
                    <a:ext uri="{9D8B030D-6E8A-4147-A177-3AD203B41FA5}">
                      <a16:colId xmlns:a16="http://schemas.microsoft.com/office/drawing/2014/main" xmlns="" val="3376380309"/>
                    </a:ext>
                  </a:extLst>
                </a:gridCol>
                <a:gridCol w="615386">
                  <a:extLst>
                    <a:ext uri="{9D8B030D-6E8A-4147-A177-3AD203B41FA5}">
                      <a16:colId xmlns:a16="http://schemas.microsoft.com/office/drawing/2014/main" xmlns="" val="65922424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1452136"/>
                  </a:ext>
                </a:extLst>
              </a:tr>
              <a:tr h="1112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96639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7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Объем работ, выполненных по виду деятельности "Строительство"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ценах соответствующих лет; млн. руб.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12928,30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12449,60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13227,95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14097,69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15069,86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16141,71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17357,50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18719,54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20266,53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89835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производства по виду деятельности "Строительство"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 к предыдущему году 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95,10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96,60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101,50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102,50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103,50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3584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Индекс-дефлятор по виду деятельности "Строительство"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к предыдущему году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105,90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105,20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105,00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104,80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104,50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104,40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104,20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104,10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56417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Ввод в действие жилых домов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кв. м.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 общей площади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165,10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201,80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220,00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226,00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232,00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239,00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246,00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253,00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260,00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63390460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556792"/>
            <a:ext cx="603986" cy="572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62414"/>
            <a:ext cx="1248979" cy="13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3" y="966106"/>
            <a:ext cx="941294" cy="1255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05" y="92429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КЧР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73869"/>
              </p:ext>
            </p:extLst>
          </p:nvPr>
        </p:nvGraphicFramePr>
        <p:xfrm>
          <a:off x="117567" y="2375030"/>
          <a:ext cx="8827226" cy="430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445">
                  <a:extLst>
                    <a:ext uri="{9D8B030D-6E8A-4147-A177-3AD203B41FA5}">
                      <a16:colId xmlns:a16="http://schemas.microsoft.com/office/drawing/2014/main" xmlns="" val="1239377026"/>
                    </a:ext>
                  </a:extLst>
                </a:gridCol>
                <a:gridCol w="776796">
                  <a:extLst>
                    <a:ext uri="{9D8B030D-6E8A-4147-A177-3AD203B41FA5}">
                      <a16:colId xmlns:a16="http://schemas.microsoft.com/office/drawing/2014/main" xmlns="" val="372179545"/>
                    </a:ext>
                  </a:extLst>
                </a:gridCol>
                <a:gridCol w="605295">
                  <a:extLst>
                    <a:ext uri="{9D8B030D-6E8A-4147-A177-3AD203B41FA5}">
                      <a16:colId xmlns:a16="http://schemas.microsoft.com/office/drawing/2014/main" xmlns="" val="2375941884"/>
                    </a:ext>
                  </a:extLst>
                </a:gridCol>
                <a:gridCol w="554854">
                  <a:extLst>
                    <a:ext uri="{9D8B030D-6E8A-4147-A177-3AD203B41FA5}">
                      <a16:colId xmlns:a16="http://schemas.microsoft.com/office/drawing/2014/main" xmlns="" val="724899046"/>
                    </a:ext>
                  </a:extLst>
                </a:gridCol>
                <a:gridCol w="544766">
                  <a:extLst>
                    <a:ext uri="{9D8B030D-6E8A-4147-A177-3AD203B41FA5}">
                      <a16:colId xmlns:a16="http://schemas.microsoft.com/office/drawing/2014/main" xmlns="" val="33879552"/>
                    </a:ext>
                  </a:extLst>
                </a:gridCol>
                <a:gridCol w="645649">
                  <a:extLst>
                    <a:ext uri="{9D8B030D-6E8A-4147-A177-3AD203B41FA5}">
                      <a16:colId xmlns:a16="http://schemas.microsoft.com/office/drawing/2014/main" xmlns="" val="1885219754"/>
                    </a:ext>
                  </a:extLst>
                </a:gridCol>
                <a:gridCol w="706178">
                  <a:extLst>
                    <a:ext uri="{9D8B030D-6E8A-4147-A177-3AD203B41FA5}">
                      <a16:colId xmlns:a16="http://schemas.microsoft.com/office/drawing/2014/main" xmlns="" val="2301172841"/>
                    </a:ext>
                  </a:extLst>
                </a:gridCol>
                <a:gridCol w="706178">
                  <a:extLst>
                    <a:ext uri="{9D8B030D-6E8A-4147-A177-3AD203B41FA5}">
                      <a16:colId xmlns:a16="http://schemas.microsoft.com/office/drawing/2014/main" xmlns="" val="4069476678"/>
                    </a:ext>
                  </a:extLst>
                </a:gridCol>
                <a:gridCol w="696089">
                  <a:extLst>
                    <a:ext uri="{9D8B030D-6E8A-4147-A177-3AD203B41FA5}">
                      <a16:colId xmlns:a16="http://schemas.microsoft.com/office/drawing/2014/main" xmlns="" val="3223751005"/>
                    </a:ext>
                  </a:extLst>
                </a:gridCol>
                <a:gridCol w="524590">
                  <a:extLst>
                    <a:ext uri="{9D8B030D-6E8A-4147-A177-3AD203B41FA5}">
                      <a16:colId xmlns:a16="http://schemas.microsoft.com/office/drawing/2014/main" xmlns="" val="3376380309"/>
                    </a:ext>
                  </a:extLst>
                </a:gridCol>
                <a:gridCol w="615386">
                  <a:extLst>
                    <a:ext uri="{9D8B030D-6E8A-4147-A177-3AD203B41FA5}">
                      <a16:colId xmlns:a16="http://schemas.microsoft.com/office/drawing/2014/main" xmlns="" val="659224245"/>
                    </a:ext>
                  </a:extLst>
                </a:gridCol>
              </a:tblGrid>
              <a:tr h="508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1452136"/>
                  </a:ext>
                </a:extLst>
              </a:tr>
              <a:tr h="316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392093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Труд и занятость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77313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рабочей силы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202,60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199,80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197,30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199,0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198,40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198,0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197,90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197,80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197,60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9714820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занятых в экономике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тыс. чел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171,66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171,46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171,28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171,47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171,58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171,92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172,18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172,45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172,62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1272181"/>
                  </a:ext>
                </a:extLst>
              </a:tr>
              <a:tr h="584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Среднемесячная начисленная з/п наемных работников в организациях, у ИП и физических лиц 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19166,00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20180,00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21433,18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22504,84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23630,08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25047,88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26676,00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28383,26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30199,79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855005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Уровень безработицы</a:t>
                      </a:r>
                    </a:p>
                  </a:txBody>
                  <a:tcPr marL="7144" marR="7144" marT="9525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к раб силе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14,40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13,50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13,20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13,82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13,50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13,17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12,81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12,62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46454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Общая численность безработных граждан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30,90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28,30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26,40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27,51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26,78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26,08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25,72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25,33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24,93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938831"/>
                  </a:ext>
                </a:extLst>
              </a:tr>
              <a:tr h="39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зарегистрированных безработных (на конец года)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3,91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3,58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3,57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3,56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3,55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3,54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3,53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3,52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3,51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330807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Фонд з/п работников организаций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млн.руб. 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20736,80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21681,00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23176,99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24359,02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25650,04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27291,65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28628,94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30089,01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31774,00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375675"/>
                  </a:ext>
                </a:extLst>
              </a:tr>
              <a:tr h="3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Темп роста ФЗП работников организаций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г/г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103,41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104,55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106,90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105,10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105,30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106,40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104,90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105,10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105,60</a:t>
                      </a:r>
                    </a:p>
                  </a:txBody>
                  <a:tcPr marL="7144" marR="7144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27113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28" y="952903"/>
            <a:ext cx="774467" cy="10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3887</Words>
  <Application>Microsoft Office PowerPoint</Application>
  <PresentationFormat>Экран (4:3)</PresentationFormat>
  <Paragraphs>1333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Городская</vt:lpstr>
      <vt:lpstr>Путеводитель к проекту закона  о республиканском бюджете  Карачаево-Черкесской Республики на 2020г  и на плановый период  2021 и 2022 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 социально-экономического развития КЧР</vt:lpstr>
      <vt:lpstr>Основные показатели  социально-экономического развития КЧР</vt:lpstr>
      <vt:lpstr>Основные показатели  социально-экономического развития КЧР</vt:lpstr>
      <vt:lpstr>Презентация PowerPoint</vt:lpstr>
      <vt:lpstr>Презентация PowerPoint</vt:lpstr>
      <vt:lpstr>Бюджетный процесс </vt:lpstr>
      <vt:lpstr>Презентация PowerPoint</vt:lpstr>
      <vt:lpstr>Структура налоговых и неналоговых доходов  республиканского бюджета КЧР в 2020 г,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Путеводитель к проекту закона  о республиканском бюджете  Карачаево-Черкесской Республики на 2020г  и на плановый период  2021 и 2022 гг</dc:title>
  <dc:creator>l_gerbekova</dc:creator>
  <cp:lastModifiedBy>l_gerbekova</cp:lastModifiedBy>
  <cp:revision>8</cp:revision>
  <dcterms:created xsi:type="dcterms:W3CDTF">2019-10-28T09:06:44Z</dcterms:created>
  <dcterms:modified xsi:type="dcterms:W3CDTF">2019-10-31T13:29:06Z</dcterms:modified>
</cp:coreProperties>
</file>